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Economica"/>
      <p:regular r:id="rId26"/>
      <p:bold r:id="rId27"/>
      <p:italic r:id="rId28"/>
      <p:boldItalic r:id="rId29"/>
    </p:embeddedFont>
    <p:embeddedFont>
      <p:font typeface="Indie Flower"/>
      <p:regular r:id="rId30"/>
    </p:embeddedFont>
    <p:embeddedFont>
      <p:font typeface="Comfortaa"/>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regular.fntdata"/><Relationship Id="rId25" Type="http://schemas.openxmlformats.org/officeDocument/2006/relationships/slide" Target="slides/slide20.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font" Target="fonts/IndieFlower-regular.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she.berkeley.edu/publications/rops.htm" TargetMode="External"/><Relationship Id="rId3" Type="http://schemas.openxmlformats.org/officeDocument/2006/relationships/hyperlink" Target="http://cshe.berkeley.edu/publications/rops.htm"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a.com/statistics/1036120/public-high-school-enrollment-state-us/" TargetMode="External"/><Relationship Id="rId3" Type="http://schemas.openxmlformats.org/officeDocument/2006/relationships/hyperlink" Target="https://thermtide.com/10448/uncategorized/sat-battles-claim-of-socioeconomic-discrimination/" TargetMode="External"/><Relationship Id="rId4" Type="http://schemas.openxmlformats.org/officeDocument/2006/relationships/hyperlink" Target="https://files.eric.ed.gov/fulltext/ED561029.pdf" TargetMode="External"/><Relationship Id="rId5" Type="http://schemas.openxmlformats.org/officeDocument/2006/relationships/hyperlink" Target="https://ifs.org.uk/bns/bn133.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b1b067b87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b1b067b87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Data profiling</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 summary statistics about the data, called data profiling, is really helpful to give a general idea about the quality of the data.</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For example, check whether a particular column conforms to particular standards or pattern. Is the data column recorded as a string or number?.</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How many values are missing?. How many unique values in a column, and their distribution?. Is this data set is linked to or have a relationship with another?.</a:t>
            </a:r>
            <a:endParaRPr sz="14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84c9df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384c9df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64ff260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64ff26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664ff26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664ff26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664ff260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664ff260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aa4f2e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aa4f2e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graph shows that s</a:t>
            </a:r>
            <a:r>
              <a:rPr lang="en" sz="1200">
                <a:solidFill>
                  <a:schemeClr val="dk1"/>
                </a:solidFill>
              </a:rPr>
              <a:t>tudents from families earning more than $200,000 a year average a combined score of 1,714, while students from families earning under $20,000 a year average a combined score of 1,326. </a:t>
            </a:r>
            <a:br>
              <a:rPr lang="en" sz="1200">
                <a:solidFill>
                  <a:schemeClr val="dk1"/>
                </a:solidFill>
              </a:rPr>
            </a:br>
            <a:endParaRPr sz="15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aa4f2e4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aa4f2e4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2A2A2A"/>
                </a:solidFill>
              </a:rPr>
              <a:t>The graph shows that students from educated families do better than the less educated family. </a:t>
            </a:r>
            <a:r>
              <a:rPr lang="en" sz="1400">
                <a:solidFill>
                  <a:srgbClr val="2A2A2A"/>
                </a:solidFill>
              </a:rPr>
              <a:t>For example, a student with a parent who has a graduate degree, on average scores 300 points higher on their SATs compared to a student with a parent who has only a high school degree. This also reflects in the income graph as a parent with graduate degree will definitely earn more than a parent with high school certificate. </a:t>
            </a:r>
            <a:br>
              <a:rPr lang="en" sz="1400">
                <a:solidFill>
                  <a:srgbClr val="2A2A2A"/>
                </a:solidFill>
              </a:rPr>
            </a:br>
            <a:br>
              <a:rPr lang="en" sz="1400">
                <a:solidFill>
                  <a:srgbClr val="2A2A2A"/>
                </a:solidFill>
              </a:rPr>
            </a:br>
            <a:br>
              <a:rPr lang="en" sz="1400">
                <a:solidFill>
                  <a:srgbClr val="2A2A2A"/>
                </a:solidFill>
              </a:rPr>
            </a:br>
            <a:r>
              <a:rPr lang="en" sz="1400">
                <a:solidFill>
                  <a:schemeClr val="dk1"/>
                </a:solidFill>
              </a:rPr>
              <a:t>Mattern KD, Shaw EJ, &amp; Williams FE (2008). </a:t>
            </a:r>
            <a:r>
              <a:rPr i="1" lang="en" sz="1400">
                <a:solidFill>
                  <a:schemeClr val="dk1"/>
                </a:solidFill>
              </a:rPr>
              <a:t>Examining the relationship between SAT, high school measures of academic performance and socioeconomic status: Turning our analysis to unit of measure</a:t>
            </a:r>
            <a:r>
              <a:rPr lang="en" sz="1400">
                <a:solidFill>
                  <a:schemeClr val="dk1"/>
                </a:solidFill>
              </a:rPr>
              <a:t>. College Board Publications.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Zwick R, Brown T, &amp; Sklar JC (2004). California and the SAT: A reanalysis of University of California admissions data </a:t>
            </a:r>
            <a:r>
              <a:rPr i="1" lang="en" sz="1400">
                <a:solidFill>
                  <a:schemeClr val="dk1"/>
                </a:solidFill>
              </a:rPr>
              <a:t>Center for Studies in Higher Education</a:t>
            </a:r>
            <a:r>
              <a:rPr lang="en" sz="1400">
                <a:solidFill>
                  <a:schemeClr val="dk1"/>
                </a:solidFill>
              </a:rPr>
              <a:t>, UC Berkeley, Research and Occasional Papers Series; Retrieved January 11, 2013 from</a:t>
            </a:r>
            <a:r>
              <a:rPr lang="en" sz="1400">
                <a:solidFill>
                  <a:schemeClr val="dk1"/>
                </a:solidFill>
                <a:uFill>
                  <a:noFill/>
                </a:uFill>
                <a:hlinkClick r:id="rId2">
                  <a:extLst>
                    <a:ext uri="{A12FA001-AC4F-418D-AE19-62706E023703}">
                      <ahyp:hlinkClr val="tx"/>
                    </a:ext>
                  </a:extLst>
                </a:hlinkClick>
              </a:rPr>
              <a:t> </a:t>
            </a:r>
            <a:r>
              <a:rPr lang="en" sz="1400" u="sng">
                <a:solidFill>
                  <a:srgbClr val="DCA10D"/>
                </a:solidFill>
                <a:hlinkClick r:id="rId3">
                  <a:extLst>
                    <a:ext uri="{A12FA001-AC4F-418D-AE19-62706E023703}">
                      <ahyp:hlinkClr val="tx"/>
                    </a:ext>
                  </a:extLst>
                </a:hlinkClick>
              </a:rPr>
              <a:t>http://cshe.berkeley.edu/publications/rops.htm.</a:t>
            </a:r>
            <a:r>
              <a:rPr lang="en" sz="1400">
                <a:solidFill>
                  <a:schemeClr val="dk1"/>
                </a:solidFill>
              </a:rPr>
              <a: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500">
              <a:solidFill>
                <a:srgbClr val="2A2A2A"/>
              </a:solidFill>
              <a:latin typeface="Georgia"/>
              <a:ea typeface="Georgia"/>
              <a:cs typeface="Georgia"/>
              <a:sym typeface="Georgia"/>
            </a:endParaRPr>
          </a:p>
          <a:p>
            <a:pPr indent="0" lvl="0" marL="0" rtl="0" algn="l">
              <a:spcBef>
                <a:spcPts val="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384c9df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384c9df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1. </a:t>
            </a:r>
            <a:r>
              <a:rPr lang="en" sz="1200">
                <a:solidFill>
                  <a:schemeClr val="dk1"/>
                </a:solidFill>
              </a:rPr>
              <a:t>Delaware and Idaho have implemented SAT at no cost to students since 2011 and 2012 respectively. The program is offered to all 11th grade students who enrolled in the public schools. The students are able to complete the exam during a regular school day instead of the non school day.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2. In order to prepare students to complete the SAT successfully, the Delaware Department of Education provides all 11th grade students enrolled in public schools with free access to the College Board’s Official SAT Online Course. Individual districts have also implemented their own SAT preparation programs; for instance, Red Clay Consolidated School District offers a seven‐week SAT prep class free of charge.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r>
              <a:rPr lang="en" sz="1200">
                <a:solidFill>
                  <a:schemeClr val="dk1"/>
                </a:solidFill>
              </a:rPr>
              <a:t>3. This can reduce potential Saturday testing barriers (e.g., part-time jobs, family responsibilities). A research found that earnings supplements do matter for children’s academic achievement in poor families.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4. The College Board reports obtaining a fee waiver does not guarantee test participation. The two most common reasons for test day absenteeism among fee‐waiver recipients were 1) feeling unprepared and 2) not having transportation. Fee‐waiver recipients indicated that the school counselor was the most important influence in deciding whether to register, and they would have been more likely to be present on test day with more encouragement, increased accessibility to test centers, and more preparation. Hence, it is important for students to be confident by having more SAT prep class and engagement with the school counselor. </a:t>
            </a:r>
            <a:br>
              <a:rPr lang="en" sz="1200">
                <a:solidFill>
                  <a:schemeClr val="dk1"/>
                </a:solidFill>
              </a:rPr>
            </a:br>
            <a:br>
              <a:rPr lang="en" sz="1000">
                <a:solidFill>
                  <a:srgbClr val="FB0007"/>
                </a:solidFill>
              </a:rPr>
            </a:b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384c9df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384c9df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I will do a quick summary on what we have presented today. Basically,we are firm believers that </a:t>
            </a:r>
            <a:r>
              <a:rPr lang="en" sz="1200">
                <a:solidFill>
                  <a:schemeClr val="dk1"/>
                </a:solidFill>
                <a:latin typeface="Open Sans"/>
                <a:ea typeface="Open Sans"/>
                <a:cs typeface="Open Sans"/>
                <a:sym typeface="Open Sans"/>
              </a:rPr>
              <a:t>Education is the key to break poverty cycle, and since SAT is widely recognised, SAT can increase students’ chance to get into a good university and narrow income gap in the long run. Hence our goal is to improve SAT participation rate. </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200">
                <a:solidFill>
                  <a:schemeClr val="dk1"/>
                </a:solidFill>
                <a:latin typeface="Open Sans"/>
                <a:ea typeface="Open Sans"/>
                <a:cs typeface="Open Sans"/>
                <a:sym typeface="Open Sans"/>
              </a:rPr>
              <a:t>Our research went beyond the data given to us, and we have included other data such as household median income into our analysis. To be able to analyse various sources of data, we spent considerable time to add, remove, convert, standardize our data for further analysis. </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200">
                <a:solidFill>
                  <a:schemeClr val="dk1"/>
                </a:solidFill>
                <a:latin typeface="Open Sans"/>
                <a:ea typeface="Open Sans"/>
                <a:cs typeface="Open Sans"/>
                <a:sym typeface="Open Sans"/>
              </a:rPr>
              <a:t>Once we are able to merge the all the relevant data, we noted that household income is strongly correlated to SAT participation rate as evidenced by correlation of more than 0.5 in the heatmap. </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200">
                <a:solidFill>
                  <a:schemeClr val="dk1"/>
                </a:solidFill>
                <a:latin typeface="Open Sans"/>
                <a:ea typeface="Open Sans"/>
                <a:cs typeface="Open Sans"/>
                <a:sym typeface="Open Sans"/>
              </a:rPr>
              <a:t>Hence, our team suggests the following strategies to improve SAT participation rate:</a:t>
            </a:r>
            <a:endParaRPr sz="1200">
              <a:solidFill>
                <a:schemeClr val="dk1"/>
              </a:solidFill>
              <a:latin typeface="Open Sans"/>
              <a:ea typeface="Open Sans"/>
              <a:cs typeface="Open Sans"/>
              <a:sym typeface="Open Sans"/>
            </a:endParaRPr>
          </a:p>
          <a:p>
            <a:pPr indent="-304800" lvl="0" marL="457200" rtl="0" algn="l">
              <a:lnSpc>
                <a:spcPct val="115000"/>
              </a:lnSpc>
              <a:spcBef>
                <a:spcPts val="120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Offering SAT at no cost. But we know students still may not participate even if it is free, because of lack of confidence and lack of transport. </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Hence it should be complemented by conducting SAT exam during regular school hours with transport to test centre.</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There should be sufficient support from school counsellor and teachers. </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Last but not least, free online access to SAT material should also be provided to students. </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200">
                <a:solidFill>
                  <a:schemeClr val="dk1"/>
                </a:solidFill>
                <a:latin typeface="Open Sans"/>
                <a:ea typeface="Open Sans"/>
                <a:cs typeface="Open Sans"/>
                <a:sym typeface="Open Sans"/>
              </a:rPr>
              <a:t>That’ all for our presentation. Thank you. </a:t>
            </a:r>
            <a:endParaRPr sz="1200">
              <a:solidFill>
                <a:schemeClr val="dk1"/>
              </a:solidFill>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7347a91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7347a91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ac21e5b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ac21e5b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begin… I’m sure many of you have seen this diagram before:</a:t>
            </a:r>
            <a:endParaRPr/>
          </a:p>
          <a:p>
            <a:pPr indent="0" lvl="0" marL="0" rtl="0" algn="l">
              <a:spcBef>
                <a:spcPts val="0"/>
              </a:spcBef>
              <a:spcAft>
                <a:spcPts val="0"/>
              </a:spcAft>
              <a:buNone/>
            </a:pPr>
            <a:r>
              <a:rPr lang="en"/>
              <a:t>Child</a:t>
            </a:r>
            <a:r>
              <a:rPr lang="en"/>
              <a:t> from a low income family - disadvantaged in his education due to lack of resources</a:t>
            </a:r>
            <a:endParaRPr/>
          </a:p>
          <a:p>
            <a:pPr indent="0" lvl="0" marL="0" rtl="0" algn="l">
              <a:spcBef>
                <a:spcPts val="0"/>
              </a:spcBef>
              <a:spcAft>
                <a:spcPts val="0"/>
              </a:spcAft>
              <a:buNone/>
            </a:pPr>
            <a:r>
              <a:rPr lang="en"/>
              <a:t>This results in him struggling with employment and being unable to break the ‘low income ceiling’</a:t>
            </a:r>
            <a:endParaRPr/>
          </a:p>
          <a:p>
            <a:pPr indent="0" lvl="0" marL="0" rtl="0" algn="l">
              <a:spcBef>
                <a:spcPts val="0"/>
              </a:spcBef>
              <a:spcAft>
                <a:spcPts val="0"/>
              </a:spcAft>
              <a:buNone/>
            </a:pPr>
            <a:r>
              <a:rPr lang="en"/>
              <a:t>Finally, he starts a low income family, and gives rise to the next generation of low income children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if we broke the cycle </a:t>
            </a:r>
            <a:r>
              <a:rPr lang="en"/>
              <a:t>early, say in the child’s education. As Horace Mann puts it in 1848 - education is the great equalizer!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my name is Zhe Wei. Together with my group mates Flash, Sean, Chee Tzen and Brandon, we are data scientists working with the board of education in the state of California.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us strongly believe that the SAT, which iis a standardized test that is used for college admissions in the U.S. is a  fair evaluation on students’ readiness for college/career.</a:t>
            </a:r>
            <a:endParaRPr/>
          </a:p>
          <a:p>
            <a:pPr indent="0" lvl="0" marL="0" rtl="0" algn="l">
              <a:spcBef>
                <a:spcPts val="0"/>
              </a:spcBef>
              <a:spcAft>
                <a:spcPts val="0"/>
              </a:spcAft>
              <a:buNone/>
            </a:pPr>
            <a:r>
              <a:rPr lang="en"/>
              <a:t>That SAT increases their chances of gaining admission to good schools and subsequent upward social mobility in the long-term which will narrow the income gap. </a:t>
            </a:r>
            <a:endParaRPr/>
          </a:p>
          <a:p>
            <a:pPr indent="0" lvl="0" marL="0" rtl="0" algn="l">
              <a:spcBef>
                <a:spcPts val="0"/>
              </a:spcBef>
              <a:spcAft>
                <a:spcPts val="0"/>
              </a:spcAft>
              <a:buNone/>
            </a:pPr>
            <a:r>
              <a:rPr lang="en"/>
              <a:t>We are especially concerned with low SAT participation rates amongst students from poorer socio-economic counties in California.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brings us to our problem statement - </a:t>
            </a:r>
            <a:endParaRPr/>
          </a:p>
          <a:p>
            <a:pPr indent="0" lvl="0" marL="0" rtl="0" algn="l">
              <a:spcBef>
                <a:spcPts val="0"/>
              </a:spcBef>
              <a:spcAft>
                <a:spcPts val="0"/>
              </a:spcAft>
              <a:buClr>
                <a:schemeClr val="dk1"/>
              </a:buClr>
              <a:buSzPts val="1100"/>
              <a:buFont typeface="Arial"/>
              <a:buNone/>
            </a:pPr>
            <a:r>
              <a:rPr lang="en"/>
              <a:t>We want to identify the relationship between County Income and SAT Participation Rate. </a:t>
            </a:r>
            <a:endParaRPr/>
          </a:p>
          <a:p>
            <a:pPr indent="0" lvl="0" marL="0" rtl="0" algn="l">
              <a:spcBef>
                <a:spcPts val="0"/>
              </a:spcBef>
              <a:spcAft>
                <a:spcPts val="0"/>
              </a:spcAft>
              <a:buNone/>
            </a:pPr>
            <a:r>
              <a:rPr lang="en"/>
              <a:t>Should there be a Positive Correlation, we want to propose qualitative solutions to improve SAT participation rates of students from lower-income counties.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brief summary of today’s presentation:</a:t>
            </a:r>
            <a:endParaRPr/>
          </a:p>
          <a:p>
            <a:pPr indent="0" lvl="0" marL="0" rtl="0" algn="l">
              <a:spcBef>
                <a:spcPts val="0"/>
              </a:spcBef>
              <a:spcAft>
                <a:spcPts val="0"/>
              </a:spcAft>
              <a:buNone/>
            </a:pPr>
            <a:r>
              <a:rPr lang="en"/>
              <a:t>I have already covered the background and problem statement. The rest of my team will touch on the EDA, Visualisations, Scholarly findings and finally conclusions and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to you Sean!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664fda0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664fda0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9dfda14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9dfda14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poverty cycle at the education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SAT, which is administered by the College board, is a standardized test that is used for college admissions in the U.S. As the board of directors on the Educational Testing Services under the College Board, we assert that participation in SAT test may likely translate to fair evaluations on students’ readiness for college/career, increase their chances of gaining admission to good schools and subsequent upward social mobility in the long-term. We are especially concerned with low SAT participation rates amongst students from poorer socio-economic counties in California, U.S, and would like to propose best practices to improve SAT participation amongst students from low socio-economic counties.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dfda14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dfda14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9fd298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9fd298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9fd298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9fd298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Across all states in the US, SAT participation rates continue to rise from 2017 to 2019. In this data, we actually noticed California - being the largest state - continues to show consistently low SAT participation rates as compared to other states. Our data shows California is not even in the top 15 states with the most SAT participation. This is even more </a:t>
            </a:r>
            <a:r>
              <a:rPr lang="en" sz="1400">
                <a:solidFill>
                  <a:schemeClr val="dk1"/>
                </a:solidFill>
                <a:highlight>
                  <a:srgbClr val="FFFFFF"/>
                </a:highlight>
                <a:latin typeface="Calibri"/>
                <a:ea typeface="Calibri"/>
                <a:cs typeface="Calibri"/>
                <a:sym typeface="Calibri"/>
              </a:rPr>
              <a:t>surprising to note given that California, being ranked as the largest US state, comprise of 1.95 million students enrolled in public high schools in California, which is actually  the highest figure in the United States. (</a:t>
            </a:r>
            <a:r>
              <a:rPr lang="en" sz="1400" u="sng">
                <a:solidFill>
                  <a:schemeClr val="dk1"/>
                </a:solidFill>
                <a:highlight>
                  <a:srgbClr val="FFFFFF"/>
                </a:highlight>
                <a:latin typeface="Calibri"/>
                <a:ea typeface="Calibri"/>
                <a:cs typeface="Calibri"/>
                <a:sym typeface="Calibri"/>
                <a:hlinkClick r:id="rId2">
                  <a:extLst>
                    <a:ext uri="{A12FA001-AC4F-418D-AE19-62706E023703}">
                      <ahyp:hlinkClr val="tx"/>
                    </a:ext>
                  </a:extLst>
                </a:hlinkClick>
              </a:rPr>
              <a:t>https://www.statista.com/statistics/1036120/public-high-school-enrollment-state-us/</a:t>
            </a:r>
            <a:r>
              <a:rPr lang="en" sz="1400">
                <a:solidFill>
                  <a:schemeClr val="dk1"/>
                </a:solidFill>
                <a:highlight>
                  <a:srgbClr val="FFFFFF"/>
                </a:highlight>
                <a:latin typeface="Calibri"/>
                <a:ea typeface="Calibri"/>
                <a:cs typeface="Calibri"/>
                <a:sym typeface="Calibri"/>
              </a:rPr>
              <a:t>).</a:t>
            </a:r>
            <a:endParaRPr sz="14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There are many explanations for consistently low SAT participation rates in California, US. Could it be location? Income? Culture?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Multiple sources have pointed out that participation rates in SAT appear to be influenced heavily by factors, especially socioeconomic status or income levels. Income related factors such as upfront SAT fees or even future tuition fees for university would discourage young people from poorer backgrounds from going to university, thus their refusal to participate in SAT. </a:t>
            </a:r>
            <a:endParaRPr sz="1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We turn to our problem statement - that we would like to explore </a:t>
            </a:r>
            <a:r>
              <a:rPr i="1" lang="en" sz="1400">
                <a:solidFill>
                  <a:schemeClr val="dk1"/>
                </a:solidFill>
                <a:highlight>
                  <a:srgbClr val="FFFFFF"/>
                </a:highlight>
                <a:latin typeface="Calibri"/>
                <a:ea typeface="Calibri"/>
                <a:cs typeface="Calibri"/>
                <a:sym typeface="Calibri"/>
              </a:rPr>
              <a:t>the relationship between SAT participation rates amongst students and household income levels  (one of the factors) counties in California, U.S, and would like to propose best practices to improve SAT participation amongst these students.</a:t>
            </a:r>
            <a:endParaRPr i="1"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**Reference </a:t>
            </a:r>
            <a:br>
              <a:rPr lang="en" sz="1400">
                <a:solidFill>
                  <a:schemeClr val="dk1"/>
                </a:solidFill>
                <a:latin typeface="Calibri"/>
                <a:ea typeface="Calibri"/>
                <a:cs typeface="Calibri"/>
                <a:sym typeface="Calibri"/>
              </a:rPr>
            </a:br>
            <a:r>
              <a:rPr lang="en" sz="1400" u="sng">
                <a:solidFill>
                  <a:schemeClr val="dk1"/>
                </a:solidFill>
                <a:latin typeface="Calibri"/>
                <a:ea typeface="Calibri"/>
                <a:cs typeface="Calibri"/>
                <a:sym typeface="Calibri"/>
                <a:hlinkClick r:id="rId3">
                  <a:extLst>
                    <a:ext uri="{A12FA001-AC4F-418D-AE19-62706E023703}">
                      <ahyp:hlinkClr val="tx"/>
                    </a:ext>
                  </a:extLst>
                </a:hlinkClick>
              </a:rPr>
              <a:t>https://thermtide.com/10448/uncategorized/sat-battles-claim-of-socioeconomic-discrimination/</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u="sng">
                <a:solidFill>
                  <a:schemeClr val="dk1"/>
                </a:solidFill>
                <a:latin typeface="Calibri"/>
                <a:ea typeface="Calibri"/>
                <a:cs typeface="Calibri"/>
                <a:sym typeface="Calibri"/>
                <a:hlinkClick r:id="rId4">
                  <a:extLst>
                    <a:ext uri="{A12FA001-AC4F-418D-AE19-62706E023703}">
                      <ahyp:hlinkClr val="tx"/>
                    </a:ext>
                  </a:extLst>
                </a:hlinkClick>
              </a:rPr>
              <a:t>https://files.eric.ed.gov/fulltext/ED561029.pdf</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u="sng">
                <a:solidFill>
                  <a:schemeClr val="dk1"/>
                </a:solidFill>
                <a:latin typeface="Calibri"/>
                <a:ea typeface="Calibri"/>
                <a:cs typeface="Calibri"/>
                <a:sym typeface="Calibri"/>
                <a:hlinkClick r:id="rId5">
                  <a:extLst>
                    <a:ext uri="{A12FA001-AC4F-418D-AE19-62706E023703}">
                      <ahyp:hlinkClr val="tx"/>
                    </a:ext>
                  </a:extLst>
                </a:hlinkClick>
              </a:rPr>
              <a:t>https://ifs.org.uk/bns/bn133.pdf</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i="1"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ad2952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ad2952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As part of our methodology, we imported various CSV files. Including </a:t>
            </a:r>
            <a:endParaRPr sz="17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`Import CSV files`: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*Participation rates and scores in 2017, 2018 and 2019 SAT administration by US states* (sat_2017, sat_2018, sat 2019)</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*2019 Participation rate and scores of counties for SATs in the various counties in California, US* (sat_2019_ca)</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 *2019 Household median income by county* (median household income by county)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`Import libraries`: *scipy.stats, pandas, numpy, matplotlib.pyplot, seaborn as sns*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b1b067b87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b1b067b87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Step 2 - Clean the data</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Data-type constraints: </a:t>
            </a:r>
            <a:r>
              <a:rPr lang="en" sz="1600">
                <a:solidFill>
                  <a:srgbClr val="292929"/>
                </a:solidFill>
                <a:highlight>
                  <a:srgbClr val="FFFFFF"/>
                </a:highlight>
                <a:latin typeface="Georgia"/>
                <a:ea typeface="Georgia"/>
                <a:cs typeface="Georgia"/>
                <a:sym typeface="Georgia"/>
              </a:rPr>
              <a:t> values in a particular column must be of a particular datatype, e.g., boolean, numeric, date, etc.</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Data profiling</a:t>
            </a:r>
            <a:endParaRPr sz="1400">
              <a:solidFill>
                <a:schemeClr val="dk1"/>
              </a:solidFill>
            </a:endParaRPr>
          </a:p>
          <a:p>
            <a:pPr indent="0" lvl="0" marL="0" rtl="0" algn="l">
              <a:spcBef>
                <a:spcPts val="0"/>
              </a:spcBef>
              <a:spcAft>
                <a:spcPts val="0"/>
              </a:spcAft>
              <a:buNone/>
            </a:pPr>
            <a:r>
              <a:rPr lang="en" sz="1400">
                <a:solidFill>
                  <a:schemeClr val="dk1"/>
                </a:solidFill>
              </a:rPr>
              <a:t>A summary statistics about the data, called data profiling, is really helpful to give a general idea about the quality of the data.</a:t>
            </a:r>
            <a:endParaRPr sz="1400">
              <a:solidFill>
                <a:schemeClr val="dk1"/>
              </a:solidFill>
            </a:endParaRPr>
          </a:p>
          <a:p>
            <a:pPr indent="0" lvl="0" marL="0" rtl="0" algn="l">
              <a:spcBef>
                <a:spcPts val="0"/>
              </a:spcBef>
              <a:spcAft>
                <a:spcPts val="0"/>
              </a:spcAft>
              <a:buNone/>
            </a:pPr>
            <a:r>
              <a:rPr lang="en" sz="1400">
                <a:solidFill>
                  <a:schemeClr val="dk1"/>
                </a:solidFill>
              </a:rPr>
              <a:t>For example, check whether a particular column conforms to particular standards or pattern. Is the data column recorded as a string or number?.</a:t>
            </a:r>
            <a:endParaRPr sz="1400">
              <a:solidFill>
                <a:schemeClr val="dk1"/>
              </a:solidFill>
            </a:endParaRPr>
          </a:p>
          <a:p>
            <a:pPr indent="0" lvl="0" marL="0" rtl="0" algn="l">
              <a:spcBef>
                <a:spcPts val="0"/>
              </a:spcBef>
              <a:spcAft>
                <a:spcPts val="0"/>
              </a:spcAft>
              <a:buNone/>
            </a:pPr>
            <a:r>
              <a:rPr lang="en" sz="1400">
                <a:solidFill>
                  <a:schemeClr val="dk1"/>
                </a:solidFill>
              </a:rPr>
              <a:t>How many values are missing?. How many unique values in a column, and their distribution?. Is this data set is linked to or have a relationship with another?.</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Visualizations</a:t>
            </a:r>
            <a:endParaRPr sz="1400">
              <a:solidFill>
                <a:schemeClr val="dk1"/>
              </a:solidFill>
            </a:endParaRPr>
          </a:p>
          <a:p>
            <a:pPr indent="0" lvl="0" marL="0" rtl="0" algn="l">
              <a:spcBef>
                <a:spcPts val="0"/>
              </a:spcBef>
              <a:spcAft>
                <a:spcPts val="0"/>
              </a:spcAft>
              <a:buNone/>
            </a:pPr>
            <a:r>
              <a:rPr lang="en" sz="1400">
                <a:solidFill>
                  <a:schemeClr val="dk1"/>
                </a:solidFill>
              </a:rPr>
              <a:t>By analyzing and visualizing the data using statistical methods such as mean, standard deviation, range, or quantiles, one can find values that are unexpected and thus erroneous.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b1b067b8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b1b067b8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4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400">
                <a:solidFill>
                  <a:schemeClr val="dk1"/>
                </a:solidFill>
                <a:latin typeface="Comic Sans MS"/>
                <a:ea typeface="Comic Sans MS"/>
                <a:cs typeface="Comic Sans MS"/>
                <a:sym typeface="Comic Sans MS"/>
              </a:rPr>
              <a:t>*ignore this point* </a:t>
            </a:r>
            <a:endParaRPr sz="1400">
              <a:solidFill>
                <a:schemeClr val="dk1"/>
              </a:solidFill>
              <a:latin typeface="Comic Sans MS"/>
              <a:ea typeface="Comic Sans MS"/>
              <a:cs typeface="Comic Sans MS"/>
              <a:sym typeface="Comic Sans MS"/>
            </a:endParaRPr>
          </a:p>
          <a:p>
            <a:pPr indent="-317500" lvl="0" marL="457200" rtl="0" algn="l">
              <a:spcBef>
                <a:spcPts val="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Merged all 3 files (e.g. sat_2017, sat_2018, sat_2019) to create a new file (e.g. sat_2017_18_19)</a:t>
            </a:r>
            <a:endParaRPr sz="1400">
              <a:solidFill>
                <a:schemeClr val="dk1"/>
              </a:solidFill>
              <a:latin typeface="Comic Sans MS"/>
              <a:ea typeface="Comic Sans MS"/>
              <a:cs typeface="Comic Sans MS"/>
              <a:sym typeface="Comic Sans MS"/>
            </a:endParaRPr>
          </a:p>
          <a:p>
            <a:pPr indent="-317500" lvl="1" marL="914400" rtl="0" algn="l">
              <a:spcBef>
                <a:spcPts val="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New merged dataframe (e.g. sat_2017_18_19) </a:t>
            </a:r>
            <a:r>
              <a:rPr lang="en" sz="1400" u="sng">
                <a:solidFill>
                  <a:schemeClr val="dk1"/>
                </a:solidFill>
                <a:latin typeface="Comic Sans MS"/>
                <a:ea typeface="Comic Sans MS"/>
                <a:cs typeface="Comic Sans MS"/>
                <a:sym typeface="Comic Sans MS"/>
              </a:rPr>
              <a:t>saved as CSV </a:t>
            </a:r>
            <a:r>
              <a:rPr lang="en" sz="1400">
                <a:solidFill>
                  <a:schemeClr val="dk1"/>
                </a:solidFill>
                <a:latin typeface="Comic Sans MS"/>
                <a:ea typeface="Comic Sans MS"/>
                <a:cs typeface="Comic Sans MS"/>
                <a:sym typeface="Comic Sans MS"/>
              </a:rPr>
              <a:t>in code folder</a:t>
            </a:r>
            <a:br>
              <a:rPr lang="en" sz="1400">
                <a:solidFill>
                  <a:schemeClr val="dk1"/>
                </a:solidFill>
                <a:latin typeface="Comic Sans MS"/>
                <a:ea typeface="Comic Sans MS"/>
                <a:cs typeface="Comic Sans MS"/>
                <a:sym typeface="Comic Sans MS"/>
              </a:rPr>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elawarepta.org/free%E2%80%90sat%E2%80%90registration%E2%80%90now%E2%80%90open%E2%80%90for%E2%80%90public%E2%80%90school%E2%80%90junio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cshe.berkeley.edu/publications/rops.htm" TargetMode="External"/><Relationship Id="rId4" Type="http://schemas.openxmlformats.org/officeDocument/2006/relationships/hyperlink" Target="http://cshe.berkeley.edu/publications/rop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2.jpg"/><Relationship Id="rId5" Type="http://schemas.openxmlformats.org/officeDocument/2006/relationships/image" Target="../media/image9.jp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62650" y="1572375"/>
            <a:ext cx="37392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0"/>
              <a:t>{‘DSIF3’ : ‘Group5’: [‘Project_1’]}</a:t>
            </a:r>
            <a:endParaRPr sz="40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238125" y="663600"/>
            <a:ext cx="6491700" cy="36651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78571"/>
              <a:buFont typeface="Arial"/>
              <a:buNone/>
            </a:pPr>
            <a:r>
              <a:t/>
            </a:r>
            <a:endParaRPr sz="1400">
              <a:solidFill>
                <a:schemeClr val="dk1"/>
              </a:solidFill>
              <a:latin typeface="Comic Sans MS"/>
              <a:ea typeface="Comic Sans MS"/>
              <a:cs typeface="Comic Sans MS"/>
              <a:sym typeface="Comic Sans MS"/>
            </a:endParaRPr>
          </a:p>
          <a:p>
            <a:pPr indent="-298767" lvl="0" marL="457200" rtl="0" algn="l">
              <a:lnSpc>
                <a:spcPct val="100000"/>
              </a:lnSpc>
              <a:spcBef>
                <a:spcPts val="0"/>
              </a:spcBef>
              <a:spcAft>
                <a:spcPts val="0"/>
              </a:spcAft>
              <a:buSzPct val="100000"/>
              <a:buFont typeface="Comic Sans MS"/>
              <a:buChar char="●"/>
            </a:pPr>
            <a:r>
              <a:rPr lang="en" sz="1300">
                <a:latin typeface="Comic Sans MS"/>
                <a:ea typeface="Comic Sans MS"/>
                <a:cs typeface="Comic Sans MS"/>
                <a:sym typeface="Comic Sans MS"/>
              </a:rPr>
              <a:t>Inspection part 2  (data profiling, visualizations, etc)</a:t>
            </a:r>
            <a:br>
              <a:rPr lang="en" sz="1300">
                <a:latin typeface="Comic Sans MS"/>
                <a:ea typeface="Comic Sans MS"/>
                <a:cs typeface="Comic Sans MS"/>
                <a:sym typeface="Comic Sans MS"/>
              </a:rPr>
            </a:br>
            <a:endParaRPr sz="1300">
              <a:latin typeface="Comic Sans MS"/>
              <a:ea typeface="Comic Sans MS"/>
              <a:cs typeface="Comic Sans MS"/>
              <a:sym typeface="Comic Sans MS"/>
            </a:endParaRPr>
          </a:p>
          <a:p>
            <a:pPr indent="-298767" lvl="0" marL="457200" rtl="0" algn="l">
              <a:lnSpc>
                <a:spcPct val="100000"/>
              </a:lnSpc>
              <a:spcBef>
                <a:spcPts val="0"/>
              </a:spcBef>
              <a:spcAft>
                <a:spcPts val="0"/>
              </a:spcAft>
              <a:buSzPct val="92857"/>
              <a:buFont typeface="Comic Sans MS"/>
              <a:buChar char="●"/>
            </a:pPr>
            <a:r>
              <a:rPr lang="en" sz="1400">
                <a:latin typeface="Comic Sans MS"/>
                <a:ea typeface="Comic Sans MS"/>
                <a:cs typeface="Comic Sans MS"/>
                <a:sym typeface="Comic Sans MS"/>
              </a:rPr>
              <a:t>Data profiling again:</a:t>
            </a:r>
            <a:endParaRPr sz="1400">
              <a:solidFill>
                <a:schemeClr val="dk1"/>
              </a:solidFill>
              <a:latin typeface="Comic Sans MS"/>
              <a:ea typeface="Comic Sans MS"/>
              <a:cs typeface="Comic Sans MS"/>
              <a:sym typeface="Comic Sans MS"/>
            </a:endParaRPr>
          </a:p>
          <a:p>
            <a:pPr indent="-304165" lvl="1" marL="914400" rtl="0" algn="l">
              <a:lnSpc>
                <a:spcPct val="100000"/>
              </a:lnSpc>
              <a:spcBef>
                <a:spcPts val="0"/>
              </a:spcBef>
              <a:spcAft>
                <a:spcPts val="0"/>
              </a:spcAft>
              <a:buClr>
                <a:schemeClr val="dk1"/>
              </a:buClr>
              <a:buSzPct val="100000"/>
              <a:buFont typeface="Comic Sans MS"/>
              <a:buChar char="○"/>
            </a:pPr>
            <a:r>
              <a:rPr lang="en">
                <a:solidFill>
                  <a:schemeClr val="dk1"/>
                </a:solidFill>
                <a:latin typeface="Comic Sans MS"/>
                <a:ea typeface="Comic Sans MS"/>
                <a:cs typeface="Comic Sans MS"/>
                <a:sym typeface="Comic Sans MS"/>
              </a:rPr>
              <a:t>M</a:t>
            </a:r>
            <a:r>
              <a:rPr lang="en" sz="1400">
                <a:solidFill>
                  <a:schemeClr val="dk1"/>
                </a:solidFill>
                <a:latin typeface="Comic Sans MS"/>
                <a:ea typeface="Comic Sans MS"/>
                <a:cs typeface="Comic Sans MS"/>
                <a:sym typeface="Comic Sans MS"/>
              </a:rPr>
              <a:t>easures of </a:t>
            </a:r>
            <a:r>
              <a:rPr lang="en">
                <a:solidFill>
                  <a:schemeClr val="dk1"/>
                </a:solidFill>
                <a:latin typeface="Comic Sans MS"/>
                <a:ea typeface="Comic Sans MS"/>
                <a:cs typeface="Comic Sans MS"/>
                <a:sym typeface="Comic Sans MS"/>
              </a:rPr>
              <a:t>central tendency</a:t>
            </a:r>
            <a:r>
              <a:rPr lang="en" sz="1400">
                <a:solidFill>
                  <a:schemeClr val="dk1"/>
                </a:solidFill>
                <a:latin typeface="Comic Sans MS"/>
                <a:ea typeface="Comic Sans MS"/>
                <a:cs typeface="Comic Sans MS"/>
                <a:sym typeface="Comic Sans MS"/>
              </a:rPr>
              <a:t>: </a:t>
            </a:r>
            <a:r>
              <a:rPr lang="en">
                <a:solidFill>
                  <a:schemeClr val="dk1"/>
                </a:solidFill>
                <a:latin typeface="Comic Sans MS"/>
                <a:ea typeface="Comic Sans MS"/>
                <a:cs typeface="Comic Sans MS"/>
                <a:sym typeface="Comic Sans MS"/>
              </a:rPr>
              <a:t>e.g. mean, median mode.</a:t>
            </a:r>
            <a:endParaRPr sz="1400">
              <a:solidFill>
                <a:schemeClr val="dk1"/>
              </a:solidFill>
              <a:latin typeface="Comic Sans MS"/>
              <a:ea typeface="Comic Sans MS"/>
              <a:cs typeface="Comic Sans MS"/>
              <a:sym typeface="Comic Sans MS"/>
            </a:endParaRPr>
          </a:p>
          <a:p>
            <a:pPr indent="-304165" lvl="1" marL="914400" rtl="0" algn="l">
              <a:lnSpc>
                <a:spcPct val="100000"/>
              </a:lnSpc>
              <a:spcBef>
                <a:spcPts val="0"/>
              </a:spcBef>
              <a:spcAft>
                <a:spcPts val="0"/>
              </a:spcAft>
              <a:buClr>
                <a:schemeClr val="dk1"/>
              </a:buClr>
              <a:buSzPct val="100000"/>
              <a:buFont typeface="Comic Sans MS"/>
              <a:buChar char="○"/>
            </a:pPr>
            <a:r>
              <a:rPr lang="en">
                <a:solidFill>
                  <a:schemeClr val="dk1"/>
                </a:solidFill>
                <a:latin typeface="Comic Sans MS"/>
                <a:ea typeface="Comic Sans MS"/>
                <a:cs typeface="Comic Sans MS"/>
                <a:sym typeface="Comic Sans MS"/>
              </a:rPr>
              <a:t>Measures of variability: e.g. Standard deviation, minimum and maximum values.</a:t>
            </a:r>
            <a:endParaRPr>
              <a:solidFill>
                <a:schemeClr val="dk1"/>
              </a:solidFill>
              <a:latin typeface="Comic Sans MS"/>
              <a:ea typeface="Comic Sans MS"/>
              <a:cs typeface="Comic Sans MS"/>
              <a:sym typeface="Comic Sans MS"/>
            </a:endParaRPr>
          </a:p>
          <a:p>
            <a:pPr indent="-304164" lvl="2" marL="1371600" rtl="0" algn="l">
              <a:lnSpc>
                <a:spcPct val="100000"/>
              </a:lnSpc>
              <a:spcBef>
                <a:spcPts val="0"/>
              </a:spcBef>
              <a:spcAft>
                <a:spcPts val="0"/>
              </a:spcAft>
              <a:buClr>
                <a:schemeClr val="dk1"/>
              </a:buClr>
              <a:buSzPct val="100000"/>
              <a:buFont typeface="Comic Sans MS"/>
              <a:buChar char="■"/>
            </a:pPr>
            <a:r>
              <a:rPr lang="en">
                <a:solidFill>
                  <a:schemeClr val="dk1"/>
                </a:solidFill>
                <a:latin typeface="Comic Sans MS"/>
                <a:ea typeface="Comic Sans MS"/>
                <a:cs typeface="Comic Sans MS"/>
                <a:sym typeface="Comic Sans MS"/>
              </a:rPr>
              <a:t>E</a:t>
            </a:r>
            <a:r>
              <a:rPr lang="en" sz="1400">
                <a:solidFill>
                  <a:schemeClr val="dk1"/>
                </a:solidFill>
                <a:latin typeface="Comic Sans MS"/>
                <a:ea typeface="Comic Sans MS"/>
                <a:cs typeface="Comic Sans MS"/>
                <a:sym typeface="Comic Sans MS"/>
              </a:rPr>
              <a:t>.g. df.describe() to find mean value of participation rates across counties in grade 11 and 12 respectively</a:t>
            </a:r>
            <a:endParaRPr sz="1400">
              <a:solidFill>
                <a:schemeClr val="dk1"/>
              </a:solidFill>
              <a:latin typeface="Comic Sans MS"/>
              <a:ea typeface="Comic Sans MS"/>
              <a:cs typeface="Comic Sans MS"/>
              <a:sym typeface="Comic Sans MS"/>
            </a:endParaRPr>
          </a:p>
          <a:p>
            <a:pPr indent="0" lvl="0" marL="1371600" rtl="0" algn="l">
              <a:lnSpc>
                <a:spcPct val="100000"/>
              </a:lnSpc>
              <a:spcBef>
                <a:spcPts val="0"/>
              </a:spcBef>
              <a:spcAft>
                <a:spcPts val="0"/>
              </a:spcAft>
              <a:buNone/>
            </a:pPr>
            <a:r>
              <a:t/>
            </a:r>
            <a:endParaRPr>
              <a:latin typeface="Comic Sans MS"/>
              <a:ea typeface="Comic Sans MS"/>
              <a:cs typeface="Comic Sans MS"/>
              <a:sym typeface="Comic Sans MS"/>
            </a:endParaRPr>
          </a:p>
          <a:p>
            <a:pPr indent="-304165" lvl="1" marL="914400" rtl="0" algn="l">
              <a:lnSpc>
                <a:spcPct val="100000"/>
              </a:lnSpc>
              <a:spcBef>
                <a:spcPts val="0"/>
              </a:spcBef>
              <a:spcAft>
                <a:spcPts val="0"/>
              </a:spcAft>
              <a:buClr>
                <a:schemeClr val="dk1"/>
              </a:buClr>
              <a:buSzPct val="100000"/>
              <a:buFont typeface="Comic Sans MS"/>
              <a:buChar char="○"/>
            </a:pPr>
            <a:r>
              <a:rPr lang="en">
                <a:solidFill>
                  <a:schemeClr val="dk1"/>
                </a:solidFill>
                <a:latin typeface="Comic Sans MS"/>
                <a:ea typeface="Comic Sans MS"/>
                <a:cs typeface="Comic Sans MS"/>
                <a:sym typeface="Comic Sans MS"/>
              </a:rPr>
              <a:t>Shape of a dataset’s distribution</a:t>
            </a:r>
            <a:br>
              <a:rPr lang="en">
                <a:solidFill>
                  <a:schemeClr val="dk1"/>
                </a:solidFill>
                <a:latin typeface="Comic Sans MS"/>
                <a:ea typeface="Comic Sans MS"/>
                <a:cs typeface="Comic Sans MS"/>
                <a:sym typeface="Comic Sans MS"/>
              </a:rPr>
            </a:br>
            <a:endParaRPr>
              <a:latin typeface="Comic Sans MS"/>
              <a:ea typeface="Comic Sans MS"/>
              <a:cs typeface="Comic Sans MS"/>
              <a:sym typeface="Comic Sans MS"/>
            </a:endParaRPr>
          </a:p>
          <a:p>
            <a:pPr indent="-304165" lvl="1" marL="914400" rtl="0" algn="l">
              <a:lnSpc>
                <a:spcPct val="100000"/>
              </a:lnSpc>
              <a:spcBef>
                <a:spcPts val="0"/>
              </a:spcBef>
              <a:spcAft>
                <a:spcPts val="0"/>
              </a:spcAft>
              <a:buClr>
                <a:schemeClr val="dk1"/>
              </a:buClr>
              <a:buSzPct val="100000"/>
              <a:buFont typeface="Comic Sans MS"/>
              <a:buChar char="○"/>
            </a:pPr>
            <a:r>
              <a:rPr lang="en" sz="1400">
                <a:latin typeface="Comic Sans MS"/>
                <a:ea typeface="Comic Sans MS"/>
                <a:cs typeface="Comic Sans MS"/>
                <a:sym typeface="Comic Sans MS"/>
              </a:rPr>
              <a:t>Sorted values functions often used </a:t>
            </a:r>
            <a:r>
              <a:rPr lang="en">
                <a:latin typeface="Comic Sans MS"/>
                <a:ea typeface="Comic Sans MS"/>
                <a:cs typeface="Comic Sans MS"/>
                <a:sym typeface="Comic Sans MS"/>
              </a:rPr>
              <a:t> E.g. to find the top 10 counties with highest SAT participation rates in grade 11 and 12, and bottom 10 counties with lowest SAT participation rates in grade 11 and 12</a:t>
            </a:r>
            <a:endParaRPr>
              <a:latin typeface="Comic Sans MS"/>
              <a:ea typeface="Comic Sans MS"/>
              <a:cs typeface="Comic Sans MS"/>
              <a:sym typeface="Comic Sans MS"/>
            </a:endParaRPr>
          </a:p>
          <a:p>
            <a:pPr indent="0" lvl="0" marL="914400" rtl="0" algn="l">
              <a:lnSpc>
                <a:spcPct val="100000"/>
              </a:lnSpc>
              <a:spcBef>
                <a:spcPts val="0"/>
              </a:spcBef>
              <a:spcAft>
                <a:spcPts val="0"/>
              </a:spcAft>
              <a:buNone/>
            </a:pPr>
            <a:r>
              <a:t/>
            </a:r>
            <a:endParaRPr>
              <a:latin typeface="Comic Sans MS"/>
              <a:ea typeface="Comic Sans MS"/>
              <a:cs typeface="Comic Sans MS"/>
              <a:sym typeface="Comic Sans MS"/>
            </a:endParaRPr>
          </a:p>
          <a:p>
            <a:pPr indent="-304165" lvl="0" marL="457200" rtl="0" algn="l">
              <a:lnSpc>
                <a:spcPct val="100000"/>
              </a:lnSpc>
              <a:spcBef>
                <a:spcPts val="0"/>
              </a:spcBef>
              <a:spcAft>
                <a:spcPts val="0"/>
              </a:spcAft>
              <a:buClr>
                <a:schemeClr val="dk1"/>
              </a:buClr>
              <a:buSzPct val="100000"/>
              <a:buFont typeface="Comic Sans MS"/>
              <a:buChar char="●"/>
            </a:pPr>
            <a:r>
              <a:rPr lang="en" sz="1400">
                <a:latin typeface="Comic Sans MS"/>
                <a:ea typeface="Comic Sans MS"/>
                <a:cs typeface="Comic Sans MS"/>
                <a:sym typeface="Comic Sans MS"/>
              </a:rPr>
              <a:t>Visualization</a:t>
            </a:r>
            <a:endParaRPr sz="1400">
              <a:latin typeface="Comic Sans MS"/>
              <a:ea typeface="Comic Sans MS"/>
              <a:cs typeface="Comic Sans MS"/>
              <a:sym typeface="Comic Sans MS"/>
            </a:endParaRPr>
          </a:p>
          <a:p>
            <a:pPr indent="-304165" lvl="1" marL="914400" rtl="0" algn="l">
              <a:lnSpc>
                <a:spcPct val="100000"/>
              </a:lnSpc>
              <a:spcBef>
                <a:spcPts val="0"/>
              </a:spcBef>
              <a:spcAft>
                <a:spcPts val="0"/>
              </a:spcAft>
              <a:buClr>
                <a:schemeClr val="dk1"/>
              </a:buClr>
              <a:buSzPct val="100000"/>
              <a:buFont typeface="Comic Sans MS"/>
              <a:buChar char="○"/>
            </a:pPr>
            <a:r>
              <a:rPr lang="en" sz="1400">
                <a:solidFill>
                  <a:schemeClr val="dk1"/>
                </a:solidFill>
                <a:latin typeface="Comic Sans MS"/>
                <a:ea typeface="Comic Sans MS"/>
                <a:cs typeface="Comic Sans MS"/>
                <a:sym typeface="Comic Sans MS"/>
              </a:rPr>
              <a:t>Generated Plot box</a:t>
            </a:r>
            <a:r>
              <a:rPr lang="en">
                <a:latin typeface="Comic Sans MS"/>
                <a:ea typeface="Comic Sans MS"/>
                <a:cs typeface="Comic Sans MS"/>
                <a:sym typeface="Comic Sans MS"/>
              </a:rPr>
              <a:t>, heatmap and </a:t>
            </a:r>
            <a:r>
              <a:rPr lang="en" sz="1400">
                <a:solidFill>
                  <a:schemeClr val="dk1"/>
                </a:solidFill>
                <a:latin typeface="Comic Sans MS"/>
                <a:ea typeface="Comic Sans MS"/>
                <a:cs typeface="Comic Sans MS"/>
                <a:sym typeface="Comic Sans MS"/>
              </a:rPr>
              <a:t>Bar charts to discover data trends</a:t>
            </a:r>
            <a:endParaRPr sz="14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sz="14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145" name="Google Shape;145;p22"/>
          <p:cNvSpPr txBox="1"/>
          <p:nvPr/>
        </p:nvSpPr>
        <p:spPr>
          <a:xfrm>
            <a:off x="404975" y="263400"/>
            <a:ext cx="825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Economica"/>
                <a:ea typeface="Economica"/>
                <a:cs typeface="Economica"/>
                <a:sym typeface="Economica"/>
              </a:rPr>
              <a:t>Procedures &amp; Methodologies (contd): Data exploration using the new dataframes</a:t>
            </a:r>
            <a:endParaRPr sz="1700">
              <a:latin typeface="Economica"/>
              <a:ea typeface="Economica"/>
              <a:cs typeface="Economica"/>
              <a:sym typeface="Economica"/>
            </a:endParaRPr>
          </a:p>
        </p:txBody>
      </p:sp>
      <p:pic>
        <p:nvPicPr>
          <p:cNvPr id="146" name="Google Shape;146;p22"/>
          <p:cNvPicPr preferRelativeResize="0"/>
          <p:nvPr/>
        </p:nvPicPr>
        <p:blipFill>
          <a:blip r:embed="rId3">
            <a:alphaModFix/>
          </a:blip>
          <a:stretch>
            <a:fillRect/>
          </a:stretch>
        </p:blipFill>
        <p:spPr>
          <a:xfrm>
            <a:off x="6821525" y="1346800"/>
            <a:ext cx="2084350" cy="2891725"/>
          </a:xfrm>
          <a:prstGeom prst="rect">
            <a:avLst/>
          </a:prstGeom>
          <a:noFill/>
          <a:ln>
            <a:noFill/>
          </a:ln>
        </p:spPr>
      </p:pic>
      <p:pic>
        <p:nvPicPr>
          <p:cNvPr id="147" name="Google Shape;147;p22"/>
          <p:cNvPicPr preferRelativeResize="0"/>
          <p:nvPr/>
        </p:nvPicPr>
        <p:blipFill>
          <a:blip r:embed="rId4">
            <a:alphaModFix/>
          </a:blip>
          <a:stretch>
            <a:fillRect/>
          </a:stretch>
        </p:blipFill>
        <p:spPr>
          <a:xfrm>
            <a:off x="238125" y="3793325"/>
            <a:ext cx="8667750" cy="1216826"/>
          </a:xfrm>
          <a:prstGeom prst="rect">
            <a:avLst/>
          </a:prstGeom>
          <a:noFill/>
          <a:ln>
            <a:noFill/>
          </a:ln>
        </p:spPr>
      </p:pic>
      <p:sp>
        <p:nvSpPr>
          <p:cNvPr id="148" name="Google Shape;148;p22"/>
          <p:cNvSpPr/>
          <p:nvPr/>
        </p:nvSpPr>
        <p:spPr>
          <a:xfrm>
            <a:off x="7096500" y="65750"/>
            <a:ext cx="1635600" cy="1338900"/>
          </a:xfrm>
          <a:prstGeom prst="cloudCallout">
            <a:avLst>
              <a:gd fmla="val 8890" name="adj1"/>
              <a:gd fmla="val 103249"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rgbClr val="6AA84F"/>
                </a:solidFill>
                <a:latin typeface="Indie Flower"/>
                <a:ea typeface="Indie Flower"/>
                <a:cs typeface="Indie Flower"/>
                <a:sym typeface="Indie Flower"/>
              </a:rPr>
              <a:t>Let’s explore!!</a:t>
            </a:r>
            <a:endParaRPr b="1" sz="1900">
              <a:solidFill>
                <a:srgbClr val="6AA84F"/>
              </a:solidFill>
              <a:latin typeface="Indie Flower"/>
              <a:ea typeface="Indie Flower"/>
              <a:cs typeface="Indie Flower"/>
              <a:sym typeface="Indie Flow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26050" y="8945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Visualization (Overview)</a:t>
            </a:r>
            <a:endParaRPr sz="3600"/>
          </a:p>
          <a:p>
            <a:pPr indent="0" lvl="0" marL="457200" rtl="0" algn="l">
              <a:lnSpc>
                <a:spcPct val="115000"/>
              </a:lnSpc>
              <a:spcBef>
                <a:spcPts val="0"/>
              </a:spcBef>
              <a:spcAft>
                <a:spcPts val="1200"/>
              </a:spcAft>
              <a:buNone/>
            </a:pPr>
            <a:r>
              <a:t/>
            </a:r>
            <a:endParaRPr/>
          </a:p>
        </p:txBody>
      </p:sp>
      <p:sp>
        <p:nvSpPr>
          <p:cNvPr id="154" name="Google Shape;154;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latin typeface="Comfortaa"/>
                <a:ea typeface="Comfortaa"/>
                <a:cs typeface="Comfortaa"/>
                <a:sym typeface="Comfortaa"/>
              </a:rPr>
              <a:t>SAT </a:t>
            </a:r>
            <a:r>
              <a:rPr b="1" lang="en">
                <a:latin typeface="Comfortaa"/>
                <a:ea typeface="Comfortaa"/>
                <a:cs typeface="Comfortaa"/>
                <a:sym typeface="Comfortaa"/>
              </a:rPr>
              <a:t>Participation Rate</a:t>
            </a:r>
            <a:r>
              <a:rPr lang="en">
                <a:latin typeface="Comfortaa"/>
                <a:ea typeface="Comfortaa"/>
                <a:cs typeface="Comfortaa"/>
                <a:sym typeface="Comfortaa"/>
              </a:rPr>
              <a:t> vs</a:t>
            </a:r>
            <a:r>
              <a:rPr lang="en">
                <a:latin typeface="Comfortaa"/>
                <a:ea typeface="Comfortaa"/>
                <a:cs typeface="Comfortaa"/>
                <a:sym typeface="Comfortaa"/>
              </a:rPr>
              <a:t> </a:t>
            </a:r>
            <a:r>
              <a:rPr b="1" lang="en">
                <a:latin typeface="Comfortaa"/>
                <a:ea typeface="Comfortaa"/>
                <a:cs typeface="Comfortaa"/>
                <a:sym typeface="Comfortaa"/>
              </a:rPr>
              <a:t>Low Median Household </a:t>
            </a:r>
            <a:r>
              <a:rPr b="1" lang="en">
                <a:latin typeface="Comfortaa"/>
                <a:ea typeface="Comfortaa"/>
                <a:cs typeface="Comfortaa"/>
                <a:sym typeface="Comfortaa"/>
              </a:rPr>
              <a:t> Income</a:t>
            </a:r>
            <a:endParaRPr>
              <a:latin typeface="Comfortaa"/>
              <a:ea typeface="Comfortaa"/>
              <a:cs typeface="Comfortaa"/>
              <a:sym typeface="Comfortaa"/>
            </a:endParaRPr>
          </a:p>
          <a:p>
            <a:pPr indent="-342900" lvl="0" marL="457200" rtl="0" algn="l">
              <a:spcBef>
                <a:spcPts val="1200"/>
              </a:spcBef>
              <a:spcAft>
                <a:spcPts val="0"/>
              </a:spcAft>
              <a:buSzPts val="1800"/>
              <a:buFont typeface="Comfortaa"/>
              <a:buAutoNum type="arabicParenR"/>
            </a:pPr>
            <a:r>
              <a:rPr lang="en">
                <a:latin typeface="Comfortaa"/>
                <a:ea typeface="Comfortaa"/>
                <a:cs typeface="Comfortaa"/>
                <a:sym typeface="Comfortaa"/>
              </a:rPr>
              <a:t>Bar Charts</a:t>
            </a:r>
            <a:endParaRPr>
              <a:latin typeface="Comfortaa"/>
              <a:ea typeface="Comfortaa"/>
              <a:cs typeface="Comfortaa"/>
              <a:sym typeface="Comfortaa"/>
            </a:endParaRPr>
          </a:p>
          <a:p>
            <a:pPr indent="-342900" lvl="0" marL="457200" rtl="0" algn="l">
              <a:spcBef>
                <a:spcPts val="0"/>
              </a:spcBef>
              <a:spcAft>
                <a:spcPts val="0"/>
              </a:spcAft>
              <a:buSzPts val="1800"/>
              <a:buFont typeface="Comfortaa"/>
              <a:buAutoNum type="arabicParenR"/>
            </a:pPr>
            <a:r>
              <a:rPr lang="en">
                <a:latin typeface="Comfortaa"/>
                <a:ea typeface="Comfortaa"/>
                <a:cs typeface="Comfortaa"/>
                <a:sym typeface="Comfortaa"/>
              </a:rPr>
              <a:t>Heatmap </a:t>
            </a:r>
            <a:endParaRPr>
              <a:latin typeface="Comfortaa"/>
              <a:ea typeface="Comfortaa"/>
              <a:cs typeface="Comfortaa"/>
              <a:sym typeface="Comfortaa"/>
            </a:endParaRPr>
          </a:p>
          <a:p>
            <a:pPr indent="-342900" lvl="0" marL="457200" rtl="0" algn="l">
              <a:spcBef>
                <a:spcPts val="0"/>
              </a:spcBef>
              <a:spcAft>
                <a:spcPts val="0"/>
              </a:spcAft>
              <a:buSzPts val="1800"/>
              <a:buFont typeface="Comfortaa"/>
              <a:buAutoNum type="arabicParenR"/>
            </a:pPr>
            <a:r>
              <a:rPr lang="en">
                <a:latin typeface="Comfortaa"/>
                <a:ea typeface="Comfortaa"/>
                <a:cs typeface="Comfortaa"/>
                <a:sym typeface="Comfortaa"/>
              </a:rPr>
              <a:t>Linear Regression Model</a:t>
            </a:r>
            <a:endParaRPr>
              <a:latin typeface="Comfortaa"/>
              <a:ea typeface="Comfortaa"/>
              <a:cs typeface="Comfortaa"/>
              <a:sym typeface="Comfortaa"/>
            </a:endParaRPr>
          </a:p>
          <a:p>
            <a:pPr indent="0" lvl="0" marL="457200" rtl="0" algn="l">
              <a:spcBef>
                <a:spcPts val="1200"/>
              </a:spcBef>
              <a:spcAft>
                <a:spcPts val="0"/>
              </a:spcAft>
              <a:buNone/>
            </a:pPr>
            <a:r>
              <a:t/>
            </a:r>
            <a:endParaRPr b="1">
              <a:latin typeface="Comfortaa"/>
              <a:ea typeface="Comfortaa"/>
              <a:cs typeface="Comfortaa"/>
              <a:sym typeface="Comfortaa"/>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2875"/>
            <a:ext cx="5967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SAT </a:t>
            </a:r>
            <a:r>
              <a:rPr lang="en" sz="3300"/>
              <a:t>Participation rate</a:t>
            </a:r>
            <a:r>
              <a:rPr lang="en" sz="3300"/>
              <a:t> </a:t>
            </a:r>
            <a:r>
              <a:rPr lang="en" sz="3300"/>
              <a:t>vs Low income</a:t>
            </a:r>
            <a:endParaRPr sz="3300"/>
          </a:p>
        </p:txBody>
      </p:sp>
      <p:sp>
        <p:nvSpPr>
          <p:cNvPr id="160" name="Google Shape;160;p24"/>
          <p:cNvSpPr txBox="1"/>
          <p:nvPr>
            <p:ph idx="1" type="body"/>
          </p:nvPr>
        </p:nvSpPr>
        <p:spPr>
          <a:xfrm>
            <a:off x="0" y="728700"/>
            <a:ext cx="4853100" cy="44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Comfortaa"/>
                <a:ea typeface="Comfortaa"/>
                <a:cs typeface="Comfortaa"/>
                <a:sym typeface="Comfortaa"/>
              </a:rPr>
              <a:t>Bar c</a:t>
            </a:r>
            <a:r>
              <a:rPr lang="en" sz="1700">
                <a:latin typeface="Comfortaa"/>
                <a:ea typeface="Comfortaa"/>
                <a:cs typeface="Comfortaa"/>
                <a:sym typeface="Comfortaa"/>
              </a:rPr>
              <a:t>harts shows</a:t>
            </a:r>
            <a:r>
              <a:rPr lang="en" sz="1700">
                <a:latin typeface="Comfortaa"/>
                <a:ea typeface="Comfortaa"/>
                <a:cs typeface="Comfortaa"/>
                <a:sym typeface="Comfortaa"/>
              </a:rPr>
              <a:t> </a:t>
            </a:r>
            <a:r>
              <a:rPr lang="en" sz="1700">
                <a:latin typeface="Comfortaa"/>
                <a:ea typeface="Comfortaa"/>
                <a:cs typeface="Comfortaa"/>
                <a:sym typeface="Comfortaa"/>
              </a:rPr>
              <a:t>Median Household income </a:t>
            </a:r>
            <a:r>
              <a:rPr lang="en" sz="1700">
                <a:latin typeface="Comfortaa"/>
                <a:ea typeface="Comfortaa"/>
                <a:cs typeface="Comfortaa"/>
                <a:sym typeface="Comfortaa"/>
              </a:rPr>
              <a:t>counties vs SAT P</a:t>
            </a:r>
            <a:r>
              <a:rPr lang="en" sz="1700">
                <a:latin typeface="Comfortaa"/>
                <a:ea typeface="Comfortaa"/>
                <a:cs typeface="Comfortaa"/>
                <a:sym typeface="Comfortaa"/>
              </a:rPr>
              <a:t>articipation Rate at different Grades</a:t>
            </a:r>
            <a:endParaRPr sz="1700">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en" sz="1700">
                <a:latin typeface="Comfortaa"/>
                <a:ea typeface="Comfortaa"/>
                <a:cs typeface="Comfortaa"/>
                <a:sym typeface="Comfortaa"/>
              </a:rPr>
              <a:t>10 low median household income counties as shown</a:t>
            </a:r>
            <a:endParaRPr sz="1700">
              <a:latin typeface="Comfortaa"/>
              <a:ea typeface="Comfortaa"/>
              <a:cs typeface="Comfortaa"/>
              <a:sym typeface="Comfortaa"/>
            </a:endParaRPr>
          </a:p>
          <a:p>
            <a:pPr indent="0" lvl="0" marL="0" rtl="0" algn="l">
              <a:spcBef>
                <a:spcPts val="1200"/>
              </a:spcBef>
              <a:spcAft>
                <a:spcPts val="0"/>
              </a:spcAft>
              <a:buNone/>
            </a:pPr>
            <a:r>
              <a:rPr lang="en" sz="1700">
                <a:latin typeface="Comfortaa"/>
                <a:ea typeface="Comfortaa"/>
                <a:cs typeface="Comfortaa"/>
                <a:sym typeface="Comfortaa"/>
              </a:rPr>
              <a:t>Low Median Household Income = Low Participation Rate</a:t>
            </a:r>
            <a:endParaRPr sz="1700">
              <a:latin typeface="Comfortaa"/>
              <a:ea typeface="Comfortaa"/>
              <a:cs typeface="Comfortaa"/>
              <a:sym typeface="Comfortaa"/>
            </a:endParaRPr>
          </a:p>
          <a:p>
            <a:pPr indent="0" lvl="0" marL="0" rtl="0" algn="l">
              <a:spcBef>
                <a:spcPts val="1200"/>
              </a:spcBef>
              <a:spcAft>
                <a:spcPts val="0"/>
              </a:spcAft>
              <a:buNone/>
            </a:pPr>
            <a:r>
              <a:rPr lang="en" sz="1700">
                <a:latin typeface="Comfortaa"/>
                <a:ea typeface="Comfortaa"/>
                <a:cs typeface="Comfortaa"/>
                <a:sym typeface="Comfortaa"/>
              </a:rPr>
              <a:t>SAT Participation Rate for </a:t>
            </a:r>
            <a:r>
              <a:rPr lang="en" sz="1700">
                <a:latin typeface="Comfortaa"/>
                <a:ea typeface="Comfortaa"/>
                <a:cs typeface="Comfortaa"/>
                <a:sym typeface="Comfortaa"/>
              </a:rPr>
              <a:t>Average Grade 12 &amp; 11 in </a:t>
            </a:r>
            <a:r>
              <a:rPr lang="en" sz="1700">
                <a:latin typeface="Comfortaa"/>
                <a:ea typeface="Comfortaa"/>
                <a:cs typeface="Comfortaa"/>
                <a:sym typeface="Comfortaa"/>
              </a:rPr>
              <a:t>California </a:t>
            </a:r>
            <a:endParaRPr sz="1700">
              <a:latin typeface="Comfortaa"/>
              <a:ea typeface="Comfortaa"/>
              <a:cs typeface="Comfortaa"/>
              <a:sym typeface="Comfortaa"/>
            </a:endParaRPr>
          </a:p>
          <a:p>
            <a:pPr indent="0" lvl="0" marL="0" rtl="0" algn="l">
              <a:spcBef>
                <a:spcPts val="1200"/>
              </a:spcBef>
              <a:spcAft>
                <a:spcPts val="0"/>
              </a:spcAft>
              <a:buNone/>
            </a:pPr>
            <a:r>
              <a:t/>
            </a:r>
            <a:endParaRPr sz="1700">
              <a:latin typeface="Comfortaa"/>
              <a:ea typeface="Comfortaa"/>
              <a:cs typeface="Comfortaa"/>
              <a:sym typeface="Comfortaa"/>
            </a:endParaRPr>
          </a:p>
          <a:p>
            <a:pPr indent="0" lvl="0" marL="0" rtl="0" algn="l">
              <a:spcBef>
                <a:spcPts val="1200"/>
              </a:spcBef>
              <a:spcAft>
                <a:spcPts val="1200"/>
              </a:spcAft>
              <a:buNone/>
            </a:pPr>
            <a:r>
              <a:t/>
            </a:r>
            <a:endParaRPr sz="1700"/>
          </a:p>
        </p:txBody>
      </p:sp>
      <p:pic>
        <p:nvPicPr>
          <p:cNvPr id="161" name="Google Shape;161;p24"/>
          <p:cNvPicPr preferRelativeResize="0"/>
          <p:nvPr/>
        </p:nvPicPr>
        <p:blipFill>
          <a:blip r:embed="rId3">
            <a:alphaModFix/>
          </a:blip>
          <a:stretch>
            <a:fillRect/>
          </a:stretch>
        </p:blipFill>
        <p:spPr>
          <a:xfrm>
            <a:off x="5041325" y="2518175"/>
            <a:ext cx="3804474" cy="2464574"/>
          </a:xfrm>
          <a:prstGeom prst="rect">
            <a:avLst/>
          </a:prstGeom>
          <a:noFill/>
          <a:ln>
            <a:noFill/>
          </a:ln>
        </p:spPr>
      </p:pic>
      <p:pic>
        <p:nvPicPr>
          <p:cNvPr id="162" name="Google Shape;162;p24"/>
          <p:cNvPicPr preferRelativeResize="0"/>
          <p:nvPr/>
        </p:nvPicPr>
        <p:blipFill>
          <a:blip r:embed="rId4">
            <a:alphaModFix/>
          </a:blip>
          <a:stretch>
            <a:fillRect/>
          </a:stretch>
        </p:blipFill>
        <p:spPr>
          <a:xfrm>
            <a:off x="5284563" y="246450"/>
            <a:ext cx="3859441" cy="2175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128575"/>
            <a:ext cx="5367600" cy="633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820"/>
              <a:t>HEATMAP- Participation rate vs Low income </a:t>
            </a:r>
            <a:endParaRPr sz="2500"/>
          </a:p>
        </p:txBody>
      </p:sp>
      <p:sp>
        <p:nvSpPr>
          <p:cNvPr id="168" name="Google Shape;168;p25"/>
          <p:cNvSpPr txBox="1"/>
          <p:nvPr>
            <p:ph idx="1" type="body"/>
          </p:nvPr>
        </p:nvSpPr>
        <p:spPr>
          <a:xfrm>
            <a:off x="311700" y="1152475"/>
            <a:ext cx="404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Figure shows, Heatmap of  </a:t>
            </a:r>
            <a:r>
              <a:rPr lang="en">
                <a:latin typeface="Comfortaa"/>
                <a:ea typeface="Comfortaa"/>
                <a:cs typeface="Comfortaa"/>
                <a:sym typeface="Comfortaa"/>
              </a:rPr>
              <a:t>Median Household income (USD)</a:t>
            </a:r>
            <a:r>
              <a:rPr lang="en">
                <a:latin typeface="Comfortaa"/>
                <a:ea typeface="Comfortaa"/>
                <a:cs typeface="Comfortaa"/>
                <a:sym typeface="Comfortaa"/>
              </a:rPr>
              <a:t> vs </a:t>
            </a:r>
            <a:r>
              <a:rPr lang="en">
                <a:latin typeface="Comfortaa"/>
                <a:ea typeface="Comfortaa"/>
                <a:cs typeface="Comfortaa"/>
                <a:sym typeface="Comfortaa"/>
              </a:rPr>
              <a:t>Participation Rate</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SAT Grade 12  = 0.69</a:t>
            </a:r>
            <a:endParaRPr>
              <a:latin typeface="Comfortaa"/>
              <a:ea typeface="Comfortaa"/>
              <a:cs typeface="Comfortaa"/>
              <a:sym typeface="Comfortaa"/>
            </a:endParaRPr>
          </a:p>
          <a:p>
            <a:pPr indent="0" lvl="0" marL="0" rtl="0" algn="l">
              <a:spcBef>
                <a:spcPts val="1200"/>
              </a:spcBef>
              <a:spcAft>
                <a:spcPts val="0"/>
              </a:spcAft>
              <a:buNone/>
            </a:pPr>
            <a:r>
              <a:rPr lang="en">
                <a:latin typeface="Comfortaa"/>
                <a:ea typeface="Comfortaa"/>
                <a:cs typeface="Comfortaa"/>
                <a:sym typeface="Comfortaa"/>
              </a:rPr>
              <a:t>SAT Grade 11  = 0.56 </a:t>
            </a:r>
            <a:endParaRPr>
              <a:latin typeface="Comfortaa"/>
              <a:ea typeface="Comfortaa"/>
              <a:cs typeface="Comfortaa"/>
              <a:sym typeface="Comfortaa"/>
            </a:endParaRPr>
          </a:p>
          <a:p>
            <a:pPr indent="0" lvl="0" marL="0" rtl="0" algn="l">
              <a:spcBef>
                <a:spcPts val="1200"/>
              </a:spcBef>
              <a:spcAft>
                <a:spcPts val="1200"/>
              </a:spcAft>
              <a:buNone/>
            </a:pPr>
            <a:r>
              <a:rPr lang="en">
                <a:latin typeface="Comfortaa"/>
                <a:ea typeface="Comfortaa"/>
                <a:cs typeface="Comfortaa"/>
                <a:sym typeface="Comfortaa"/>
              </a:rPr>
              <a:t>Both heatmap are above 0.5 </a:t>
            </a:r>
            <a:endParaRPr>
              <a:latin typeface="Comfortaa"/>
              <a:ea typeface="Comfortaa"/>
              <a:cs typeface="Comfortaa"/>
              <a:sym typeface="Comfortaa"/>
            </a:endParaRPr>
          </a:p>
        </p:txBody>
      </p:sp>
      <p:pic>
        <p:nvPicPr>
          <p:cNvPr id="169" name="Google Shape;169;p25"/>
          <p:cNvPicPr preferRelativeResize="0"/>
          <p:nvPr/>
        </p:nvPicPr>
        <p:blipFill>
          <a:blip r:embed="rId3">
            <a:alphaModFix/>
          </a:blip>
          <a:stretch>
            <a:fillRect/>
          </a:stretch>
        </p:blipFill>
        <p:spPr>
          <a:xfrm>
            <a:off x="4514701" y="1206625"/>
            <a:ext cx="4629299" cy="330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08200" y="267875"/>
            <a:ext cx="4028100" cy="572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990"/>
              <a:buNone/>
            </a:pPr>
            <a:r>
              <a:rPr lang="en" sz="3300">
                <a:solidFill>
                  <a:schemeClr val="dk2"/>
                </a:solidFill>
              </a:rPr>
              <a:t>linear regression model  </a:t>
            </a:r>
            <a:endParaRPr sz="3300"/>
          </a:p>
        </p:txBody>
      </p:sp>
      <p:sp>
        <p:nvSpPr>
          <p:cNvPr id="175" name="Google Shape;175;p26"/>
          <p:cNvSpPr txBox="1"/>
          <p:nvPr>
            <p:ph idx="1" type="body"/>
          </p:nvPr>
        </p:nvSpPr>
        <p:spPr>
          <a:xfrm>
            <a:off x="214325" y="1064400"/>
            <a:ext cx="4832700" cy="39183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673">
                <a:latin typeface="Comfortaa"/>
                <a:ea typeface="Comfortaa"/>
                <a:cs typeface="Comfortaa"/>
                <a:sym typeface="Comfortaa"/>
              </a:rPr>
              <a:t>Fig shows SAT participation rate being affected by low </a:t>
            </a:r>
            <a:r>
              <a:rPr lang="en" sz="4673">
                <a:latin typeface="Comfortaa"/>
                <a:ea typeface="Comfortaa"/>
                <a:cs typeface="Comfortaa"/>
                <a:sym typeface="Comfortaa"/>
              </a:rPr>
              <a:t>median</a:t>
            </a:r>
            <a:r>
              <a:rPr lang="en" sz="4673">
                <a:latin typeface="Comfortaa"/>
                <a:ea typeface="Comfortaa"/>
                <a:cs typeface="Comfortaa"/>
                <a:sym typeface="Comfortaa"/>
              </a:rPr>
              <a:t> household income(USD) </a:t>
            </a:r>
            <a:endParaRPr sz="4673">
              <a:latin typeface="Comfortaa"/>
              <a:ea typeface="Comfortaa"/>
              <a:cs typeface="Comfortaa"/>
              <a:sym typeface="Comfortaa"/>
            </a:endParaRPr>
          </a:p>
          <a:p>
            <a:pPr indent="0" lvl="0" marL="0" rtl="0" algn="l">
              <a:spcBef>
                <a:spcPts val="1200"/>
              </a:spcBef>
              <a:spcAft>
                <a:spcPts val="0"/>
              </a:spcAft>
              <a:buNone/>
            </a:pPr>
            <a:r>
              <a:rPr lang="en" sz="4673">
                <a:latin typeface="Comfortaa"/>
                <a:ea typeface="Comfortaa"/>
                <a:cs typeface="Comfortaa"/>
                <a:sym typeface="Comfortaa"/>
              </a:rPr>
              <a:t>The lower Median Household income (USD), the lower participatio</a:t>
            </a:r>
            <a:r>
              <a:rPr lang="en" sz="4673"/>
              <a:t>n rate for SAT</a:t>
            </a:r>
            <a:endParaRPr sz="4673"/>
          </a:p>
          <a:p>
            <a:pPr indent="0" lvl="0" marL="0" rtl="0" algn="l">
              <a:spcBef>
                <a:spcPts val="1200"/>
              </a:spcBef>
              <a:spcAft>
                <a:spcPts val="0"/>
              </a:spcAft>
              <a:buClr>
                <a:schemeClr val="dk1"/>
              </a:buClr>
              <a:buSzPts val="358"/>
              <a:buFont typeface="Arial"/>
              <a:buNone/>
            </a:pPr>
            <a:r>
              <a:rPr lang="en" sz="4673"/>
              <a:t>SAT Participation Rate = 0.2  , Median Household Income = 25000</a:t>
            </a:r>
            <a:endParaRPr sz="4673"/>
          </a:p>
          <a:p>
            <a:pPr indent="0" lvl="0" marL="0" rtl="0" algn="l">
              <a:spcBef>
                <a:spcPts val="1200"/>
              </a:spcBef>
              <a:spcAft>
                <a:spcPts val="0"/>
              </a:spcAft>
              <a:buNone/>
            </a:pPr>
            <a:r>
              <a:rPr lang="en" sz="4673">
                <a:latin typeface="Comfortaa"/>
                <a:ea typeface="Comfortaa"/>
                <a:cs typeface="Comfortaa"/>
                <a:sym typeface="Comfortaa"/>
              </a:rPr>
              <a:t>There is a </a:t>
            </a:r>
            <a:r>
              <a:rPr lang="en" sz="4673">
                <a:latin typeface="Comfortaa"/>
                <a:ea typeface="Comfortaa"/>
                <a:cs typeface="Comfortaa"/>
                <a:sym typeface="Comfortaa"/>
              </a:rPr>
              <a:t>strong positive correlation. </a:t>
            </a:r>
            <a:endParaRPr sz="467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76" name="Google Shape;176;p26"/>
          <p:cNvPicPr preferRelativeResize="0"/>
          <p:nvPr/>
        </p:nvPicPr>
        <p:blipFill>
          <a:blip r:embed="rId3">
            <a:alphaModFix/>
          </a:blip>
          <a:stretch>
            <a:fillRect/>
          </a:stretch>
        </p:blipFill>
        <p:spPr>
          <a:xfrm>
            <a:off x="5186395" y="363500"/>
            <a:ext cx="2550350" cy="529200"/>
          </a:xfrm>
          <a:prstGeom prst="rect">
            <a:avLst/>
          </a:prstGeom>
          <a:noFill/>
          <a:ln>
            <a:noFill/>
          </a:ln>
        </p:spPr>
      </p:pic>
      <p:pic>
        <p:nvPicPr>
          <p:cNvPr id="177" name="Google Shape;177;p26"/>
          <p:cNvPicPr preferRelativeResize="0"/>
          <p:nvPr/>
        </p:nvPicPr>
        <p:blipFill>
          <a:blip r:embed="rId4">
            <a:alphaModFix/>
          </a:blip>
          <a:stretch>
            <a:fillRect/>
          </a:stretch>
        </p:blipFill>
        <p:spPr>
          <a:xfrm>
            <a:off x="4790350" y="1371575"/>
            <a:ext cx="4072649" cy="318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5026875" y="466525"/>
            <a:ext cx="4000500" cy="4248600"/>
          </a:xfrm>
          <a:prstGeom prst="rect">
            <a:avLst/>
          </a:prstGeom>
          <a:solidFill>
            <a:schemeClr val="accent1"/>
          </a:solidFill>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rPr>
              <a:t>Parental income and socioeconomic status are correlated to academic achievement. (Dixon-Román, 2007; Rothstein, 2004) </a:t>
            </a:r>
            <a:br>
              <a:rPr lang="en" sz="1500">
                <a:solidFill>
                  <a:schemeClr val="lt1"/>
                </a:solidFill>
              </a:rPr>
            </a:br>
            <a:endParaRPr sz="1500">
              <a:solidFill>
                <a:schemeClr val="lt1"/>
              </a:solidFill>
            </a:endParaRPr>
          </a:p>
          <a:p>
            <a:pPr indent="0" lvl="0" marL="0" rtl="0" algn="l">
              <a:lnSpc>
                <a:spcPct val="115000"/>
              </a:lnSpc>
              <a:spcBef>
                <a:spcPts val="0"/>
              </a:spcBef>
              <a:spcAft>
                <a:spcPts val="0"/>
              </a:spcAft>
              <a:buNone/>
            </a:pPr>
            <a:r>
              <a:rPr lang="en" sz="1500">
                <a:solidFill>
                  <a:schemeClr val="lt1"/>
                </a:solidFill>
              </a:rPr>
              <a:t>Research shows that parental income has a substantial effect on academic achievement and accounts for a meaningful proportion of the score gap between high income families and the low income families</a:t>
            </a:r>
            <a:r>
              <a:rPr lang="en" sz="1500">
                <a:solidFill>
                  <a:schemeClr val="lt1"/>
                </a:solidFill>
              </a:rPr>
              <a:t>. </a:t>
            </a:r>
            <a:endParaRPr sz="1500">
              <a:solidFill>
                <a:schemeClr val="lt1"/>
              </a:solidFill>
            </a:endParaRPr>
          </a:p>
        </p:txBody>
      </p:sp>
      <p:pic>
        <p:nvPicPr>
          <p:cNvPr id="183" name="Google Shape;183;p27"/>
          <p:cNvPicPr preferRelativeResize="0"/>
          <p:nvPr/>
        </p:nvPicPr>
        <p:blipFill>
          <a:blip r:embed="rId3">
            <a:alphaModFix/>
          </a:blip>
          <a:stretch>
            <a:fillRect/>
          </a:stretch>
        </p:blipFill>
        <p:spPr>
          <a:xfrm>
            <a:off x="155625" y="466525"/>
            <a:ext cx="4416374" cy="41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5026875" y="454950"/>
            <a:ext cx="4012200" cy="4117200"/>
          </a:xfrm>
          <a:prstGeom prst="rect">
            <a:avLst/>
          </a:prstGeom>
          <a:solidFill>
            <a:srgbClr val="4285F4"/>
          </a:solidFill>
          <a:ln cap="flat" cmpd="sng" w="9525">
            <a:solidFill>
              <a:srgbClr val="FFFFFF"/>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lt1"/>
                </a:solidFill>
              </a:rPr>
              <a:t>Parental education is correlated to academic achievement. (Mattern, Shaw, &amp; Williams, 2008; Zwick, Brown, &amp; </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lt1"/>
                </a:solidFill>
              </a:rPr>
              <a:t>Sklar, 2004) </a:t>
            </a:r>
            <a:br>
              <a:rPr lang="en" sz="1600">
                <a:solidFill>
                  <a:schemeClr val="lt1"/>
                </a:solidFill>
              </a:rPr>
            </a:b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lt1"/>
                </a:solidFill>
              </a:rPr>
              <a:t>Research shows that parental education has a significant effect on academic achievement and accounts for a meaningful proportion of the score gap between high income families and the low income families. </a:t>
            </a:r>
            <a:endParaRPr sz="1600">
              <a:solidFill>
                <a:schemeClr val="lt1"/>
              </a:solidFill>
              <a:highlight>
                <a:srgbClr val="4285F4"/>
              </a:highlight>
            </a:endParaRPr>
          </a:p>
          <a:p>
            <a:pPr indent="0" lvl="0" marL="0" rtl="0" algn="l">
              <a:lnSpc>
                <a:spcPct val="115000"/>
              </a:lnSpc>
              <a:spcBef>
                <a:spcPts val="1200"/>
              </a:spcBef>
              <a:spcAft>
                <a:spcPts val="0"/>
              </a:spcAft>
              <a:buClr>
                <a:schemeClr val="dk1"/>
              </a:buClr>
              <a:buSzPts val="1100"/>
              <a:buFont typeface="Arial"/>
              <a:buNone/>
            </a:pPr>
            <a:r>
              <a:rPr lang="en" sz="1600">
                <a:solidFill>
                  <a:schemeClr val="lt1"/>
                </a:solidFill>
                <a:highlight>
                  <a:srgbClr val="4285F4"/>
                </a:highlight>
              </a:rPr>
              <a:t> </a:t>
            </a:r>
            <a:endParaRPr sz="1600">
              <a:solidFill>
                <a:schemeClr val="lt1"/>
              </a:solidFill>
              <a:highlight>
                <a:srgbClr val="4285F4"/>
              </a:highlight>
            </a:endParaRPr>
          </a:p>
          <a:p>
            <a:pPr indent="0" lvl="0" marL="0" rtl="0" algn="l">
              <a:lnSpc>
                <a:spcPct val="115000"/>
              </a:lnSpc>
              <a:spcBef>
                <a:spcPts val="1200"/>
              </a:spcBef>
              <a:spcAft>
                <a:spcPts val="0"/>
              </a:spcAft>
              <a:buClr>
                <a:schemeClr val="dk1"/>
              </a:buClr>
              <a:buSzPts val="1100"/>
              <a:buFont typeface="Arial"/>
              <a:buNone/>
            </a:pPr>
            <a:r>
              <a:t/>
            </a:r>
            <a:endParaRPr sz="1500">
              <a:highlight>
                <a:srgbClr val="4285F4"/>
              </a:highlight>
            </a:endParaRPr>
          </a:p>
          <a:p>
            <a:pPr indent="0" lvl="0" marL="0" rtl="0" algn="l">
              <a:lnSpc>
                <a:spcPct val="115000"/>
              </a:lnSpc>
              <a:spcBef>
                <a:spcPts val="1200"/>
              </a:spcBef>
              <a:spcAft>
                <a:spcPts val="1200"/>
              </a:spcAft>
              <a:buClr>
                <a:schemeClr val="dk1"/>
              </a:buClr>
              <a:buSzPts val="1100"/>
              <a:buFont typeface="Arial"/>
              <a:buNone/>
            </a:pPr>
            <a:r>
              <a:t/>
            </a:r>
            <a:endParaRPr sz="1500">
              <a:highlight>
                <a:srgbClr val="4285F4"/>
              </a:highlight>
            </a:endParaRPr>
          </a:p>
        </p:txBody>
      </p:sp>
      <p:pic>
        <p:nvPicPr>
          <p:cNvPr id="189" name="Google Shape;189;p28"/>
          <p:cNvPicPr preferRelativeResize="0"/>
          <p:nvPr/>
        </p:nvPicPr>
        <p:blipFill>
          <a:blip r:embed="rId3">
            <a:alphaModFix/>
          </a:blip>
          <a:stretch>
            <a:fillRect/>
          </a:stretch>
        </p:blipFill>
        <p:spPr>
          <a:xfrm>
            <a:off x="282600" y="454875"/>
            <a:ext cx="4289401" cy="4117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48575" y="314475"/>
            <a:ext cx="8520600" cy="98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Strategies that work to increase SAT participation </a:t>
            </a:r>
            <a:endParaRPr sz="2500"/>
          </a:p>
        </p:txBody>
      </p:sp>
      <p:sp>
        <p:nvSpPr>
          <p:cNvPr id="195" name="Google Shape;195;p29"/>
          <p:cNvSpPr txBox="1"/>
          <p:nvPr/>
        </p:nvSpPr>
        <p:spPr>
          <a:xfrm>
            <a:off x="4673750" y="1468175"/>
            <a:ext cx="4283100" cy="1743300"/>
          </a:xfrm>
          <a:prstGeom prst="rect">
            <a:avLst/>
          </a:prstGeom>
          <a:solidFill>
            <a:schemeClr val="accent1"/>
          </a:solid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Offering SAT at no cost </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Free access to the College Board’s official SAT online course</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Conducting SAT exam during regular school hours with transportation provided. </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Engagement with the school counselor</a:t>
            </a:r>
            <a:endParaRPr sz="1500">
              <a:solidFill>
                <a:schemeClr val="lt1"/>
              </a:solidFill>
            </a:endParaRPr>
          </a:p>
        </p:txBody>
      </p:sp>
      <p:pic>
        <p:nvPicPr>
          <p:cNvPr id="196" name="Google Shape;196;p29"/>
          <p:cNvPicPr preferRelativeResize="0"/>
          <p:nvPr/>
        </p:nvPicPr>
        <p:blipFill>
          <a:blip r:embed="rId3">
            <a:alphaModFix/>
          </a:blip>
          <a:stretch>
            <a:fillRect/>
          </a:stretch>
        </p:blipFill>
        <p:spPr>
          <a:xfrm>
            <a:off x="348575" y="1468175"/>
            <a:ext cx="4120100" cy="162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2" name="Google Shape;202;p30"/>
          <p:cNvSpPr txBox="1"/>
          <p:nvPr>
            <p:ph idx="1" type="body"/>
          </p:nvPr>
        </p:nvSpPr>
        <p:spPr>
          <a:xfrm>
            <a:off x="311700" y="1141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increases students’ chance of admission to good school and narrow income gap in the long run. Our goal is to improve SAT participation rate. </a:t>
            </a:r>
            <a:endParaRPr/>
          </a:p>
          <a:p>
            <a:pPr indent="0" lvl="0" marL="0" rtl="0" algn="l">
              <a:spcBef>
                <a:spcPts val="1200"/>
              </a:spcBef>
              <a:spcAft>
                <a:spcPts val="0"/>
              </a:spcAft>
              <a:buNone/>
            </a:pPr>
            <a:r>
              <a:rPr b="1" lang="en"/>
              <a:t>Household income</a:t>
            </a:r>
            <a:r>
              <a:rPr lang="en"/>
              <a:t> is strongly correlated with SAT participation rate. </a:t>
            </a:r>
            <a:endParaRPr/>
          </a:p>
          <a:p>
            <a:pPr indent="0" lvl="0" marL="0" rtl="0" algn="l">
              <a:spcBef>
                <a:spcPts val="1200"/>
              </a:spcBef>
              <a:spcAft>
                <a:spcPts val="0"/>
              </a:spcAft>
              <a:buNone/>
            </a:pPr>
            <a:r>
              <a:rPr lang="en"/>
              <a:t>Recommendations to improve SAT participation rate:</a:t>
            </a:r>
            <a:endParaRPr/>
          </a:p>
          <a:p>
            <a:pPr indent="-323850" lvl="0" marL="457200" rtl="0" algn="l">
              <a:spcBef>
                <a:spcPts val="1200"/>
              </a:spcBef>
              <a:spcAft>
                <a:spcPts val="0"/>
              </a:spcAft>
              <a:buSzPts val="1500"/>
              <a:buFont typeface="Arial"/>
              <a:buAutoNum type="arabicPeriod"/>
            </a:pPr>
            <a:r>
              <a:rPr lang="en" sz="1500">
                <a:latin typeface="Arial"/>
                <a:ea typeface="Arial"/>
                <a:cs typeface="Arial"/>
                <a:sym typeface="Arial"/>
              </a:rPr>
              <a:t>Offering SAT at no cost </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 sz="1500">
                <a:latin typeface="Arial"/>
                <a:ea typeface="Arial"/>
                <a:cs typeface="Arial"/>
                <a:sym typeface="Arial"/>
              </a:rPr>
              <a:t>Conducting SAT exam during regular school hours with transportation provided. </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 sz="1500">
                <a:latin typeface="Arial"/>
                <a:ea typeface="Arial"/>
                <a:cs typeface="Arial"/>
                <a:sym typeface="Arial"/>
              </a:rPr>
              <a:t>Engagement with the school counselor</a:t>
            </a:r>
            <a:endParaRPr sz="1500">
              <a:latin typeface="Arial"/>
              <a:ea typeface="Arial"/>
              <a:cs typeface="Arial"/>
              <a:sym typeface="Arial"/>
            </a:endParaRPr>
          </a:p>
          <a:p>
            <a:pPr indent="-323850" lvl="0" marL="457200" rtl="0" algn="l">
              <a:spcBef>
                <a:spcPts val="0"/>
              </a:spcBef>
              <a:spcAft>
                <a:spcPts val="0"/>
              </a:spcAft>
              <a:buSzPts val="1500"/>
              <a:buFont typeface="Arial"/>
              <a:buAutoNum type="arabicPeriod"/>
            </a:pPr>
            <a:r>
              <a:rPr lang="en" sz="1500">
                <a:latin typeface="Arial"/>
                <a:ea typeface="Arial"/>
                <a:cs typeface="Arial"/>
                <a:sym typeface="Arial"/>
              </a:rPr>
              <a:t>Free access to the College Board’s official SAT online course</a:t>
            </a:r>
            <a:endParaRPr/>
          </a:p>
        </p:txBody>
      </p:sp>
      <p:pic>
        <p:nvPicPr>
          <p:cNvPr id="203" name="Google Shape;203;p30"/>
          <p:cNvPicPr preferRelativeResize="0"/>
          <p:nvPr/>
        </p:nvPicPr>
        <p:blipFill>
          <a:blip r:embed="rId3">
            <a:alphaModFix/>
          </a:blip>
          <a:stretch>
            <a:fillRect/>
          </a:stretch>
        </p:blipFill>
        <p:spPr>
          <a:xfrm>
            <a:off x="2508174" y="128261"/>
            <a:ext cx="886351" cy="101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09" name="Google Shape;209;p31"/>
          <p:cNvSpPr txBox="1"/>
          <p:nvPr>
            <p:ph idx="1" type="body"/>
          </p:nvPr>
        </p:nvSpPr>
        <p:spPr>
          <a:xfrm>
            <a:off x="311700" y="1217575"/>
            <a:ext cx="8520600" cy="3416400"/>
          </a:xfrm>
          <a:prstGeom prst="rect">
            <a:avLst/>
          </a:prstGeom>
        </p:spPr>
        <p:txBody>
          <a:bodyPr anchorCtr="0" anchor="t" bIns="91425" lIns="91425" spcFirstLastPara="1" rIns="91425" wrap="square" tIns="91425">
            <a:noAutofit/>
          </a:bodyPr>
          <a:lstStyle/>
          <a:p>
            <a:pPr indent="0" lvl="0" marL="0" rtl="0" algn="l">
              <a:lnSpc>
                <a:spcPct val="117800"/>
              </a:lnSpc>
              <a:spcBef>
                <a:spcPts val="0"/>
              </a:spcBef>
              <a:spcAft>
                <a:spcPts val="0"/>
              </a:spcAft>
              <a:buNone/>
            </a:pPr>
            <a:r>
              <a:rPr lang="en" sz="1200">
                <a:solidFill>
                  <a:srgbClr val="231F20"/>
                </a:solidFill>
              </a:rPr>
              <a:t>Camara, W. J. &amp; Schmidt, A. E. (1999). Group differences in standardized testing and social stratification. College Board Report (99)5. New York, NY: College Board.</a:t>
            </a:r>
            <a:endParaRPr sz="1200">
              <a:solidFill>
                <a:srgbClr val="231F20"/>
              </a:solidFill>
            </a:endParaRPr>
          </a:p>
          <a:p>
            <a:pPr indent="0" lvl="0" marL="0" rtl="0" algn="l">
              <a:lnSpc>
                <a:spcPct val="117800"/>
              </a:lnSpc>
              <a:spcBef>
                <a:spcPts val="0"/>
              </a:spcBef>
              <a:spcAft>
                <a:spcPts val="0"/>
              </a:spcAft>
              <a:buNone/>
            </a:pPr>
            <a:r>
              <a:t/>
            </a:r>
            <a:endParaRPr sz="1200">
              <a:solidFill>
                <a:srgbClr val="231F20"/>
              </a:solidFill>
            </a:endParaRPr>
          </a:p>
          <a:p>
            <a:pPr indent="0" lvl="0" marL="0" rtl="0" algn="l">
              <a:lnSpc>
                <a:spcPct val="117800"/>
              </a:lnSpc>
              <a:spcBef>
                <a:spcPts val="0"/>
              </a:spcBef>
              <a:spcAft>
                <a:spcPts val="0"/>
              </a:spcAft>
              <a:buClr>
                <a:schemeClr val="dk1"/>
              </a:buClr>
              <a:buSzPts val="1100"/>
              <a:buFont typeface="Arial"/>
              <a:buNone/>
            </a:pPr>
            <a:r>
              <a:rPr lang="en" sz="1200">
                <a:solidFill>
                  <a:srgbClr val="231F20"/>
                </a:solidFill>
              </a:rPr>
              <a:t>Zwick, R.  (2004). Is the  SAT a “Wealth Test”? The  link between educational achievement and socioeconomic status (pp. 203–216). In R. Zwick, (Ed.). Rethinking the SAT in university admissions. New York, NY: Routledge Falmer.</a:t>
            </a:r>
            <a:endParaRPr sz="1200">
              <a:solidFill>
                <a:srgbClr val="231F20"/>
              </a:solidFill>
            </a:endParaRPr>
          </a:p>
          <a:p>
            <a:pPr indent="0" lvl="0" marL="0" rtl="0" algn="l">
              <a:lnSpc>
                <a:spcPct val="117800"/>
              </a:lnSpc>
              <a:spcBef>
                <a:spcPts val="0"/>
              </a:spcBef>
              <a:spcAft>
                <a:spcPts val="0"/>
              </a:spcAft>
              <a:buNone/>
            </a:pPr>
            <a:br>
              <a:rPr lang="en" sz="1200">
                <a:solidFill>
                  <a:srgbClr val="231F20"/>
                </a:solidFill>
              </a:rPr>
            </a:br>
            <a:r>
              <a:rPr lang="en" sz="1200">
                <a:solidFill>
                  <a:schemeClr val="dk1"/>
                </a:solidFill>
              </a:rPr>
              <a:t>“Free SAT registration now open for public school juniors.” Delaware PTA, February 10, 2014. </a:t>
            </a:r>
            <a:r>
              <a:rPr lang="en" sz="1200" u="sng">
                <a:solidFill>
                  <a:schemeClr val="hlink"/>
                </a:solidFill>
                <a:hlinkClick r:id="rId3"/>
              </a:rPr>
              <a:t>http://delawarepta.org/free‐sat‐registration‐now‐open‐for‐public‐school‐juniors/</a:t>
            </a:r>
            <a:endParaRPr sz="1200">
              <a:solidFill>
                <a:schemeClr val="dk1"/>
              </a:solidFill>
            </a:endParaRPr>
          </a:p>
          <a:p>
            <a:pPr indent="0" lvl="0" marL="0" rtl="0" algn="l">
              <a:lnSpc>
                <a:spcPct val="117800"/>
              </a:lnSpc>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Adams, C. “Delaware Gives All Juniors SAT During School Day.” </a:t>
            </a:r>
            <a:r>
              <a:rPr i="1" lang="en" sz="1200">
                <a:solidFill>
                  <a:schemeClr val="dk1"/>
                </a:solidFill>
              </a:rPr>
              <a:t>Education Week</a:t>
            </a:r>
            <a:r>
              <a:rPr lang="en" sz="1200">
                <a:solidFill>
                  <a:schemeClr val="dk1"/>
                </a:solidFill>
              </a:rPr>
              <a:t>, January 25, 2011. http://blogs.edweek.org/edweek/college_bound/2011/01/all_high_school_juniors_in_delaware_take_sat_starting_in_april.html</a:t>
            </a:r>
            <a:endParaRPr sz="1200">
              <a:solidFill>
                <a:schemeClr val="dk1"/>
              </a:solidFill>
            </a:endParaRPr>
          </a:p>
          <a:p>
            <a:pPr indent="0" lvl="0" marL="0" rtl="0" algn="l">
              <a:spcBef>
                <a:spcPts val="0"/>
              </a:spcBef>
              <a:spcAft>
                <a:spcPts val="0"/>
              </a:spcAft>
              <a:buClr>
                <a:schemeClr val="dk1"/>
              </a:buClr>
              <a:buSzPts val="1100"/>
              <a:buFont typeface="Arial"/>
              <a:buNone/>
            </a:pPr>
            <a:br>
              <a:rPr lang="en" sz="1200">
                <a:solidFill>
                  <a:schemeClr val="dk1"/>
                </a:solidFill>
              </a:rPr>
            </a:br>
            <a:r>
              <a:rPr lang="en" sz="1200">
                <a:solidFill>
                  <a:schemeClr val="dk1"/>
                </a:solidFill>
              </a:rPr>
              <a:t> “SAT.” Idaho State Department of Education. http://www.sde.idaho.gov/site/assessment/SATstudentParent.htm </a:t>
            </a:r>
            <a:endParaRPr sz="1200">
              <a:solidFill>
                <a:schemeClr val="dk1"/>
              </a:solidFill>
            </a:endParaRPr>
          </a:p>
          <a:p>
            <a:pPr indent="0" lvl="0" marL="0" rtl="0" algn="l">
              <a:lnSpc>
                <a:spcPct val="1178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latin typeface="Arial"/>
                <a:ea typeface="Arial"/>
                <a:cs typeface="Arial"/>
                <a:sym typeface="Arial"/>
              </a:rPr>
              <a:t>Duncan, G. J., Huston, A. C., &amp; Weisner, T. S. (2007). </a:t>
            </a:r>
            <a:r>
              <a:rPr i="1" lang="en" sz="1200">
                <a:latin typeface="Arial"/>
                <a:ea typeface="Arial"/>
                <a:cs typeface="Arial"/>
                <a:sym typeface="Arial"/>
              </a:rPr>
              <a:t>Higher ground: New hope for the working</a:t>
            </a:r>
            <a:r>
              <a:rPr lang="en" sz="1200">
                <a:latin typeface="Arial"/>
                <a:ea typeface="Arial"/>
                <a:cs typeface="Arial"/>
                <a:sym typeface="Arial"/>
              </a:rPr>
              <a:t> </a:t>
            </a:r>
            <a:r>
              <a:rPr i="1" lang="en" sz="1200">
                <a:latin typeface="Arial"/>
                <a:ea typeface="Arial"/>
                <a:cs typeface="Arial"/>
                <a:sym typeface="Arial"/>
              </a:rPr>
              <a:t>poor and their children. </a:t>
            </a:r>
            <a:r>
              <a:rPr lang="en" sz="1200">
                <a:latin typeface="Arial"/>
                <a:ea typeface="Arial"/>
                <a:cs typeface="Arial"/>
                <a:sym typeface="Arial"/>
              </a:rPr>
              <a:t>New York: Russell Sage Foundation.</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br>
              <a:rPr lang="en" sz="1200">
                <a:latin typeface="Arial"/>
                <a:ea typeface="Arial"/>
                <a:cs typeface="Arial"/>
                <a:sym typeface="Arial"/>
              </a:rPr>
            </a:br>
            <a:r>
              <a:rPr lang="en" sz="1200">
                <a:latin typeface="Arial"/>
                <a:ea typeface="Arial"/>
                <a:cs typeface="Arial"/>
                <a:sym typeface="Arial"/>
              </a:rPr>
              <a:t>.</a:t>
            </a:r>
            <a:endParaRPr sz="1200">
              <a:solidFill>
                <a:srgbClr val="231F20"/>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304800" y="280550"/>
            <a:ext cx="4513077" cy="4025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15" name="Google Shape;215;p32"/>
          <p:cNvSpPr txBox="1"/>
          <p:nvPr>
            <p:ph idx="1" type="body"/>
          </p:nvPr>
        </p:nvSpPr>
        <p:spPr>
          <a:xfrm>
            <a:off x="311700" y="1217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Rothstein, R. (2004). </a:t>
            </a:r>
            <a:r>
              <a:rPr i="1" lang="en" sz="1200">
                <a:latin typeface="Arial"/>
                <a:ea typeface="Arial"/>
                <a:cs typeface="Arial"/>
                <a:sym typeface="Arial"/>
              </a:rPr>
              <a:t>Class and schools: Using social, economic, and educational reform to close the Black-White achievement gap. </a:t>
            </a:r>
            <a:r>
              <a:rPr lang="en" sz="1200">
                <a:latin typeface="Arial"/>
                <a:ea typeface="Arial"/>
                <a:cs typeface="Arial"/>
                <a:sym typeface="Arial"/>
              </a:rPr>
              <a:t>Washington, DC: Economic Policy Institute.</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Sirin, S. R. (2005). Socioeconomic status and academic achievement: A meta-analytic review of research. </a:t>
            </a:r>
            <a:r>
              <a:rPr i="1" lang="en" sz="1200">
                <a:latin typeface="Arial"/>
                <a:ea typeface="Arial"/>
                <a:cs typeface="Arial"/>
                <a:sym typeface="Arial"/>
              </a:rPr>
              <a:t>Review of Educational Research</a:t>
            </a:r>
            <a:r>
              <a:rPr lang="en" sz="1200">
                <a:latin typeface="Arial"/>
                <a:ea typeface="Arial"/>
                <a:cs typeface="Arial"/>
                <a:sym typeface="Arial"/>
              </a:rPr>
              <a:t>, </a:t>
            </a:r>
            <a:r>
              <a:rPr i="1" lang="en" sz="1200">
                <a:latin typeface="Arial"/>
                <a:ea typeface="Arial"/>
                <a:cs typeface="Arial"/>
                <a:sym typeface="Arial"/>
              </a:rPr>
              <a:t>75</a:t>
            </a:r>
            <a:r>
              <a:rPr lang="en" sz="1200">
                <a:latin typeface="Arial"/>
                <a:ea typeface="Arial"/>
                <a:cs typeface="Arial"/>
                <a:sym typeface="Arial"/>
              </a:rPr>
              <a:t>(3), 417–453.</a:t>
            </a:r>
            <a:endParaRPr sz="1200">
              <a:solidFill>
                <a:srgbClr val="231F20"/>
              </a:solidFill>
            </a:endParaRPr>
          </a:p>
          <a:p>
            <a:pPr indent="0" lvl="0" marL="0" rtl="0" algn="l">
              <a:spcBef>
                <a:spcPts val="0"/>
              </a:spcBef>
              <a:spcAft>
                <a:spcPts val="0"/>
              </a:spcAft>
              <a:buNone/>
            </a:pPr>
            <a:br>
              <a:rPr lang="en" sz="1200"/>
            </a:br>
            <a:r>
              <a:rPr lang="en" sz="1200">
                <a:latin typeface="Arial"/>
                <a:ea typeface="Arial"/>
                <a:cs typeface="Arial"/>
                <a:sym typeface="Arial"/>
              </a:rPr>
              <a:t>Mattern KD, Shaw EJ, &amp; Williams FE (2008). </a:t>
            </a:r>
            <a:r>
              <a:rPr i="1" lang="en" sz="1200">
                <a:latin typeface="Arial"/>
                <a:ea typeface="Arial"/>
                <a:cs typeface="Arial"/>
                <a:sym typeface="Arial"/>
              </a:rPr>
              <a:t>Examining the relationship between SAT, high school measures of academic performance and socioeconomic status: Turning our analysis to unit of measure</a:t>
            </a:r>
            <a:r>
              <a:rPr lang="en" sz="1200">
                <a:latin typeface="Arial"/>
                <a:ea typeface="Arial"/>
                <a:cs typeface="Arial"/>
                <a:sym typeface="Arial"/>
              </a:rPr>
              <a:t>. College Board Publications. </a:t>
            </a:r>
            <a:endParaRPr sz="12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200">
                <a:latin typeface="Arial"/>
                <a:ea typeface="Arial"/>
                <a:cs typeface="Arial"/>
                <a:sym typeface="Arial"/>
              </a:rPr>
              <a:t>Zwick R, Brown T, &amp; Sklar JC (2004). California and the SAT: A reanalysis of University of California admissions data </a:t>
            </a:r>
            <a:r>
              <a:rPr i="1" lang="en" sz="1200">
                <a:latin typeface="Arial"/>
                <a:ea typeface="Arial"/>
                <a:cs typeface="Arial"/>
                <a:sym typeface="Arial"/>
              </a:rPr>
              <a:t>Center for Studies in Higher Education</a:t>
            </a:r>
            <a:r>
              <a:rPr lang="en" sz="1200">
                <a:latin typeface="Arial"/>
                <a:ea typeface="Arial"/>
                <a:cs typeface="Arial"/>
                <a:sym typeface="Arial"/>
              </a:rPr>
              <a:t>, UC Berkeley, Research and Occasional Papers Series; Retrieved January 11, 2013 from</a:t>
            </a:r>
            <a:r>
              <a:rPr lang="en" sz="1200">
                <a:uFill>
                  <a:noFill/>
                </a:uFill>
                <a:latin typeface="Arial"/>
                <a:ea typeface="Arial"/>
                <a:cs typeface="Arial"/>
                <a:sym typeface="Arial"/>
                <a:hlinkClick r:id="rId3"/>
              </a:rPr>
              <a:t> </a:t>
            </a:r>
            <a:r>
              <a:rPr lang="en" sz="1200" u="sng">
                <a:solidFill>
                  <a:srgbClr val="DCA10D"/>
                </a:solidFill>
                <a:latin typeface="Arial"/>
                <a:ea typeface="Arial"/>
                <a:cs typeface="Arial"/>
                <a:sym typeface="Arial"/>
                <a:hlinkClick r:id="rId4">
                  <a:extLst>
                    <a:ext uri="{A12FA001-AC4F-418D-AE19-62706E023703}">
                      <ahyp:hlinkClr val="tx"/>
                    </a:ext>
                  </a:extLst>
                </a:hlinkClick>
              </a:rPr>
              <a:t>http://cshe.berkeley.edu/publications/rops.htm.</a:t>
            </a:r>
            <a:r>
              <a:rPr lang="en" sz="1200">
                <a:latin typeface="Arial"/>
                <a:ea typeface="Arial"/>
                <a:cs typeface="Arial"/>
                <a:sym typeface="Arial"/>
              </a:rPr>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304800" y="280550"/>
            <a:ext cx="4513077" cy="4025075"/>
          </a:xfrm>
          <a:prstGeom prst="rect">
            <a:avLst/>
          </a:prstGeom>
          <a:noFill/>
          <a:ln>
            <a:noFill/>
          </a:ln>
        </p:spPr>
      </p:pic>
      <p:sp>
        <p:nvSpPr>
          <p:cNvPr id="73" name="Google Shape;73;p15"/>
          <p:cNvSpPr txBox="1"/>
          <p:nvPr/>
        </p:nvSpPr>
        <p:spPr>
          <a:xfrm>
            <a:off x="6224000" y="1609600"/>
            <a:ext cx="2620200" cy="606900"/>
          </a:xfrm>
          <a:prstGeom prst="rect">
            <a:avLst/>
          </a:prstGeom>
          <a:solidFill>
            <a:srgbClr val="CC0000"/>
          </a:solidFill>
          <a:ln cap="flat" cmpd="sng" w="9525">
            <a:solidFill>
              <a:srgbClr val="000000"/>
            </a:solidFill>
            <a:prstDash val="solid"/>
            <a:round/>
            <a:headEnd len="sm" w="sm" type="none"/>
            <a:tailEnd len="sm" w="sm" type="none"/>
          </a:ln>
        </p:spPr>
        <p:txBody>
          <a:bodyPr anchorCtr="0" anchor="ctr" bIns="91425" lIns="57150" spcFirstLastPara="1" rIns="91425" wrap="square" tIns="91425">
            <a:noAutofit/>
          </a:bodyPr>
          <a:lstStyle/>
          <a:p>
            <a:pPr indent="0" lvl="0" marL="0" rtl="0" algn="ctr">
              <a:lnSpc>
                <a:spcPct val="115000"/>
              </a:lnSpc>
              <a:spcBef>
                <a:spcPts val="0"/>
              </a:spcBef>
              <a:spcAft>
                <a:spcPts val="1200"/>
              </a:spcAft>
              <a:buNone/>
            </a:pPr>
            <a:r>
              <a:rPr b="1" lang="en" sz="1700">
                <a:solidFill>
                  <a:srgbClr val="FFFFFF"/>
                </a:solidFill>
              </a:rPr>
              <a:t>Break the cycle here!</a:t>
            </a:r>
            <a:endParaRPr b="1" sz="1700">
              <a:solidFill>
                <a:srgbClr val="FFFFFF"/>
              </a:solidFill>
            </a:endParaRPr>
          </a:p>
        </p:txBody>
      </p:sp>
      <p:grpSp>
        <p:nvGrpSpPr>
          <p:cNvPr id="74" name="Google Shape;74;p15"/>
          <p:cNvGrpSpPr/>
          <p:nvPr/>
        </p:nvGrpSpPr>
        <p:grpSpPr>
          <a:xfrm>
            <a:off x="3753186" y="1609591"/>
            <a:ext cx="850609" cy="851157"/>
            <a:chOff x="5513478" y="2630286"/>
            <a:chExt cx="1391704" cy="1392600"/>
          </a:xfrm>
        </p:grpSpPr>
        <p:sp>
          <p:nvSpPr>
            <p:cNvPr id="75" name="Google Shape;75;p15"/>
            <p:cNvSpPr/>
            <p:nvPr/>
          </p:nvSpPr>
          <p:spPr>
            <a:xfrm rot="2701263">
              <a:off x="5343303" y="3208216"/>
              <a:ext cx="1732058" cy="236739"/>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rot="8098737">
              <a:off x="5343299" y="3208216"/>
              <a:ext cx="1732058" cy="236739"/>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5"/>
          <p:cNvSpPr/>
          <p:nvPr/>
        </p:nvSpPr>
        <p:spPr>
          <a:xfrm>
            <a:off x="4817875" y="1813150"/>
            <a:ext cx="1376400" cy="199800"/>
          </a:xfrm>
          <a:prstGeom prst="rightArrow">
            <a:avLst>
              <a:gd fmla="val 50000" name="adj1"/>
              <a:gd fmla="val 50000" name="adj2"/>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5535750" y="2832225"/>
            <a:ext cx="3168000" cy="1728900"/>
          </a:xfrm>
          <a:prstGeom prst="rect">
            <a:avLst/>
          </a:prstGeom>
          <a:noFill/>
          <a:ln>
            <a:noFill/>
          </a:ln>
        </p:spPr>
        <p:txBody>
          <a:bodyPr anchorCtr="0" anchor="ctr" bIns="91425" lIns="57150" spcFirstLastPara="1" rIns="91425" wrap="square" tIns="91425">
            <a:noAutofit/>
          </a:bodyPr>
          <a:lstStyle/>
          <a:p>
            <a:pPr indent="0" lvl="0" marL="0" rtl="0" algn="l">
              <a:lnSpc>
                <a:spcPct val="115000"/>
              </a:lnSpc>
              <a:spcBef>
                <a:spcPts val="0"/>
              </a:spcBef>
              <a:spcAft>
                <a:spcPts val="0"/>
              </a:spcAft>
              <a:buNone/>
            </a:pPr>
            <a:r>
              <a:rPr i="1" lang="en">
                <a:solidFill>
                  <a:srgbClr val="666666"/>
                </a:solidFill>
              </a:rPr>
              <a:t>“</a:t>
            </a:r>
            <a:r>
              <a:rPr b="1" i="1" lang="en">
                <a:solidFill>
                  <a:srgbClr val="666666"/>
                </a:solidFill>
              </a:rPr>
              <a:t>Education</a:t>
            </a:r>
            <a:r>
              <a:rPr i="1" lang="en">
                <a:solidFill>
                  <a:srgbClr val="666666"/>
                </a:solidFill>
              </a:rPr>
              <a:t>, then, beyond all other devices of human origin, is </a:t>
            </a:r>
            <a:r>
              <a:rPr b="1" i="1" lang="en">
                <a:solidFill>
                  <a:srgbClr val="666666"/>
                </a:solidFill>
              </a:rPr>
              <a:t>the </a:t>
            </a:r>
            <a:r>
              <a:rPr b="1" i="1" lang="en">
                <a:solidFill>
                  <a:srgbClr val="666666"/>
                </a:solidFill>
              </a:rPr>
              <a:t>great equalizer</a:t>
            </a:r>
            <a:r>
              <a:rPr i="1" lang="en">
                <a:solidFill>
                  <a:srgbClr val="666666"/>
                </a:solidFill>
              </a:rPr>
              <a:t> of the conditions of men, the balance wheel of the social machinery.”</a:t>
            </a:r>
            <a:endParaRPr i="1">
              <a:solidFill>
                <a:srgbClr val="666666"/>
              </a:solidFill>
            </a:endParaRPr>
          </a:p>
          <a:p>
            <a:pPr indent="0" lvl="0" marL="0" rtl="0" algn="r">
              <a:lnSpc>
                <a:spcPct val="115000"/>
              </a:lnSpc>
              <a:spcBef>
                <a:spcPts val="1200"/>
              </a:spcBef>
              <a:spcAft>
                <a:spcPts val="1200"/>
              </a:spcAft>
              <a:buNone/>
            </a:pPr>
            <a:r>
              <a:rPr i="1" lang="en">
                <a:solidFill>
                  <a:srgbClr val="666666"/>
                </a:solidFill>
              </a:rPr>
              <a:t>— Horace Mann, 1848.</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4714250" y="695625"/>
            <a:ext cx="2886300" cy="976800"/>
          </a:xfrm>
          <a:prstGeom prst="rect">
            <a:avLst/>
          </a:prstGeom>
          <a:noFill/>
          <a:ln>
            <a:noFill/>
          </a:ln>
        </p:spPr>
        <p:txBody>
          <a:bodyPr anchorCtr="0" anchor="ctr" bIns="91425" lIns="57150" spcFirstLastPara="1" rIns="91425" wrap="square" tIns="91425">
            <a:noAutofit/>
          </a:bodyPr>
          <a:lstStyle/>
          <a:p>
            <a:pPr indent="0" lvl="0" marL="0" rtl="0" algn="l">
              <a:lnSpc>
                <a:spcPct val="115000"/>
              </a:lnSpc>
              <a:spcBef>
                <a:spcPts val="0"/>
              </a:spcBef>
              <a:spcAft>
                <a:spcPts val="1200"/>
              </a:spcAft>
              <a:buNone/>
            </a:pPr>
            <a:r>
              <a:rPr lang="en">
                <a:solidFill>
                  <a:srgbClr val="595959"/>
                </a:solidFill>
              </a:rPr>
              <a:t>As a team of data scientists from the Board of Education of California, we want to...</a:t>
            </a:r>
            <a:endParaRPr>
              <a:solidFill>
                <a:srgbClr val="595959"/>
              </a:solidFill>
            </a:endParaRPr>
          </a:p>
        </p:txBody>
      </p:sp>
      <p:sp>
        <p:nvSpPr>
          <p:cNvPr id="84" name="Google Shape;84;p16"/>
          <p:cNvSpPr txBox="1"/>
          <p:nvPr/>
        </p:nvSpPr>
        <p:spPr>
          <a:xfrm>
            <a:off x="4714250" y="1913025"/>
            <a:ext cx="4155300" cy="2069400"/>
          </a:xfrm>
          <a:prstGeom prst="rect">
            <a:avLst/>
          </a:prstGeom>
          <a:solidFill>
            <a:srgbClr val="1C4587"/>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rPr>
              <a:t>I</a:t>
            </a:r>
            <a:r>
              <a:rPr lang="en" sz="1500">
                <a:solidFill>
                  <a:schemeClr val="lt1"/>
                </a:solidFill>
              </a:rPr>
              <a:t>dentify the relationship between </a:t>
            </a:r>
            <a:r>
              <a:rPr b="1" lang="en" sz="1700">
                <a:solidFill>
                  <a:schemeClr val="lt1"/>
                </a:solidFill>
              </a:rPr>
              <a:t>County Income</a:t>
            </a:r>
            <a:r>
              <a:rPr lang="en" sz="1500">
                <a:solidFill>
                  <a:schemeClr val="lt1"/>
                </a:solidFill>
              </a:rPr>
              <a:t> and </a:t>
            </a:r>
            <a:r>
              <a:rPr b="1" lang="en" sz="1700">
                <a:solidFill>
                  <a:schemeClr val="lt1"/>
                </a:solidFill>
              </a:rPr>
              <a:t>SAT</a:t>
            </a:r>
            <a:r>
              <a:rPr lang="en" sz="1700">
                <a:solidFill>
                  <a:schemeClr val="lt1"/>
                </a:solidFill>
              </a:rPr>
              <a:t> </a:t>
            </a:r>
            <a:r>
              <a:rPr b="1" lang="en" sz="1700">
                <a:solidFill>
                  <a:schemeClr val="lt1"/>
                </a:solidFill>
              </a:rPr>
              <a:t>Participation Rate</a:t>
            </a:r>
            <a:r>
              <a:rPr lang="en" sz="1500">
                <a:solidFill>
                  <a:schemeClr val="lt1"/>
                </a:solidFill>
              </a:rPr>
              <a:t>. </a:t>
            </a:r>
            <a:endParaRPr sz="1500">
              <a:solidFill>
                <a:schemeClr val="lt1"/>
              </a:solidFill>
            </a:endParaRPr>
          </a:p>
          <a:p>
            <a:pPr indent="0" lvl="0" marL="0" rtl="0" algn="l">
              <a:lnSpc>
                <a:spcPct val="115000"/>
              </a:lnSpc>
              <a:spcBef>
                <a:spcPts val="1200"/>
              </a:spcBef>
              <a:spcAft>
                <a:spcPts val="1200"/>
              </a:spcAft>
              <a:buNone/>
            </a:pPr>
            <a:r>
              <a:rPr lang="en" sz="1500">
                <a:solidFill>
                  <a:schemeClr val="lt1"/>
                </a:solidFill>
              </a:rPr>
              <a:t>Should there be a </a:t>
            </a:r>
            <a:r>
              <a:rPr b="1" lang="en" sz="1700">
                <a:solidFill>
                  <a:schemeClr val="lt1"/>
                </a:solidFill>
              </a:rPr>
              <a:t>Positive</a:t>
            </a:r>
            <a:r>
              <a:rPr b="1" lang="en" sz="1700">
                <a:solidFill>
                  <a:schemeClr val="lt1"/>
                </a:solidFill>
              </a:rPr>
              <a:t> Correlation</a:t>
            </a:r>
            <a:r>
              <a:rPr lang="en" sz="1500">
                <a:solidFill>
                  <a:schemeClr val="lt1"/>
                </a:solidFill>
              </a:rPr>
              <a:t>, we want to propose qualitative solutions to </a:t>
            </a:r>
            <a:r>
              <a:rPr b="1" lang="en" sz="1500">
                <a:solidFill>
                  <a:schemeClr val="lt1"/>
                </a:solidFill>
              </a:rPr>
              <a:t>i</a:t>
            </a:r>
            <a:r>
              <a:rPr b="1" lang="en" sz="1700">
                <a:solidFill>
                  <a:schemeClr val="lt1"/>
                </a:solidFill>
              </a:rPr>
              <a:t>mprove SAT participation rates of students from lower-income counties</a:t>
            </a:r>
            <a:r>
              <a:rPr lang="en" sz="1500">
                <a:solidFill>
                  <a:schemeClr val="lt1"/>
                </a:solidFill>
              </a:rPr>
              <a:t>.</a:t>
            </a:r>
            <a:endParaRPr sz="1500">
              <a:solidFill>
                <a:schemeClr val="lt1"/>
              </a:solidFill>
            </a:endParaRPr>
          </a:p>
        </p:txBody>
      </p:sp>
      <p:grpSp>
        <p:nvGrpSpPr>
          <p:cNvPr id="85" name="Google Shape;85;p16"/>
          <p:cNvGrpSpPr/>
          <p:nvPr/>
        </p:nvGrpSpPr>
        <p:grpSpPr>
          <a:xfrm>
            <a:off x="178150" y="695625"/>
            <a:ext cx="4191000" cy="3463500"/>
            <a:chOff x="178150" y="695625"/>
            <a:chExt cx="4191000" cy="3463500"/>
          </a:xfrm>
        </p:grpSpPr>
        <p:sp>
          <p:nvSpPr>
            <p:cNvPr id="86" name="Google Shape;86;p16"/>
            <p:cNvSpPr txBox="1"/>
            <p:nvPr/>
          </p:nvSpPr>
          <p:spPr>
            <a:xfrm>
              <a:off x="213725" y="1514500"/>
              <a:ext cx="1265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t>SAT</a:t>
              </a:r>
              <a:endParaRPr b="1" sz="2500"/>
            </a:p>
          </p:txBody>
        </p:sp>
        <p:sp>
          <p:nvSpPr>
            <p:cNvPr id="87" name="Google Shape;87;p16"/>
            <p:cNvSpPr txBox="1"/>
            <p:nvPr/>
          </p:nvSpPr>
          <p:spPr>
            <a:xfrm>
              <a:off x="2689300" y="858450"/>
              <a:ext cx="1265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Choice Colleges</a:t>
              </a:r>
              <a:endParaRPr b="1" sz="1700"/>
            </a:p>
          </p:txBody>
        </p:sp>
        <p:sp>
          <p:nvSpPr>
            <p:cNvPr id="88" name="Google Shape;88;p16"/>
            <p:cNvSpPr txBox="1"/>
            <p:nvPr/>
          </p:nvSpPr>
          <p:spPr>
            <a:xfrm>
              <a:off x="2495050" y="2020375"/>
              <a:ext cx="1653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Better Job </a:t>
              </a:r>
              <a:r>
                <a:rPr b="1" lang="en" sz="1700"/>
                <a:t>Opportunities</a:t>
              </a:r>
              <a:endParaRPr b="1" sz="1700"/>
            </a:p>
          </p:txBody>
        </p:sp>
        <p:sp>
          <p:nvSpPr>
            <p:cNvPr id="89" name="Google Shape;89;p16"/>
            <p:cNvSpPr txBox="1"/>
            <p:nvPr/>
          </p:nvSpPr>
          <p:spPr>
            <a:xfrm>
              <a:off x="2495050" y="3182300"/>
              <a:ext cx="1653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Narrow Income Gap</a:t>
              </a:r>
              <a:endParaRPr b="1" sz="1700"/>
            </a:p>
          </p:txBody>
        </p:sp>
        <p:cxnSp>
          <p:nvCxnSpPr>
            <p:cNvPr id="90" name="Google Shape;90;p16"/>
            <p:cNvCxnSpPr>
              <a:stCxn id="87" idx="2"/>
              <a:endCxn id="88" idx="0"/>
            </p:cNvCxnSpPr>
            <p:nvPr/>
          </p:nvCxnSpPr>
          <p:spPr>
            <a:xfrm flipH="1" rot="-5400000">
              <a:off x="3095350" y="1793100"/>
              <a:ext cx="453900" cy="600"/>
            </a:xfrm>
            <a:prstGeom prst="curvedConnector3">
              <a:avLst>
                <a:gd fmla="val 50003" name="adj1"/>
              </a:avLst>
            </a:prstGeom>
            <a:noFill/>
            <a:ln cap="flat" cmpd="sng" w="28575">
              <a:solidFill>
                <a:schemeClr val="dk2"/>
              </a:solidFill>
              <a:prstDash val="solid"/>
              <a:round/>
              <a:headEnd len="med" w="med" type="none"/>
              <a:tailEnd len="med" w="med" type="triangle"/>
            </a:ln>
          </p:spPr>
        </p:cxnSp>
        <p:cxnSp>
          <p:nvCxnSpPr>
            <p:cNvPr id="91" name="Google Shape;91;p16"/>
            <p:cNvCxnSpPr>
              <a:endCxn id="89" idx="0"/>
            </p:cNvCxnSpPr>
            <p:nvPr/>
          </p:nvCxnSpPr>
          <p:spPr>
            <a:xfrm rot="5400000">
              <a:off x="3076750" y="2936450"/>
              <a:ext cx="491100" cy="600"/>
            </a:xfrm>
            <a:prstGeom prst="curvedConnector3">
              <a:avLst>
                <a:gd fmla="val 50000" name="adj1"/>
              </a:avLst>
            </a:prstGeom>
            <a:noFill/>
            <a:ln cap="flat" cmpd="sng" w="28575">
              <a:solidFill>
                <a:schemeClr val="dk2"/>
              </a:solidFill>
              <a:prstDash val="solid"/>
              <a:round/>
              <a:headEnd len="med" w="med" type="none"/>
              <a:tailEnd len="med" w="med" type="triangle"/>
            </a:ln>
          </p:spPr>
        </p:cxnSp>
        <p:sp>
          <p:nvSpPr>
            <p:cNvPr id="92" name="Google Shape;92;p16"/>
            <p:cNvSpPr/>
            <p:nvPr/>
          </p:nvSpPr>
          <p:spPr>
            <a:xfrm>
              <a:off x="2274850" y="695625"/>
              <a:ext cx="2094300" cy="3463500"/>
            </a:xfrm>
            <a:prstGeom prst="roundRect">
              <a:avLst>
                <a:gd fmla="val 16667" name="adj"/>
              </a:avLst>
            </a:prstGeom>
            <a:noFill/>
            <a:ln cap="flat" cmpd="sng" w="28575">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649125" y="2146225"/>
              <a:ext cx="436500" cy="456300"/>
            </a:xfrm>
            <a:prstGeom prst="rightArrow">
              <a:avLst>
                <a:gd fmla="val 50000" name="adj1"/>
                <a:gd fmla="val 50000" name="adj2"/>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178150" y="2013450"/>
              <a:ext cx="1336550" cy="1336550"/>
            </a:xfrm>
            <a:prstGeom prst="rect">
              <a:avLst/>
            </a:prstGeom>
            <a:noFill/>
            <a:ln>
              <a:noFill/>
            </a:ln>
          </p:spPr>
        </p:pic>
      </p:grpSp>
      <p:pic>
        <p:nvPicPr>
          <p:cNvPr id="95" name="Google Shape;95;p16"/>
          <p:cNvPicPr preferRelativeResize="0"/>
          <p:nvPr/>
        </p:nvPicPr>
        <p:blipFill>
          <a:blip r:embed="rId4">
            <a:alphaModFix/>
          </a:blip>
          <a:stretch>
            <a:fillRect/>
          </a:stretch>
        </p:blipFill>
        <p:spPr>
          <a:xfrm>
            <a:off x="7530200" y="282225"/>
            <a:ext cx="1339350" cy="151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11700" y="857450"/>
            <a:ext cx="8520600" cy="599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Executive Summary</a:t>
            </a:r>
            <a:endParaRPr/>
          </a:p>
        </p:txBody>
      </p:sp>
      <p:sp>
        <p:nvSpPr>
          <p:cNvPr id="101" name="Google Shape;101;p17"/>
          <p:cNvSpPr txBox="1"/>
          <p:nvPr>
            <p:ph idx="1" type="subTitle"/>
          </p:nvPr>
        </p:nvSpPr>
        <p:spPr>
          <a:xfrm>
            <a:off x="1398750" y="1868475"/>
            <a:ext cx="6089100" cy="27471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Clr>
                <a:schemeClr val="lt1"/>
              </a:buClr>
              <a:buSzPts val="2900"/>
              <a:buAutoNum type="arabicPeriod"/>
            </a:pPr>
            <a:r>
              <a:rPr lang="en" sz="2900">
                <a:solidFill>
                  <a:schemeClr val="lt1"/>
                </a:solidFill>
                <a:highlight>
                  <a:srgbClr val="231F20"/>
                </a:highlight>
              </a:rPr>
              <a:t>Background </a:t>
            </a:r>
            <a:r>
              <a:rPr lang="en" sz="2900">
                <a:solidFill>
                  <a:schemeClr val="lt1"/>
                </a:solidFill>
                <a:highlight>
                  <a:srgbClr val="231F20"/>
                </a:highlight>
              </a:rPr>
              <a:t>Problem Statement</a:t>
            </a:r>
            <a:endParaRPr sz="2900">
              <a:solidFill>
                <a:schemeClr val="lt1"/>
              </a:solidFill>
              <a:highlight>
                <a:srgbClr val="231F20"/>
              </a:highlight>
            </a:endParaRPr>
          </a:p>
          <a:p>
            <a:pPr indent="-412750" lvl="0" marL="457200" rtl="0" algn="l">
              <a:spcBef>
                <a:spcPts val="0"/>
              </a:spcBef>
              <a:spcAft>
                <a:spcPts val="0"/>
              </a:spcAft>
              <a:buClr>
                <a:srgbClr val="3D85C6"/>
              </a:buClr>
              <a:buSzPts val="2900"/>
              <a:buAutoNum type="arabicPeriod"/>
            </a:pPr>
            <a:r>
              <a:rPr b="1" lang="en" sz="2900">
                <a:solidFill>
                  <a:srgbClr val="3D85C6"/>
                </a:solidFill>
              </a:rPr>
              <a:t>EDA (Procedures and methodologies)</a:t>
            </a:r>
            <a:endParaRPr b="1" sz="2900">
              <a:solidFill>
                <a:srgbClr val="3D85C6"/>
              </a:solidFill>
            </a:endParaRPr>
          </a:p>
          <a:p>
            <a:pPr indent="-412750" lvl="0" marL="457200" rtl="0" algn="l">
              <a:spcBef>
                <a:spcPts val="0"/>
              </a:spcBef>
              <a:spcAft>
                <a:spcPts val="0"/>
              </a:spcAft>
              <a:buClr>
                <a:srgbClr val="3D85C6"/>
              </a:buClr>
              <a:buSzPts val="2900"/>
              <a:buAutoNum type="arabicPeriod"/>
            </a:pPr>
            <a:r>
              <a:rPr b="1" lang="en" sz="2900">
                <a:solidFill>
                  <a:srgbClr val="3D85C6"/>
                </a:solidFill>
              </a:rPr>
              <a:t>Visualisation</a:t>
            </a:r>
            <a:endParaRPr b="1" sz="2900">
              <a:solidFill>
                <a:srgbClr val="3D85C6"/>
              </a:solidFill>
            </a:endParaRPr>
          </a:p>
          <a:p>
            <a:pPr indent="-412750" lvl="0" marL="457200" rtl="0" algn="l">
              <a:spcBef>
                <a:spcPts val="0"/>
              </a:spcBef>
              <a:spcAft>
                <a:spcPts val="0"/>
              </a:spcAft>
              <a:buClr>
                <a:srgbClr val="3D85C6"/>
              </a:buClr>
              <a:buSzPts val="2900"/>
              <a:buAutoNum type="arabicPeriod"/>
            </a:pPr>
            <a:r>
              <a:rPr b="1" lang="en" sz="2900">
                <a:solidFill>
                  <a:srgbClr val="3D85C6"/>
                </a:solidFill>
              </a:rPr>
              <a:t>Scholarly Findings</a:t>
            </a:r>
            <a:endParaRPr b="1" sz="2900">
              <a:solidFill>
                <a:srgbClr val="3D85C6"/>
              </a:solidFill>
            </a:endParaRPr>
          </a:p>
          <a:p>
            <a:pPr indent="-412750" lvl="0" marL="457200" rtl="0" algn="l">
              <a:spcBef>
                <a:spcPts val="0"/>
              </a:spcBef>
              <a:spcAft>
                <a:spcPts val="0"/>
              </a:spcAft>
              <a:buClr>
                <a:srgbClr val="3D85C6"/>
              </a:buClr>
              <a:buSzPts val="2900"/>
              <a:buAutoNum type="arabicPeriod"/>
            </a:pPr>
            <a:r>
              <a:rPr b="1" lang="en" sz="2900">
                <a:solidFill>
                  <a:srgbClr val="3D85C6"/>
                </a:solidFill>
              </a:rPr>
              <a:t>Conclusion and Recommendation</a:t>
            </a:r>
            <a:endParaRPr b="1" sz="2900">
              <a:solidFill>
                <a:srgbClr val="3D85C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140225"/>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1800"/>
              <a:t>Procedures &amp; Methodologies </a:t>
            </a:r>
            <a:endParaRPr sz="1800"/>
          </a:p>
        </p:txBody>
      </p:sp>
      <p:pic>
        <p:nvPicPr>
          <p:cNvPr id="107" name="Google Shape;107;p18"/>
          <p:cNvPicPr preferRelativeResize="0"/>
          <p:nvPr/>
        </p:nvPicPr>
        <p:blipFill rotWithShape="1">
          <a:blip r:embed="rId3">
            <a:alphaModFix/>
          </a:blip>
          <a:srcRect b="-1988" l="0" r="0" t="0"/>
          <a:stretch/>
        </p:blipFill>
        <p:spPr>
          <a:xfrm>
            <a:off x="6061288" y="445025"/>
            <a:ext cx="2020826" cy="2060850"/>
          </a:xfrm>
          <a:prstGeom prst="rect">
            <a:avLst/>
          </a:prstGeom>
          <a:noFill/>
          <a:ln>
            <a:noFill/>
          </a:ln>
        </p:spPr>
      </p:pic>
      <p:sp>
        <p:nvSpPr>
          <p:cNvPr id="108" name="Google Shape;108;p18"/>
          <p:cNvSpPr/>
          <p:nvPr/>
        </p:nvSpPr>
        <p:spPr>
          <a:xfrm>
            <a:off x="6061300" y="2683125"/>
            <a:ext cx="2450881" cy="124545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EA9999"/>
                </a:solidFill>
                <a:latin typeface="Arial"/>
              </a:rPr>
              <a:t>Why Low </a:t>
            </a:r>
            <a:br>
              <a:rPr b="0" i="0">
                <a:ln cap="flat" cmpd="sng" w="9525">
                  <a:solidFill>
                    <a:schemeClr val="dk2"/>
                  </a:solidFill>
                  <a:prstDash val="solid"/>
                  <a:round/>
                  <a:headEnd len="sm" w="sm" type="none"/>
                  <a:tailEnd len="sm" w="sm" type="none"/>
                </a:ln>
                <a:solidFill>
                  <a:srgbClr val="EA9999"/>
                </a:solidFill>
                <a:latin typeface="Arial"/>
              </a:rPr>
            </a:br>
            <a:r>
              <a:rPr b="0" i="0">
                <a:ln cap="flat" cmpd="sng" w="9525">
                  <a:solidFill>
                    <a:schemeClr val="dk2"/>
                  </a:solidFill>
                  <a:prstDash val="solid"/>
                  <a:round/>
                  <a:headEnd len="sm" w="sm" type="none"/>
                  <a:tailEnd len="sm" w="sm" type="none"/>
                </a:ln>
                <a:solidFill>
                  <a:srgbClr val="EA9999"/>
                </a:solidFill>
                <a:latin typeface="Arial"/>
              </a:rPr>
              <a:t>SAT participation?</a:t>
            </a:r>
          </a:p>
        </p:txBody>
      </p:sp>
      <p:pic>
        <p:nvPicPr>
          <p:cNvPr id="109" name="Google Shape;109;p18"/>
          <p:cNvPicPr preferRelativeResize="0"/>
          <p:nvPr/>
        </p:nvPicPr>
        <p:blipFill>
          <a:blip r:embed="rId4">
            <a:alphaModFix/>
          </a:blip>
          <a:stretch>
            <a:fillRect/>
          </a:stretch>
        </p:blipFill>
        <p:spPr>
          <a:xfrm>
            <a:off x="3174725" y="1970125"/>
            <a:ext cx="1676001" cy="1117324"/>
          </a:xfrm>
          <a:prstGeom prst="rect">
            <a:avLst/>
          </a:prstGeom>
          <a:noFill/>
          <a:ln>
            <a:noFill/>
          </a:ln>
        </p:spPr>
      </p:pic>
      <p:sp>
        <p:nvSpPr>
          <p:cNvPr id="110" name="Google Shape;110;p18"/>
          <p:cNvSpPr txBox="1"/>
          <p:nvPr/>
        </p:nvSpPr>
        <p:spPr>
          <a:xfrm>
            <a:off x="3547725" y="3198950"/>
            <a:ext cx="9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Culture?</a:t>
            </a:r>
            <a:endParaRPr>
              <a:latin typeface="Comic Sans MS"/>
              <a:ea typeface="Comic Sans MS"/>
              <a:cs typeface="Comic Sans MS"/>
              <a:sym typeface="Comic Sans MS"/>
            </a:endParaRPr>
          </a:p>
        </p:txBody>
      </p:sp>
      <p:pic>
        <p:nvPicPr>
          <p:cNvPr id="111" name="Google Shape;111;p18"/>
          <p:cNvPicPr preferRelativeResize="0"/>
          <p:nvPr/>
        </p:nvPicPr>
        <p:blipFill>
          <a:blip r:embed="rId5">
            <a:alphaModFix/>
          </a:blip>
          <a:stretch>
            <a:fillRect/>
          </a:stretch>
        </p:blipFill>
        <p:spPr>
          <a:xfrm>
            <a:off x="791100" y="1108050"/>
            <a:ext cx="1812349" cy="1047476"/>
          </a:xfrm>
          <a:prstGeom prst="rect">
            <a:avLst/>
          </a:prstGeom>
          <a:noFill/>
          <a:ln>
            <a:noFill/>
          </a:ln>
        </p:spPr>
      </p:pic>
      <p:sp>
        <p:nvSpPr>
          <p:cNvPr id="112" name="Google Shape;112;p18"/>
          <p:cNvSpPr txBox="1"/>
          <p:nvPr/>
        </p:nvSpPr>
        <p:spPr>
          <a:xfrm>
            <a:off x="1273350" y="2245850"/>
            <a:ext cx="9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Income</a:t>
            </a:r>
            <a:r>
              <a:rPr lang="en">
                <a:latin typeface="Comic Sans MS"/>
                <a:ea typeface="Comic Sans MS"/>
                <a:cs typeface="Comic Sans MS"/>
                <a:sym typeface="Comic Sans MS"/>
              </a:rPr>
              <a:t>?</a:t>
            </a:r>
            <a:endParaRPr>
              <a:latin typeface="Comic Sans MS"/>
              <a:ea typeface="Comic Sans MS"/>
              <a:cs typeface="Comic Sans MS"/>
              <a:sym typeface="Comic Sans MS"/>
            </a:endParaRPr>
          </a:p>
        </p:txBody>
      </p:sp>
      <p:pic>
        <p:nvPicPr>
          <p:cNvPr id="113" name="Google Shape;113;p18"/>
          <p:cNvPicPr preferRelativeResize="0"/>
          <p:nvPr/>
        </p:nvPicPr>
        <p:blipFill>
          <a:blip r:embed="rId6">
            <a:alphaModFix/>
          </a:blip>
          <a:stretch>
            <a:fillRect/>
          </a:stretch>
        </p:blipFill>
        <p:spPr>
          <a:xfrm>
            <a:off x="1040650" y="2961050"/>
            <a:ext cx="1240250" cy="1245451"/>
          </a:xfrm>
          <a:prstGeom prst="rect">
            <a:avLst/>
          </a:prstGeom>
          <a:noFill/>
          <a:ln>
            <a:noFill/>
          </a:ln>
        </p:spPr>
      </p:pic>
      <p:sp>
        <p:nvSpPr>
          <p:cNvPr id="114" name="Google Shape;114;p18"/>
          <p:cNvSpPr txBox="1"/>
          <p:nvPr/>
        </p:nvSpPr>
        <p:spPr>
          <a:xfrm>
            <a:off x="1195800" y="4413025"/>
            <a:ext cx="10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Location?</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288300" y="879000"/>
            <a:ext cx="85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800"/>
          </a:p>
        </p:txBody>
      </p:sp>
      <p:sp>
        <p:nvSpPr>
          <p:cNvPr id="120" name="Google Shape;120;p19"/>
          <p:cNvSpPr txBox="1"/>
          <p:nvPr/>
        </p:nvSpPr>
        <p:spPr>
          <a:xfrm>
            <a:off x="404975" y="263400"/>
            <a:ext cx="825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Economica"/>
                <a:ea typeface="Economica"/>
                <a:cs typeface="Economica"/>
                <a:sym typeface="Economica"/>
              </a:rPr>
              <a:t>Procedures &amp; Methodologies (contd): Importing libraries</a:t>
            </a:r>
            <a:endParaRPr sz="2000">
              <a:latin typeface="Economica"/>
              <a:ea typeface="Economica"/>
              <a:cs typeface="Economica"/>
              <a:sym typeface="Economica"/>
            </a:endParaRPr>
          </a:p>
          <a:p>
            <a:pPr indent="0" lvl="0" marL="0" rtl="0" algn="l">
              <a:spcBef>
                <a:spcPts val="0"/>
              </a:spcBef>
              <a:spcAft>
                <a:spcPts val="0"/>
              </a:spcAft>
              <a:buNone/>
            </a:pPr>
            <a:r>
              <a:t/>
            </a:r>
            <a:endParaRPr sz="2000">
              <a:latin typeface="Economica"/>
              <a:ea typeface="Economica"/>
              <a:cs typeface="Economica"/>
              <a:sym typeface="Economica"/>
            </a:endParaRPr>
          </a:p>
        </p:txBody>
      </p:sp>
      <p:pic>
        <p:nvPicPr>
          <p:cNvPr id="121" name="Google Shape;121;p19"/>
          <p:cNvPicPr preferRelativeResize="0"/>
          <p:nvPr/>
        </p:nvPicPr>
        <p:blipFill>
          <a:blip r:embed="rId3">
            <a:alphaModFix/>
          </a:blip>
          <a:stretch>
            <a:fillRect/>
          </a:stretch>
        </p:blipFill>
        <p:spPr>
          <a:xfrm>
            <a:off x="964825" y="918613"/>
            <a:ext cx="2878875" cy="1919250"/>
          </a:xfrm>
          <a:prstGeom prst="rect">
            <a:avLst/>
          </a:prstGeom>
          <a:noFill/>
          <a:ln>
            <a:noFill/>
          </a:ln>
        </p:spPr>
      </p:pic>
      <p:pic>
        <p:nvPicPr>
          <p:cNvPr id="122" name="Google Shape;122;p19"/>
          <p:cNvPicPr preferRelativeResize="0"/>
          <p:nvPr/>
        </p:nvPicPr>
        <p:blipFill>
          <a:blip r:embed="rId4">
            <a:alphaModFix/>
          </a:blip>
          <a:stretch>
            <a:fillRect/>
          </a:stretch>
        </p:blipFill>
        <p:spPr>
          <a:xfrm>
            <a:off x="4750321" y="918162"/>
            <a:ext cx="2878876" cy="1920174"/>
          </a:xfrm>
          <a:prstGeom prst="rect">
            <a:avLst/>
          </a:prstGeom>
          <a:noFill/>
          <a:ln>
            <a:noFill/>
          </a:ln>
        </p:spPr>
      </p:pic>
      <p:sp>
        <p:nvSpPr>
          <p:cNvPr id="123" name="Google Shape;123;p19"/>
          <p:cNvSpPr txBox="1"/>
          <p:nvPr/>
        </p:nvSpPr>
        <p:spPr>
          <a:xfrm>
            <a:off x="980175" y="3157600"/>
            <a:ext cx="6543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mic Sans MS"/>
                <a:ea typeface="Comic Sans MS"/>
                <a:cs typeface="Comic Sans MS"/>
                <a:sym typeface="Comic Sans MS"/>
              </a:rPr>
              <a:t>CSV files used: </a:t>
            </a:r>
            <a:endParaRPr sz="12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2019 Participation rate and scores of counties for SATs in the various counties in California, US</a:t>
            </a:r>
            <a:br>
              <a:rPr lang="en" sz="1200">
                <a:solidFill>
                  <a:schemeClr val="dk1"/>
                </a:solidFill>
                <a:latin typeface="Comic Sans MS"/>
                <a:ea typeface="Comic Sans MS"/>
                <a:cs typeface="Comic Sans MS"/>
                <a:sym typeface="Comic Sans MS"/>
              </a:rPr>
            </a:br>
            <a:endParaRPr sz="1200">
              <a:solidFill>
                <a:schemeClr val="dk1"/>
              </a:solidFill>
              <a:latin typeface="Comic Sans MS"/>
              <a:ea typeface="Comic Sans MS"/>
              <a:cs typeface="Comic Sans MS"/>
              <a:sym typeface="Comic Sans MS"/>
            </a:endParaRPr>
          </a:p>
          <a:p>
            <a:pPr indent="-304800" lvl="0" marL="457200" rtl="0" algn="l">
              <a:spcBef>
                <a:spcPts val="0"/>
              </a:spcBef>
              <a:spcAft>
                <a:spcPts val="0"/>
              </a:spcAft>
              <a:buClr>
                <a:schemeClr val="dk1"/>
              </a:buClr>
              <a:buSzPts val="1200"/>
              <a:buFont typeface="Comic Sans MS"/>
              <a:buChar char="-"/>
            </a:pPr>
            <a:r>
              <a:rPr lang="en" sz="1200">
                <a:solidFill>
                  <a:schemeClr val="dk1"/>
                </a:solidFill>
                <a:latin typeface="Comic Sans MS"/>
                <a:ea typeface="Comic Sans MS"/>
                <a:cs typeface="Comic Sans MS"/>
                <a:sym typeface="Comic Sans MS"/>
              </a:rPr>
              <a:t>2019 Household median income by county </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404975" y="263400"/>
            <a:ext cx="82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Economica"/>
                <a:ea typeface="Economica"/>
                <a:cs typeface="Economica"/>
                <a:sym typeface="Economica"/>
              </a:rPr>
              <a:t>Procedures &amp; Methodologies (contd): Cleaning Data</a:t>
            </a:r>
            <a:endParaRPr sz="1800">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p:txBody>
      </p:sp>
      <p:sp>
        <p:nvSpPr>
          <p:cNvPr id="129" name="Google Shape;129;p20"/>
          <p:cNvSpPr txBox="1"/>
          <p:nvPr/>
        </p:nvSpPr>
        <p:spPr>
          <a:xfrm>
            <a:off x="447000" y="655750"/>
            <a:ext cx="825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Checklist for </a:t>
            </a:r>
            <a:r>
              <a:rPr lang="en"/>
              <a:t>Cleaning Data</a:t>
            </a:r>
            <a:endParaRPr/>
          </a:p>
          <a:p>
            <a:pPr indent="0" lvl="0" marL="0" rtl="0" algn="l">
              <a:spcBef>
                <a:spcPts val="0"/>
              </a:spcBef>
              <a:spcAft>
                <a:spcPts val="0"/>
              </a:spcAft>
              <a:buNone/>
            </a:pPr>
            <a:r>
              <a:t/>
            </a:r>
            <a:endParaRPr/>
          </a:p>
        </p:txBody>
      </p:sp>
      <p:pic>
        <p:nvPicPr>
          <p:cNvPr id="130" name="Google Shape;130;p20"/>
          <p:cNvPicPr preferRelativeResize="0"/>
          <p:nvPr/>
        </p:nvPicPr>
        <p:blipFill>
          <a:blip r:embed="rId3">
            <a:alphaModFix/>
          </a:blip>
          <a:stretch>
            <a:fillRect/>
          </a:stretch>
        </p:blipFill>
        <p:spPr>
          <a:xfrm>
            <a:off x="7717250" y="3085600"/>
            <a:ext cx="1338851" cy="1711174"/>
          </a:xfrm>
          <a:prstGeom prst="rect">
            <a:avLst/>
          </a:prstGeom>
          <a:noFill/>
          <a:ln>
            <a:noFill/>
          </a:ln>
        </p:spPr>
      </p:pic>
      <p:pic>
        <p:nvPicPr>
          <p:cNvPr id="131" name="Google Shape;131;p20"/>
          <p:cNvPicPr preferRelativeResize="0"/>
          <p:nvPr/>
        </p:nvPicPr>
        <p:blipFill>
          <a:blip r:embed="rId4">
            <a:alphaModFix/>
          </a:blip>
          <a:stretch>
            <a:fillRect/>
          </a:stretch>
        </p:blipFill>
        <p:spPr>
          <a:xfrm>
            <a:off x="6887975" y="579550"/>
            <a:ext cx="1778364" cy="3146000"/>
          </a:xfrm>
          <a:prstGeom prst="rect">
            <a:avLst/>
          </a:prstGeom>
          <a:noFill/>
          <a:ln>
            <a:noFill/>
          </a:ln>
        </p:spPr>
      </p:pic>
      <p:sp>
        <p:nvSpPr>
          <p:cNvPr id="132" name="Google Shape;132;p20"/>
          <p:cNvSpPr txBox="1"/>
          <p:nvPr/>
        </p:nvSpPr>
        <p:spPr>
          <a:xfrm>
            <a:off x="478925" y="1077100"/>
            <a:ext cx="7542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omic Sans MS"/>
                <a:ea typeface="Comic Sans MS"/>
                <a:cs typeface="Comic Sans MS"/>
                <a:sym typeface="Comic Sans MS"/>
              </a:rPr>
              <a:t>Data Quality (validity, accuracy, completeness, consistency, uniformity)</a:t>
            </a:r>
            <a:endParaRPr sz="1300">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sz="1300">
                <a:latin typeface="Comic Sans MS"/>
                <a:ea typeface="Comic Sans MS"/>
                <a:cs typeface="Comic Sans MS"/>
                <a:sym typeface="Comic Sans MS"/>
              </a:rPr>
              <a:t>Data drawn from U.S. Census and U.S. College Board </a:t>
            </a:r>
            <a:endParaRPr sz="1300">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sz="1300">
                <a:latin typeface="Comic Sans MS"/>
                <a:ea typeface="Comic Sans MS"/>
                <a:cs typeface="Comic Sans MS"/>
                <a:sym typeface="Comic Sans MS"/>
              </a:rPr>
              <a:t>Constraints considered (eg data type, mandatory, unique)</a:t>
            </a:r>
            <a:endParaRPr sz="1300">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sz="1300">
                <a:latin typeface="Comic Sans MS"/>
                <a:ea typeface="Comic Sans MS"/>
                <a:cs typeface="Comic Sans MS"/>
                <a:sym typeface="Comic Sans MS"/>
              </a:rPr>
              <a:t>Cross field validation (e.g. Total score of SAT cannot be less than Math score)</a:t>
            </a:r>
            <a:endParaRPr sz="1300">
              <a:latin typeface="Comic Sans MS"/>
              <a:ea typeface="Comic Sans MS"/>
              <a:cs typeface="Comic Sans MS"/>
              <a:sym typeface="Comic Sans MS"/>
            </a:endParaRPr>
          </a:p>
          <a:p>
            <a:pPr indent="0" lvl="0" marL="457200" rtl="0" algn="l">
              <a:spcBef>
                <a:spcPts val="0"/>
              </a:spcBef>
              <a:spcAft>
                <a:spcPts val="0"/>
              </a:spcAft>
              <a:buNone/>
            </a:pPr>
            <a:r>
              <a:t/>
            </a:r>
            <a:endParaRPr sz="1300">
              <a:latin typeface="Comic Sans MS"/>
              <a:ea typeface="Comic Sans MS"/>
              <a:cs typeface="Comic Sans MS"/>
              <a:sym typeface="Comic Sans MS"/>
            </a:endParaRPr>
          </a:p>
          <a:p>
            <a:pPr indent="0" lvl="0" marL="0" rtl="0" algn="l">
              <a:spcBef>
                <a:spcPts val="0"/>
              </a:spcBef>
              <a:spcAft>
                <a:spcPts val="0"/>
              </a:spcAft>
              <a:buNone/>
            </a:pPr>
            <a:r>
              <a:rPr lang="en" sz="1300">
                <a:latin typeface="Comic Sans MS"/>
                <a:ea typeface="Comic Sans MS"/>
                <a:cs typeface="Comic Sans MS"/>
                <a:sym typeface="Comic Sans MS"/>
              </a:rPr>
              <a:t>The workflow</a:t>
            </a:r>
            <a:endParaRPr sz="1300">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sz="1300">
                <a:latin typeface="Comic Sans MS"/>
                <a:ea typeface="Comic Sans MS"/>
                <a:cs typeface="Comic Sans MS"/>
                <a:sym typeface="Comic Sans MS"/>
              </a:rPr>
              <a:t>Inspection (data profiling, visualizations. etc)</a:t>
            </a:r>
            <a:endParaRPr sz="1300">
              <a:latin typeface="Comic Sans MS"/>
              <a:ea typeface="Comic Sans MS"/>
              <a:cs typeface="Comic Sans MS"/>
              <a:sym typeface="Comic Sans MS"/>
            </a:endParaRPr>
          </a:p>
          <a:p>
            <a:pPr indent="-311150" lvl="1" marL="914400" rtl="0" algn="l">
              <a:spcBef>
                <a:spcPts val="0"/>
              </a:spcBef>
              <a:spcAft>
                <a:spcPts val="0"/>
              </a:spcAft>
              <a:buSzPts val="1300"/>
              <a:buFont typeface="Comic Sans MS"/>
              <a:buChar char="❏"/>
            </a:pPr>
            <a:r>
              <a:rPr lang="en" sz="1300">
                <a:latin typeface="Comic Sans MS"/>
                <a:ea typeface="Comic Sans MS"/>
                <a:cs typeface="Comic Sans MS"/>
                <a:sym typeface="Comic Sans MS"/>
              </a:rPr>
              <a:t>Detect unexpected, incorrect, and inconsistent data.</a:t>
            </a:r>
            <a:endParaRPr sz="1300">
              <a:latin typeface="Comic Sans MS"/>
              <a:ea typeface="Comic Sans MS"/>
              <a:cs typeface="Comic Sans MS"/>
              <a:sym typeface="Comic Sans MS"/>
            </a:endParaRPr>
          </a:p>
          <a:p>
            <a:pPr indent="-311150" lvl="1" marL="914400" rtl="0" algn="l">
              <a:spcBef>
                <a:spcPts val="0"/>
              </a:spcBef>
              <a:spcAft>
                <a:spcPts val="0"/>
              </a:spcAft>
              <a:buSzPts val="1300"/>
              <a:buFont typeface="Comic Sans MS"/>
              <a:buChar char="❏"/>
            </a:pPr>
            <a:r>
              <a:rPr lang="en" sz="1300" u="sng">
                <a:solidFill>
                  <a:schemeClr val="dk1"/>
                </a:solidFill>
                <a:latin typeface="Comic Sans MS"/>
                <a:ea typeface="Comic Sans MS"/>
                <a:cs typeface="Comic Sans MS"/>
                <a:sym typeface="Comic Sans MS"/>
              </a:rPr>
              <a:t>Check for missing values (NaN values)</a:t>
            </a:r>
            <a:r>
              <a:rPr lang="en" sz="1300">
                <a:solidFill>
                  <a:schemeClr val="dk1"/>
                </a:solidFill>
                <a:latin typeface="Comic Sans MS"/>
                <a:ea typeface="Comic Sans MS"/>
                <a:cs typeface="Comic Sans MS"/>
                <a:sym typeface="Comic Sans MS"/>
              </a:rPr>
              <a:t> and management of it.</a:t>
            </a:r>
            <a:endParaRPr sz="1300">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sz="1300">
                <a:latin typeface="Comic Sans MS"/>
                <a:ea typeface="Comic Sans MS"/>
                <a:cs typeface="Comic Sans MS"/>
                <a:sym typeface="Comic Sans MS"/>
              </a:rPr>
              <a:t>Cleaning</a:t>
            </a:r>
            <a:endParaRPr sz="1300">
              <a:solidFill>
                <a:schemeClr val="dk1"/>
              </a:solidFill>
              <a:latin typeface="Comic Sans MS"/>
              <a:ea typeface="Comic Sans MS"/>
              <a:cs typeface="Comic Sans MS"/>
              <a:sym typeface="Comic Sans MS"/>
            </a:endParaRPr>
          </a:p>
          <a:p>
            <a:pPr indent="-311150" lvl="1" marL="914400" rtl="0" algn="l">
              <a:spcBef>
                <a:spcPts val="0"/>
              </a:spcBef>
              <a:spcAft>
                <a:spcPts val="0"/>
              </a:spcAft>
              <a:buSzPts val="1300"/>
              <a:buFont typeface="Comic Sans MS"/>
              <a:buChar char="❏"/>
            </a:pPr>
            <a:r>
              <a:rPr lang="en" sz="1300">
                <a:solidFill>
                  <a:schemeClr val="dk1"/>
                </a:solidFill>
                <a:latin typeface="Comic Sans MS"/>
                <a:ea typeface="Comic Sans MS"/>
                <a:cs typeface="Comic Sans MS"/>
                <a:sym typeface="Comic Sans MS"/>
              </a:rPr>
              <a:t>Drop unwanted/irrelevant/duplicate columns</a:t>
            </a:r>
            <a:endParaRPr sz="1300">
              <a:latin typeface="Comic Sans MS"/>
              <a:ea typeface="Comic Sans MS"/>
              <a:cs typeface="Comic Sans MS"/>
              <a:sym typeface="Comic Sans MS"/>
            </a:endParaRPr>
          </a:p>
          <a:p>
            <a:pPr indent="-311150" lvl="1" marL="914400" rtl="0" algn="l">
              <a:spcBef>
                <a:spcPts val="0"/>
              </a:spcBef>
              <a:spcAft>
                <a:spcPts val="0"/>
              </a:spcAft>
              <a:buSzPts val="1300"/>
              <a:buFont typeface="Comic Sans MS"/>
              <a:buChar char="❏"/>
            </a:pPr>
            <a:r>
              <a:rPr lang="en" sz="1300">
                <a:latin typeface="Comic Sans MS"/>
                <a:ea typeface="Comic Sans MS"/>
                <a:cs typeface="Comic Sans MS"/>
                <a:sym typeface="Comic Sans MS"/>
              </a:rPr>
              <a:t>Type conversion, Fix syntax errors (e.g. white spaces), typos</a:t>
            </a:r>
            <a:endParaRPr sz="1300">
              <a:latin typeface="Comic Sans MS"/>
              <a:ea typeface="Comic Sans MS"/>
              <a:cs typeface="Comic Sans MS"/>
              <a:sym typeface="Comic Sans MS"/>
            </a:endParaRPr>
          </a:p>
          <a:p>
            <a:pPr indent="-311150" lvl="1" marL="914400" rtl="0" algn="l">
              <a:spcBef>
                <a:spcPts val="0"/>
              </a:spcBef>
              <a:spcAft>
                <a:spcPts val="0"/>
              </a:spcAft>
              <a:buClr>
                <a:schemeClr val="dk1"/>
              </a:buClr>
              <a:buSzPts val="1300"/>
              <a:buFont typeface="Comic Sans MS"/>
              <a:buChar char="❏"/>
            </a:pPr>
            <a:r>
              <a:rPr lang="en" sz="1300" u="sng">
                <a:solidFill>
                  <a:schemeClr val="dk1"/>
                </a:solidFill>
                <a:latin typeface="Comic Sans MS"/>
                <a:ea typeface="Comic Sans MS"/>
                <a:cs typeface="Comic Sans MS"/>
                <a:sym typeface="Comic Sans MS"/>
              </a:rPr>
              <a:t>Column names changed to lowercase</a:t>
            </a:r>
            <a:endParaRPr sz="1300" u="sng">
              <a:solidFill>
                <a:schemeClr val="dk1"/>
              </a:solidFill>
              <a:latin typeface="Comic Sans MS"/>
              <a:ea typeface="Comic Sans MS"/>
              <a:cs typeface="Comic Sans MS"/>
              <a:sym typeface="Comic Sans MS"/>
            </a:endParaRPr>
          </a:p>
          <a:p>
            <a:pPr indent="-311150" lvl="1" marL="914400" rtl="0" algn="l">
              <a:spcBef>
                <a:spcPts val="0"/>
              </a:spcBef>
              <a:spcAft>
                <a:spcPts val="0"/>
              </a:spcAft>
              <a:buClr>
                <a:schemeClr val="dk1"/>
              </a:buClr>
              <a:buSzPts val="1300"/>
              <a:buFont typeface="Comic Sans MS"/>
              <a:buChar char="❏"/>
            </a:pPr>
            <a:r>
              <a:rPr lang="en" sz="1300" u="sng">
                <a:solidFill>
                  <a:schemeClr val="dk1"/>
                </a:solidFill>
                <a:latin typeface="Comic Sans MS"/>
                <a:ea typeface="Comic Sans MS"/>
                <a:cs typeface="Comic Sans MS"/>
                <a:sym typeface="Comic Sans MS"/>
              </a:rPr>
              <a:t>Replace weird/undesirable values</a:t>
            </a:r>
            <a:endParaRPr sz="1300" u="sng">
              <a:solidFill>
                <a:schemeClr val="dk1"/>
              </a:solidFill>
              <a:latin typeface="Comic Sans MS"/>
              <a:ea typeface="Comic Sans MS"/>
              <a:cs typeface="Comic Sans MS"/>
              <a:sym typeface="Comic Sans MS"/>
            </a:endParaRPr>
          </a:p>
          <a:p>
            <a:pPr indent="-311150" lvl="1" marL="914400" rtl="0" algn="l">
              <a:spcBef>
                <a:spcPts val="0"/>
              </a:spcBef>
              <a:spcAft>
                <a:spcPts val="0"/>
              </a:spcAft>
              <a:buClr>
                <a:schemeClr val="dk1"/>
              </a:buClr>
              <a:buSzPts val="1300"/>
              <a:buFont typeface="Comic Sans MS"/>
              <a:buChar char="❏"/>
            </a:pPr>
            <a:r>
              <a:rPr lang="en" sz="1300">
                <a:solidFill>
                  <a:schemeClr val="dk1"/>
                </a:solidFill>
                <a:latin typeface="Comic Sans MS"/>
                <a:ea typeface="Comic Sans MS"/>
                <a:cs typeface="Comic Sans MS"/>
                <a:sym typeface="Comic Sans MS"/>
              </a:rPr>
              <a:t>Ensure column names are unique and informative</a:t>
            </a:r>
            <a:endParaRPr sz="1300">
              <a:solidFill>
                <a:schemeClr val="dk1"/>
              </a:solidFill>
              <a:latin typeface="Comic Sans MS"/>
              <a:ea typeface="Comic Sans MS"/>
              <a:cs typeface="Comic Sans MS"/>
              <a:sym typeface="Comic Sans MS"/>
            </a:endParaRPr>
          </a:p>
          <a:p>
            <a:pPr indent="-311150" lvl="1" marL="914400" rtl="0" algn="l">
              <a:spcBef>
                <a:spcPts val="0"/>
              </a:spcBef>
              <a:spcAft>
                <a:spcPts val="0"/>
              </a:spcAft>
              <a:buClr>
                <a:schemeClr val="dk1"/>
              </a:buClr>
              <a:buSzPts val="1300"/>
              <a:buFont typeface="Comic Sans MS"/>
              <a:buChar char="❏"/>
            </a:pPr>
            <a:r>
              <a:rPr lang="en" sz="1300">
                <a:solidFill>
                  <a:schemeClr val="dk1"/>
                </a:solidFill>
                <a:latin typeface="Comic Sans MS"/>
                <a:ea typeface="Comic Sans MS"/>
                <a:cs typeface="Comic Sans MS"/>
                <a:sym typeface="Comic Sans MS"/>
              </a:rPr>
              <a:t>Made values more readable by removing unnecessary words</a:t>
            </a:r>
            <a:endParaRPr sz="1300">
              <a:solidFill>
                <a:schemeClr val="dk1"/>
              </a:solidFill>
              <a:latin typeface="Comic Sans MS"/>
              <a:ea typeface="Comic Sans MS"/>
              <a:cs typeface="Comic Sans MS"/>
              <a:sym typeface="Comic Sans MS"/>
            </a:endParaRPr>
          </a:p>
          <a:p>
            <a:pPr indent="-311150" lvl="1" marL="914400" rtl="0" algn="l">
              <a:spcBef>
                <a:spcPts val="0"/>
              </a:spcBef>
              <a:spcAft>
                <a:spcPts val="0"/>
              </a:spcAft>
              <a:buClr>
                <a:schemeClr val="dk1"/>
              </a:buClr>
              <a:buSzPts val="1300"/>
              <a:buFont typeface="Comic Sans MS"/>
              <a:buChar char="❏"/>
            </a:pPr>
            <a:r>
              <a:rPr lang="en" sz="1300" u="sng">
                <a:solidFill>
                  <a:schemeClr val="dk1"/>
                </a:solidFill>
                <a:latin typeface="Comic Sans MS"/>
                <a:ea typeface="Comic Sans MS"/>
                <a:cs typeface="Comic Sans MS"/>
                <a:sym typeface="Comic Sans MS"/>
              </a:rPr>
              <a:t>Standardized!</a:t>
            </a:r>
            <a:endParaRPr sz="13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sz="1300">
              <a:latin typeface="Comic Sans MS"/>
              <a:ea typeface="Comic Sans MS"/>
              <a:cs typeface="Comic Sans MS"/>
              <a:sym typeface="Comic Sans MS"/>
            </a:endParaRPr>
          </a:p>
          <a:p>
            <a:pPr indent="0" lvl="0" marL="457200" rtl="0" algn="l">
              <a:spcBef>
                <a:spcPts val="0"/>
              </a:spcBef>
              <a:spcAft>
                <a:spcPts val="0"/>
              </a:spcAft>
              <a:buNone/>
            </a:pPr>
            <a:r>
              <a:t/>
            </a:r>
            <a:endParaRPr sz="1300">
              <a:latin typeface="Comic Sans MS"/>
              <a:ea typeface="Comic Sans MS"/>
              <a:cs typeface="Comic Sans MS"/>
              <a:sym typeface="Comic Sans MS"/>
            </a:endParaRPr>
          </a:p>
          <a:p>
            <a:pPr indent="0" lvl="0" marL="0" rtl="0" algn="l">
              <a:spcBef>
                <a:spcPts val="0"/>
              </a:spcBef>
              <a:spcAft>
                <a:spcPts val="0"/>
              </a:spcAft>
              <a:buNone/>
            </a:pPr>
            <a:r>
              <a:t/>
            </a:r>
            <a:endParaRPr sz="13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190350" y="879000"/>
            <a:ext cx="5027700" cy="3690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Merged 2 files</a:t>
            </a:r>
            <a:r>
              <a:rPr lang="en" sz="1400">
                <a:latin typeface="Comic Sans MS"/>
                <a:ea typeface="Comic Sans MS"/>
                <a:cs typeface="Comic Sans MS"/>
                <a:sym typeface="Comic Sans MS"/>
              </a:rPr>
              <a:t>:</a:t>
            </a:r>
            <a:endParaRPr sz="1400">
              <a:latin typeface="Comic Sans MS"/>
              <a:ea typeface="Comic Sans MS"/>
              <a:cs typeface="Comic Sans MS"/>
              <a:sym typeface="Comic Sans MS"/>
            </a:endParaRPr>
          </a:p>
          <a:p>
            <a:pPr indent="-304800" lvl="1" marL="914400" rtl="0" algn="l">
              <a:lnSpc>
                <a:spcPct val="100000"/>
              </a:lnSpc>
              <a:spcBef>
                <a:spcPts val="0"/>
              </a:spcBef>
              <a:spcAft>
                <a:spcPts val="0"/>
              </a:spcAft>
              <a:buSzPts val="1200"/>
              <a:buFont typeface="Comic Sans MS"/>
              <a:buChar char="○"/>
            </a:pPr>
            <a:r>
              <a:rPr lang="en" sz="1200">
                <a:latin typeface="Comic Sans MS"/>
                <a:ea typeface="Comic Sans MS"/>
                <a:cs typeface="Comic Sans MS"/>
                <a:sym typeface="Comic Sans MS"/>
              </a:rPr>
              <a:t>2019 Participation rate and scores of counties for SATs in the various counties in California, US</a:t>
            </a:r>
            <a:br>
              <a:rPr lang="en" sz="1200">
                <a:latin typeface="Comic Sans MS"/>
                <a:ea typeface="Comic Sans MS"/>
                <a:cs typeface="Comic Sans MS"/>
                <a:sym typeface="Comic Sans MS"/>
              </a:rPr>
            </a:br>
            <a:endParaRPr sz="1200">
              <a:latin typeface="Comic Sans MS"/>
              <a:ea typeface="Comic Sans MS"/>
              <a:cs typeface="Comic Sans MS"/>
              <a:sym typeface="Comic Sans MS"/>
            </a:endParaRPr>
          </a:p>
          <a:p>
            <a:pPr indent="-317500" lvl="1" marL="914400" rtl="0" algn="l">
              <a:lnSpc>
                <a:spcPct val="100000"/>
              </a:lnSpc>
              <a:spcBef>
                <a:spcPts val="0"/>
              </a:spcBef>
              <a:spcAft>
                <a:spcPts val="0"/>
              </a:spcAft>
              <a:buClr>
                <a:schemeClr val="dk1"/>
              </a:buClr>
              <a:buSzPts val="1400"/>
              <a:buFont typeface="Comic Sans MS"/>
              <a:buChar char="○"/>
            </a:pPr>
            <a:r>
              <a:rPr lang="en" sz="1200">
                <a:latin typeface="Comic Sans MS"/>
                <a:ea typeface="Comic Sans MS"/>
                <a:cs typeface="Comic Sans MS"/>
                <a:sym typeface="Comic Sans MS"/>
              </a:rPr>
              <a:t>2019 Household median income by county </a:t>
            </a:r>
            <a:r>
              <a:rPr lang="en" sz="1400">
                <a:solidFill>
                  <a:schemeClr val="dk1"/>
                </a:solidFill>
                <a:latin typeface="Comic Sans MS"/>
                <a:ea typeface="Comic Sans MS"/>
                <a:cs typeface="Comic Sans MS"/>
                <a:sym typeface="Comic Sans MS"/>
              </a:rPr>
              <a:t> </a:t>
            </a:r>
            <a:endParaRPr sz="1400">
              <a:solidFill>
                <a:schemeClr val="dk1"/>
              </a:solidFill>
              <a:latin typeface="Comic Sans MS"/>
              <a:ea typeface="Comic Sans MS"/>
              <a:cs typeface="Comic Sans MS"/>
              <a:sym typeface="Comic Sans MS"/>
            </a:endParaRPr>
          </a:p>
          <a:p>
            <a:pPr indent="-342900" lvl="0" marL="457200" rtl="0" algn="l">
              <a:lnSpc>
                <a:spcPct val="100000"/>
              </a:lnSpc>
              <a:spcBef>
                <a:spcPts val="0"/>
              </a:spcBef>
              <a:spcAft>
                <a:spcPts val="0"/>
              </a:spcAft>
              <a:buSzPts val="1800"/>
              <a:buFont typeface="Comic Sans MS"/>
              <a:buChar char="●"/>
            </a:pPr>
            <a:r>
              <a:rPr lang="en" sz="1400">
                <a:solidFill>
                  <a:schemeClr val="dk1"/>
                </a:solidFill>
                <a:latin typeface="Comic Sans MS"/>
                <a:ea typeface="Comic Sans MS"/>
                <a:cs typeface="Comic Sans MS"/>
                <a:sym typeface="Comic Sans MS"/>
              </a:rPr>
              <a:t>New merged dataframe (e.g. sat2019calinew) </a:t>
            </a:r>
            <a:r>
              <a:rPr lang="en" sz="1400" u="sng">
                <a:solidFill>
                  <a:schemeClr val="dk1"/>
                </a:solidFill>
                <a:latin typeface="Comic Sans MS"/>
                <a:ea typeface="Comic Sans MS"/>
                <a:cs typeface="Comic Sans MS"/>
                <a:sym typeface="Comic Sans MS"/>
              </a:rPr>
              <a:t>saved as CSV </a:t>
            </a:r>
            <a:r>
              <a:rPr lang="en" sz="1400">
                <a:solidFill>
                  <a:schemeClr val="dk1"/>
                </a:solidFill>
                <a:latin typeface="Comic Sans MS"/>
                <a:ea typeface="Comic Sans MS"/>
                <a:cs typeface="Comic Sans MS"/>
                <a:sym typeface="Comic Sans MS"/>
              </a:rPr>
              <a:t>in code folder</a:t>
            </a:r>
            <a:endParaRPr sz="1400">
              <a:solidFill>
                <a:schemeClr val="dk1"/>
              </a:solidFill>
              <a:latin typeface="Comic Sans MS"/>
              <a:ea typeface="Comic Sans MS"/>
              <a:cs typeface="Comic Sans MS"/>
              <a:sym typeface="Comic Sans MS"/>
            </a:endParaRPr>
          </a:p>
          <a:p>
            <a:pPr indent="0" lvl="0" marL="914400" rtl="0" algn="l">
              <a:lnSpc>
                <a:spcPct val="100000"/>
              </a:lnSpc>
              <a:spcBef>
                <a:spcPts val="0"/>
              </a:spcBef>
              <a:spcAft>
                <a:spcPts val="0"/>
              </a:spcAft>
              <a:buNone/>
            </a:pPr>
            <a:r>
              <a:t/>
            </a:r>
            <a:endParaRPr>
              <a:solidFill>
                <a:schemeClr val="dk1"/>
              </a:solidFill>
              <a:latin typeface="Comic Sans MS"/>
              <a:ea typeface="Comic Sans MS"/>
              <a:cs typeface="Comic Sans MS"/>
              <a:sym typeface="Comic Sans MS"/>
            </a:endParaRPr>
          </a:p>
          <a:p>
            <a:pPr indent="-317500" lvl="0" marL="457200" rtl="0" algn="l">
              <a:lnSpc>
                <a:spcPct val="100000"/>
              </a:lnSpc>
              <a:spcBef>
                <a:spcPts val="0"/>
              </a:spcBef>
              <a:spcAft>
                <a:spcPts val="0"/>
              </a:spcAft>
              <a:buClr>
                <a:schemeClr val="dk1"/>
              </a:buClr>
              <a:buSzPts val="1400"/>
              <a:buFont typeface="Comic Sans MS"/>
              <a:buChar char="●"/>
            </a:pPr>
            <a:r>
              <a:rPr lang="en" sz="1400">
                <a:solidFill>
                  <a:schemeClr val="dk1"/>
                </a:solidFill>
                <a:latin typeface="Comic Sans MS"/>
                <a:ea typeface="Comic Sans MS"/>
                <a:cs typeface="Comic Sans MS"/>
                <a:sym typeface="Comic Sans MS"/>
              </a:rPr>
              <a:t>Dataframes merged so statistical analysis can be done</a:t>
            </a:r>
            <a:br>
              <a:rPr lang="en" sz="1400">
                <a:solidFill>
                  <a:schemeClr val="dk1"/>
                </a:solidFill>
                <a:latin typeface="Comic Sans MS"/>
                <a:ea typeface="Comic Sans MS"/>
                <a:cs typeface="Comic Sans MS"/>
                <a:sym typeface="Comic Sans MS"/>
              </a:rPr>
            </a:br>
            <a:endParaRPr sz="1400">
              <a:solidFill>
                <a:schemeClr val="dk1"/>
              </a:solidFill>
              <a:latin typeface="Comic Sans MS"/>
              <a:ea typeface="Comic Sans MS"/>
              <a:cs typeface="Comic Sans MS"/>
              <a:sym typeface="Comic Sans MS"/>
            </a:endParaRPr>
          </a:p>
          <a:p>
            <a:pPr indent="0" lvl="0" marL="0" rtl="0" algn="l">
              <a:spcBef>
                <a:spcPts val="0"/>
              </a:spcBef>
              <a:spcAft>
                <a:spcPts val="1200"/>
              </a:spcAft>
              <a:buNone/>
            </a:pPr>
            <a:r>
              <a:t/>
            </a:r>
            <a:endParaRPr/>
          </a:p>
        </p:txBody>
      </p:sp>
      <p:sp>
        <p:nvSpPr>
          <p:cNvPr id="138" name="Google Shape;138;p21"/>
          <p:cNvSpPr txBox="1"/>
          <p:nvPr/>
        </p:nvSpPr>
        <p:spPr>
          <a:xfrm>
            <a:off x="404975" y="263400"/>
            <a:ext cx="82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Economica"/>
                <a:ea typeface="Economica"/>
                <a:cs typeface="Economica"/>
                <a:sym typeface="Economica"/>
              </a:rPr>
              <a:t>Procedures &amp; Methodologies (contd): Merging Data</a:t>
            </a:r>
            <a:endParaRPr sz="1800">
              <a:latin typeface="Economica"/>
              <a:ea typeface="Economica"/>
              <a:cs typeface="Economica"/>
              <a:sym typeface="Economica"/>
            </a:endParaRPr>
          </a:p>
          <a:p>
            <a:pPr indent="0" lvl="0" marL="0" rtl="0" algn="l">
              <a:spcBef>
                <a:spcPts val="0"/>
              </a:spcBef>
              <a:spcAft>
                <a:spcPts val="0"/>
              </a:spcAft>
              <a:buNone/>
            </a:pPr>
            <a:r>
              <a:t/>
            </a:r>
            <a:endParaRPr sz="1800">
              <a:latin typeface="Economica"/>
              <a:ea typeface="Economica"/>
              <a:cs typeface="Economica"/>
              <a:sym typeface="Economica"/>
            </a:endParaRPr>
          </a:p>
        </p:txBody>
      </p:sp>
      <p:pic>
        <p:nvPicPr>
          <p:cNvPr id="139" name="Google Shape;139;p21"/>
          <p:cNvPicPr preferRelativeResize="0"/>
          <p:nvPr/>
        </p:nvPicPr>
        <p:blipFill>
          <a:blip r:embed="rId3">
            <a:alphaModFix/>
          </a:blip>
          <a:stretch>
            <a:fillRect/>
          </a:stretch>
        </p:blipFill>
        <p:spPr>
          <a:xfrm>
            <a:off x="5582375" y="591900"/>
            <a:ext cx="2770113" cy="395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