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68" r:id="rId6"/>
    <p:sldId id="267" r:id="rId7"/>
    <p:sldId id="269" r:id="rId8"/>
    <p:sldId id="270" r:id="rId9"/>
    <p:sldId id="261" r:id="rId10"/>
    <p:sldId id="262" r:id="rId11"/>
    <p:sldId id="263" r:id="rId12"/>
    <p:sldId id="271" r:id="rId13"/>
    <p:sldId id="272" r:id="rId14"/>
    <p:sldId id="273" r:id="rId15"/>
    <p:sldId id="274" r:id="rId16"/>
    <p:sldId id="275" r:id="rId17"/>
    <p:sldId id="276"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6CFEF8-A2EB-492A-99CE-16D74DE75388}">
          <p14:sldIdLst>
            <p14:sldId id="257"/>
            <p14:sldId id="268"/>
            <p14:sldId id="267"/>
            <p14:sldId id="269"/>
            <p14:sldId id="270"/>
            <p14:sldId id="261"/>
            <p14:sldId id="262"/>
            <p14:sldId id="263"/>
            <p14:sldId id="271"/>
            <p14:sldId id="272"/>
            <p14:sldId id="273"/>
            <p14:sldId id="274"/>
            <p14:sldId id="275"/>
            <p14:sldId id="276"/>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7" d="100"/>
          <a:sy n="67" d="100"/>
        </p:scale>
        <p:origin x="644" y="44"/>
      </p:cViewPr>
      <p:guideLst>
        <p:guide orient="horz" pos="2160"/>
        <p:guide pos="3839"/>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3/1/2023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3/1/2023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3/1/2023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5">
            <a:extLst>
              <a:ext uri="{FF2B5EF4-FFF2-40B4-BE49-F238E27FC236}">
                <a16:creationId xmlns:a16="http://schemas.microsoft.com/office/drawing/2014/main" id="{6726C0B7-F804-475F-54C5-ED4E8A06C9C9}"/>
              </a:ext>
            </a:extLst>
          </p:cNvPr>
          <p:cNvSpPr txBox="1">
            <a:spLocks/>
          </p:cNvSpPr>
          <p:nvPr/>
        </p:nvSpPr>
        <p:spPr>
          <a:xfrm>
            <a:off x="549796" y="980728"/>
            <a:ext cx="8823093" cy="4896544"/>
          </a:xfrm>
          <a:prstGeom prst="rect">
            <a:avLst/>
          </a:prstGeom>
        </p:spPr>
        <p:txBody>
          <a:bodyPr>
            <a:normAutofit lnSpcReduction="1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r" rtl="1"/>
            <a:r>
              <a:rPr lang="he-IL" sz="2400" dirty="0"/>
              <a:t>מבוא – הסבר כללי על הסיפריה.</a:t>
            </a:r>
          </a:p>
          <a:p>
            <a:pPr algn="r" rtl="1"/>
            <a:r>
              <a:rPr lang="he-IL" sz="2400" dirty="0"/>
              <a:t>פעולות שניתן ופעולות שלא ניתן לבצע עם הסיפריה.</a:t>
            </a:r>
          </a:p>
          <a:p>
            <a:pPr algn="r" rtl="1"/>
            <a:r>
              <a:rPr lang="he-IL" sz="2400" dirty="0"/>
              <a:t>הסבר על המחלקות העיקריות בסיפריה.</a:t>
            </a:r>
          </a:p>
          <a:p>
            <a:pPr algn="r" rtl="1"/>
            <a:r>
              <a:rPr lang="he-IL" sz="2400" dirty="0"/>
              <a:t>יחסי הגומלין בין המחלקות בסיפריה.</a:t>
            </a:r>
          </a:p>
          <a:p>
            <a:pPr algn="r" rtl="1"/>
            <a:r>
              <a:rPr lang="he-IL" sz="2400" dirty="0"/>
              <a:t>ירושה ופולימורפיזם שבצענו בסיפריה.</a:t>
            </a:r>
          </a:p>
          <a:p>
            <a:pPr algn="r" rtl="1"/>
            <a:r>
              <a:rPr lang="he-IL" sz="2400" dirty="0"/>
              <a:t>מבניי הנתונים העיקריים בהם השתמשנו בסיפריה.</a:t>
            </a:r>
          </a:p>
          <a:p>
            <a:pPr algn="r" rtl="1"/>
            <a:r>
              <a:rPr lang="he-IL" sz="2400" dirty="0"/>
              <a:t>הסבר על השימוש ב-</a:t>
            </a:r>
            <a:r>
              <a:rPr lang="en-US" sz="2400" dirty="0"/>
              <a:t>Serialization</a:t>
            </a:r>
            <a:r>
              <a:rPr lang="he-IL" sz="2400" dirty="0"/>
              <a:t> ו-</a:t>
            </a:r>
            <a:r>
              <a:rPr lang="en-US" sz="2400" dirty="0"/>
              <a:t> Deserialization</a:t>
            </a:r>
            <a:r>
              <a:rPr lang="he-IL" sz="2400" dirty="0"/>
              <a:t> בסיפריה.</a:t>
            </a:r>
          </a:p>
          <a:p>
            <a:pPr algn="r" rtl="1"/>
            <a:r>
              <a:rPr lang="he-IL" sz="2400" dirty="0"/>
              <a:t>דוגמא איך להשתמש בסיפריה.</a:t>
            </a:r>
          </a:p>
          <a:p>
            <a:pPr algn="r" rtl="1"/>
            <a:r>
              <a:rPr lang="he-IL" sz="2400" dirty="0"/>
              <a:t>רעיונות להרחבת הסיפריה.</a:t>
            </a:r>
            <a:br>
              <a:rPr lang="en-US" sz="2400" dirty="0"/>
            </a:br>
            <a:endParaRPr lang="en-IL" sz="2400" b="1" u="sng" dirty="0"/>
          </a:p>
        </p:txBody>
      </p:sp>
      <p:sp>
        <p:nvSpPr>
          <p:cNvPr id="11" name="TextBox 10">
            <a:extLst>
              <a:ext uri="{FF2B5EF4-FFF2-40B4-BE49-F238E27FC236}">
                <a16:creationId xmlns:a16="http://schemas.microsoft.com/office/drawing/2014/main" id="{C29F8F9F-CA3B-CB86-89AE-EB35A697FAAF}"/>
              </a:ext>
            </a:extLst>
          </p:cNvPr>
          <p:cNvSpPr txBox="1"/>
          <p:nvPr/>
        </p:nvSpPr>
        <p:spPr>
          <a:xfrm>
            <a:off x="8660433" y="260648"/>
            <a:ext cx="3528392" cy="954107"/>
          </a:xfrm>
          <a:prstGeom prst="rect">
            <a:avLst/>
          </a:prstGeom>
          <a:noFill/>
        </p:spPr>
        <p:txBody>
          <a:bodyPr wrap="square" rtlCol="0">
            <a:spAutoFit/>
          </a:bodyPr>
          <a:lstStyle/>
          <a:p>
            <a:r>
              <a:rPr lang="he-IL" sz="2800" b="1" u="sng" dirty="0"/>
              <a:t>מה נראה במצגת?</a:t>
            </a:r>
          </a:p>
          <a:p>
            <a:endParaRPr lang="en-IL" sz="2800" dirty="0"/>
          </a:p>
        </p:txBody>
      </p:sp>
      <p:pic>
        <p:nvPicPr>
          <p:cNvPr id="3" name="Picture 2">
            <a:extLst>
              <a:ext uri="{FF2B5EF4-FFF2-40B4-BE49-F238E27FC236}">
                <a16:creationId xmlns:a16="http://schemas.microsoft.com/office/drawing/2014/main" id="{4AEEA8AE-B285-FBE9-BCDD-838103C64935}"/>
              </a:ext>
            </a:extLst>
          </p:cNvPr>
          <p:cNvPicPr>
            <a:picLocks noChangeAspect="1"/>
          </p:cNvPicPr>
          <p:nvPr/>
        </p:nvPicPr>
        <p:blipFill>
          <a:blip r:embed="rId2"/>
          <a:stretch>
            <a:fillRect/>
          </a:stretch>
        </p:blipFill>
        <p:spPr>
          <a:xfrm rot="10800000" flipV="1">
            <a:off x="765820" y="4365104"/>
            <a:ext cx="1457807" cy="1676307"/>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8D46A2B-0220-4F0E-FB20-C8294EDCB187}"/>
              </a:ext>
            </a:extLst>
          </p:cNvPr>
          <p:cNvSpPr>
            <a:spLocks noGrp="1"/>
          </p:cNvSpPr>
          <p:nvPr>
            <p:ph idx="1"/>
          </p:nvPr>
        </p:nvSpPr>
        <p:spPr>
          <a:xfrm>
            <a:off x="405780" y="224644"/>
            <a:ext cx="11377264" cy="6408712"/>
          </a:xfrm>
        </p:spPr>
        <p:txBody>
          <a:bodyPr>
            <a:normAutofit/>
          </a:bodyPr>
          <a:lstStyle/>
          <a:p>
            <a:pPr marL="0" indent="0" algn="r" rtl="1">
              <a:buNone/>
            </a:pPr>
            <a:r>
              <a:rPr lang="he-IL" b="1" u="sng" dirty="0"/>
              <a:t>מבניי הנתונים בהם השתמשנו:</a:t>
            </a:r>
          </a:p>
          <a:p>
            <a:pPr marL="0" indent="0" algn="r" rtl="1">
              <a:buNone/>
            </a:pPr>
            <a:r>
              <a:rPr lang="he-IL" sz="2400" b="1" dirty="0"/>
              <a:t>2 מבניי הנתונים המרכזיים שלנו הם:</a:t>
            </a:r>
          </a:p>
          <a:p>
            <a:pPr marL="457200" indent="-457200" algn="r" rtl="1">
              <a:buFont typeface="+mj-lt"/>
              <a:buAutoNum type="arabicPeriod"/>
            </a:pPr>
            <a:r>
              <a:rPr lang="en-US" sz="2400" dirty="0"/>
              <a:t> map&lt;string , Song&gt; </a:t>
            </a:r>
            <a:r>
              <a:rPr lang="en-US" sz="2400" dirty="0" err="1"/>
              <a:t>m_library</a:t>
            </a:r>
            <a:r>
              <a:rPr lang="he-IL" sz="2400" dirty="0"/>
              <a:t>:</a:t>
            </a:r>
          </a:p>
          <a:p>
            <a:pPr algn="r" rtl="1"/>
            <a:r>
              <a:rPr lang="en-US" sz="2400" dirty="0"/>
              <a:t>Keys</a:t>
            </a:r>
            <a:r>
              <a:rPr lang="he-IL" sz="2400" dirty="0"/>
              <a:t> – שמות השירים.</a:t>
            </a:r>
          </a:p>
          <a:p>
            <a:pPr algn="r" rtl="1"/>
            <a:r>
              <a:rPr lang="en-US" sz="2400" dirty="0"/>
              <a:t>Values</a:t>
            </a:r>
            <a:r>
              <a:rPr lang="he-IL" sz="2400" dirty="0"/>
              <a:t> – אובייקט </a:t>
            </a:r>
            <a:r>
              <a:rPr lang="en-US" sz="2400" dirty="0"/>
              <a:t>Song</a:t>
            </a:r>
            <a:r>
              <a:rPr lang="he-IL" sz="2400" dirty="0"/>
              <a:t> המכיל בתוכו את כל הפרטים של השיר.</a:t>
            </a:r>
          </a:p>
          <a:p>
            <a:pPr marL="0" indent="0" algn="r" rtl="1">
              <a:buNone/>
            </a:pPr>
            <a:r>
              <a:rPr lang="he-IL" sz="2400" u="sng" dirty="0"/>
              <a:t>יתרונות:</a:t>
            </a:r>
            <a:r>
              <a:rPr lang="en-US" sz="2400" u="sng" dirty="0"/>
              <a:t> </a:t>
            </a:r>
            <a:endParaRPr lang="he-IL" sz="2400" u="sng" dirty="0"/>
          </a:p>
          <a:p>
            <a:pPr algn="r" rtl="1"/>
            <a:r>
              <a:rPr lang="he-IL" sz="2400" dirty="0"/>
              <a:t>מונע כפילויות – כלומר לא יהיה מצב בו יהיו לנו מספר שירים עם שמות זהים.</a:t>
            </a:r>
          </a:p>
          <a:p>
            <a:pPr algn="r" rtl="1"/>
            <a:r>
              <a:rPr lang="he-IL" sz="2400" dirty="0"/>
              <a:t>קונטיינר ממויין – כלומר כל שמות השירים יהיו מסודרים בסדר האלפבת ודבר זה למעשה חוסך לנו לבצע מיון בכל פעם שאנו רוצים לנגן את השירים בסדר האלפבת.</a:t>
            </a:r>
          </a:p>
          <a:p>
            <a:pPr marL="0" indent="0" algn="r" rtl="1">
              <a:buNone/>
            </a:pPr>
            <a:r>
              <a:rPr lang="he-IL" sz="2400" u="sng" dirty="0"/>
              <a:t>חסרון:</a:t>
            </a:r>
          </a:p>
          <a:p>
            <a:pPr algn="r" rtl="1"/>
            <a:r>
              <a:rPr lang="he-IL" sz="2400" dirty="0"/>
              <a:t>יעילות החיפוש</a:t>
            </a:r>
            <a:r>
              <a:rPr lang="en-US" sz="2400" dirty="0"/>
              <a:t>/</a:t>
            </a:r>
            <a:r>
              <a:rPr lang="he-IL" sz="2400" dirty="0"/>
              <a:t>הכנסה</a:t>
            </a:r>
            <a:r>
              <a:rPr lang="en-US" sz="2400" dirty="0"/>
              <a:t>/</a:t>
            </a:r>
            <a:r>
              <a:rPr lang="he-IL" sz="2400" dirty="0"/>
              <a:t>מחיקה של האלמנטים בו נעשת בסיבוכיות – </a:t>
            </a:r>
            <a:r>
              <a:rPr lang="en-US" sz="2400" dirty="0"/>
              <a:t>O(log(n))</a:t>
            </a:r>
            <a:r>
              <a:rPr lang="he-IL" sz="2400" dirty="0"/>
              <a:t>.</a:t>
            </a:r>
          </a:p>
          <a:p>
            <a:pPr marL="0" indent="0" algn="r" rtl="1">
              <a:buNone/>
            </a:pPr>
            <a:r>
              <a:rPr lang="he-IL" sz="2400" dirty="0"/>
              <a:t>(סיבוכיות לא גבוהה יחסית לכן הרשנו לעצמנו "לספוג" את זה כדי לקבל את היתרונות שלו).</a:t>
            </a:r>
          </a:p>
        </p:txBody>
      </p:sp>
    </p:spTree>
    <p:extLst>
      <p:ext uri="{BB962C8B-B14F-4D97-AF65-F5344CB8AC3E}">
        <p14:creationId xmlns:p14="http://schemas.microsoft.com/office/powerpoint/2010/main" val="341771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4ABD341-20B6-68C9-B90A-FE05479B460D}"/>
              </a:ext>
            </a:extLst>
          </p:cNvPr>
          <p:cNvSpPr>
            <a:spLocks noGrp="1"/>
          </p:cNvSpPr>
          <p:nvPr>
            <p:ph idx="1"/>
          </p:nvPr>
        </p:nvSpPr>
        <p:spPr>
          <a:xfrm>
            <a:off x="621804" y="404664"/>
            <a:ext cx="11134973" cy="6336704"/>
          </a:xfrm>
        </p:spPr>
        <p:txBody>
          <a:bodyPr>
            <a:normAutofit/>
          </a:bodyPr>
          <a:lstStyle/>
          <a:p>
            <a:pPr marL="514350" indent="-514350" algn="r" rtl="1">
              <a:buFont typeface="+mj-lt"/>
              <a:buAutoNum type="arabicPeriod" startAt="2"/>
            </a:pPr>
            <a:r>
              <a:rPr lang="en-US" sz="2400" dirty="0"/>
              <a:t>map&lt;string , </a:t>
            </a:r>
            <a:r>
              <a:rPr lang="en-US" sz="2400" dirty="0" err="1"/>
              <a:t>PlayList</a:t>
            </a:r>
            <a:r>
              <a:rPr lang="en-US" sz="2400" dirty="0"/>
              <a:t>*&gt; </a:t>
            </a:r>
            <a:r>
              <a:rPr lang="en-US" sz="2400" dirty="0" err="1"/>
              <a:t>m_listOfPlaylists</a:t>
            </a:r>
            <a:r>
              <a:rPr lang="he-IL" sz="2400" dirty="0"/>
              <a:t>: </a:t>
            </a:r>
          </a:p>
          <a:p>
            <a:pPr algn="r" rtl="1"/>
            <a:r>
              <a:rPr lang="en-US" sz="2400" dirty="0"/>
              <a:t>Keys</a:t>
            </a:r>
            <a:r>
              <a:rPr lang="he-IL" sz="2400" dirty="0"/>
              <a:t> – השמות של רשימות ההשמעה הקימות בנגן.</a:t>
            </a:r>
          </a:p>
          <a:p>
            <a:pPr algn="r" rtl="1"/>
            <a:r>
              <a:rPr lang="en-US" sz="2400" dirty="0"/>
              <a:t>Values</a:t>
            </a:r>
            <a:r>
              <a:rPr lang="he-IL" sz="2400" dirty="0"/>
              <a:t> – מצביע ל-</a:t>
            </a:r>
            <a:r>
              <a:rPr lang="en-US" sz="2400" dirty="0" err="1"/>
              <a:t>PlayList</a:t>
            </a:r>
            <a:r>
              <a:rPr lang="en-US" sz="2400" dirty="0"/>
              <a:t> </a:t>
            </a:r>
            <a:r>
              <a:rPr lang="he-IL" sz="2400" dirty="0"/>
              <a:t> שהוא למעשה ה-</a:t>
            </a:r>
            <a:r>
              <a:rPr lang="en-US" sz="2400" dirty="0"/>
              <a:t>Base class</a:t>
            </a:r>
            <a:r>
              <a:rPr lang="he-IL" sz="2400" dirty="0"/>
              <a:t>.</a:t>
            </a:r>
          </a:p>
          <a:p>
            <a:pPr marL="0" indent="0" algn="r" rtl="1">
              <a:buNone/>
            </a:pPr>
            <a:r>
              <a:rPr lang="he-IL" sz="2400" u="sng" dirty="0"/>
              <a:t>יתרונות:</a:t>
            </a:r>
          </a:p>
          <a:p>
            <a:pPr algn="r" rtl="1"/>
            <a:r>
              <a:rPr lang="he-IL" sz="2400" dirty="0"/>
              <a:t>מונע כפילויות – לא יהיה מצב בו יש מספר רשימות השמעה עם שמות זהים.</a:t>
            </a:r>
          </a:p>
          <a:p>
            <a:pPr algn="r" rtl="1"/>
            <a:r>
              <a:rPr lang="he-IL" sz="2400" dirty="0"/>
              <a:t>קונטיינר ממויין – שמות רשימות ההשמעה יהיו מסודרים לפי נסדר האלפבת בקונטיינר ואז כאשר נדפיס אותן הם יהיו כבר מסודרות לפ האלפבת כנידרש.</a:t>
            </a:r>
          </a:p>
          <a:p>
            <a:pPr marL="0" indent="0" algn="r" rtl="1">
              <a:buNone/>
            </a:pPr>
            <a:r>
              <a:rPr lang="he-IL" sz="2400" u="sng" dirty="0"/>
              <a:t>חסרונות:</a:t>
            </a:r>
          </a:p>
          <a:p>
            <a:pPr algn="r" rtl="1"/>
            <a:r>
              <a:rPr lang="he-IL" sz="2400" dirty="0"/>
              <a:t>* יעילות החיפוש</a:t>
            </a:r>
            <a:r>
              <a:rPr lang="en-US" sz="2400" dirty="0"/>
              <a:t>/</a:t>
            </a:r>
            <a:r>
              <a:rPr lang="he-IL" sz="2400" dirty="0"/>
              <a:t>הכנסה</a:t>
            </a:r>
            <a:r>
              <a:rPr lang="en-US" sz="2400" dirty="0"/>
              <a:t>/</a:t>
            </a:r>
            <a:r>
              <a:rPr lang="he-IL" sz="2400" dirty="0"/>
              <a:t>מחיקה של האלמנטים בו נעשת בסיבוכיות – </a:t>
            </a:r>
            <a:r>
              <a:rPr lang="en-US" sz="2400" dirty="0"/>
              <a:t>O(log(n))</a:t>
            </a:r>
            <a:r>
              <a:rPr lang="he-IL" sz="2400" dirty="0"/>
              <a:t>.</a:t>
            </a:r>
          </a:p>
          <a:p>
            <a:pPr marL="0" indent="0" algn="r" rtl="1">
              <a:buNone/>
            </a:pPr>
            <a:r>
              <a:rPr lang="he-IL" sz="2400" dirty="0"/>
              <a:t>(סיבוכיות לא גבוהה יחסית לכן הרשנו לעצמנו "לספוג" את זה כדי לקבל את היתרונות שלו).</a:t>
            </a:r>
          </a:p>
          <a:p>
            <a:pPr marL="0" indent="0" algn="r" rtl="1">
              <a:buNone/>
            </a:pPr>
            <a:endParaRPr lang="he-IL" sz="2400" dirty="0"/>
          </a:p>
        </p:txBody>
      </p:sp>
    </p:spTree>
    <p:extLst>
      <p:ext uri="{BB962C8B-B14F-4D97-AF65-F5344CB8AC3E}">
        <p14:creationId xmlns:p14="http://schemas.microsoft.com/office/powerpoint/2010/main" val="374451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57ED066-853D-F138-02A1-69E7B49676FF}"/>
              </a:ext>
            </a:extLst>
          </p:cNvPr>
          <p:cNvSpPr>
            <a:spLocks noGrp="1"/>
          </p:cNvSpPr>
          <p:nvPr>
            <p:ph idx="1"/>
          </p:nvPr>
        </p:nvSpPr>
        <p:spPr>
          <a:xfrm>
            <a:off x="981844" y="116632"/>
            <a:ext cx="10525532" cy="6624736"/>
          </a:xfrm>
        </p:spPr>
        <p:txBody>
          <a:bodyPr>
            <a:normAutofit/>
          </a:bodyPr>
          <a:lstStyle/>
          <a:p>
            <a:pPr marL="0" indent="0" algn="r" rtl="1">
              <a:buNone/>
            </a:pPr>
            <a:r>
              <a:rPr lang="en-US" b="1" u="sng" dirty="0"/>
              <a:t>Serialization</a:t>
            </a:r>
            <a:r>
              <a:rPr lang="he-IL" b="1" u="sng" dirty="0"/>
              <a:t>:</a:t>
            </a:r>
          </a:p>
          <a:p>
            <a:pPr algn="r" rtl="1"/>
            <a:r>
              <a:rPr lang="he-IL" sz="2400" dirty="0"/>
              <a:t>הקוד שלנו קורא מספר קבצי –</a:t>
            </a:r>
            <a:r>
              <a:rPr lang="en-US" sz="2400" dirty="0"/>
              <a:t>txt</a:t>
            </a:r>
            <a:r>
              <a:rPr lang="he-IL" sz="2400" dirty="0"/>
              <a:t> , למעשה לכל רשימת השמעה קיים קובץ </a:t>
            </a:r>
            <a:r>
              <a:rPr lang="en-US" sz="2400" dirty="0"/>
              <a:t>txt</a:t>
            </a:r>
            <a:r>
              <a:rPr lang="he-IL" sz="2400" dirty="0"/>
              <a:t> משלה ובנוסף גם למחלקות החיפושים והסיפריה יש קבצי </a:t>
            </a:r>
            <a:r>
              <a:rPr lang="en-US" sz="2400" dirty="0"/>
              <a:t>txt</a:t>
            </a:r>
            <a:r>
              <a:rPr lang="he-IL" sz="2400" dirty="0"/>
              <a:t> שלהם ששומרים את המידע של האובייקטים כאשר עוצרים את התוכנית. </a:t>
            </a:r>
          </a:p>
          <a:p>
            <a:pPr algn="r" rtl="1"/>
            <a:r>
              <a:rPr lang="he-IL" sz="2400" dirty="0"/>
              <a:t>אצלנו בקוד תהליך ה – </a:t>
            </a:r>
            <a:r>
              <a:rPr lang="en-US" sz="2400" dirty="0"/>
              <a:t>serialization</a:t>
            </a:r>
            <a:r>
              <a:rPr lang="he-IL" sz="2400" dirty="0"/>
              <a:t> מתבצע בכל </a:t>
            </a:r>
            <a:r>
              <a:rPr lang="en-US" sz="2400" dirty="0"/>
              <a:t>destructor</a:t>
            </a:r>
            <a:r>
              <a:rPr lang="he-IL" sz="2400" dirty="0"/>
              <a:t> של כל מחלקה שקיים קובץ </a:t>
            </a:r>
            <a:r>
              <a:rPr lang="en-US" sz="2400" dirty="0"/>
              <a:t>txt</a:t>
            </a:r>
            <a:r>
              <a:rPr lang="he-IL" sz="2400" dirty="0"/>
              <a:t> עבורה.</a:t>
            </a:r>
          </a:p>
          <a:p>
            <a:pPr algn="r" rtl="1"/>
            <a:r>
              <a:rPr lang="he-IL" sz="2400" dirty="0"/>
              <a:t>תהליך ה- </a:t>
            </a:r>
            <a:r>
              <a:rPr lang="en-US" sz="2400" dirty="0"/>
              <a:t>serialization</a:t>
            </a:r>
            <a:r>
              <a:rPr lang="he-IL" sz="2400" dirty="0"/>
              <a:t> מתבצע ב-</a:t>
            </a:r>
            <a:r>
              <a:rPr lang="en-US" sz="2400" dirty="0"/>
              <a:t> destructor</a:t>
            </a:r>
            <a:r>
              <a:rPr lang="he-IL" sz="2400" dirty="0"/>
              <a:t>כיוון שאנו רוצים לשמור את כל המידע והשינויים שהמשתמש ביצע בזמן השימוש בנגן ברגע שהוא סוגר את הנגן (מסיים את התוכנית) וכידוע לנו כאשר אנו מסיימים את ההרצה של התוכנית כל ה-</a:t>
            </a:r>
            <a:r>
              <a:rPr lang="en-US" sz="2400" dirty="0"/>
              <a:t>destructors</a:t>
            </a:r>
            <a:r>
              <a:rPr lang="he-IL" sz="2400" dirty="0"/>
              <a:t> של כל המחלקות נקראים לכן לבצע את תהליך ה-</a:t>
            </a:r>
            <a:r>
              <a:rPr lang="en-US" sz="2400" dirty="0"/>
              <a:t>serialization </a:t>
            </a:r>
            <a:r>
              <a:rPr lang="he-IL" sz="2400" dirty="0"/>
              <a:t> שם זה היה הכי טוב עבורינו.</a:t>
            </a:r>
          </a:p>
          <a:p>
            <a:pPr marL="0" indent="0" algn="r" rtl="1">
              <a:buNone/>
            </a:pPr>
            <a:r>
              <a:rPr lang="en-US" sz="2400" b="1" u="sng" dirty="0"/>
              <a:t>Deserialization</a:t>
            </a:r>
            <a:r>
              <a:rPr lang="he-IL" sz="2400" b="1" u="sng" dirty="0"/>
              <a:t>:</a:t>
            </a:r>
          </a:p>
          <a:p>
            <a:pPr algn="r" rtl="1"/>
            <a:r>
              <a:rPr lang="he-IL" sz="2400" dirty="0"/>
              <a:t>מתבצע ב- </a:t>
            </a:r>
            <a:r>
              <a:rPr lang="en-US" sz="2400" dirty="0"/>
              <a:t>constructor</a:t>
            </a:r>
            <a:r>
              <a:rPr lang="he-IL" sz="2400" dirty="0"/>
              <a:t> של כל מחלקה שקיים עבורה קובץ </a:t>
            </a:r>
            <a:r>
              <a:rPr lang="en-US" sz="2400" dirty="0"/>
              <a:t>txt</a:t>
            </a:r>
            <a:r>
              <a:rPr lang="he-IL" sz="2400" dirty="0"/>
              <a:t>.</a:t>
            </a:r>
          </a:p>
          <a:p>
            <a:pPr algn="r" rtl="1"/>
            <a:r>
              <a:rPr lang="he-IL" sz="2400" dirty="0"/>
              <a:t>מתבצע ב-</a:t>
            </a:r>
            <a:r>
              <a:rPr lang="en-US" sz="2400" dirty="0"/>
              <a:t> constructor</a:t>
            </a:r>
            <a:r>
              <a:rPr lang="he-IL" sz="2400" dirty="0"/>
              <a:t>כיוון ששם למעשה אנו מאתחלים את כל המשתנים של המחלקה, לכן שם זה הכי הגיוני לטעון את המידע מהקובץ </a:t>
            </a:r>
            <a:r>
              <a:rPr lang="en-US" sz="2400" dirty="0"/>
              <a:t>txt</a:t>
            </a:r>
            <a:r>
              <a:rPr lang="he-IL" sz="2400" dirty="0"/>
              <a:t> למשתניי המחלקה.</a:t>
            </a:r>
          </a:p>
          <a:p>
            <a:pPr marL="0" indent="0" algn="r" rtl="1">
              <a:buNone/>
            </a:pPr>
            <a:endParaRPr lang="en-IL" b="1" u="sng" dirty="0"/>
          </a:p>
        </p:txBody>
      </p:sp>
    </p:spTree>
    <p:extLst>
      <p:ext uri="{BB962C8B-B14F-4D97-AF65-F5344CB8AC3E}">
        <p14:creationId xmlns:p14="http://schemas.microsoft.com/office/powerpoint/2010/main" val="316554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3D5D94C-2A7D-E779-2954-FD2ED195A158}"/>
              </a:ext>
            </a:extLst>
          </p:cNvPr>
          <p:cNvSpPr>
            <a:spLocks noGrp="1"/>
          </p:cNvSpPr>
          <p:nvPr>
            <p:ph idx="1"/>
          </p:nvPr>
        </p:nvSpPr>
        <p:spPr>
          <a:xfrm>
            <a:off x="477788" y="188640"/>
            <a:ext cx="11533644" cy="6480720"/>
          </a:xfrm>
        </p:spPr>
        <p:txBody>
          <a:bodyPr>
            <a:normAutofit fontScale="77500" lnSpcReduction="20000"/>
          </a:bodyPr>
          <a:lstStyle/>
          <a:p>
            <a:pPr marL="0" indent="0" algn="r" rtl="1">
              <a:buNone/>
            </a:pPr>
            <a:r>
              <a:rPr lang="he-IL" b="1" u="sng" dirty="0"/>
              <a:t>דוגמא איך להשתמש בסיפריה:</a:t>
            </a:r>
          </a:p>
          <a:p>
            <a:pPr algn="r" rtl="1"/>
            <a:r>
              <a:rPr lang="he-IL" dirty="0"/>
              <a:t>קודם כל חשוב לוודא שמשתמשים ב- </a:t>
            </a:r>
            <a:r>
              <a:rPr lang="en-US" dirty="0" err="1"/>
              <a:t>c++</a:t>
            </a:r>
            <a:r>
              <a:rPr lang="en-US" dirty="0"/>
              <a:t> 17</a:t>
            </a:r>
            <a:r>
              <a:rPr lang="he-IL" dirty="0"/>
              <a:t>!</a:t>
            </a:r>
          </a:p>
          <a:p>
            <a:pPr algn="r" rtl="1"/>
            <a:r>
              <a:rPr lang="he-IL" dirty="0"/>
              <a:t>בנוסף יש להכין קובץ </a:t>
            </a:r>
            <a:r>
              <a:rPr lang="en-US" dirty="0"/>
              <a:t>txt</a:t>
            </a:r>
            <a:r>
              <a:rPr lang="he-IL" dirty="0"/>
              <a:t> של הסיפריה עם כל הפרטים בפורמט הבא:</a:t>
            </a:r>
          </a:p>
          <a:p>
            <a:pPr marL="0" indent="0" algn="r" rtl="1">
              <a:buNone/>
            </a:pPr>
            <a:r>
              <a:rPr lang="en-US" dirty="0" err="1"/>
              <a:t>Song_name</a:t>
            </a:r>
            <a:r>
              <a:rPr lang="en-US" dirty="0"/>
              <a:t> Full_path.mp3 Singer Album </a:t>
            </a:r>
            <a:r>
              <a:rPr lang="en-US" dirty="0" err="1"/>
              <a:t>PublishingYear</a:t>
            </a:r>
            <a:r>
              <a:rPr lang="en-US" dirty="0"/>
              <a:t> Duration Genre Playing </a:t>
            </a:r>
            <a:r>
              <a:rPr lang="en-US" dirty="0" err="1"/>
              <a:t>Song_Id</a:t>
            </a:r>
            <a:r>
              <a:rPr lang="en-US" dirty="0"/>
              <a:t> </a:t>
            </a:r>
            <a:endParaRPr lang="he-IL" dirty="0"/>
          </a:p>
          <a:p>
            <a:pPr algn="r" rtl="1"/>
            <a:r>
              <a:rPr lang="he-IL" dirty="0"/>
              <a:t>בשורה הראשונה של הקובץ יהיה – 0 ובשורה האחרונה של הקובץ יהיה - @@@</a:t>
            </a:r>
          </a:p>
          <a:p>
            <a:pPr algn="r" rtl="1"/>
            <a:r>
              <a:rPr lang="he-IL" dirty="0"/>
              <a:t>בכל פעם שנריץ את התוכנית , היא תיקח את כל הנתונים מהקובץ </a:t>
            </a:r>
            <a:r>
              <a:rPr lang="en-US" dirty="0"/>
              <a:t>txt</a:t>
            </a:r>
            <a:r>
              <a:rPr lang="he-IL" dirty="0"/>
              <a:t> ותאחסן אותם באובייקטים המתאימים.</a:t>
            </a:r>
          </a:p>
          <a:p>
            <a:pPr algn="r" rtl="1"/>
            <a:r>
              <a:rPr lang="he-IL" dirty="0"/>
              <a:t>יש לוודא שהנתיבים של כל הקבצים בתוכנית תואמים למחשב של המשתמש.</a:t>
            </a:r>
            <a:endParaRPr lang="en-US" dirty="0"/>
          </a:p>
          <a:p>
            <a:pPr algn="r" rtl="1"/>
            <a:r>
              <a:rPr lang="he-IL" dirty="0"/>
              <a:t>לאחר מכן יש לייבא את הסיפריה באופן הבא:</a:t>
            </a:r>
            <a:endParaRPr lang="en-US" dirty="0"/>
          </a:p>
          <a:p>
            <a:pPr algn="r" rtl="1"/>
            <a:endParaRPr lang="en-US" dirty="0"/>
          </a:p>
          <a:p>
            <a:pPr algn="r" rtl="1"/>
            <a:endParaRPr lang="he-IL" dirty="0"/>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r>
              <a:rPr lang="he-IL" dirty="0"/>
              <a:t>כעת ניתן להתחיל להשתמש בנגן המוסיקה!</a:t>
            </a:r>
            <a:endParaRPr lang="en-IL" dirty="0"/>
          </a:p>
        </p:txBody>
      </p:sp>
      <p:pic>
        <p:nvPicPr>
          <p:cNvPr id="6" name="Picture 5">
            <a:extLst>
              <a:ext uri="{FF2B5EF4-FFF2-40B4-BE49-F238E27FC236}">
                <a16:creationId xmlns:a16="http://schemas.microsoft.com/office/drawing/2014/main" id="{C9BBA651-7BE1-A647-A285-F4D21BCAE419}"/>
              </a:ext>
            </a:extLst>
          </p:cNvPr>
          <p:cNvPicPr>
            <a:picLocks noChangeAspect="1"/>
          </p:cNvPicPr>
          <p:nvPr/>
        </p:nvPicPr>
        <p:blipFill>
          <a:blip r:embed="rId2"/>
          <a:stretch>
            <a:fillRect/>
          </a:stretch>
        </p:blipFill>
        <p:spPr>
          <a:xfrm>
            <a:off x="2061964" y="3645024"/>
            <a:ext cx="3744416" cy="2161550"/>
          </a:xfrm>
          <a:prstGeom prst="rect">
            <a:avLst/>
          </a:prstGeom>
        </p:spPr>
      </p:pic>
    </p:spTree>
    <p:extLst>
      <p:ext uri="{BB962C8B-B14F-4D97-AF65-F5344CB8AC3E}">
        <p14:creationId xmlns:p14="http://schemas.microsoft.com/office/powerpoint/2010/main" val="80575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55AF6D-2C4B-3FC5-CC9F-A7E052315D48}"/>
              </a:ext>
            </a:extLst>
          </p:cNvPr>
          <p:cNvSpPr>
            <a:spLocks noGrp="1"/>
          </p:cNvSpPr>
          <p:nvPr>
            <p:ph idx="1"/>
          </p:nvPr>
        </p:nvSpPr>
        <p:spPr>
          <a:xfrm>
            <a:off x="981844" y="521296"/>
            <a:ext cx="10729192" cy="6336704"/>
          </a:xfrm>
        </p:spPr>
        <p:txBody>
          <a:bodyPr/>
          <a:lstStyle/>
          <a:p>
            <a:pPr marL="0" indent="0" algn="r" rtl="1">
              <a:buNone/>
            </a:pPr>
            <a:r>
              <a:rPr lang="he-IL" b="1" u="sng" dirty="0"/>
              <a:t>רעיונות להרחבה:</a:t>
            </a:r>
          </a:p>
          <a:p>
            <a:pPr algn="r" rtl="1"/>
            <a:r>
              <a:rPr lang="he-IL" sz="2400" dirty="0"/>
              <a:t>להוסיף אפשרות לעצור שיר באמצע ולא לחכות עד לסיומו, או להעביר לשיר אחר ברשימה.</a:t>
            </a:r>
          </a:p>
          <a:p>
            <a:pPr algn="r" rtl="1"/>
            <a:r>
              <a:rPr lang="he-IL" sz="2400" dirty="0"/>
              <a:t>להוסיף ממשק גרפי שיהיה יותר נוח וידידותי למשתמש.</a:t>
            </a:r>
          </a:p>
          <a:p>
            <a:pPr algn="r" rtl="1"/>
            <a:r>
              <a:rPr lang="he-IL" sz="2400" dirty="0"/>
              <a:t>להוסיף אפשרות להורדת השירים מהיאנטרנט ואז המשתמש לא ייצטרך להכין את הקובץ של הסיפריה.</a:t>
            </a:r>
          </a:p>
          <a:p>
            <a:pPr marL="0" indent="0" algn="r" rtl="1">
              <a:buNone/>
            </a:pPr>
            <a:endParaRPr lang="en-IL" sz="2400" dirty="0"/>
          </a:p>
        </p:txBody>
      </p:sp>
    </p:spTree>
    <p:extLst>
      <p:ext uri="{BB962C8B-B14F-4D97-AF65-F5344CB8AC3E}">
        <p14:creationId xmlns:p14="http://schemas.microsoft.com/office/powerpoint/2010/main" val="184250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86900" y="146346"/>
            <a:ext cx="1308508" cy="690366"/>
          </a:xfrm>
        </p:spPr>
        <p:txBody>
          <a:bodyPr>
            <a:normAutofit/>
          </a:bodyPr>
          <a:lstStyle/>
          <a:p>
            <a:pPr algn="r" rtl="1"/>
            <a:r>
              <a:rPr lang="he-IL" sz="2800" b="1" u="sng" dirty="0"/>
              <a:t>מבוא:</a:t>
            </a:r>
            <a:endParaRPr lang="en-US" sz="2800" b="1" u="sng" dirty="0"/>
          </a:p>
        </p:txBody>
      </p:sp>
      <p:sp>
        <p:nvSpPr>
          <p:cNvPr id="14" name="Content Placeholder 13"/>
          <p:cNvSpPr>
            <a:spLocks noGrp="1"/>
          </p:cNvSpPr>
          <p:nvPr>
            <p:ph idx="1"/>
          </p:nvPr>
        </p:nvSpPr>
        <p:spPr>
          <a:xfrm>
            <a:off x="621804" y="906513"/>
            <a:ext cx="11305256" cy="5951487"/>
          </a:xfrm>
        </p:spPr>
        <p:txBody>
          <a:bodyPr>
            <a:normAutofit/>
          </a:bodyPr>
          <a:lstStyle/>
          <a:p>
            <a:pPr algn="r" rtl="1"/>
            <a:r>
              <a:rPr lang="he-IL" sz="2400" dirty="0"/>
              <a:t>בסיפריה שיצרנו ממשנו למעשה נגן מוסיקה המסוגל לנגן שירים בפורמט </a:t>
            </a:r>
            <a:r>
              <a:rPr lang="en-US" sz="2400" dirty="0"/>
              <a:t>mp3</a:t>
            </a:r>
            <a:r>
              <a:rPr lang="he-IL" sz="2400" dirty="0"/>
              <a:t>.</a:t>
            </a:r>
          </a:p>
          <a:p>
            <a:pPr algn="r" rtl="1"/>
            <a:r>
              <a:rPr lang="he-IL" sz="2400" dirty="0"/>
              <a:t>המשתמש לא יכול להוריד שירים מהאינטרנט אלא ייצטרך להכין קובץ </a:t>
            </a:r>
            <a:r>
              <a:rPr lang="en-US" sz="2400" dirty="0"/>
              <a:t>txt</a:t>
            </a:r>
            <a:r>
              <a:rPr lang="he-IL" sz="2400" dirty="0"/>
              <a:t> (יפורט בהמשך איך להכין קובץ זה) עם כל השירים שהוא רוצה שיהיו קיימים בנגן.</a:t>
            </a:r>
          </a:p>
          <a:p>
            <a:pPr algn="r" rtl="1"/>
            <a:r>
              <a:rPr lang="he-IL" sz="2400" dirty="0"/>
              <a:t>היספריה מבוססת על ממשק </a:t>
            </a:r>
            <a:r>
              <a:rPr lang="en-US" sz="2400" dirty="0"/>
              <a:t>DOS</a:t>
            </a:r>
            <a:r>
              <a:rPr lang="he-IL" sz="2400" dirty="0"/>
              <a:t>.</a:t>
            </a:r>
          </a:p>
          <a:p>
            <a:pPr algn="r" rtl="1"/>
            <a:r>
              <a:rPr lang="he-IL" sz="2400" dirty="0"/>
              <a:t>הסיפריה כוללת מספר רשימות השמעה קבועות שאותן המשתמש לא יוכל למחוק וחלקן גם לא יוכל לשנות (</a:t>
            </a:r>
            <a:r>
              <a:rPr lang="en-US" sz="2400" dirty="0"/>
              <a:t>Recent, </a:t>
            </a:r>
            <a:r>
              <a:rPr lang="en-US" sz="2400" dirty="0" err="1"/>
              <a:t>DailyMix</a:t>
            </a:r>
            <a:r>
              <a:rPr lang="en-US" sz="2400" dirty="0"/>
              <a:t>, </a:t>
            </a:r>
            <a:r>
              <a:rPr lang="en-US" sz="2400" dirty="0" err="1"/>
              <a:t>MostPlayed</a:t>
            </a:r>
            <a:r>
              <a:rPr lang="he-IL" sz="2400" dirty="0"/>
              <a:t>).</a:t>
            </a:r>
          </a:p>
          <a:p>
            <a:pPr algn="r" rtl="1"/>
            <a:r>
              <a:rPr lang="he-IL" sz="2400" dirty="0"/>
              <a:t>המשתמש יוכל ליצור לעצמו רשימות השמעה ולהעביר אליהן שירים מהסיפריה הכללית של השירים וכאשר יירצה למחוק רשימת השמעה שהוא יצר הוא יוכל לעשות זאת.</a:t>
            </a:r>
          </a:p>
          <a:p>
            <a:pPr algn="r" rtl="1"/>
            <a:r>
              <a:rPr lang="he-IL" sz="2400" dirty="0"/>
              <a:t>בעת השמעת רשימת השמעה מסויימת המשתמש לא יוכל לעצור שיר באמצע אך אחרי כל שיר תיהיה לו האפשרות לעצור את ההשמעה או להמשיך לשיר הבא ברשימה.</a:t>
            </a:r>
          </a:p>
          <a:p>
            <a:pPr marL="0" indent="0" algn="r" rtl="1">
              <a:buNone/>
            </a:pPr>
            <a:endParaRPr lang="he-IL" sz="2400" dirty="0"/>
          </a:p>
          <a:p>
            <a:pPr algn="r" rtl="1"/>
            <a:endParaRPr lang="he-IL" sz="24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310436" y="404664"/>
            <a:ext cx="5412964" cy="578288"/>
          </a:xfrm>
        </p:spPr>
        <p:txBody>
          <a:bodyPr>
            <a:normAutofit/>
          </a:bodyPr>
          <a:lstStyle/>
          <a:p>
            <a:pPr algn="r" rtl="1"/>
            <a:r>
              <a:rPr lang="he-IL" sz="2800" b="1" u="sng" dirty="0"/>
              <a:t>פעולות שניתן לבצע עם הסיפריה:</a:t>
            </a:r>
            <a:endParaRPr lang="en-US" sz="2800" b="1" u="sng" dirty="0"/>
          </a:p>
        </p:txBody>
      </p:sp>
      <p:sp>
        <p:nvSpPr>
          <p:cNvPr id="3" name="Content Placeholder 2">
            <a:extLst>
              <a:ext uri="{FF2B5EF4-FFF2-40B4-BE49-F238E27FC236}">
                <a16:creationId xmlns:a16="http://schemas.microsoft.com/office/drawing/2014/main" id="{F3BB4FD7-1AF9-9199-465D-A17810AAB5A5}"/>
              </a:ext>
            </a:extLst>
          </p:cNvPr>
          <p:cNvSpPr>
            <a:spLocks noGrp="1"/>
          </p:cNvSpPr>
          <p:nvPr>
            <p:ph idx="1"/>
          </p:nvPr>
        </p:nvSpPr>
        <p:spPr>
          <a:xfrm>
            <a:off x="1269876" y="1197864"/>
            <a:ext cx="10297144" cy="5039448"/>
          </a:xfrm>
        </p:spPr>
        <p:txBody>
          <a:bodyPr>
            <a:normAutofit/>
          </a:bodyPr>
          <a:lstStyle/>
          <a:p>
            <a:pPr marL="0" indent="0" algn="r" rtl="1">
              <a:buNone/>
            </a:pPr>
            <a:r>
              <a:rPr lang="he-IL" sz="2400" dirty="0"/>
              <a:t>בספיריה ניתן לבצע פעולות רבות , נרשום פה את העיקריות שבהן:</a:t>
            </a:r>
          </a:p>
          <a:p>
            <a:pPr marL="457200" indent="-457200" algn="r" rtl="1">
              <a:buAutoNum type="arabicPeriod"/>
            </a:pPr>
            <a:r>
              <a:rPr lang="en-US" sz="2400" b="1" dirty="0"/>
              <a:t> </a:t>
            </a:r>
            <a:r>
              <a:rPr lang="en-US" sz="2400" b="1" u="sng" dirty="0"/>
              <a:t>:Library </a:t>
            </a:r>
            <a:r>
              <a:rPr lang="he-IL" sz="2400" dirty="0"/>
              <a:t>ניתן להציג את השירים הקיימים, להוסף שיר, לעדכן פרטים של שיר קיים, להציג את הפרטים של כל שיר, להוסיף שיר לרשימת השמעה מסויימת, להסיר שיר מרשימת השמעה מסויימת, לנגן שיר מסויים, לנגן את כל השירים לפי האלפבת או באופן רנדומלי, למחוק שירים ולשחזר שירים שנמחקו.</a:t>
            </a:r>
            <a:br>
              <a:rPr lang="en-US" sz="2400" dirty="0"/>
            </a:br>
            <a:r>
              <a:rPr lang="he-IL" sz="2400" dirty="0"/>
              <a:t>בנוסף המשתמש יוכל להדפיס את כל רשימות ההשמעה הקימות בנגן.</a:t>
            </a:r>
          </a:p>
          <a:p>
            <a:pPr marL="457200" indent="-457200" algn="r" rtl="1">
              <a:buAutoNum type="arabicPeriod"/>
            </a:pPr>
            <a:r>
              <a:rPr lang="he-IL" sz="2400" b="1" dirty="0"/>
              <a:t> </a:t>
            </a:r>
            <a:r>
              <a:rPr lang="en-US" sz="2400" b="1" u="sng" dirty="0"/>
              <a:t>Search</a:t>
            </a:r>
            <a:r>
              <a:rPr lang="he-IL" sz="2400" b="1" u="sng" dirty="0"/>
              <a:t>:</a:t>
            </a:r>
            <a:r>
              <a:rPr lang="he-IL" sz="2400" dirty="0"/>
              <a:t> ניתן לחפש שירים לפי שם שיר</a:t>
            </a:r>
            <a:r>
              <a:rPr lang="en-US" sz="2400" dirty="0"/>
              <a:t>/</a:t>
            </a:r>
            <a:r>
              <a:rPr lang="he-IL" sz="2400" dirty="0"/>
              <a:t>זמר</a:t>
            </a:r>
            <a:r>
              <a:rPr lang="en-US" sz="2400" dirty="0"/>
              <a:t>/</a:t>
            </a:r>
            <a:r>
              <a:rPr lang="he-IL" sz="2400" dirty="0"/>
              <a:t>ז'אנר</a:t>
            </a:r>
            <a:r>
              <a:rPr lang="en-US" sz="2400" dirty="0"/>
              <a:t>/</a:t>
            </a:r>
            <a:r>
              <a:rPr lang="he-IL" sz="2400" dirty="0"/>
              <a:t>אלבום ואז ניתן לנגן את כל תוצאות החיפוש או שיר ספציפי מתוצאות החיפוש.</a:t>
            </a:r>
            <a:br>
              <a:rPr lang="en-US" sz="2400" dirty="0"/>
            </a:br>
            <a:r>
              <a:rPr lang="he-IL" sz="2400" dirty="0"/>
              <a:t>בנוסף כל חיפוש יישמר בהיסטורית החיפושים אשר יהיה ניתן להציג אותה או למחוק ממנה חיפושים מסויימים.</a:t>
            </a:r>
          </a:p>
          <a:p>
            <a:pPr marL="457200" indent="-457200" algn="r" rtl="1">
              <a:buAutoNum type="arabicPeriod"/>
            </a:pPr>
            <a:r>
              <a:rPr lang="en-US" sz="2400" b="1" u="sng" dirty="0"/>
              <a:t>Daily Mix</a:t>
            </a:r>
            <a:r>
              <a:rPr lang="he-IL" sz="2400" b="1" u="sng" dirty="0"/>
              <a:t>:</a:t>
            </a:r>
            <a:r>
              <a:rPr lang="he-IL" sz="2400" dirty="0"/>
              <a:t> בכל יום יוגרלו בצורה רנדומלית 10 שירים למיקס היומי אותם המשתמש יוכל לנגן בצורה רנדומלית או לפי סדר האלפבת וכמובן להציג את הרשימה.</a:t>
            </a:r>
          </a:p>
          <a:p>
            <a:pPr marL="457200" indent="-457200" algn="r" rtl="1">
              <a:buAutoNum type="arabicPeriod"/>
            </a:pPr>
            <a:endParaRPr lang="he-IL" sz="2400" b="1" u="sng" dirty="0"/>
          </a:p>
          <a:p>
            <a:pPr marL="457200" indent="-457200" algn="r" rtl="1">
              <a:buAutoNum type="arabicPeriod"/>
            </a:pPr>
            <a:endParaRPr lang="he-IL" sz="2400" b="1" u="sng" dirty="0"/>
          </a:p>
          <a:p>
            <a:pPr marL="0" indent="0" algn="r" rtl="1">
              <a:buNone/>
            </a:pPr>
            <a:endParaRPr lang="he-IL" sz="2400" b="1" u="sng"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9DA27C56-2188-CC49-8BDE-59C781B895EA}"/>
              </a:ext>
            </a:extLst>
          </p:cNvPr>
          <p:cNvSpPr>
            <a:spLocks noGrp="1"/>
          </p:cNvSpPr>
          <p:nvPr>
            <p:ph idx="1"/>
          </p:nvPr>
        </p:nvSpPr>
        <p:spPr>
          <a:xfrm>
            <a:off x="1218231" y="331544"/>
            <a:ext cx="10332268" cy="5905768"/>
          </a:xfrm>
        </p:spPr>
        <p:txBody>
          <a:bodyPr>
            <a:normAutofit/>
          </a:bodyPr>
          <a:lstStyle/>
          <a:p>
            <a:pPr marL="457200" indent="-457200" algn="r" rtl="1">
              <a:buFont typeface="+mj-lt"/>
              <a:buAutoNum type="arabicPeriod" startAt="4"/>
            </a:pPr>
            <a:r>
              <a:rPr lang="en-US" sz="2400" b="1" u="sng" dirty="0"/>
              <a:t>Podcasts</a:t>
            </a:r>
            <a:r>
              <a:rPr lang="he-IL" sz="2400" b="1" u="sng" dirty="0"/>
              <a:t>: </a:t>
            </a:r>
            <a:r>
              <a:rPr lang="he-IL" sz="2400" dirty="0"/>
              <a:t> ניתן להעביר שירים לרשימת הפודקאסטים, לנגן את הרשימה בסדר אלפבתי ולמחוק פודקאסטים מרשימה זו.</a:t>
            </a:r>
            <a:br>
              <a:rPr lang="en-US" sz="2400" dirty="0"/>
            </a:br>
            <a:r>
              <a:rPr lang="he-IL" sz="2400" dirty="0"/>
              <a:t>בכל פעם שניכנס לרשימה זו יוצגו רשימת הפודקאסטים הקיימים.</a:t>
            </a:r>
          </a:p>
          <a:p>
            <a:pPr marL="457200" indent="-457200" algn="r" rtl="1">
              <a:buFont typeface="+mj-lt"/>
              <a:buAutoNum type="arabicPeriod" startAt="4"/>
            </a:pPr>
            <a:r>
              <a:rPr lang="en-US" sz="2400" b="1" u="sng" dirty="0"/>
              <a:t>Play List</a:t>
            </a:r>
            <a:r>
              <a:rPr lang="he-IL" sz="2400" b="1" u="sng" dirty="0"/>
              <a:t>:</a:t>
            </a:r>
            <a:r>
              <a:rPr lang="he-IL" sz="2400" dirty="0"/>
              <a:t> ניתן להוסיף רשימת השמעה חדשה, למחוק רשימת השמעה מסויימת (לא כולל רשימות ההשמעה הקבועות), לנגן את השירים ברשימת השמעה מסויימת לפי סדר האלפבת או בסדר רנדומלי ולהדפיס את השירים ברשימת השמעה מסויימת.</a:t>
            </a:r>
            <a:br>
              <a:rPr lang="en-US" sz="2400" dirty="0"/>
            </a:br>
            <a:r>
              <a:rPr lang="he-IL" sz="2400" dirty="0"/>
              <a:t>בכל פעם שניכנס ל- </a:t>
            </a:r>
            <a:r>
              <a:rPr lang="en-US" sz="2400" dirty="0"/>
              <a:t>Play List</a:t>
            </a:r>
            <a:r>
              <a:rPr lang="he-IL" sz="2400" dirty="0"/>
              <a:t> יוצגו כל רשימות ההשמעה הקיימות בנגן.</a:t>
            </a:r>
          </a:p>
          <a:p>
            <a:pPr marL="0" indent="0" algn="r" rtl="1">
              <a:buNone/>
            </a:pPr>
            <a:r>
              <a:rPr lang="he-IL" b="1" u="sng" dirty="0"/>
              <a:t>פעולות שלא ניתן לבצע עם הסיפריה:</a:t>
            </a:r>
          </a:p>
          <a:p>
            <a:pPr marL="457200" indent="-457200" algn="r" rtl="1">
              <a:buFont typeface="+mj-lt"/>
              <a:buAutoNum type="arabicPeriod"/>
            </a:pPr>
            <a:r>
              <a:rPr lang="he-IL" sz="2400" dirty="0"/>
              <a:t>לא ניתן להוריד שירים מהאינטרנט.</a:t>
            </a:r>
          </a:p>
          <a:p>
            <a:pPr marL="457200" indent="-457200" algn="r" rtl="1">
              <a:buFont typeface="+mj-lt"/>
              <a:buAutoNum type="arabicPeriod"/>
            </a:pPr>
            <a:r>
              <a:rPr lang="he-IL" sz="2400" dirty="0"/>
              <a:t>לא ניתן לעצור שיר באמצע ניגון – כאשר מנגנים רשימת שירים תיהיה אפשרות לעצור או להמשיך את ניגון הרשימה אחרי כל סוף ניגון של שיר.</a:t>
            </a:r>
          </a:p>
          <a:p>
            <a:pPr marL="457200" indent="-457200" algn="r" rtl="1">
              <a:buFont typeface="+mj-lt"/>
              <a:buAutoNum type="arabicPeriod"/>
            </a:pPr>
            <a:r>
              <a:rPr lang="he-IL" sz="2400" dirty="0"/>
              <a:t>להוסיף שיר</a:t>
            </a:r>
            <a:r>
              <a:rPr lang="en-US" sz="2400" dirty="0"/>
              <a:t>/</a:t>
            </a:r>
            <a:r>
              <a:rPr lang="he-IL" sz="2400" dirty="0"/>
              <a:t>מאפיינים של השיר</a:t>
            </a:r>
            <a:r>
              <a:rPr lang="en-US" sz="2400" dirty="0"/>
              <a:t>/</a:t>
            </a:r>
            <a:r>
              <a:rPr lang="he-IL" sz="2400" dirty="0"/>
              <a:t>שם של רשימת השמעה – כאשר יש רווח בין מילים.</a:t>
            </a:r>
          </a:p>
          <a:p>
            <a:pPr marL="0" indent="0" algn="r" rtl="1">
              <a:buNone/>
            </a:pPr>
            <a:endParaRPr lang="he-IL" sz="2400" dirty="0"/>
          </a:p>
          <a:p>
            <a:pPr marL="457200" indent="-457200" algn="r" rtl="1">
              <a:buFont typeface="+mj-lt"/>
              <a:buAutoNum type="arabicPeriod"/>
            </a:pPr>
            <a:endParaRPr lang="he-IL" sz="2400" dirty="0"/>
          </a:p>
          <a:p>
            <a:pPr marL="0" indent="0" algn="r" rtl="1">
              <a:buNone/>
            </a:pPr>
            <a:endParaRPr lang="he-IL" sz="2400" b="1" u="sng" dirty="0"/>
          </a:p>
          <a:p>
            <a:pPr marL="457200" indent="-457200" algn="r" rtl="1">
              <a:buFont typeface="+mj-lt"/>
              <a:buAutoNum type="arabicPeriod" startAt="4"/>
            </a:pPr>
            <a:endParaRPr lang="he-IL" sz="2400" b="1" u="sng" dirty="0"/>
          </a:p>
        </p:txBody>
      </p:sp>
      <p:sp>
        <p:nvSpPr>
          <p:cNvPr id="13" name="Content Placeholder 2">
            <a:extLst>
              <a:ext uri="{FF2B5EF4-FFF2-40B4-BE49-F238E27FC236}">
                <a16:creationId xmlns:a16="http://schemas.microsoft.com/office/drawing/2014/main" id="{80D201EE-1088-9712-9F89-5789922444EB}"/>
              </a:ext>
            </a:extLst>
          </p:cNvPr>
          <p:cNvSpPr txBox="1">
            <a:spLocks/>
          </p:cNvSpPr>
          <p:nvPr/>
        </p:nvSpPr>
        <p:spPr>
          <a:xfrm>
            <a:off x="1269876" y="764704"/>
            <a:ext cx="10297144" cy="503944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r" rtl="1">
              <a:buNone/>
            </a:pPr>
            <a:endParaRPr lang="he-IL" sz="2400" b="1" u="sng" dirty="0"/>
          </a:p>
          <a:p>
            <a:pPr marL="457200" indent="-457200" algn="r" rtl="1">
              <a:buFont typeface="Arial" pitchFamily="34" charset="0"/>
              <a:buAutoNum type="arabicPeriod"/>
            </a:pPr>
            <a:endParaRPr lang="he-IL" sz="2400" b="1" u="sng" dirty="0"/>
          </a:p>
          <a:p>
            <a:pPr marL="0" indent="0" algn="r" rtl="1">
              <a:buFont typeface="Arial" pitchFamily="34" charset="0"/>
              <a:buNone/>
            </a:pPr>
            <a:endParaRPr lang="he-IL" sz="2400" b="1" u="sng"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2684" y="188640"/>
            <a:ext cx="3180716" cy="654968"/>
          </a:xfrm>
        </p:spPr>
        <p:txBody>
          <a:bodyPr>
            <a:normAutofit/>
          </a:bodyPr>
          <a:lstStyle/>
          <a:p>
            <a:pPr algn="r" rtl="1"/>
            <a:r>
              <a:rPr lang="he-IL" sz="2800" b="1" u="sng" dirty="0"/>
              <a:t>מחלקות עיקריות:</a:t>
            </a:r>
            <a:endParaRPr lang="en-US" sz="2800" b="1" u="sng" dirty="0"/>
          </a:p>
        </p:txBody>
      </p:sp>
      <p:sp>
        <p:nvSpPr>
          <p:cNvPr id="6" name="Content Placeholder 5">
            <a:extLst>
              <a:ext uri="{FF2B5EF4-FFF2-40B4-BE49-F238E27FC236}">
                <a16:creationId xmlns:a16="http://schemas.microsoft.com/office/drawing/2014/main" id="{8459EFEA-842A-4A3A-1760-C52E2239171A}"/>
              </a:ext>
            </a:extLst>
          </p:cNvPr>
          <p:cNvSpPr>
            <a:spLocks noGrp="1"/>
          </p:cNvSpPr>
          <p:nvPr>
            <p:ph sz="half" idx="2"/>
          </p:nvPr>
        </p:nvSpPr>
        <p:spPr>
          <a:xfrm>
            <a:off x="909836" y="979679"/>
            <a:ext cx="10729192" cy="5688632"/>
          </a:xfrm>
        </p:spPr>
        <p:txBody>
          <a:bodyPr>
            <a:normAutofit fontScale="92500" lnSpcReduction="20000"/>
          </a:bodyPr>
          <a:lstStyle/>
          <a:p>
            <a:pPr marL="0" indent="0" algn="r" rtl="1">
              <a:buNone/>
            </a:pPr>
            <a:r>
              <a:rPr lang="en-US" sz="2600" b="1" u="sng" dirty="0" err="1"/>
              <a:t>UserInterface</a:t>
            </a:r>
            <a:r>
              <a:rPr lang="he-IL" sz="2600" b="1" u="sng" dirty="0"/>
              <a:t>:</a:t>
            </a:r>
            <a:r>
              <a:rPr lang="he-IL" sz="2600" dirty="0"/>
              <a:t> במחלקה זו למעשה נמצאים כל המבניי נתונים המרכזיים שלנו שהם:</a:t>
            </a:r>
          </a:p>
          <a:p>
            <a:pPr marL="514350" indent="-514350" algn="r" rtl="1">
              <a:buFont typeface="+mj-lt"/>
              <a:buAutoNum type="arabicPeriod"/>
            </a:pPr>
            <a:r>
              <a:rPr lang="en-US" sz="2600" b="1" dirty="0"/>
              <a:t>map&lt;string , Song&gt; </a:t>
            </a:r>
            <a:r>
              <a:rPr lang="en-US" sz="2600" b="1" dirty="0" err="1"/>
              <a:t>m_library</a:t>
            </a:r>
            <a:r>
              <a:rPr lang="he-IL" sz="2600" b="1" dirty="0"/>
              <a:t> </a:t>
            </a:r>
            <a:r>
              <a:rPr lang="he-IL" sz="2600" dirty="0"/>
              <a:t>– מבנה נתונים זה מכיל את כל השמות של השירים ב-</a:t>
            </a:r>
            <a:r>
              <a:rPr lang="en-US" sz="2600" dirty="0"/>
              <a:t>keys</a:t>
            </a:r>
            <a:r>
              <a:rPr lang="he-IL" sz="2600" dirty="0"/>
              <a:t> ואת כל הפרטים על כל שיר</a:t>
            </a:r>
            <a:r>
              <a:rPr lang="en-US" sz="2600" dirty="0"/>
              <a:t>(Song) </a:t>
            </a:r>
            <a:r>
              <a:rPr lang="he-IL" sz="2600" dirty="0"/>
              <a:t> ב- </a:t>
            </a:r>
            <a:r>
              <a:rPr lang="en-US" sz="2600" dirty="0"/>
              <a:t>values</a:t>
            </a:r>
            <a:r>
              <a:rPr lang="he-IL" sz="2600" dirty="0"/>
              <a:t> .</a:t>
            </a:r>
          </a:p>
          <a:p>
            <a:pPr marL="514350" indent="-514350" algn="r" rtl="1">
              <a:buFont typeface="+mj-lt"/>
              <a:buAutoNum type="arabicPeriod"/>
            </a:pPr>
            <a:r>
              <a:rPr lang="en-US" sz="2600" b="1" dirty="0"/>
              <a:t>map&lt;</a:t>
            </a:r>
            <a:r>
              <a:rPr lang="en-US" sz="2600" b="1" dirty="0" err="1"/>
              <a:t>string,PlayList</a:t>
            </a:r>
            <a:r>
              <a:rPr lang="en-US" sz="2600" b="1" dirty="0"/>
              <a:t>*&gt; </a:t>
            </a:r>
            <a:r>
              <a:rPr lang="en-US" sz="2600" b="1" dirty="0" err="1"/>
              <a:t>m_listOfPlaylists</a:t>
            </a:r>
            <a:r>
              <a:rPr lang="he-IL" sz="2600" b="1" dirty="0"/>
              <a:t> </a:t>
            </a:r>
            <a:r>
              <a:rPr lang="he-IL" sz="2600" dirty="0"/>
              <a:t>– מבנה נתונים זה מכיל את כל השמות של רשימות ההשמעה ב-</a:t>
            </a:r>
            <a:r>
              <a:rPr lang="en-US" sz="2600" dirty="0"/>
              <a:t>keys</a:t>
            </a:r>
            <a:r>
              <a:rPr lang="he-IL" sz="2600" dirty="0"/>
              <a:t> ומצביע ל- </a:t>
            </a:r>
            <a:r>
              <a:rPr lang="en-US" sz="2600" dirty="0" err="1"/>
              <a:t>PlayList</a:t>
            </a:r>
            <a:r>
              <a:rPr lang="he-IL" sz="2600" dirty="0"/>
              <a:t> ב- </a:t>
            </a:r>
            <a:r>
              <a:rPr lang="en-US" sz="2600" dirty="0"/>
              <a:t>values</a:t>
            </a:r>
            <a:r>
              <a:rPr lang="he-IL" sz="2600" dirty="0"/>
              <a:t> שהוא בעצם מצביע לנו למחלקה המתאימה לפי השם של רשימת ההשמעה שיש ב- </a:t>
            </a:r>
            <a:r>
              <a:rPr lang="en-US" sz="2600" dirty="0"/>
              <a:t>key</a:t>
            </a:r>
            <a:r>
              <a:rPr lang="he-IL" sz="2600" dirty="0"/>
              <a:t>.</a:t>
            </a:r>
          </a:p>
          <a:p>
            <a:pPr marL="0" indent="0" algn="r" rtl="1">
              <a:buNone/>
            </a:pPr>
            <a:r>
              <a:rPr lang="he-IL" sz="2600" dirty="0"/>
              <a:t>בנוסף מחלקה זו מכילה אובייקטים של המחלקות: </a:t>
            </a:r>
          </a:p>
          <a:p>
            <a:pPr marL="514350" indent="-514350" algn="r" rtl="1">
              <a:buFont typeface="+mj-lt"/>
              <a:buAutoNum type="arabicPeriod"/>
            </a:pPr>
            <a:r>
              <a:rPr lang="en-US" sz="2600" b="1" dirty="0"/>
              <a:t>Search</a:t>
            </a:r>
            <a:r>
              <a:rPr lang="he-IL" sz="2600" dirty="0"/>
              <a:t> – אחראית על כל פעולות החיפוש שהמשתמש מבצע.</a:t>
            </a:r>
            <a:endParaRPr lang="en-US" sz="2600" dirty="0"/>
          </a:p>
          <a:p>
            <a:pPr marL="514350" indent="-514350" algn="r" rtl="1">
              <a:buFont typeface="+mj-lt"/>
              <a:buAutoNum type="arabicPeriod"/>
            </a:pPr>
            <a:r>
              <a:rPr lang="en-US" sz="2600" b="1" dirty="0"/>
              <a:t>Library</a:t>
            </a:r>
            <a:r>
              <a:rPr lang="he-IL" sz="2600" dirty="0"/>
              <a:t> – אחראית על כל הפעולות שהמשתמש יכול לבצע על השירים בסיפריה.</a:t>
            </a:r>
            <a:endParaRPr lang="en-US" sz="2600" dirty="0"/>
          </a:p>
          <a:p>
            <a:pPr marL="514350" indent="-514350" algn="r" rtl="1">
              <a:buFont typeface="+mj-lt"/>
              <a:buAutoNum type="arabicPeriod"/>
            </a:pPr>
            <a:r>
              <a:rPr lang="en-US" sz="2600" b="1" dirty="0" err="1"/>
              <a:t>PlayListOps</a:t>
            </a:r>
            <a:r>
              <a:rPr lang="he-IL" sz="2600" dirty="0"/>
              <a:t> – אחראית על כל הפעולות שהמשתמש יכול לבצע על רשימות ההשמעה.</a:t>
            </a:r>
          </a:p>
          <a:p>
            <a:pPr algn="r" rtl="1"/>
            <a:r>
              <a:rPr lang="he-IL" sz="2600" dirty="0"/>
              <a:t>מתודה מרכזית במחלקה זו היא </a:t>
            </a:r>
            <a:r>
              <a:rPr lang="en-US" sz="2600" dirty="0"/>
              <a:t>Play()</a:t>
            </a:r>
            <a:r>
              <a:rPr lang="he-IL" sz="2600" dirty="0"/>
              <a:t> שהיא למעשה מתחילה לנו את כל התהליך.</a:t>
            </a:r>
          </a:p>
          <a:p>
            <a:pPr marL="0" indent="0" algn="r" rtl="1">
              <a:buNone/>
            </a:pPr>
            <a:br>
              <a:rPr lang="en-US" dirty="0"/>
            </a:br>
            <a:endParaRPr lang="en-IL" b="1" u="sng"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BD96106-8573-3ABD-B57D-F54B7FC24644}"/>
              </a:ext>
            </a:extLst>
          </p:cNvPr>
          <p:cNvSpPr txBox="1">
            <a:spLocks/>
          </p:cNvSpPr>
          <p:nvPr/>
        </p:nvSpPr>
        <p:spPr>
          <a:xfrm>
            <a:off x="909836" y="548680"/>
            <a:ext cx="10839317" cy="54006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r" rtl="1">
              <a:buNone/>
            </a:pPr>
            <a:r>
              <a:rPr lang="en-US" sz="2400" b="1" u="sng" dirty="0"/>
              <a:t>Library</a:t>
            </a:r>
            <a:r>
              <a:rPr lang="he-IL" sz="2400" b="1" u="sng" dirty="0"/>
              <a:t>:</a:t>
            </a:r>
            <a:r>
              <a:rPr lang="he-IL" sz="2400" b="1" dirty="0"/>
              <a:t> </a:t>
            </a:r>
            <a:r>
              <a:rPr lang="he-IL" sz="2400" dirty="0"/>
              <a:t> מחלקה זו אחראית לבצע לנו את כל הפעולות שהמשתמש יכול לבצע על השירים בסיפריית השירים כפי שפורט בשקפים הקודמים.</a:t>
            </a:r>
            <a:r>
              <a:rPr lang="en-US" sz="2400" dirty="0"/>
              <a:t> </a:t>
            </a:r>
            <a:endParaRPr lang="he-IL" sz="2400" dirty="0"/>
          </a:p>
          <a:p>
            <a:pPr marL="0" indent="0" algn="r" rtl="1">
              <a:buNone/>
            </a:pPr>
            <a:r>
              <a:rPr lang="en-US" sz="2400" b="1" u="sng" dirty="0"/>
              <a:t>:Search</a:t>
            </a:r>
            <a:r>
              <a:rPr lang="he-IL" sz="2400" b="1" dirty="0"/>
              <a:t>  </a:t>
            </a:r>
            <a:r>
              <a:rPr lang="he-IL" sz="2400" dirty="0"/>
              <a:t>מחלקה זו אחראית על כל החיפושים שהמשתמש מבצע , ובין היתר גם שומרת את היסטורית החיפושים שביצע.</a:t>
            </a:r>
          </a:p>
          <a:p>
            <a:pPr marL="0" indent="0" algn="r" rtl="1">
              <a:buNone/>
            </a:pPr>
            <a:r>
              <a:rPr lang="en-US" sz="2400" b="1" u="sng" dirty="0" err="1"/>
              <a:t>PlayListOps</a:t>
            </a:r>
            <a:r>
              <a:rPr lang="he-IL" sz="2400" b="1" u="sng" dirty="0"/>
              <a:t>:</a:t>
            </a:r>
            <a:r>
              <a:rPr lang="he-IL" sz="2400" dirty="0"/>
              <a:t> מחלקה זו אחראית לבצע את כל הפעולות שהמשתמש מבצע על רשימות ההשעמה.</a:t>
            </a:r>
          </a:p>
          <a:p>
            <a:pPr algn="r" rtl="1"/>
            <a:r>
              <a:rPr lang="he-IL" sz="2400" dirty="0"/>
              <a:t>כל המחלקות האלה מקושרות למבני הנתונים המרכזיים (מהשקף הקודם) ע"י מצביע ובכך למעשה יש להם גישה לתוכן של מבני נתונים אלו.</a:t>
            </a:r>
          </a:p>
          <a:p>
            <a:pPr marL="0" indent="0" algn="r" rtl="1">
              <a:buNone/>
            </a:pPr>
            <a:r>
              <a:rPr lang="en-US" sz="2400" b="1" u="sng" dirty="0"/>
              <a:t>Song</a:t>
            </a:r>
            <a:r>
              <a:rPr lang="he-IL" sz="2400" b="1" u="sng" dirty="0"/>
              <a:t>:</a:t>
            </a:r>
            <a:r>
              <a:rPr lang="he-IL" sz="2400" b="1" dirty="0"/>
              <a:t> </a:t>
            </a:r>
            <a:r>
              <a:rPr lang="he-IL" sz="2400" dirty="0"/>
              <a:t>מחלקה זו אחראית על איחסון כל הפרטים של שיר מסויים, כמו שם השיר, הנתיב לשיר, שם הזמר, שם האלבום וכ'ו...</a:t>
            </a:r>
          </a:p>
          <a:p>
            <a:pPr algn="r" rtl="1"/>
            <a:r>
              <a:rPr lang="he-IL" sz="2400" dirty="0"/>
              <a:t>כל המתודות במחלקה זו הם </a:t>
            </a:r>
            <a:r>
              <a:rPr lang="en-US" sz="2400" dirty="0" err="1"/>
              <a:t>geters</a:t>
            </a:r>
            <a:r>
              <a:rPr lang="en-US" sz="2400" dirty="0"/>
              <a:t> &amp; seters</a:t>
            </a:r>
            <a:r>
              <a:rPr lang="he-IL" sz="2400" dirty="0"/>
              <a:t>  על מנת שנוכל לעדכן או לקבל את פרטי השיר.</a:t>
            </a:r>
          </a:p>
          <a:p>
            <a:pPr marL="0" indent="0" algn="r" rtl="1">
              <a:buNone/>
            </a:pPr>
            <a:endParaRPr lang="en-US" sz="2400" dirty="0"/>
          </a:p>
          <a:p>
            <a:pPr marL="0" indent="0" algn="r" rtl="1">
              <a:buNone/>
            </a:pPr>
            <a:endParaRPr lang="he-IL" sz="2400" dirty="0"/>
          </a:p>
          <a:p>
            <a:pPr marL="0" indent="0" algn="r" rtl="1">
              <a:buNone/>
            </a:pPr>
            <a:endParaRPr lang="he-IL" sz="2400" dirty="0"/>
          </a:p>
          <a:p>
            <a:pPr marL="0" indent="0" algn="r" rtl="1">
              <a:buNone/>
            </a:pPr>
            <a:endParaRPr lang="he-IL" sz="2400" dirty="0"/>
          </a:p>
          <a:p>
            <a:pPr marL="0" indent="0" algn="r" rtl="1">
              <a:buNone/>
            </a:pPr>
            <a:endParaRPr lang="he-IL" sz="2400" dirty="0"/>
          </a:p>
          <a:p>
            <a:pPr marL="0" indent="0" algn="r" rtl="1">
              <a:buNone/>
            </a:pPr>
            <a:endParaRPr lang="he-IL" sz="2400" dirty="0"/>
          </a:p>
          <a:p>
            <a:pPr marL="457200" indent="-457200" algn="r" rtl="1">
              <a:buFont typeface="Arial" pitchFamily="34" charset="0"/>
              <a:buAutoNum type="arabicPeriod"/>
            </a:pPr>
            <a:endParaRPr lang="he-IL" sz="2400" b="1" u="sng" dirty="0"/>
          </a:p>
          <a:p>
            <a:pPr marL="0" indent="0" algn="r" rtl="1">
              <a:buFont typeface="Arial" pitchFamily="34" charset="0"/>
              <a:buNone/>
            </a:pPr>
            <a:endParaRPr lang="he-IL" sz="2400" b="1" u="sng"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EA3B7E5-DBE8-5053-330C-6D50BF72D1F8}"/>
              </a:ext>
            </a:extLst>
          </p:cNvPr>
          <p:cNvSpPr txBox="1">
            <a:spLocks/>
          </p:cNvSpPr>
          <p:nvPr/>
        </p:nvSpPr>
        <p:spPr>
          <a:xfrm>
            <a:off x="765820" y="764704"/>
            <a:ext cx="10839317" cy="4896544"/>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r" rtl="1">
              <a:buNone/>
            </a:pPr>
            <a:r>
              <a:rPr lang="en-US" sz="2400" b="1" u="sng" dirty="0" err="1"/>
              <a:t>PlayList</a:t>
            </a:r>
            <a:r>
              <a:rPr lang="he-IL" sz="2000" b="1" u="sng" dirty="0"/>
              <a:t>:</a:t>
            </a:r>
            <a:r>
              <a:rPr lang="he-IL" sz="2000" dirty="0"/>
              <a:t> </a:t>
            </a:r>
            <a:r>
              <a:rPr lang="he-IL" sz="2400" dirty="0"/>
              <a:t>מחלקה זו היא מחלקה אבסטרקטית והמחלקות היורשות ממנה הם:</a:t>
            </a:r>
            <a:endParaRPr lang="en-US" sz="2400" dirty="0"/>
          </a:p>
          <a:p>
            <a:pPr marL="457200" indent="-457200" algn="r" rtl="1">
              <a:buAutoNum type="arabicPeriod"/>
            </a:pPr>
            <a:r>
              <a:rPr lang="en-US" sz="2400" b="1" dirty="0"/>
              <a:t>Podcasts</a:t>
            </a:r>
            <a:r>
              <a:rPr lang="he-IL" sz="2400" b="1" dirty="0"/>
              <a:t> – </a:t>
            </a:r>
            <a:r>
              <a:rPr lang="he-IL" sz="2400" dirty="0"/>
              <a:t>מחלקה האחראית על רשימת הפודקאסטים.</a:t>
            </a:r>
          </a:p>
          <a:p>
            <a:pPr marL="457200" indent="-457200" algn="r" rtl="1">
              <a:buAutoNum type="arabicPeriod"/>
            </a:pPr>
            <a:r>
              <a:rPr lang="en-US" sz="2400" b="1" dirty="0"/>
              <a:t>Favorite</a:t>
            </a:r>
            <a:r>
              <a:rPr lang="he-IL" sz="2400" b="1" dirty="0"/>
              <a:t> </a:t>
            </a:r>
            <a:r>
              <a:rPr lang="he-IL" sz="2400" dirty="0"/>
              <a:t>– מחלקה האחראית על רשימת המועדפים.</a:t>
            </a:r>
          </a:p>
          <a:p>
            <a:pPr marL="457200" indent="-457200" algn="r" rtl="1">
              <a:buAutoNum type="arabicPeriod"/>
            </a:pPr>
            <a:r>
              <a:rPr lang="en-US" sz="2400" b="1" dirty="0" err="1"/>
              <a:t>DailyMix</a:t>
            </a:r>
            <a:r>
              <a:rPr lang="he-IL" sz="2400" b="1" dirty="0"/>
              <a:t> </a:t>
            </a:r>
            <a:r>
              <a:rPr lang="he-IL" sz="2400" dirty="0"/>
              <a:t>– מחלקה האחראית על המיקס היומי – 10 שירים שמוגרלים בכל יום.</a:t>
            </a:r>
          </a:p>
          <a:p>
            <a:pPr marL="457200" indent="-457200" algn="r" rtl="1">
              <a:buAutoNum type="arabicPeriod"/>
            </a:pPr>
            <a:r>
              <a:rPr lang="en-US" sz="2400" b="1" dirty="0" err="1"/>
              <a:t>MostPlayed</a:t>
            </a:r>
            <a:r>
              <a:rPr lang="he-IL" sz="2400" b="1" dirty="0"/>
              <a:t> </a:t>
            </a:r>
            <a:r>
              <a:rPr lang="he-IL" sz="2400" dirty="0"/>
              <a:t>– מחלקה האחראית על רשימת השירים שנוגנו הכי הרבה – 10 שירים.</a:t>
            </a:r>
          </a:p>
          <a:p>
            <a:pPr marL="457200" indent="-457200" algn="r" rtl="1">
              <a:buAutoNum type="arabicPeriod"/>
            </a:pPr>
            <a:r>
              <a:rPr lang="en-US" sz="2400" b="1" dirty="0"/>
              <a:t>Recent</a:t>
            </a:r>
            <a:r>
              <a:rPr lang="he-IL" sz="2400" b="1" dirty="0"/>
              <a:t> </a:t>
            </a:r>
            <a:r>
              <a:rPr lang="he-IL" sz="2400" dirty="0"/>
              <a:t>– מחלקה האחראית על רשימת השירים שנוגנו לאחרונה – 10 שירים.</a:t>
            </a:r>
          </a:p>
          <a:p>
            <a:pPr marL="457200" indent="-457200" algn="r" rtl="1">
              <a:buAutoNum type="arabicPeriod"/>
            </a:pPr>
            <a:r>
              <a:rPr lang="en-US" sz="2400" b="1" dirty="0"/>
              <a:t>Deleted</a:t>
            </a:r>
            <a:r>
              <a:rPr lang="he-IL" sz="2400" b="1" dirty="0"/>
              <a:t> </a:t>
            </a:r>
            <a:r>
              <a:rPr lang="he-IL" sz="2400" dirty="0"/>
              <a:t>– מחלקה האחראית על רשימת השירים שנמחקו מהסיפריה.</a:t>
            </a:r>
          </a:p>
          <a:p>
            <a:pPr marL="457200" indent="-457200" algn="r" rtl="1">
              <a:buAutoNum type="arabicPeriod"/>
            </a:pPr>
            <a:r>
              <a:rPr lang="en-US" sz="2400" b="1" dirty="0" err="1"/>
              <a:t>RegularPlayList</a:t>
            </a:r>
            <a:r>
              <a:rPr lang="he-IL" sz="2400" b="1" dirty="0"/>
              <a:t> </a:t>
            </a:r>
            <a:r>
              <a:rPr lang="he-IL" sz="2400" dirty="0"/>
              <a:t>– מחלקה האחראית על רשימות ההשמעה שנוספו ע"י המשתמש.</a:t>
            </a:r>
            <a:endParaRPr lang="he-IL" sz="2400" b="1" dirty="0"/>
          </a:p>
          <a:p>
            <a:pPr marL="457200" indent="-457200" algn="r" rtl="1">
              <a:buAutoNum type="arabicPeriod"/>
            </a:pPr>
            <a:endParaRPr lang="he-IL" sz="2400" dirty="0"/>
          </a:p>
          <a:p>
            <a:pPr marL="457200" indent="-457200" algn="r" rtl="1">
              <a:buAutoNum type="arabicPeriod"/>
            </a:pPr>
            <a:endParaRPr lang="he-IL" sz="2000" dirty="0"/>
          </a:p>
          <a:p>
            <a:pPr marL="457200" indent="-457200" algn="r" rtl="1">
              <a:buAutoNum type="arabicPeriod"/>
            </a:pPr>
            <a:endParaRPr lang="he-IL" sz="2000" dirty="0"/>
          </a:p>
          <a:p>
            <a:pPr marL="0" indent="0" algn="r" rtl="1">
              <a:buNone/>
            </a:pPr>
            <a:endParaRPr lang="he-IL" sz="2400" dirty="0"/>
          </a:p>
          <a:p>
            <a:pPr marL="0" indent="0" algn="r" rtl="1">
              <a:buNone/>
            </a:pPr>
            <a:endParaRPr lang="en-US" sz="2400" dirty="0"/>
          </a:p>
          <a:p>
            <a:pPr marL="0" indent="0" algn="r" rtl="1">
              <a:buNone/>
            </a:pPr>
            <a:endParaRPr lang="he-IL" sz="2400" dirty="0"/>
          </a:p>
          <a:p>
            <a:pPr marL="0" indent="0" algn="r" rtl="1">
              <a:buNone/>
            </a:pPr>
            <a:endParaRPr lang="he-IL" sz="2400" dirty="0"/>
          </a:p>
          <a:p>
            <a:pPr marL="0" indent="0" algn="r" rtl="1">
              <a:buNone/>
            </a:pPr>
            <a:endParaRPr lang="he-IL" sz="2400" dirty="0"/>
          </a:p>
          <a:p>
            <a:pPr marL="0" indent="0" algn="r" rtl="1">
              <a:buNone/>
            </a:pPr>
            <a:endParaRPr lang="he-IL" sz="2400" dirty="0"/>
          </a:p>
          <a:p>
            <a:pPr marL="0" indent="0" algn="r" rtl="1">
              <a:buNone/>
            </a:pPr>
            <a:endParaRPr lang="he-IL" sz="2400" dirty="0"/>
          </a:p>
          <a:p>
            <a:pPr marL="457200" indent="-457200" algn="r" rtl="1">
              <a:buFont typeface="Arial" pitchFamily="34" charset="0"/>
              <a:buAutoNum type="arabicPeriod"/>
            </a:pPr>
            <a:endParaRPr lang="he-IL" sz="2400" b="1" u="sng" dirty="0"/>
          </a:p>
          <a:p>
            <a:pPr marL="0" indent="0" algn="r" rtl="1">
              <a:buFont typeface="Arial" pitchFamily="34" charset="0"/>
              <a:buNone/>
            </a:pPr>
            <a:endParaRPr lang="he-IL" sz="2400" b="1" u="sng"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E05C52-7833-044E-79CA-C4F78F75F6F4}"/>
              </a:ext>
            </a:extLst>
          </p:cNvPr>
          <p:cNvSpPr txBox="1">
            <a:spLocks/>
          </p:cNvSpPr>
          <p:nvPr/>
        </p:nvSpPr>
        <p:spPr>
          <a:xfrm>
            <a:off x="1349508" y="-169531"/>
            <a:ext cx="10839317" cy="4896544"/>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r" rtl="1">
              <a:buNone/>
            </a:pPr>
            <a:r>
              <a:rPr lang="he-IL" b="1" u="sng" dirty="0"/>
              <a:t>יחסי הגומלין בין המחלקות:</a:t>
            </a:r>
          </a:p>
          <a:p>
            <a:pPr marL="0" indent="0" algn="r" rtl="1">
              <a:buNone/>
            </a:pPr>
            <a:endParaRPr lang="he-IL" b="1" u="sng" dirty="0"/>
          </a:p>
          <a:p>
            <a:pPr marL="0" indent="0" algn="r" rtl="1">
              <a:buNone/>
            </a:pPr>
            <a:endParaRPr lang="he-IL" sz="2400" dirty="0"/>
          </a:p>
          <a:p>
            <a:pPr marL="457200" indent="-457200" algn="r" rtl="1">
              <a:buAutoNum type="arabicPeriod"/>
            </a:pPr>
            <a:endParaRPr lang="he-IL" sz="2000" dirty="0"/>
          </a:p>
          <a:p>
            <a:pPr marL="457200" indent="-457200" algn="r" rtl="1">
              <a:buAutoNum type="arabicPeriod"/>
            </a:pPr>
            <a:endParaRPr lang="he-IL" sz="2000" dirty="0"/>
          </a:p>
          <a:p>
            <a:pPr marL="0" indent="0" algn="r" rtl="1">
              <a:buNone/>
            </a:pPr>
            <a:endParaRPr lang="he-IL" sz="2400" dirty="0"/>
          </a:p>
          <a:p>
            <a:pPr marL="0" indent="0" algn="r" rtl="1">
              <a:buNone/>
            </a:pPr>
            <a:endParaRPr lang="en-US" sz="2400" dirty="0"/>
          </a:p>
          <a:p>
            <a:pPr marL="0" indent="0" algn="r" rtl="1">
              <a:buNone/>
            </a:pPr>
            <a:endParaRPr lang="he-IL" sz="2400" dirty="0"/>
          </a:p>
          <a:p>
            <a:pPr marL="0" indent="0" algn="r" rtl="1">
              <a:buNone/>
            </a:pPr>
            <a:endParaRPr lang="he-IL" sz="2400" dirty="0"/>
          </a:p>
          <a:p>
            <a:pPr marL="0" indent="0" algn="r" rtl="1">
              <a:buNone/>
            </a:pPr>
            <a:endParaRPr lang="he-IL" sz="2400" dirty="0"/>
          </a:p>
          <a:p>
            <a:pPr marL="0" indent="0" algn="r" rtl="1">
              <a:buNone/>
            </a:pPr>
            <a:endParaRPr lang="he-IL" sz="2400" dirty="0"/>
          </a:p>
          <a:p>
            <a:pPr marL="0" indent="0" algn="r" rtl="1">
              <a:buNone/>
            </a:pPr>
            <a:endParaRPr lang="he-IL" sz="2400" dirty="0"/>
          </a:p>
          <a:p>
            <a:pPr marL="457200" indent="-457200" algn="r" rtl="1">
              <a:buFont typeface="Arial" pitchFamily="34" charset="0"/>
              <a:buAutoNum type="arabicPeriod"/>
            </a:pPr>
            <a:endParaRPr lang="he-IL" sz="2400" b="1" u="sng" dirty="0"/>
          </a:p>
          <a:p>
            <a:pPr marL="0" indent="0" algn="r" rtl="1">
              <a:buFont typeface="Arial" pitchFamily="34" charset="0"/>
              <a:buNone/>
            </a:pPr>
            <a:endParaRPr lang="he-IL" sz="2400" b="1" u="sng" dirty="0"/>
          </a:p>
        </p:txBody>
      </p:sp>
      <p:sp>
        <p:nvSpPr>
          <p:cNvPr id="4" name="Rectangle: Rounded Corners 3">
            <a:extLst>
              <a:ext uri="{FF2B5EF4-FFF2-40B4-BE49-F238E27FC236}">
                <a16:creationId xmlns:a16="http://schemas.microsoft.com/office/drawing/2014/main" id="{879C4F33-45F7-AB37-6A18-1DB2DD60539E}"/>
              </a:ext>
            </a:extLst>
          </p:cNvPr>
          <p:cNvSpPr/>
          <p:nvPr/>
        </p:nvSpPr>
        <p:spPr>
          <a:xfrm>
            <a:off x="2062113" y="865002"/>
            <a:ext cx="2019233"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UserInterface</a:t>
            </a:r>
            <a:endParaRPr lang="en-IL" sz="2000" dirty="0"/>
          </a:p>
        </p:txBody>
      </p:sp>
      <p:sp>
        <p:nvSpPr>
          <p:cNvPr id="5" name="Rectangle: Rounded Corners 4">
            <a:extLst>
              <a:ext uri="{FF2B5EF4-FFF2-40B4-BE49-F238E27FC236}">
                <a16:creationId xmlns:a16="http://schemas.microsoft.com/office/drawing/2014/main" id="{99B1FC6C-215C-B6BA-12A1-B541B24D6CE0}"/>
              </a:ext>
            </a:extLst>
          </p:cNvPr>
          <p:cNvSpPr/>
          <p:nvPr/>
        </p:nvSpPr>
        <p:spPr>
          <a:xfrm>
            <a:off x="481510" y="4514889"/>
            <a:ext cx="152821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Search</a:t>
            </a:r>
            <a:endParaRPr lang="en-IL" sz="2000" dirty="0"/>
          </a:p>
        </p:txBody>
      </p:sp>
      <p:sp>
        <p:nvSpPr>
          <p:cNvPr id="6" name="Rectangle: Rounded Corners 5">
            <a:extLst>
              <a:ext uri="{FF2B5EF4-FFF2-40B4-BE49-F238E27FC236}">
                <a16:creationId xmlns:a16="http://schemas.microsoft.com/office/drawing/2014/main" id="{C13BDB0C-FC5B-A3FB-163E-5263EA67CB5F}"/>
              </a:ext>
            </a:extLst>
          </p:cNvPr>
          <p:cNvSpPr/>
          <p:nvPr/>
        </p:nvSpPr>
        <p:spPr>
          <a:xfrm>
            <a:off x="546670" y="2215587"/>
            <a:ext cx="152821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PlayListOps</a:t>
            </a:r>
            <a:endParaRPr lang="en-IL" sz="2000" dirty="0"/>
          </a:p>
        </p:txBody>
      </p:sp>
      <p:sp>
        <p:nvSpPr>
          <p:cNvPr id="7" name="Rectangle: Rounded Corners 6">
            <a:extLst>
              <a:ext uri="{FF2B5EF4-FFF2-40B4-BE49-F238E27FC236}">
                <a16:creationId xmlns:a16="http://schemas.microsoft.com/office/drawing/2014/main" id="{0EF56C8D-F518-154A-55BD-9EDCC10AAF54}"/>
              </a:ext>
            </a:extLst>
          </p:cNvPr>
          <p:cNvSpPr/>
          <p:nvPr/>
        </p:nvSpPr>
        <p:spPr>
          <a:xfrm>
            <a:off x="570830" y="3117991"/>
            <a:ext cx="152821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Library</a:t>
            </a:r>
            <a:endParaRPr lang="en-IL" sz="2000" dirty="0"/>
          </a:p>
        </p:txBody>
      </p:sp>
      <p:sp>
        <p:nvSpPr>
          <p:cNvPr id="10" name="Rectangle: Rounded Corners 9">
            <a:extLst>
              <a:ext uri="{FF2B5EF4-FFF2-40B4-BE49-F238E27FC236}">
                <a16:creationId xmlns:a16="http://schemas.microsoft.com/office/drawing/2014/main" id="{1688192E-706E-E51B-9B65-A86D6B5ED16C}"/>
              </a:ext>
            </a:extLst>
          </p:cNvPr>
          <p:cNvSpPr/>
          <p:nvPr/>
        </p:nvSpPr>
        <p:spPr>
          <a:xfrm>
            <a:off x="6753708" y="865002"/>
            <a:ext cx="2019233"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PlayList</a:t>
            </a:r>
            <a:endParaRPr lang="en-IL" sz="2000" dirty="0"/>
          </a:p>
        </p:txBody>
      </p:sp>
      <p:sp>
        <p:nvSpPr>
          <p:cNvPr id="11" name="Rectangle: Rounded Corners 10">
            <a:extLst>
              <a:ext uri="{FF2B5EF4-FFF2-40B4-BE49-F238E27FC236}">
                <a16:creationId xmlns:a16="http://schemas.microsoft.com/office/drawing/2014/main" id="{8F02F8E7-59DA-6479-8555-77CA4E804D16}"/>
              </a:ext>
            </a:extLst>
          </p:cNvPr>
          <p:cNvSpPr/>
          <p:nvPr/>
        </p:nvSpPr>
        <p:spPr>
          <a:xfrm>
            <a:off x="9642653" y="1548677"/>
            <a:ext cx="1921729"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Favorite</a:t>
            </a:r>
            <a:endParaRPr lang="en-IL" sz="2000" dirty="0"/>
          </a:p>
        </p:txBody>
      </p:sp>
      <p:sp>
        <p:nvSpPr>
          <p:cNvPr id="12" name="Rectangle: Rounded Corners 11">
            <a:extLst>
              <a:ext uri="{FF2B5EF4-FFF2-40B4-BE49-F238E27FC236}">
                <a16:creationId xmlns:a16="http://schemas.microsoft.com/office/drawing/2014/main" id="{164AE93C-C427-AA22-1480-1923C64E2549}"/>
              </a:ext>
            </a:extLst>
          </p:cNvPr>
          <p:cNvSpPr/>
          <p:nvPr/>
        </p:nvSpPr>
        <p:spPr>
          <a:xfrm>
            <a:off x="9642653" y="2305176"/>
            <a:ext cx="192172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DailyMix</a:t>
            </a:r>
            <a:endParaRPr lang="en-IL" sz="2000" dirty="0"/>
          </a:p>
        </p:txBody>
      </p:sp>
      <p:sp>
        <p:nvSpPr>
          <p:cNvPr id="13" name="Rectangle: Rounded Corners 12">
            <a:extLst>
              <a:ext uri="{FF2B5EF4-FFF2-40B4-BE49-F238E27FC236}">
                <a16:creationId xmlns:a16="http://schemas.microsoft.com/office/drawing/2014/main" id="{A02F814B-F52D-DB9C-9D42-F76FD256D35A}"/>
              </a:ext>
            </a:extLst>
          </p:cNvPr>
          <p:cNvSpPr/>
          <p:nvPr/>
        </p:nvSpPr>
        <p:spPr>
          <a:xfrm>
            <a:off x="9642653" y="3061675"/>
            <a:ext cx="192172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Recent</a:t>
            </a:r>
            <a:endParaRPr lang="en-IL" sz="2000" dirty="0"/>
          </a:p>
        </p:txBody>
      </p:sp>
      <p:sp>
        <p:nvSpPr>
          <p:cNvPr id="14" name="Rectangle: Rounded Corners 13">
            <a:extLst>
              <a:ext uri="{FF2B5EF4-FFF2-40B4-BE49-F238E27FC236}">
                <a16:creationId xmlns:a16="http://schemas.microsoft.com/office/drawing/2014/main" id="{989CCE8E-A7A4-9F81-CE1B-760145BFBBAF}"/>
              </a:ext>
            </a:extLst>
          </p:cNvPr>
          <p:cNvSpPr/>
          <p:nvPr/>
        </p:nvSpPr>
        <p:spPr>
          <a:xfrm>
            <a:off x="9642653" y="3803959"/>
            <a:ext cx="192172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Deleted</a:t>
            </a:r>
            <a:endParaRPr lang="en-IL" sz="2000" dirty="0"/>
          </a:p>
        </p:txBody>
      </p:sp>
      <p:sp>
        <p:nvSpPr>
          <p:cNvPr id="15" name="Rectangle: Rounded Corners 14">
            <a:extLst>
              <a:ext uri="{FF2B5EF4-FFF2-40B4-BE49-F238E27FC236}">
                <a16:creationId xmlns:a16="http://schemas.microsoft.com/office/drawing/2014/main" id="{A9B90607-4FA6-7EAC-A592-64A31C072916}"/>
              </a:ext>
            </a:extLst>
          </p:cNvPr>
          <p:cNvSpPr/>
          <p:nvPr/>
        </p:nvSpPr>
        <p:spPr>
          <a:xfrm>
            <a:off x="9642652" y="4609672"/>
            <a:ext cx="1921729"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Podcasts</a:t>
            </a:r>
            <a:endParaRPr lang="en-IL" sz="2000" dirty="0"/>
          </a:p>
        </p:txBody>
      </p:sp>
      <p:sp>
        <p:nvSpPr>
          <p:cNvPr id="16" name="Rectangle: Rounded Corners 15">
            <a:extLst>
              <a:ext uri="{FF2B5EF4-FFF2-40B4-BE49-F238E27FC236}">
                <a16:creationId xmlns:a16="http://schemas.microsoft.com/office/drawing/2014/main" id="{7F90DD6F-88F0-7285-7449-BCE6E2D6ED6A}"/>
              </a:ext>
            </a:extLst>
          </p:cNvPr>
          <p:cNvSpPr/>
          <p:nvPr/>
        </p:nvSpPr>
        <p:spPr>
          <a:xfrm>
            <a:off x="9642652" y="5378553"/>
            <a:ext cx="1921729"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MostPlayed</a:t>
            </a:r>
            <a:endParaRPr lang="en-IL" sz="2000" dirty="0"/>
          </a:p>
        </p:txBody>
      </p:sp>
      <p:sp>
        <p:nvSpPr>
          <p:cNvPr id="17" name="Rectangle: Rounded Corners 16">
            <a:extLst>
              <a:ext uri="{FF2B5EF4-FFF2-40B4-BE49-F238E27FC236}">
                <a16:creationId xmlns:a16="http://schemas.microsoft.com/office/drawing/2014/main" id="{DEE58916-D19A-B342-40D4-3CCE11B32530}"/>
              </a:ext>
            </a:extLst>
          </p:cNvPr>
          <p:cNvSpPr/>
          <p:nvPr/>
        </p:nvSpPr>
        <p:spPr>
          <a:xfrm>
            <a:off x="9642652" y="6108455"/>
            <a:ext cx="1921729"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RegularPlayList</a:t>
            </a:r>
            <a:endParaRPr lang="en-IL" sz="2000" dirty="0"/>
          </a:p>
        </p:txBody>
      </p:sp>
      <p:sp>
        <p:nvSpPr>
          <p:cNvPr id="18" name="Rectangle: Rounded Corners 17">
            <a:extLst>
              <a:ext uri="{FF2B5EF4-FFF2-40B4-BE49-F238E27FC236}">
                <a16:creationId xmlns:a16="http://schemas.microsoft.com/office/drawing/2014/main" id="{AA401429-B632-C79C-D260-F425B8ACD577}"/>
              </a:ext>
            </a:extLst>
          </p:cNvPr>
          <p:cNvSpPr/>
          <p:nvPr/>
        </p:nvSpPr>
        <p:spPr>
          <a:xfrm>
            <a:off x="5761288" y="5572340"/>
            <a:ext cx="152821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Song</a:t>
            </a:r>
            <a:endParaRPr lang="en-IL" sz="2000" dirty="0"/>
          </a:p>
        </p:txBody>
      </p:sp>
      <p:cxnSp>
        <p:nvCxnSpPr>
          <p:cNvPr id="25" name="Straight Arrow Connector 24">
            <a:extLst>
              <a:ext uri="{FF2B5EF4-FFF2-40B4-BE49-F238E27FC236}">
                <a16:creationId xmlns:a16="http://schemas.microsoft.com/office/drawing/2014/main" id="{709B5CFA-E88F-6AF2-CD87-4DBA219DB810}"/>
              </a:ext>
            </a:extLst>
          </p:cNvPr>
          <p:cNvCxnSpPr>
            <a:cxnSpLocks/>
            <a:stCxn id="11" idx="1"/>
            <a:endCxn id="10" idx="2"/>
          </p:cNvCxnSpPr>
          <p:nvPr/>
        </p:nvCxnSpPr>
        <p:spPr>
          <a:xfrm flipH="1" flipV="1">
            <a:off x="7763325" y="1369058"/>
            <a:ext cx="1879328" cy="43164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3CA8283-4089-896A-4550-FC3527D746DE}"/>
              </a:ext>
            </a:extLst>
          </p:cNvPr>
          <p:cNvCxnSpPr>
            <a:cxnSpLocks/>
            <a:endCxn id="10" idx="2"/>
          </p:cNvCxnSpPr>
          <p:nvPr/>
        </p:nvCxnSpPr>
        <p:spPr>
          <a:xfrm flipH="1" flipV="1">
            <a:off x="7763325" y="1369058"/>
            <a:ext cx="1859432" cy="121199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AAA5150-5ED5-8461-4D67-FAC719E744EE}"/>
              </a:ext>
            </a:extLst>
          </p:cNvPr>
          <p:cNvCxnSpPr>
            <a:cxnSpLocks/>
            <a:endCxn id="10" idx="2"/>
          </p:cNvCxnSpPr>
          <p:nvPr/>
        </p:nvCxnSpPr>
        <p:spPr>
          <a:xfrm flipH="1" flipV="1">
            <a:off x="7763325" y="1369058"/>
            <a:ext cx="1808748" cy="196429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96E18E1-3A72-D469-9AD6-752CD5070340}"/>
              </a:ext>
            </a:extLst>
          </p:cNvPr>
          <p:cNvCxnSpPr>
            <a:cxnSpLocks/>
            <a:stCxn id="14" idx="1"/>
            <a:endCxn id="10" idx="2"/>
          </p:cNvCxnSpPr>
          <p:nvPr/>
        </p:nvCxnSpPr>
        <p:spPr>
          <a:xfrm flipH="1" flipV="1">
            <a:off x="7763325" y="1369058"/>
            <a:ext cx="1879328" cy="26869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6B3A66D-997F-C22D-C817-8AB8C211609B}"/>
              </a:ext>
            </a:extLst>
          </p:cNvPr>
          <p:cNvCxnSpPr>
            <a:cxnSpLocks/>
            <a:stCxn id="15" idx="1"/>
            <a:endCxn id="10" idx="2"/>
          </p:cNvCxnSpPr>
          <p:nvPr/>
        </p:nvCxnSpPr>
        <p:spPr>
          <a:xfrm flipH="1" flipV="1">
            <a:off x="7763325" y="1369058"/>
            <a:ext cx="1879327" cy="34926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5C94815-52EB-5788-BAB2-5D8D595B3031}"/>
              </a:ext>
            </a:extLst>
          </p:cNvPr>
          <p:cNvCxnSpPr>
            <a:cxnSpLocks/>
            <a:stCxn id="16" idx="1"/>
            <a:endCxn id="10" idx="2"/>
          </p:cNvCxnSpPr>
          <p:nvPr/>
        </p:nvCxnSpPr>
        <p:spPr>
          <a:xfrm flipH="1" flipV="1">
            <a:off x="7763325" y="1369058"/>
            <a:ext cx="1879327" cy="42615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1570143-D8C4-A64F-F9C5-158F0C0217C5}"/>
              </a:ext>
            </a:extLst>
          </p:cNvPr>
          <p:cNvCxnSpPr>
            <a:cxnSpLocks/>
            <a:stCxn id="17" idx="1"/>
            <a:endCxn id="10" idx="2"/>
          </p:cNvCxnSpPr>
          <p:nvPr/>
        </p:nvCxnSpPr>
        <p:spPr>
          <a:xfrm flipH="1" flipV="1">
            <a:off x="7763325" y="1369058"/>
            <a:ext cx="1879327" cy="49914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DEDD48E-987C-C53B-4A06-93A8463652BE}"/>
              </a:ext>
            </a:extLst>
          </p:cNvPr>
          <p:cNvSpPr txBox="1"/>
          <p:nvPr/>
        </p:nvSpPr>
        <p:spPr>
          <a:xfrm>
            <a:off x="7417445" y="1794827"/>
            <a:ext cx="2019232" cy="430887"/>
          </a:xfrm>
          <a:prstGeom prst="rect">
            <a:avLst/>
          </a:prstGeom>
          <a:noFill/>
        </p:spPr>
        <p:txBody>
          <a:bodyPr wrap="square" rtlCol="0">
            <a:spAutoFit/>
          </a:bodyPr>
          <a:lstStyle/>
          <a:p>
            <a:r>
              <a:rPr lang="en-US" sz="2200" dirty="0">
                <a:highlight>
                  <a:srgbClr val="000000"/>
                </a:highlight>
              </a:rPr>
              <a:t>Polymorphism</a:t>
            </a:r>
            <a:r>
              <a:rPr lang="en-US" sz="2000" b="1" dirty="0"/>
              <a:t> </a:t>
            </a:r>
            <a:endParaRPr lang="en-IL" sz="2000" b="1" dirty="0"/>
          </a:p>
        </p:txBody>
      </p:sp>
      <p:cxnSp>
        <p:nvCxnSpPr>
          <p:cNvPr id="56" name="Straight Arrow Connector 55">
            <a:extLst>
              <a:ext uri="{FF2B5EF4-FFF2-40B4-BE49-F238E27FC236}">
                <a16:creationId xmlns:a16="http://schemas.microsoft.com/office/drawing/2014/main" id="{584B4468-3D0B-8181-47B9-16A06B18BA4A}"/>
              </a:ext>
            </a:extLst>
          </p:cNvPr>
          <p:cNvCxnSpPr>
            <a:cxnSpLocks/>
            <a:stCxn id="6" idx="3"/>
            <a:endCxn id="4" idx="2"/>
          </p:cNvCxnSpPr>
          <p:nvPr/>
        </p:nvCxnSpPr>
        <p:spPr>
          <a:xfrm flipV="1">
            <a:off x="2074887" y="1369058"/>
            <a:ext cx="996843" cy="10985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9BA1D9A-8A4A-954C-D97A-309B6C0E4DCB}"/>
              </a:ext>
            </a:extLst>
          </p:cNvPr>
          <p:cNvCxnSpPr>
            <a:cxnSpLocks/>
            <a:stCxn id="7" idx="3"/>
            <a:endCxn id="4" idx="2"/>
          </p:cNvCxnSpPr>
          <p:nvPr/>
        </p:nvCxnSpPr>
        <p:spPr>
          <a:xfrm flipV="1">
            <a:off x="2099047" y="1369058"/>
            <a:ext cx="972683" cy="20009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C496791-7471-0144-A4E6-C956DD8F4060}"/>
              </a:ext>
            </a:extLst>
          </p:cNvPr>
          <p:cNvCxnSpPr>
            <a:cxnSpLocks/>
            <a:stCxn id="5" idx="3"/>
            <a:endCxn id="4" idx="2"/>
          </p:cNvCxnSpPr>
          <p:nvPr/>
        </p:nvCxnSpPr>
        <p:spPr>
          <a:xfrm flipV="1">
            <a:off x="2009727" y="1369058"/>
            <a:ext cx="1062003" cy="3397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0B496ADD-0D67-1F3B-70AD-EFAD3404B4E8}"/>
              </a:ext>
            </a:extLst>
          </p:cNvPr>
          <p:cNvSpPr txBox="1"/>
          <p:nvPr/>
        </p:nvSpPr>
        <p:spPr>
          <a:xfrm>
            <a:off x="7546963" y="2269163"/>
            <a:ext cx="1641639" cy="769441"/>
          </a:xfrm>
          <a:prstGeom prst="rect">
            <a:avLst/>
          </a:prstGeom>
          <a:noFill/>
        </p:spPr>
        <p:txBody>
          <a:bodyPr wrap="square" rtlCol="0">
            <a:spAutoFit/>
          </a:bodyPr>
          <a:lstStyle/>
          <a:p>
            <a:r>
              <a:rPr lang="en-US" sz="2200" dirty="0">
                <a:highlight>
                  <a:srgbClr val="000000"/>
                </a:highlight>
              </a:rPr>
              <a:t>Inheritance</a:t>
            </a:r>
            <a:r>
              <a:rPr lang="he-IL" sz="2200" dirty="0">
                <a:highlight>
                  <a:srgbClr val="000000"/>
                </a:highlight>
              </a:rPr>
              <a:t> </a:t>
            </a:r>
            <a:r>
              <a:rPr lang="en-US" sz="2200" dirty="0">
                <a:highlight>
                  <a:srgbClr val="000000"/>
                </a:highlight>
              </a:rPr>
              <a:t> from </a:t>
            </a:r>
            <a:r>
              <a:rPr lang="en-US" sz="2200" dirty="0" err="1">
                <a:highlight>
                  <a:srgbClr val="000000"/>
                </a:highlight>
              </a:rPr>
              <a:t>PlayList</a:t>
            </a:r>
            <a:endParaRPr lang="en-IL" sz="2200" dirty="0">
              <a:highlight>
                <a:srgbClr val="000000"/>
              </a:highlight>
            </a:endParaRPr>
          </a:p>
        </p:txBody>
      </p:sp>
      <p:sp>
        <p:nvSpPr>
          <p:cNvPr id="65" name="TextBox 64">
            <a:extLst>
              <a:ext uri="{FF2B5EF4-FFF2-40B4-BE49-F238E27FC236}">
                <a16:creationId xmlns:a16="http://schemas.microsoft.com/office/drawing/2014/main" id="{D8CD71A1-AD33-EF66-BD19-86FE4299A2A2}"/>
              </a:ext>
            </a:extLst>
          </p:cNvPr>
          <p:cNvSpPr txBox="1"/>
          <p:nvPr/>
        </p:nvSpPr>
        <p:spPr>
          <a:xfrm>
            <a:off x="2333749" y="1600015"/>
            <a:ext cx="1859433" cy="769441"/>
          </a:xfrm>
          <a:prstGeom prst="rect">
            <a:avLst/>
          </a:prstGeom>
          <a:noFill/>
        </p:spPr>
        <p:txBody>
          <a:bodyPr wrap="square" rtlCol="0">
            <a:spAutoFit/>
          </a:bodyPr>
          <a:lstStyle/>
          <a:p>
            <a:r>
              <a:rPr lang="en-US" sz="2200" dirty="0">
                <a:highlight>
                  <a:srgbClr val="000000"/>
                </a:highlight>
              </a:rPr>
              <a:t>Contained in </a:t>
            </a:r>
            <a:r>
              <a:rPr lang="en-US" sz="2200" dirty="0" err="1">
                <a:highlight>
                  <a:srgbClr val="000000"/>
                </a:highlight>
              </a:rPr>
              <a:t>UserInterface</a:t>
            </a:r>
            <a:endParaRPr lang="en-IL" sz="2200" dirty="0">
              <a:highlight>
                <a:srgbClr val="000000"/>
              </a:highlight>
            </a:endParaRPr>
          </a:p>
        </p:txBody>
      </p:sp>
      <p:sp>
        <p:nvSpPr>
          <p:cNvPr id="2" name="Arrow: Left-Right-Up 1">
            <a:extLst>
              <a:ext uri="{FF2B5EF4-FFF2-40B4-BE49-F238E27FC236}">
                <a16:creationId xmlns:a16="http://schemas.microsoft.com/office/drawing/2014/main" id="{A3D4EB0E-1DA4-6CED-6C11-3B02FF6FAE09}"/>
              </a:ext>
            </a:extLst>
          </p:cNvPr>
          <p:cNvSpPr/>
          <p:nvPr/>
        </p:nvSpPr>
        <p:spPr>
          <a:xfrm>
            <a:off x="5091936" y="3728191"/>
            <a:ext cx="3126242" cy="1109493"/>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a:p>
        </p:txBody>
      </p:sp>
      <p:sp>
        <p:nvSpPr>
          <p:cNvPr id="8" name="TextBox 7">
            <a:extLst>
              <a:ext uri="{FF2B5EF4-FFF2-40B4-BE49-F238E27FC236}">
                <a16:creationId xmlns:a16="http://schemas.microsoft.com/office/drawing/2014/main" id="{F4F87649-A092-9DFD-E65C-676F903BAF7F}"/>
              </a:ext>
            </a:extLst>
          </p:cNvPr>
          <p:cNvSpPr txBox="1"/>
          <p:nvPr/>
        </p:nvSpPr>
        <p:spPr>
          <a:xfrm>
            <a:off x="5742248" y="4780526"/>
            <a:ext cx="1804715" cy="707886"/>
          </a:xfrm>
          <a:prstGeom prst="rect">
            <a:avLst/>
          </a:prstGeom>
          <a:noFill/>
        </p:spPr>
        <p:txBody>
          <a:bodyPr wrap="square" rtlCol="0">
            <a:spAutoFit/>
          </a:bodyPr>
          <a:lstStyle/>
          <a:p>
            <a:r>
              <a:rPr lang="en-US" sz="2000" dirty="0">
                <a:highlight>
                  <a:srgbClr val="000000"/>
                </a:highlight>
              </a:rPr>
              <a:t>Contained in all the classes</a:t>
            </a:r>
            <a:endParaRPr lang="en-IL" sz="2000" dirty="0">
              <a:highlight>
                <a:srgbClr val="000000"/>
              </a:highlight>
            </a:endParaRPr>
          </a:p>
        </p:txBody>
      </p:sp>
      <p:cxnSp>
        <p:nvCxnSpPr>
          <p:cNvPr id="73" name="Straight Arrow Connector 72">
            <a:extLst>
              <a:ext uri="{FF2B5EF4-FFF2-40B4-BE49-F238E27FC236}">
                <a16:creationId xmlns:a16="http://schemas.microsoft.com/office/drawing/2014/main" id="{AC92960A-7E98-43DB-07C8-F71DC5342F82}"/>
              </a:ext>
            </a:extLst>
          </p:cNvPr>
          <p:cNvCxnSpPr>
            <a:stCxn id="10" idx="1"/>
            <a:endCxn id="4" idx="3"/>
          </p:cNvCxnSpPr>
          <p:nvPr/>
        </p:nvCxnSpPr>
        <p:spPr>
          <a:xfrm flipH="1">
            <a:off x="4081346" y="1117030"/>
            <a:ext cx="267236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015BC187-3EC9-18AC-422A-F6D13EF48644}"/>
              </a:ext>
            </a:extLst>
          </p:cNvPr>
          <p:cNvSpPr txBox="1"/>
          <p:nvPr/>
        </p:nvSpPr>
        <p:spPr>
          <a:xfrm>
            <a:off x="4508876" y="675796"/>
            <a:ext cx="2016521" cy="1107996"/>
          </a:xfrm>
          <a:prstGeom prst="rect">
            <a:avLst/>
          </a:prstGeom>
          <a:noFill/>
        </p:spPr>
        <p:txBody>
          <a:bodyPr wrap="square" rtlCol="0">
            <a:spAutoFit/>
          </a:bodyPr>
          <a:lstStyle/>
          <a:p>
            <a:r>
              <a:rPr lang="en-US" sz="2200" dirty="0" err="1">
                <a:highlight>
                  <a:srgbClr val="000000"/>
                </a:highlight>
              </a:rPr>
              <a:t>UnserInterface</a:t>
            </a:r>
            <a:r>
              <a:rPr lang="en-US" sz="2200" dirty="0">
                <a:highlight>
                  <a:srgbClr val="000000"/>
                </a:highlight>
              </a:rPr>
              <a:t> contain pointer to </a:t>
            </a:r>
            <a:r>
              <a:rPr lang="en-US" sz="2200" dirty="0" err="1">
                <a:highlight>
                  <a:srgbClr val="000000"/>
                </a:highlight>
              </a:rPr>
              <a:t>PlayList</a:t>
            </a:r>
            <a:endParaRPr lang="en-IL" sz="2200" dirty="0">
              <a:highlight>
                <a:srgbClr val="000000"/>
              </a:highlight>
            </a:endParaRPr>
          </a:p>
        </p:txBody>
      </p:sp>
      <p:sp>
        <p:nvSpPr>
          <p:cNvPr id="111" name="Rectangle: Rounded Corners 110">
            <a:extLst>
              <a:ext uri="{FF2B5EF4-FFF2-40B4-BE49-F238E27FC236}">
                <a16:creationId xmlns:a16="http://schemas.microsoft.com/office/drawing/2014/main" id="{D3254DC2-7408-1E07-DC09-6C2BBEE595AE}"/>
              </a:ext>
            </a:extLst>
          </p:cNvPr>
          <p:cNvSpPr/>
          <p:nvPr/>
        </p:nvSpPr>
        <p:spPr>
          <a:xfrm>
            <a:off x="2591036" y="5409582"/>
            <a:ext cx="152821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Player</a:t>
            </a:r>
            <a:endParaRPr lang="en-IL" sz="2000" dirty="0"/>
          </a:p>
        </p:txBody>
      </p:sp>
      <p:cxnSp>
        <p:nvCxnSpPr>
          <p:cNvPr id="113" name="Straight Arrow Connector 112">
            <a:extLst>
              <a:ext uri="{FF2B5EF4-FFF2-40B4-BE49-F238E27FC236}">
                <a16:creationId xmlns:a16="http://schemas.microsoft.com/office/drawing/2014/main" id="{23FAB540-D984-AE97-5419-0E9003C9DE90}"/>
              </a:ext>
            </a:extLst>
          </p:cNvPr>
          <p:cNvCxnSpPr>
            <a:cxnSpLocks/>
            <a:stCxn id="111" idx="0"/>
          </p:cNvCxnSpPr>
          <p:nvPr/>
        </p:nvCxnSpPr>
        <p:spPr>
          <a:xfrm flipV="1">
            <a:off x="3355145" y="1369058"/>
            <a:ext cx="4024709" cy="404052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BE818E8-ADB6-E5FA-DB14-FF7C098E5BAD}"/>
              </a:ext>
            </a:extLst>
          </p:cNvPr>
          <p:cNvCxnSpPr>
            <a:cxnSpLocks/>
            <a:stCxn id="111" idx="0"/>
            <a:endCxn id="7" idx="2"/>
          </p:cNvCxnSpPr>
          <p:nvPr/>
        </p:nvCxnSpPr>
        <p:spPr>
          <a:xfrm flipH="1" flipV="1">
            <a:off x="1334939" y="3622047"/>
            <a:ext cx="2020206" cy="178753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978CD88B-7BEE-FE51-5C0D-376819466B88}"/>
              </a:ext>
            </a:extLst>
          </p:cNvPr>
          <p:cNvCxnSpPr>
            <a:cxnSpLocks/>
            <a:stCxn id="111" idx="0"/>
            <a:endCxn id="5" idx="2"/>
          </p:cNvCxnSpPr>
          <p:nvPr/>
        </p:nvCxnSpPr>
        <p:spPr>
          <a:xfrm flipH="1" flipV="1">
            <a:off x="1245619" y="5018945"/>
            <a:ext cx="2109526" cy="3906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AAB8D43A-DE7A-A685-38D1-6FBCB4BD5166}"/>
              </a:ext>
            </a:extLst>
          </p:cNvPr>
          <p:cNvSpPr txBox="1"/>
          <p:nvPr/>
        </p:nvSpPr>
        <p:spPr>
          <a:xfrm>
            <a:off x="2646159" y="4155620"/>
            <a:ext cx="1398611" cy="1107996"/>
          </a:xfrm>
          <a:prstGeom prst="rect">
            <a:avLst/>
          </a:prstGeom>
          <a:noFill/>
        </p:spPr>
        <p:txBody>
          <a:bodyPr wrap="square" rtlCol="0">
            <a:spAutoFit/>
          </a:bodyPr>
          <a:lstStyle/>
          <a:p>
            <a:r>
              <a:rPr lang="en-US" sz="2200" dirty="0">
                <a:highlight>
                  <a:srgbClr val="000000"/>
                </a:highlight>
              </a:rPr>
              <a:t>Contained in all of these</a:t>
            </a:r>
            <a:endParaRPr lang="en-IL" sz="2200" dirty="0">
              <a:highlight>
                <a:srgbClr val="000000"/>
              </a:highlight>
            </a:endParaRP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1844" y="260648"/>
            <a:ext cx="10801200" cy="5962352"/>
          </a:xfrm>
        </p:spPr>
        <p:txBody>
          <a:bodyPr>
            <a:normAutofit/>
          </a:bodyPr>
          <a:lstStyle/>
          <a:p>
            <a:pPr marL="0" indent="0" algn="r" rtl="1">
              <a:buNone/>
            </a:pPr>
            <a:r>
              <a:rPr lang="he-IL" b="1" u="sng" dirty="0"/>
              <a:t>ירושה ופולימורפיזם:</a:t>
            </a:r>
          </a:p>
          <a:p>
            <a:pPr algn="r" rtl="1"/>
            <a:r>
              <a:rPr lang="he-IL" sz="2400" dirty="0"/>
              <a:t>כמו שכבר ציינו בשקופיות הקודמות הפולימופריזם שבצענו בפרויקט זה מיוצג ע"י המחלקה האבסטרקטית – </a:t>
            </a:r>
            <a:r>
              <a:rPr lang="en-US" sz="2400" dirty="0" err="1"/>
              <a:t>PlayList</a:t>
            </a:r>
            <a:r>
              <a:rPr lang="he-IL" sz="2400" dirty="0"/>
              <a:t>.</a:t>
            </a:r>
          </a:p>
          <a:p>
            <a:pPr algn="r" rtl="1"/>
            <a:r>
              <a:rPr lang="he-IL" sz="2400" dirty="0"/>
              <a:t>המחלקות היורשות ממחלקה זו הם למעשה כל רשימות ההשמעה שיש לנו בנגן המוסיקה כולל מחלקה מיוחדת לרשימות ההשמעה שהמשתמש מוסיף במהלך השימוש בנגן וכולל "רשימת ההשמעה" של שירים שנמחקו.</a:t>
            </a:r>
          </a:p>
          <a:p>
            <a:pPr algn="r" rtl="1"/>
            <a:r>
              <a:rPr lang="he-IL" sz="2400" dirty="0"/>
              <a:t>המחלקות היורשות מהמחלקה האבסטרקית הם: </a:t>
            </a:r>
            <a:r>
              <a:rPr lang="en-US" sz="2400" dirty="0"/>
              <a:t>Recent, Favorite, Podcasts, </a:t>
            </a:r>
            <a:r>
              <a:rPr lang="en-US" sz="2400" dirty="0" err="1"/>
              <a:t>DailyMix</a:t>
            </a:r>
            <a:r>
              <a:rPr lang="en-US" sz="2400" dirty="0"/>
              <a:t>, </a:t>
            </a:r>
            <a:r>
              <a:rPr lang="en-US" sz="2400" dirty="0" err="1"/>
              <a:t>MostPlayed</a:t>
            </a:r>
            <a:r>
              <a:rPr lang="en-US" sz="2400" dirty="0"/>
              <a:t>, Deleted, </a:t>
            </a:r>
            <a:r>
              <a:rPr lang="en-US" sz="2400" dirty="0" err="1"/>
              <a:t>RegularPlayList</a:t>
            </a:r>
            <a:r>
              <a:rPr lang="he-IL" sz="2400" dirty="0"/>
              <a:t> (על כל אחת מהן פירטנו בשקפים הקודמים) והן כולן </a:t>
            </a:r>
            <a:r>
              <a:rPr lang="he-IL" sz="2400" b="1" dirty="0"/>
              <a:t>סוג של </a:t>
            </a:r>
            <a:r>
              <a:rPr lang="en-US" sz="2400" dirty="0" err="1"/>
              <a:t>PlayList</a:t>
            </a:r>
            <a:r>
              <a:rPr lang="en-US" sz="2400" dirty="0"/>
              <a:t> </a:t>
            </a:r>
            <a:r>
              <a:rPr lang="he-IL" sz="2400" dirty="0"/>
              <a:t> וכולן פחות או יותר צריכות </a:t>
            </a:r>
            <a:r>
              <a:rPr lang="he-IL" sz="2400" b="1" dirty="0"/>
              <a:t>לממש את אותן המתודות אך באופן מעט שונה </a:t>
            </a:r>
            <a:r>
              <a:rPr lang="he-IL" sz="2400" dirty="0"/>
              <a:t>ואלו בדיוק הסיבות שבגללן בחרנו להגדיר את המחלקה </a:t>
            </a:r>
            <a:r>
              <a:rPr lang="en-US" sz="2400" dirty="0" err="1"/>
              <a:t>PlayList</a:t>
            </a:r>
            <a:r>
              <a:rPr lang="en-US" sz="2400" dirty="0"/>
              <a:t> </a:t>
            </a:r>
            <a:r>
              <a:rPr lang="he-IL" sz="2400" dirty="0"/>
              <a:t> כמחלקה אבסטרקטית וכל רשימות ההשמעה שהצגנו יורשות ממנה.</a:t>
            </a:r>
            <a:endParaRPr lang="he-IL" sz="2400" b="1"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http://www.w3.org/XML/1998/namespace"/>
    <ds:schemaRef ds:uri="http://purl.org/dc/elements/1.1/"/>
    <ds:schemaRef ds:uri="http://purl.org/dc/dcmitype/"/>
    <ds:schemaRef ds:uri="4873beb7-5857-4685-be1f-d57550cc96cc"/>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977</TotalTime>
  <Words>1547</Words>
  <Application>Microsoft Office PowerPoint</Application>
  <PresentationFormat>Custom</PresentationFormat>
  <Paragraphs>154</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Tech 16x9</vt:lpstr>
      <vt:lpstr>PowerPoint Presentation</vt:lpstr>
      <vt:lpstr>מבוא:</vt:lpstr>
      <vt:lpstr>פעולות שניתן לבצע עם הסיפריה:</vt:lpstr>
      <vt:lpstr>PowerPoint Presentation</vt:lpstr>
      <vt:lpstr>מחלקות עיקריות: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טוהר וקנין</dc:creator>
  <cp:lastModifiedBy>טוהר וקנין</cp:lastModifiedBy>
  <cp:revision>13</cp:revision>
  <dcterms:created xsi:type="dcterms:W3CDTF">2023-02-28T06:03:11Z</dcterms:created>
  <dcterms:modified xsi:type="dcterms:W3CDTF">2023-03-01T16:18:42Z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