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Nunito" panose="020B0604020202020204" charset="0"/>
      <p:regular r:id="rId24"/>
      <p:bold r:id="rId25"/>
      <p:italic r:id="rId26"/>
      <p:boldItalic r:id="rId27"/>
    </p:embeddedFont>
    <p:embeddedFont>
      <p:font typeface="Old Standard TT" panose="020B0604020202020204" charset="0"/>
      <p:regular r:id="rId28"/>
      <p:bold r:id="rId29"/>
      <p:italic r:id="rId30"/>
    </p:embeddedFont>
    <p:embeddedFont>
      <p:font typeface="Roboto"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1BD7006-7D2E-4452-BB42-D34770B4EF11}">
  <a:tblStyle styleId="{41BD7006-7D2E-4452-BB42-D34770B4EF11}"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720" y="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426679357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035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035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42697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42637d6d28_1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42637d6d28_1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19206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42637d6d2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42637d6d2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03201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42637d6d28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42637d6d28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58156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42637d6d28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42637d6d28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16406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42637d6d28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42637d6d28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5980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42637d6d28_1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42637d6d28_1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64693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42637d6d28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42637d6d28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02514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42637d6d28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42637d6d28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33242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42637d6d28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42637d6d28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29807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42637d6d28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42637d6d28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9876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c6f90357f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c6f90357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29275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42637d6d28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42637d6d28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73906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42637d6d28_1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42637d6d28_1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6124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c6f90357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c6f90357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0950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c6f90357f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c6f90357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868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42637d6d2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42637d6d2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4157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c6f90357f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c6f90357f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4359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c6f90357f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c6f90357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1078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6f90357f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6f90357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7209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42637d6d28_1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42637d6d28_1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2985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FC5E8"/>
        </a:solidFill>
        <a:effectLst/>
      </p:bgPr>
    </p:bg>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263825" y="2453775"/>
            <a:ext cx="5207700" cy="110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100" dirty="0">
                <a:solidFill>
                  <a:schemeClr val="tx1"/>
                </a:solidFill>
              </a:rPr>
              <a:t>Md. Tohidul Haque Sagar(2019-1-60-156)</a:t>
            </a:r>
            <a:endParaRPr sz="2100" dirty="0">
              <a:solidFill>
                <a:schemeClr val="tx1"/>
              </a:solidFill>
            </a:endParaRPr>
          </a:p>
          <a:p>
            <a:pPr marL="0" lvl="0" indent="0" algn="l" rtl="0">
              <a:spcBef>
                <a:spcPts val="0"/>
              </a:spcBef>
              <a:spcAft>
                <a:spcPts val="0"/>
              </a:spcAft>
              <a:buNone/>
            </a:pPr>
            <a:r>
              <a:rPr lang="en" sz="2100" dirty="0">
                <a:solidFill>
                  <a:schemeClr val="tx1"/>
                </a:solidFill>
              </a:rPr>
              <a:t>Sadia Afrin Raisa            (2019-1-60-146)</a:t>
            </a:r>
            <a:endParaRPr sz="2100" dirty="0">
              <a:solidFill>
                <a:schemeClr val="tx1"/>
              </a:solidFill>
            </a:endParaRPr>
          </a:p>
          <a:p>
            <a:pPr marL="0" lvl="0" indent="0" algn="l" rtl="0">
              <a:spcBef>
                <a:spcPts val="0"/>
              </a:spcBef>
              <a:spcAft>
                <a:spcPts val="0"/>
              </a:spcAft>
              <a:buNone/>
            </a:pPr>
            <a:r>
              <a:rPr lang="en" sz="2100" dirty="0">
                <a:solidFill>
                  <a:schemeClr val="tx1"/>
                </a:solidFill>
              </a:rPr>
              <a:t>Bahauddin Ahmed           (2020-1-60-271)</a:t>
            </a:r>
            <a:endParaRPr sz="2100" dirty="0">
              <a:solidFill>
                <a:schemeClr val="tx1"/>
              </a:solidFill>
            </a:endParaRPr>
          </a:p>
        </p:txBody>
      </p:sp>
      <p:sp>
        <p:nvSpPr>
          <p:cNvPr id="60" name="Google Shape;60;p13"/>
          <p:cNvSpPr txBox="1"/>
          <p:nvPr/>
        </p:nvSpPr>
        <p:spPr>
          <a:xfrm>
            <a:off x="311725" y="254300"/>
            <a:ext cx="8736600" cy="11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4200">
                <a:solidFill>
                  <a:schemeClr val="accent1"/>
                </a:solidFill>
                <a:latin typeface="Old Standard TT"/>
                <a:ea typeface="Old Standard TT"/>
                <a:cs typeface="Old Standard TT"/>
                <a:sym typeface="Old Standard TT"/>
              </a:rPr>
              <a:t>Binary Search Assembly Code 8086</a:t>
            </a:r>
            <a:endParaRPr>
              <a:latin typeface="Old Standard TT"/>
              <a:ea typeface="Old Standard TT"/>
              <a:cs typeface="Old Standard TT"/>
              <a:sym typeface="Old Standard TT"/>
            </a:endParaRPr>
          </a:p>
        </p:txBody>
      </p:sp>
      <p:sp>
        <p:nvSpPr>
          <p:cNvPr id="61" name="Google Shape;61;p13"/>
          <p:cNvSpPr txBox="1">
            <a:spLocks noGrp="1"/>
          </p:cNvSpPr>
          <p:nvPr>
            <p:ph type="ctrTitle"/>
          </p:nvPr>
        </p:nvSpPr>
        <p:spPr>
          <a:xfrm>
            <a:off x="6185325" y="3524900"/>
            <a:ext cx="2958600" cy="1501500"/>
          </a:xfrm>
          <a:prstGeom prst="rect">
            <a:avLst/>
          </a:prstGeom>
        </p:spPr>
        <p:txBody>
          <a:bodyPr spcFirstLastPara="1" wrap="square" lIns="91425" tIns="91425" rIns="91425" bIns="91425" anchor="b" anchorCtr="0">
            <a:noAutofit/>
          </a:bodyPr>
          <a:lstStyle/>
          <a:p>
            <a:pPr marL="0" lvl="0" indent="0" algn="l" rtl="0">
              <a:lnSpc>
                <a:spcPct val="120000"/>
              </a:lnSpc>
              <a:spcBef>
                <a:spcPts val="0"/>
              </a:spcBef>
              <a:spcAft>
                <a:spcPts val="0"/>
              </a:spcAft>
              <a:buNone/>
            </a:pPr>
            <a:r>
              <a:rPr lang="en-US" sz="1400" dirty="0" smtClean="0">
                <a:ln w="0"/>
                <a:solidFill>
                  <a:schemeClr val="tx1"/>
                </a:solidFill>
                <a:effectLst>
                  <a:outerShdw blurRad="38100" dist="19050" dir="2700000" algn="tl" rotWithShape="0">
                    <a:schemeClr val="dk1">
                      <a:alpha val="40000"/>
                    </a:schemeClr>
                  </a:outerShdw>
                </a:effectLst>
                <a:latin typeface="Arial"/>
                <a:ea typeface="Arial"/>
                <a:cs typeface="Arial"/>
                <a:sym typeface="Arial"/>
              </a:rPr>
              <a:t>Submitted To</a:t>
            </a:r>
            <a:endParaRPr sz="1400" dirty="0">
              <a:ln w="0"/>
              <a:solidFill>
                <a:schemeClr val="tx1"/>
              </a:solidFill>
              <a:effectLst>
                <a:outerShdw blurRad="38100" dist="19050" dir="2700000" algn="tl" rotWithShape="0">
                  <a:schemeClr val="dk1">
                    <a:alpha val="40000"/>
                  </a:schemeClr>
                </a:outerShdw>
              </a:effectLst>
              <a:latin typeface="Arial"/>
              <a:ea typeface="Arial"/>
              <a:cs typeface="Arial"/>
              <a:sym typeface="Arial"/>
            </a:endParaRPr>
          </a:p>
          <a:p>
            <a:pPr marL="0" lvl="0" indent="0" algn="l" rtl="0">
              <a:lnSpc>
                <a:spcPct val="120000"/>
              </a:lnSpc>
              <a:spcBef>
                <a:spcPts val="800"/>
              </a:spcBef>
              <a:spcAft>
                <a:spcPts val="0"/>
              </a:spcAft>
              <a:buNone/>
            </a:pPr>
            <a:r>
              <a:rPr lang="en" sz="1600" dirty="0">
                <a:ln w="0"/>
                <a:solidFill>
                  <a:schemeClr val="tx1"/>
                </a:solidFill>
                <a:effectLst>
                  <a:outerShdw blurRad="38100" dist="19050" dir="2700000" algn="tl" rotWithShape="0">
                    <a:schemeClr val="dk1">
                      <a:alpha val="40000"/>
                    </a:schemeClr>
                  </a:outerShdw>
                </a:effectLst>
                <a:latin typeface="Arial"/>
                <a:ea typeface="Arial"/>
                <a:cs typeface="Arial"/>
                <a:sym typeface="Arial"/>
              </a:rPr>
              <a:t>Dr.Md.Nawab Yousuf Ali</a:t>
            </a:r>
            <a:endParaRPr sz="1600" dirty="0">
              <a:ln w="0"/>
              <a:solidFill>
                <a:schemeClr val="tx1"/>
              </a:solidFill>
              <a:effectLst>
                <a:outerShdw blurRad="38100" dist="19050" dir="2700000" algn="tl" rotWithShape="0">
                  <a:schemeClr val="dk1">
                    <a:alpha val="40000"/>
                  </a:schemeClr>
                </a:outerShdw>
              </a:effectLst>
              <a:latin typeface="Arial"/>
              <a:ea typeface="Arial"/>
              <a:cs typeface="Arial"/>
              <a:sym typeface="Arial"/>
            </a:endParaRPr>
          </a:p>
          <a:p>
            <a:pPr marL="0" lvl="0" indent="0" algn="l" rtl="0">
              <a:lnSpc>
                <a:spcPct val="120000"/>
              </a:lnSpc>
              <a:spcBef>
                <a:spcPts val="800"/>
              </a:spcBef>
              <a:spcAft>
                <a:spcPts val="0"/>
              </a:spcAft>
              <a:buNone/>
            </a:pPr>
            <a:r>
              <a:rPr lang="en" sz="1600" dirty="0">
                <a:ln w="0"/>
                <a:solidFill>
                  <a:schemeClr val="tx1"/>
                </a:solidFill>
                <a:effectLst>
                  <a:outerShdw blurRad="38100" dist="19050" dir="2700000" algn="tl" rotWithShape="0">
                    <a:schemeClr val="dk1">
                      <a:alpha val="40000"/>
                    </a:schemeClr>
                  </a:outerShdw>
                </a:effectLst>
                <a:latin typeface="Arial"/>
                <a:ea typeface="Arial"/>
                <a:cs typeface="Arial"/>
                <a:sym typeface="Arial"/>
              </a:rPr>
              <a:t>Professor</a:t>
            </a:r>
            <a:endParaRPr sz="1600" dirty="0">
              <a:ln w="0"/>
              <a:solidFill>
                <a:schemeClr val="tx1"/>
              </a:solidFill>
              <a:effectLst>
                <a:outerShdw blurRad="38100" dist="19050" dir="2700000" algn="tl" rotWithShape="0">
                  <a:schemeClr val="dk1">
                    <a:alpha val="40000"/>
                  </a:schemeClr>
                </a:outerShdw>
              </a:effectLst>
              <a:latin typeface="Arial"/>
              <a:ea typeface="Arial"/>
              <a:cs typeface="Arial"/>
              <a:sym typeface="Arial"/>
            </a:endParaRPr>
          </a:p>
          <a:p>
            <a:pPr marL="0" lvl="0" indent="0" algn="l" rtl="0">
              <a:lnSpc>
                <a:spcPct val="120000"/>
              </a:lnSpc>
              <a:spcBef>
                <a:spcPts val="800"/>
              </a:spcBef>
              <a:spcAft>
                <a:spcPts val="800"/>
              </a:spcAft>
              <a:buNone/>
            </a:pPr>
            <a:r>
              <a:rPr lang="en" sz="1600" dirty="0">
                <a:ln w="0"/>
                <a:solidFill>
                  <a:schemeClr val="tx1"/>
                </a:solidFill>
                <a:effectLst>
                  <a:outerShdw blurRad="38100" dist="19050" dir="2700000" algn="tl" rotWithShape="0">
                    <a:schemeClr val="dk1">
                      <a:alpha val="40000"/>
                    </a:schemeClr>
                  </a:outerShdw>
                </a:effectLst>
                <a:latin typeface="Arial"/>
                <a:ea typeface="Arial"/>
                <a:cs typeface="Arial"/>
                <a:sym typeface="Arial"/>
              </a:rPr>
              <a:t>East West University</a:t>
            </a:r>
            <a:endParaRPr sz="1600" dirty="0">
              <a:ln w="0"/>
              <a:solidFill>
                <a:schemeClr val="tx1"/>
              </a:solidFill>
              <a:effectLst>
                <a:outerShdw blurRad="38100" dist="19050" dir="2700000" algn="tl" rotWithShape="0">
                  <a:schemeClr val="dk1">
                    <a:alpha val="40000"/>
                  </a:schemeClr>
                </a:outerShdw>
              </a:effectLst>
              <a:latin typeface="Arial"/>
              <a:ea typeface="Arial"/>
              <a:cs typeface="Arial"/>
              <a:sym typeface="Arial"/>
            </a:endParaRPr>
          </a:p>
        </p:txBody>
      </p:sp>
      <p:sp>
        <p:nvSpPr>
          <p:cNvPr id="62" name="Google Shape;62;p13"/>
          <p:cNvSpPr txBox="1"/>
          <p:nvPr/>
        </p:nvSpPr>
        <p:spPr>
          <a:xfrm>
            <a:off x="435425" y="1944075"/>
            <a:ext cx="2190300" cy="509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ln w="0"/>
                <a:solidFill>
                  <a:schemeClr val="tx1"/>
                </a:solidFill>
                <a:effectLst>
                  <a:outerShdw blurRad="38100" dist="19050" dir="2700000" algn="tl" rotWithShape="0">
                    <a:schemeClr val="dk1">
                      <a:alpha val="40000"/>
                    </a:schemeClr>
                  </a:outerShdw>
                </a:effectLst>
                <a:latin typeface="Old Standard TT"/>
                <a:ea typeface="Old Standard TT"/>
                <a:cs typeface="Old Standard TT"/>
                <a:sym typeface="Old Standard TT"/>
              </a:rPr>
              <a:t>Group No 8</a:t>
            </a:r>
            <a:endParaRPr sz="2300" dirty="0">
              <a:ln w="0"/>
              <a:solidFill>
                <a:schemeClr val="tx1"/>
              </a:solidFill>
              <a:effectLst>
                <a:outerShdw blurRad="38100" dist="19050" dir="2700000" algn="tl" rotWithShape="0">
                  <a:schemeClr val="dk1">
                    <a:alpha val="40000"/>
                  </a:schemeClr>
                </a:outerShdw>
              </a:effectLst>
              <a:latin typeface="Old Standard TT"/>
              <a:ea typeface="Old Standard TT"/>
              <a:cs typeface="Old Standard TT"/>
              <a:sym typeface="Old Standard T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311700" y="452975"/>
            <a:ext cx="8520600" cy="613200"/>
          </a:xfrm>
          <a:prstGeom prst="rect">
            <a:avLst/>
          </a:prstGeom>
          <a:solidFill>
            <a:srgbClr val="00FFFF"/>
          </a:solidFill>
        </p:spPr>
        <p:txBody>
          <a:bodyPr spcFirstLastPara="1" wrap="square" lIns="91425" tIns="91425" rIns="91425" bIns="91425" anchor="t" anchorCtr="0">
            <a:noAutofit/>
          </a:bodyPr>
          <a:lstStyle/>
          <a:p>
            <a:pPr marL="0" lvl="0" indent="0" algn="ctr" rtl="0">
              <a:spcBef>
                <a:spcPts val="0"/>
              </a:spcBef>
              <a:spcAft>
                <a:spcPts val="0"/>
              </a:spcAft>
              <a:buNone/>
            </a:pPr>
            <a:r>
              <a:rPr lang="en" sz="2000" b="1">
                <a:latin typeface="Arial"/>
                <a:ea typeface="Arial"/>
                <a:cs typeface="Arial"/>
                <a:sym typeface="Arial"/>
              </a:rPr>
              <a:t>The general Instruction format of the 8086 microprocessor</a:t>
            </a:r>
            <a:endParaRPr sz="2000" b="1">
              <a:latin typeface="Arial"/>
              <a:ea typeface="Arial"/>
              <a:cs typeface="Arial"/>
              <a:sym typeface="Arial"/>
            </a:endParaRPr>
          </a:p>
          <a:p>
            <a:pPr marL="0" lvl="0" indent="0" algn="ctr" rtl="0">
              <a:spcBef>
                <a:spcPts val="0"/>
              </a:spcBef>
              <a:spcAft>
                <a:spcPts val="0"/>
              </a:spcAft>
              <a:buNone/>
            </a:pPr>
            <a:endParaRPr sz="2000" b="1">
              <a:latin typeface="Arial"/>
              <a:ea typeface="Arial"/>
              <a:cs typeface="Arial"/>
              <a:sym typeface="Arial"/>
            </a:endParaRPr>
          </a:p>
          <a:p>
            <a:pPr marL="0" lvl="0" indent="0" algn="ctr" rtl="0">
              <a:spcBef>
                <a:spcPts val="0"/>
              </a:spcBef>
              <a:spcAft>
                <a:spcPts val="0"/>
              </a:spcAft>
              <a:buNone/>
            </a:pPr>
            <a:endParaRPr sz="2000" b="1">
              <a:latin typeface="Arial"/>
              <a:ea typeface="Arial"/>
              <a:cs typeface="Arial"/>
              <a:sym typeface="Arial"/>
            </a:endParaRPr>
          </a:p>
        </p:txBody>
      </p:sp>
      <p:pic>
        <p:nvPicPr>
          <p:cNvPr id="117" name="Google Shape;117;p22"/>
          <p:cNvPicPr preferRelativeResize="0"/>
          <p:nvPr/>
        </p:nvPicPr>
        <p:blipFill>
          <a:blip r:embed="rId3">
            <a:alphaModFix/>
          </a:blip>
          <a:stretch>
            <a:fillRect/>
          </a:stretch>
        </p:blipFill>
        <p:spPr>
          <a:xfrm>
            <a:off x="487875" y="1234600"/>
            <a:ext cx="7781925" cy="1190625"/>
          </a:xfrm>
          <a:prstGeom prst="rect">
            <a:avLst/>
          </a:prstGeom>
          <a:noFill/>
          <a:ln>
            <a:noFill/>
          </a:ln>
        </p:spPr>
      </p:pic>
      <p:sp>
        <p:nvSpPr>
          <p:cNvPr id="118" name="Google Shape;118;p22"/>
          <p:cNvSpPr txBox="1"/>
          <p:nvPr/>
        </p:nvSpPr>
        <p:spPr>
          <a:xfrm>
            <a:off x="687675" y="2605350"/>
            <a:ext cx="8144700" cy="2706600"/>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1300"/>
              </a:spcBef>
              <a:spcAft>
                <a:spcPts val="0"/>
              </a:spcAft>
              <a:buClr>
                <a:schemeClr val="dk1"/>
              </a:buClr>
              <a:buSzPts val="1500"/>
              <a:buChar char="●"/>
            </a:pPr>
            <a:r>
              <a:rPr lang="en" sz="1500">
                <a:solidFill>
                  <a:schemeClr val="dk1"/>
                </a:solidFill>
              </a:rPr>
              <a:t>The Opcode stands for Operation Code. Every Instruction has a unique 6-bit opcode. For example, the opcode for </a:t>
            </a:r>
            <a:r>
              <a:rPr lang="en" sz="1500" b="1">
                <a:solidFill>
                  <a:schemeClr val="dk1"/>
                </a:solidFill>
              </a:rPr>
              <a:t>MOV</a:t>
            </a:r>
            <a:r>
              <a:rPr lang="en" sz="1500">
                <a:solidFill>
                  <a:schemeClr val="dk1"/>
                </a:solidFill>
              </a:rPr>
              <a:t> is 100010.</a:t>
            </a:r>
            <a:endParaRPr sz="1500">
              <a:solidFill>
                <a:schemeClr val="dk1"/>
              </a:solidFill>
            </a:endParaRPr>
          </a:p>
          <a:p>
            <a:pPr marL="457200" lvl="0" indent="-323850" algn="l" rtl="0">
              <a:lnSpc>
                <a:spcPct val="115000"/>
              </a:lnSpc>
              <a:spcBef>
                <a:spcPts val="0"/>
              </a:spcBef>
              <a:spcAft>
                <a:spcPts val="0"/>
              </a:spcAft>
              <a:buClr>
                <a:schemeClr val="dk1"/>
              </a:buClr>
              <a:buSzPts val="1500"/>
              <a:buChar char="●"/>
            </a:pPr>
            <a:r>
              <a:rPr lang="en" sz="1500" b="1">
                <a:solidFill>
                  <a:schemeClr val="dk1"/>
                </a:solidFill>
              </a:rPr>
              <a:t>D</a:t>
            </a:r>
            <a:r>
              <a:rPr lang="en" sz="1500">
                <a:solidFill>
                  <a:schemeClr val="dk1"/>
                </a:solidFill>
              </a:rPr>
              <a:t> stands for direction</a:t>
            </a:r>
            <a:br>
              <a:rPr lang="en" sz="1500">
                <a:solidFill>
                  <a:schemeClr val="dk1"/>
                </a:solidFill>
              </a:rPr>
            </a:br>
            <a:r>
              <a:rPr lang="en" sz="1500">
                <a:solidFill>
                  <a:schemeClr val="dk1"/>
                </a:solidFill>
              </a:rPr>
              <a:t>If </a:t>
            </a:r>
            <a:r>
              <a:rPr lang="en" sz="1500" b="1">
                <a:solidFill>
                  <a:schemeClr val="dk1"/>
                </a:solidFill>
              </a:rPr>
              <a:t>D=0</a:t>
            </a:r>
            <a:r>
              <a:rPr lang="en" sz="1500">
                <a:solidFill>
                  <a:schemeClr val="dk1"/>
                </a:solidFill>
              </a:rPr>
              <a:t>, then the direction is from the register</a:t>
            </a:r>
            <a:br>
              <a:rPr lang="en" sz="1500">
                <a:solidFill>
                  <a:schemeClr val="dk1"/>
                </a:solidFill>
              </a:rPr>
            </a:br>
            <a:r>
              <a:rPr lang="en" sz="1500">
                <a:solidFill>
                  <a:schemeClr val="dk1"/>
                </a:solidFill>
              </a:rPr>
              <a:t>If </a:t>
            </a:r>
            <a:r>
              <a:rPr lang="en" sz="1500" b="1">
                <a:solidFill>
                  <a:schemeClr val="dk1"/>
                </a:solidFill>
              </a:rPr>
              <a:t>D=1</a:t>
            </a:r>
            <a:r>
              <a:rPr lang="en" sz="1500">
                <a:solidFill>
                  <a:schemeClr val="dk1"/>
                </a:solidFill>
              </a:rPr>
              <a:t>, then the direction is to the register</a:t>
            </a:r>
            <a:endParaRPr sz="1500">
              <a:solidFill>
                <a:schemeClr val="dk1"/>
              </a:solidFill>
            </a:endParaRPr>
          </a:p>
          <a:p>
            <a:pPr marL="457200" lvl="0" indent="-323850" algn="l" rtl="0">
              <a:lnSpc>
                <a:spcPct val="115000"/>
              </a:lnSpc>
              <a:spcBef>
                <a:spcPts val="0"/>
              </a:spcBef>
              <a:spcAft>
                <a:spcPts val="0"/>
              </a:spcAft>
              <a:buClr>
                <a:schemeClr val="dk1"/>
              </a:buClr>
              <a:buSzPts val="1500"/>
              <a:buChar char="●"/>
            </a:pPr>
            <a:r>
              <a:rPr lang="en" sz="1500" b="1">
                <a:solidFill>
                  <a:schemeClr val="dk1"/>
                </a:solidFill>
              </a:rPr>
              <a:t>W</a:t>
            </a:r>
            <a:r>
              <a:rPr lang="en" sz="1500">
                <a:solidFill>
                  <a:schemeClr val="dk1"/>
                </a:solidFill>
              </a:rPr>
              <a:t> stands for word</a:t>
            </a:r>
            <a:br>
              <a:rPr lang="en" sz="1500">
                <a:solidFill>
                  <a:schemeClr val="dk1"/>
                </a:solidFill>
              </a:rPr>
            </a:br>
            <a:r>
              <a:rPr lang="en" sz="1500">
                <a:solidFill>
                  <a:schemeClr val="dk1"/>
                </a:solidFill>
              </a:rPr>
              <a:t>If </a:t>
            </a:r>
            <a:r>
              <a:rPr lang="en" sz="1500" b="1">
                <a:solidFill>
                  <a:schemeClr val="dk1"/>
                </a:solidFill>
              </a:rPr>
              <a:t>W=0</a:t>
            </a:r>
            <a:r>
              <a:rPr lang="en" sz="1500">
                <a:solidFill>
                  <a:schemeClr val="dk1"/>
                </a:solidFill>
              </a:rPr>
              <a:t>, then only a byte is being transferred, i.e. 8 bits</a:t>
            </a:r>
            <a:br>
              <a:rPr lang="en" sz="1500">
                <a:solidFill>
                  <a:schemeClr val="dk1"/>
                </a:solidFill>
              </a:rPr>
            </a:br>
            <a:r>
              <a:rPr lang="en" sz="1500">
                <a:solidFill>
                  <a:schemeClr val="dk1"/>
                </a:solidFill>
              </a:rPr>
              <a:t>If </a:t>
            </a:r>
            <a:r>
              <a:rPr lang="en" sz="1500" b="1">
                <a:solidFill>
                  <a:schemeClr val="dk1"/>
                </a:solidFill>
              </a:rPr>
              <a:t>W=1</a:t>
            </a:r>
            <a:r>
              <a:rPr lang="en" sz="1500">
                <a:solidFill>
                  <a:schemeClr val="dk1"/>
                </a:solidFill>
              </a:rPr>
              <a:t>, then a whole word is being transferred, i.e. 16 bits</a:t>
            </a:r>
            <a:endParaRPr sz="1500">
              <a:solidFill>
                <a:schemeClr val="dk1"/>
              </a:solidFill>
            </a:endParaRPr>
          </a:p>
          <a:p>
            <a:pPr marL="0" lvl="0" indent="0" algn="l" rtl="0">
              <a:spcBef>
                <a:spcPts val="1300"/>
              </a:spcBef>
              <a:spcAft>
                <a:spcPts val="0"/>
              </a:spcAft>
              <a:buNone/>
            </a:pPr>
            <a:endParaRPr sz="1500">
              <a:latin typeface="Old Standard TT"/>
              <a:ea typeface="Old Standard TT"/>
              <a:cs typeface="Old Standard TT"/>
              <a:sym typeface="Old Standard T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123" name="Google Shape;123;p23"/>
          <p:cNvPicPr preferRelativeResize="0"/>
          <p:nvPr/>
        </p:nvPicPr>
        <p:blipFill rotWithShape="1">
          <a:blip r:embed="rId3">
            <a:alphaModFix/>
          </a:blip>
          <a:srcRect l="2415" r="4336"/>
          <a:stretch/>
        </p:blipFill>
        <p:spPr>
          <a:xfrm>
            <a:off x="0" y="48850"/>
            <a:ext cx="9144003" cy="4838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9F7FD"/>
        </a:solidFill>
        <a:effectLst/>
      </p:bgPr>
    </p:bg>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337850" y="1737475"/>
            <a:ext cx="8180700" cy="2346300"/>
          </a:xfrm>
          <a:prstGeom prst="rect">
            <a:avLst/>
          </a:prstGeom>
          <a:solidFill>
            <a:srgbClr val="E9F7FD"/>
          </a:solidFill>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latin typeface="Nunito"/>
                <a:ea typeface="Nunito"/>
                <a:cs typeface="Nunito"/>
                <a:sym typeface="Nunito"/>
              </a:rPr>
              <a:t>Binary Search is defined as a searching algorithm used in a sorted array by repeatedly dividing the search interval in half. The idea of binary search is to use the information that the array is sorted and reduce the time complexity to O(log N).</a:t>
            </a:r>
            <a:endParaRPr sz="1800">
              <a:solidFill>
                <a:schemeClr val="dk1"/>
              </a:solidFill>
            </a:endParaRPr>
          </a:p>
        </p:txBody>
      </p:sp>
      <p:sp>
        <p:nvSpPr>
          <p:cNvPr id="129" name="Google Shape;129;p24"/>
          <p:cNvSpPr txBox="1"/>
          <p:nvPr/>
        </p:nvSpPr>
        <p:spPr>
          <a:xfrm>
            <a:off x="404675" y="579375"/>
            <a:ext cx="8180700" cy="909000"/>
          </a:xfrm>
          <a:prstGeom prst="rect">
            <a:avLst/>
          </a:prstGeom>
          <a:solidFill>
            <a:srgbClr val="00FFFF"/>
          </a:solid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3000" b="1">
                <a:solidFill>
                  <a:schemeClr val="dk1"/>
                </a:solidFill>
                <a:latin typeface="Old Standard TT"/>
                <a:ea typeface="Old Standard TT"/>
                <a:cs typeface="Old Standard TT"/>
                <a:sym typeface="Old Standard TT"/>
              </a:rPr>
              <a:t>What is Binary Search?</a:t>
            </a:r>
            <a:endParaRPr sz="3000" b="1">
              <a:latin typeface="Old Standard TT"/>
              <a:ea typeface="Old Standard TT"/>
              <a:cs typeface="Old Standard TT"/>
              <a:sym typeface="Old Standard T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5"/>
          <p:cNvSpPr txBox="1">
            <a:spLocks noGrp="1"/>
          </p:cNvSpPr>
          <p:nvPr>
            <p:ph type="title"/>
          </p:nvPr>
        </p:nvSpPr>
        <p:spPr>
          <a:xfrm>
            <a:off x="490250" y="526350"/>
            <a:ext cx="81807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t>What is Binary Search?</a:t>
            </a:r>
            <a:endParaRPr sz="3000"/>
          </a:p>
          <a:p>
            <a:pPr marL="0" lvl="0" indent="0" algn="l" rtl="0">
              <a:spcBef>
                <a:spcPts val="0"/>
              </a:spcBef>
              <a:spcAft>
                <a:spcPts val="0"/>
              </a:spcAft>
              <a:buNone/>
            </a:pPr>
            <a:r>
              <a:rPr lang="en" sz="1800">
                <a:solidFill>
                  <a:schemeClr val="lt1"/>
                </a:solidFill>
                <a:highlight>
                  <a:schemeClr val="lt2"/>
                </a:highlight>
                <a:latin typeface="Nunito"/>
                <a:ea typeface="Nunito"/>
                <a:cs typeface="Nunito"/>
                <a:sym typeface="Nunito"/>
              </a:rPr>
              <a:t>Binary Search is defined as a searching algorithm used in a sorted array by repeatedly dividing the search interval in half. The idea of binary search is to use the information that the array is sorted and reduce the time complexity to O(log N).</a:t>
            </a:r>
            <a:endParaRPr sz="3500">
              <a:solidFill>
                <a:schemeClr val="lt1"/>
              </a:solidFill>
              <a:highlight>
                <a:schemeClr val="lt2"/>
              </a:highlight>
            </a:endParaRPr>
          </a:p>
        </p:txBody>
      </p:sp>
      <p:pic>
        <p:nvPicPr>
          <p:cNvPr id="135" name="Google Shape;135;p25"/>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9F7FD"/>
        </a:solidFill>
        <a:effectLst/>
      </p:bgPr>
    </p:bg>
    <p:spTree>
      <p:nvGrpSpPr>
        <p:cNvPr id="1" name="Shape 139"/>
        <p:cNvGrpSpPr/>
        <p:nvPr/>
      </p:nvGrpSpPr>
      <p:grpSpPr>
        <a:xfrm>
          <a:off x="0" y="0"/>
          <a:ext cx="0" cy="0"/>
          <a:chOff x="0" y="0"/>
          <a:chExt cx="0" cy="0"/>
        </a:xfrm>
      </p:grpSpPr>
      <p:sp>
        <p:nvSpPr>
          <p:cNvPr id="140" name="Google Shape;140;p26"/>
          <p:cNvSpPr txBox="1"/>
          <p:nvPr/>
        </p:nvSpPr>
        <p:spPr>
          <a:xfrm>
            <a:off x="943425" y="2363450"/>
            <a:ext cx="34044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b="1">
                <a:solidFill>
                  <a:schemeClr val="dk1"/>
                </a:solidFill>
                <a:latin typeface="Old Standard TT"/>
                <a:ea typeface="Old Standard TT"/>
                <a:cs typeface="Old Standard TT"/>
                <a:sym typeface="Old Standard TT"/>
              </a:rPr>
              <a:t>Flow Chart</a:t>
            </a:r>
            <a:endParaRPr sz="3000" b="1">
              <a:solidFill>
                <a:schemeClr val="dk1"/>
              </a:solidFill>
              <a:latin typeface="Old Standard TT"/>
              <a:ea typeface="Old Standard TT"/>
              <a:cs typeface="Old Standard TT"/>
              <a:sym typeface="Old Standard TT"/>
            </a:endParaRPr>
          </a:p>
        </p:txBody>
      </p:sp>
      <p:pic>
        <p:nvPicPr>
          <p:cNvPr id="141" name="Google Shape;141;p26"/>
          <p:cNvPicPr preferRelativeResize="0"/>
          <p:nvPr/>
        </p:nvPicPr>
        <p:blipFill>
          <a:blip r:embed="rId3">
            <a:alphaModFix/>
          </a:blip>
          <a:stretch>
            <a:fillRect/>
          </a:stretch>
        </p:blipFill>
        <p:spPr>
          <a:xfrm>
            <a:off x="4224725" y="0"/>
            <a:ext cx="4919274"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7"/>
          <p:cNvSpPr txBox="1">
            <a:spLocks noGrp="1"/>
          </p:cNvSpPr>
          <p:nvPr>
            <p:ph type="title"/>
          </p:nvPr>
        </p:nvSpPr>
        <p:spPr>
          <a:xfrm>
            <a:off x="311700" y="45297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000">
              <a:highlight>
                <a:srgbClr val="FFFFFF"/>
              </a:highlight>
              <a:latin typeface="Arial"/>
              <a:ea typeface="Arial"/>
              <a:cs typeface="Arial"/>
              <a:sym typeface="Arial"/>
            </a:endParaRPr>
          </a:p>
          <a:p>
            <a:pPr marL="0" lvl="0" indent="0" algn="l" rtl="0">
              <a:spcBef>
                <a:spcPts val="0"/>
              </a:spcBef>
              <a:spcAft>
                <a:spcPts val="0"/>
              </a:spcAft>
              <a:buNone/>
            </a:pPr>
            <a:endParaRPr sz="2000">
              <a:highlight>
                <a:srgbClr val="FFFFFF"/>
              </a:highlight>
              <a:latin typeface="Arial"/>
              <a:ea typeface="Arial"/>
              <a:cs typeface="Arial"/>
              <a:sym typeface="Arial"/>
            </a:endParaRPr>
          </a:p>
          <a:p>
            <a:pPr marL="0" lvl="0" indent="0" algn="l" rtl="0">
              <a:spcBef>
                <a:spcPts val="0"/>
              </a:spcBef>
              <a:spcAft>
                <a:spcPts val="0"/>
              </a:spcAft>
              <a:buNone/>
            </a:pPr>
            <a:endParaRPr sz="2000">
              <a:highlight>
                <a:srgbClr val="FFFFFF"/>
              </a:highlight>
              <a:latin typeface="Arial"/>
              <a:ea typeface="Arial"/>
              <a:cs typeface="Arial"/>
              <a:sym typeface="Arial"/>
            </a:endParaRPr>
          </a:p>
        </p:txBody>
      </p:sp>
      <p:sp>
        <p:nvSpPr>
          <p:cNvPr id="147" name="Google Shape;147;p27"/>
          <p:cNvSpPr txBox="1"/>
          <p:nvPr/>
        </p:nvSpPr>
        <p:spPr>
          <a:xfrm>
            <a:off x="0" y="1143000"/>
            <a:ext cx="4248000" cy="3509400"/>
          </a:xfrm>
          <a:prstGeom prst="rect">
            <a:avLst/>
          </a:prstGeom>
          <a:solidFill>
            <a:srgbClr val="E9F7FD"/>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t>; Initializing necessary data</a:t>
            </a:r>
            <a:endParaRPr sz="1800"/>
          </a:p>
          <a:p>
            <a:pPr marL="0" lvl="0" indent="0" algn="l" rtl="0">
              <a:spcBef>
                <a:spcPts val="0"/>
              </a:spcBef>
              <a:spcAft>
                <a:spcPts val="0"/>
              </a:spcAft>
              <a:buNone/>
            </a:pPr>
            <a:r>
              <a:rPr lang="en" sz="1800"/>
              <a:t>.data</a:t>
            </a:r>
            <a:endParaRPr sz="1800"/>
          </a:p>
          <a:p>
            <a:pPr marL="0" lvl="0" indent="0" algn="l" rtl="0">
              <a:spcBef>
                <a:spcPts val="0"/>
              </a:spcBef>
              <a:spcAft>
                <a:spcPts val="0"/>
              </a:spcAft>
              <a:buNone/>
            </a:pPr>
            <a:r>
              <a:rPr lang="en" sz="1800"/>
              <a:t>Out1 db "Element Found At Position : "</a:t>
            </a:r>
            <a:endParaRPr sz="1800"/>
          </a:p>
          <a:p>
            <a:pPr marL="0" lvl="0" indent="0" algn="l" rtl="0">
              <a:spcBef>
                <a:spcPts val="0"/>
              </a:spcBef>
              <a:spcAft>
                <a:spcPts val="0"/>
              </a:spcAft>
              <a:buNone/>
            </a:pPr>
            <a:r>
              <a:rPr lang="en" sz="1800"/>
              <a:t>Out2 db " !!$"</a:t>
            </a:r>
            <a:endParaRPr sz="1800"/>
          </a:p>
          <a:p>
            <a:pPr marL="0" lvl="0" indent="0" algn="l" rtl="0">
              <a:spcBef>
                <a:spcPts val="0"/>
              </a:spcBef>
              <a:spcAft>
                <a:spcPts val="0"/>
              </a:spcAft>
              <a:buNone/>
            </a:pPr>
            <a:r>
              <a:rPr lang="en" sz="1800"/>
              <a:t>failOut db "Searched Element Not Found!!!"</a:t>
            </a:r>
            <a:endParaRPr sz="1800"/>
          </a:p>
          <a:p>
            <a:pPr marL="0" lvl="0" indent="0" algn="l" rtl="0">
              <a:spcBef>
                <a:spcPts val="0"/>
              </a:spcBef>
              <a:spcAft>
                <a:spcPts val="0"/>
              </a:spcAft>
              <a:buNone/>
            </a:pPr>
            <a:r>
              <a:rPr lang="en" sz="1800"/>
              <a:t>ArrList dw 12h, 28h, 100h, 212h, 228h, 534h, 550h, 888h, 980h</a:t>
            </a:r>
            <a:endParaRPr sz="1800"/>
          </a:p>
          <a:p>
            <a:pPr marL="0" lvl="0" indent="0" algn="l" rtl="0">
              <a:spcBef>
                <a:spcPts val="0"/>
              </a:spcBef>
              <a:spcAft>
                <a:spcPts val="0"/>
              </a:spcAft>
              <a:buNone/>
            </a:pPr>
            <a:r>
              <a:rPr lang="en" sz="1800"/>
              <a:t>ArrSz dw ($-ArrList)/2</a:t>
            </a:r>
            <a:endParaRPr sz="1800"/>
          </a:p>
          <a:p>
            <a:pPr marL="0" lvl="0" indent="0" algn="l" rtl="0">
              <a:spcBef>
                <a:spcPts val="0"/>
              </a:spcBef>
              <a:spcAft>
                <a:spcPts val="0"/>
              </a:spcAft>
              <a:buNone/>
            </a:pPr>
            <a:r>
              <a:rPr lang="en" sz="1800"/>
              <a:t>Key equ 228h</a:t>
            </a: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p:txBody>
      </p:sp>
      <p:sp>
        <p:nvSpPr>
          <p:cNvPr id="148" name="Google Shape;148;p27"/>
          <p:cNvSpPr txBox="1"/>
          <p:nvPr/>
        </p:nvSpPr>
        <p:spPr>
          <a:xfrm>
            <a:off x="4844150" y="691775"/>
            <a:ext cx="4248000" cy="4340700"/>
          </a:xfrm>
          <a:prstGeom prst="rect">
            <a:avLst/>
          </a:prstGeom>
          <a:noFill/>
          <a:ln>
            <a:noFill/>
          </a:ln>
        </p:spPr>
        <p:txBody>
          <a:bodyPr spcFirstLastPara="1" wrap="square" lIns="91425" tIns="91425" rIns="91425" bIns="91425" anchor="t" anchorCtr="0">
            <a:noAutofit/>
          </a:bodyPr>
          <a:lstStyle/>
          <a:p>
            <a:pPr marL="914400" lvl="1" indent="-330200" algn="l" rtl="0">
              <a:lnSpc>
                <a:spcPct val="115000"/>
              </a:lnSpc>
              <a:spcBef>
                <a:spcPts val="1500"/>
              </a:spcBef>
              <a:spcAft>
                <a:spcPts val="0"/>
              </a:spcAft>
              <a:buClr>
                <a:schemeClr val="dk1"/>
              </a:buClr>
              <a:buSzPts val="1600"/>
              <a:buChar char="○"/>
            </a:pPr>
            <a:r>
              <a:rPr lang="en" sz="1600">
                <a:solidFill>
                  <a:schemeClr val="dk1"/>
                </a:solidFill>
                <a:latin typeface="Courier New"/>
                <a:ea typeface="Courier New"/>
                <a:cs typeface="Courier New"/>
                <a:sym typeface="Courier New"/>
              </a:rPr>
              <a:t>.data</a:t>
            </a:r>
            <a:r>
              <a:rPr lang="en" sz="1600">
                <a:solidFill>
                  <a:schemeClr val="dk1"/>
                </a:solidFill>
                <a:latin typeface="Roboto"/>
                <a:ea typeface="Roboto"/>
                <a:cs typeface="Roboto"/>
                <a:sym typeface="Roboto"/>
              </a:rPr>
              <a:t> section: This section defines data variables for messages, an array, and a key.</a:t>
            </a:r>
            <a:endParaRPr sz="1600">
              <a:solidFill>
                <a:schemeClr val="dk1"/>
              </a:solidFill>
              <a:latin typeface="Roboto"/>
              <a:ea typeface="Roboto"/>
              <a:cs typeface="Roboto"/>
              <a:sym typeface="Roboto"/>
            </a:endParaRPr>
          </a:p>
          <a:p>
            <a:pPr marL="914400" lvl="1" indent="-330200" algn="l" rtl="0">
              <a:lnSpc>
                <a:spcPct val="115000"/>
              </a:lnSpc>
              <a:spcBef>
                <a:spcPts val="0"/>
              </a:spcBef>
              <a:spcAft>
                <a:spcPts val="0"/>
              </a:spcAft>
              <a:buClr>
                <a:schemeClr val="dk1"/>
              </a:buClr>
              <a:buSzPts val="1600"/>
              <a:buChar char="○"/>
            </a:pPr>
            <a:r>
              <a:rPr lang="en" sz="1600">
                <a:solidFill>
                  <a:schemeClr val="dk1"/>
                </a:solidFill>
                <a:latin typeface="Courier New"/>
                <a:ea typeface="Courier New"/>
                <a:cs typeface="Courier New"/>
                <a:sym typeface="Courier New"/>
              </a:rPr>
              <a:t>Out1</a:t>
            </a:r>
            <a:r>
              <a:rPr lang="en" sz="1600">
                <a:solidFill>
                  <a:schemeClr val="dk1"/>
                </a:solidFill>
                <a:latin typeface="Roboto"/>
                <a:ea typeface="Roboto"/>
                <a:cs typeface="Roboto"/>
                <a:sym typeface="Roboto"/>
              </a:rPr>
              <a:t>, </a:t>
            </a:r>
            <a:r>
              <a:rPr lang="en" sz="1600">
                <a:solidFill>
                  <a:schemeClr val="dk1"/>
                </a:solidFill>
                <a:latin typeface="Courier New"/>
                <a:ea typeface="Courier New"/>
                <a:cs typeface="Courier New"/>
                <a:sym typeface="Courier New"/>
              </a:rPr>
              <a:t>Out2</a:t>
            </a:r>
            <a:r>
              <a:rPr lang="en" sz="1600">
                <a:solidFill>
                  <a:schemeClr val="dk1"/>
                </a:solidFill>
                <a:latin typeface="Roboto"/>
                <a:ea typeface="Roboto"/>
                <a:cs typeface="Roboto"/>
                <a:sym typeface="Roboto"/>
              </a:rPr>
              <a:t>, and </a:t>
            </a:r>
            <a:r>
              <a:rPr lang="en" sz="1600">
                <a:solidFill>
                  <a:schemeClr val="dk1"/>
                </a:solidFill>
                <a:latin typeface="Courier New"/>
                <a:ea typeface="Courier New"/>
                <a:cs typeface="Courier New"/>
                <a:sym typeface="Courier New"/>
              </a:rPr>
              <a:t>failOut</a:t>
            </a:r>
            <a:r>
              <a:rPr lang="en" sz="1600">
                <a:solidFill>
                  <a:schemeClr val="dk1"/>
                </a:solidFill>
                <a:latin typeface="Roboto"/>
                <a:ea typeface="Roboto"/>
                <a:cs typeface="Roboto"/>
                <a:sym typeface="Roboto"/>
              </a:rPr>
              <a:t> are strings used for output messages.</a:t>
            </a:r>
            <a:endParaRPr sz="1600">
              <a:solidFill>
                <a:schemeClr val="dk1"/>
              </a:solidFill>
              <a:latin typeface="Roboto"/>
              <a:ea typeface="Roboto"/>
              <a:cs typeface="Roboto"/>
              <a:sym typeface="Roboto"/>
            </a:endParaRPr>
          </a:p>
          <a:p>
            <a:pPr marL="914400" lvl="1" indent="-330200" algn="l" rtl="0">
              <a:lnSpc>
                <a:spcPct val="115000"/>
              </a:lnSpc>
              <a:spcBef>
                <a:spcPts val="0"/>
              </a:spcBef>
              <a:spcAft>
                <a:spcPts val="0"/>
              </a:spcAft>
              <a:buClr>
                <a:schemeClr val="dk1"/>
              </a:buClr>
              <a:buSzPts val="1600"/>
              <a:buChar char="○"/>
            </a:pPr>
            <a:r>
              <a:rPr lang="en" sz="1600">
                <a:solidFill>
                  <a:schemeClr val="dk1"/>
                </a:solidFill>
                <a:latin typeface="Courier New"/>
                <a:ea typeface="Courier New"/>
                <a:cs typeface="Courier New"/>
                <a:sym typeface="Courier New"/>
              </a:rPr>
              <a:t>ArrList</a:t>
            </a:r>
            <a:r>
              <a:rPr lang="en" sz="1600">
                <a:solidFill>
                  <a:schemeClr val="dk1"/>
                </a:solidFill>
                <a:latin typeface="Roboto"/>
                <a:ea typeface="Roboto"/>
                <a:cs typeface="Roboto"/>
                <a:sym typeface="Roboto"/>
              </a:rPr>
              <a:t> is an array of words (16-bit values).</a:t>
            </a:r>
            <a:endParaRPr sz="1600">
              <a:solidFill>
                <a:schemeClr val="dk1"/>
              </a:solidFill>
              <a:latin typeface="Roboto"/>
              <a:ea typeface="Roboto"/>
              <a:cs typeface="Roboto"/>
              <a:sym typeface="Roboto"/>
            </a:endParaRPr>
          </a:p>
          <a:p>
            <a:pPr marL="914400" lvl="1" indent="-330200" algn="l" rtl="0">
              <a:lnSpc>
                <a:spcPct val="115000"/>
              </a:lnSpc>
              <a:spcBef>
                <a:spcPts val="0"/>
              </a:spcBef>
              <a:spcAft>
                <a:spcPts val="0"/>
              </a:spcAft>
              <a:buClr>
                <a:schemeClr val="dk1"/>
              </a:buClr>
              <a:buSzPts val="1600"/>
              <a:buChar char="○"/>
            </a:pPr>
            <a:r>
              <a:rPr lang="en" sz="1600">
                <a:solidFill>
                  <a:schemeClr val="dk1"/>
                </a:solidFill>
                <a:latin typeface="Courier New"/>
                <a:ea typeface="Courier New"/>
                <a:cs typeface="Courier New"/>
                <a:sym typeface="Courier New"/>
              </a:rPr>
              <a:t>ArrSz</a:t>
            </a:r>
            <a:r>
              <a:rPr lang="en" sz="1600">
                <a:solidFill>
                  <a:schemeClr val="dk1"/>
                </a:solidFill>
                <a:latin typeface="Roboto"/>
                <a:ea typeface="Roboto"/>
                <a:cs typeface="Roboto"/>
                <a:sym typeface="Roboto"/>
              </a:rPr>
              <a:t> calculates the size of the array by subtracting the current location (</a:t>
            </a:r>
            <a:r>
              <a:rPr lang="en" sz="1600">
                <a:solidFill>
                  <a:schemeClr val="dk1"/>
                </a:solidFill>
                <a:latin typeface="Courier New"/>
                <a:ea typeface="Courier New"/>
                <a:cs typeface="Courier New"/>
                <a:sym typeface="Courier New"/>
              </a:rPr>
              <a:t>$</a:t>
            </a:r>
            <a:r>
              <a:rPr lang="en" sz="1600">
                <a:solidFill>
                  <a:schemeClr val="dk1"/>
                </a:solidFill>
                <a:latin typeface="Roboto"/>
                <a:ea typeface="Roboto"/>
                <a:cs typeface="Roboto"/>
                <a:sym typeface="Roboto"/>
              </a:rPr>
              <a:t>) from the start of </a:t>
            </a:r>
            <a:r>
              <a:rPr lang="en" sz="1600">
                <a:solidFill>
                  <a:schemeClr val="dk1"/>
                </a:solidFill>
                <a:latin typeface="Courier New"/>
                <a:ea typeface="Courier New"/>
                <a:cs typeface="Courier New"/>
                <a:sym typeface="Courier New"/>
              </a:rPr>
              <a:t>ArrList</a:t>
            </a:r>
            <a:r>
              <a:rPr lang="en" sz="1600">
                <a:solidFill>
                  <a:schemeClr val="dk1"/>
                </a:solidFill>
                <a:latin typeface="Roboto"/>
                <a:ea typeface="Roboto"/>
                <a:cs typeface="Roboto"/>
                <a:sym typeface="Roboto"/>
              </a:rPr>
              <a:t> and dividing by 2.</a:t>
            </a:r>
            <a:endParaRPr sz="1600">
              <a:solidFill>
                <a:schemeClr val="dk1"/>
              </a:solidFill>
              <a:latin typeface="Roboto"/>
              <a:ea typeface="Roboto"/>
              <a:cs typeface="Roboto"/>
              <a:sym typeface="Roboto"/>
            </a:endParaRPr>
          </a:p>
          <a:p>
            <a:pPr marL="914400" lvl="1" indent="-330200" algn="l" rtl="0">
              <a:lnSpc>
                <a:spcPct val="115000"/>
              </a:lnSpc>
              <a:spcBef>
                <a:spcPts val="0"/>
              </a:spcBef>
              <a:spcAft>
                <a:spcPts val="0"/>
              </a:spcAft>
              <a:buClr>
                <a:schemeClr val="dk1"/>
              </a:buClr>
              <a:buSzPts val="1600"/>
              <a:buChar char="○"/>
            </a:pPr>
            <a:r>
              <a:rPr lang="en" sz="1600">
                <a:solidFill>
                  <a:schemeClr val="dk1"/>
                </a:solidFill>
                <a:latin typeface="Courier New"/>
                <a:ea typeface="Courier New"/>
                <a:cs typeface="Courier New"/>
                <a:sym typeface="Courier New"/>
              </a:rPr>
              <a:t>Key</a:t>
            </a:r>
            <a:r>
              <a:rPr lang="en" sz="1600">
                <a:solidFill>
                  <a:schemeClr val="dk1"/>
                </a:solidFill>
                <a:latin typeface="Roboto"/>
                <a:ea typeface="Roboto"/>
                <a:cs typeface="Roboto"/>
                <a:sym typeface="Roboto"/>
              </a:rPr>
              <a:t> is defined as the value </a:t>
            </a:r>
            <a:r>
              <a:rPr lang="en" sz="1600">
                <a:solidFill>
                  <a:schemeClr val="dk1"/>
                </a:solidFill>
                <a:latin typeface="Courier New"/>
                <a:ea typeface="Courier New"/>
                <a:cs typeface="Courier New"/>
                <a:sym typeface="Courier New"/>
              </a:rPr>
              <a:t>228h</a:t>
            </a:r>
            <a:r>
              <a:rPr lang="en" sz="1600">
                <a:solidFill>
                  <a:schemeClr val="dk1"/>
                </a:solidFill>
                <a:latin typeface="Roboto"/>
                <a:ea typeface="Roboto"/>
                <a:cs typeface="Roboto"/>
                <a:sym typeface="Roboto"/>
              </a:rPr>
              <a:t> to be searched for.</a:t>
            </a:r>
            <a:endParaRPr sz="1600">
              <a:solidFill>
                <a:schemeClr val="dk1"/>
              </a:solidFill>
              <a:latin typeface="Roboto"/>
              <a:ea typeface="Roboto"/>
              <a:cs typeface="Roboto"/>
              <a:sym typeface="Roboto"/>
            </a:endParaRPr>
          </a:p>
          <a:p>
            <a:pPr marL="457200" lvl="0" indent="0" algn="l" rtl="0">
              <a:spcBef>
                <a:spcPts val="1500"/>
              </a:spcBef>
              <a:spcAft>
                <a:spcPts val="0"/>
              </a:spcAft>
              <a:buNone/>
            </a:pPr>
            <a:endParaRPr sz="1600">
              <a:solidFill>
                <a:schemeClr val="dk1"/>
              </a:solidFill>
              <a:latin typeface="Old Standard TT"/>
              <a:ea typeface="Old Standard TT"/>
              <a:cs typeface="Old Standard TT"/>
              <a:sym typeface="Old Standard TT"/>
            </a:endParaRPr>
          </a:p>
        </p:txBody>
      </p:sp>
      <p:sp>
        <p:nvSpPr>
          <p:cNvPr id="149" name="Google Shape;149;p27"/>
          <p:cNvSpPr txBox="1"/>
          <p:nvPr/>
        </p:nvSpPr>
        <p:spPr>
          <a:xfrm>
            <a:off x="0" y="183875"/>
            <a:ext cx="9144000" cy="507900"/>
          </a:xfrm>
          <a:prstGeom prst="rect">
            <a:avLst/>
          </a:prstGeom>
          <a:solidFill>
            <a:srgbClr val="00FFFF"/>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100" b="1">
                <a:latin typeface="Old Standard TT"/>
                <a:ea typeface="Old Standard TT"/>
                <a:cs typeface="Old Standard TT"/>
                <a:sym typeface="Old Standard TT"/>
              </a:rPr>
              <a:t>Code and Description</a:t>
            </a:r>
            <a:endParaRPr sz="2100" b="1">
              <a:latin typeface="Old Standard TT"/>
              <a:ea typeface="Old Standard TT"/>
              <a:cs typeface="Old Standard TT"/>
              <a:sym typeface="Old Standard T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8"/>
          <p:cNvSpPr txBox="1">
            <a:spLocks noGrp="1"/>
          </p:cNvSpPr>
          <p:nvPr>
            <p:ph type="title"/>
          </p:nvPr>
        </p:nvSpPr>
        <p:spPr>
          <a:xfrm>
            <a:off x="311700" y="45297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000">
              <a:highlight>
                <a:srgbClr val="FFFFFF"/>
              </a:highlight>
              <a:latin typeface="Arial"/>
              <a:ea typeface="Arial"/>
              <a:cs typeface="Arial"/>
              <a:sym typeface="Arial"/>
            </a:endParaRPr>
          </a:p>
          <a:p>
            <a:pPr marL="0" lvl="0" indent="0" algn="l" rtl="0">
              <a:spcBef>
                <a:spcPts val="0"/>
              </a:spcBef>
              <a:spcAft>
                <a:spcPts val="0"/>
              </a:spcAft>
              <a:buNone/>
            </a:pPr>
            <a:endParaRPr sz="2000">
              <a:highlight>
                <a:srgbClr val="FFFFFF"/>
              </a:highlight>
              <a:latin typeface="Arial"/>
              <a:ea typeface="Arial"/>
              <a:cs typeface="Arial"/>
              <a:sym typeface="Arial"/>
            </a:endParaRPr>
          </a:p>
          <a:p>
            <a:pPr marL="0" lvl="0" indent="0" algn="l" rtl="0">
              <a:spcBef>
                <a:spcPts val="0"/>
              </a:spcBef>
              <a:spcAft>
                <a:spcPts val="0"/>
              </a:spcAft>
              <a:buNone/>
            </a:pPr>
            <a:endParaRPr sz="2000">
              <a:highlight>
                <a:srgbClr val="FFFFFF"/>
              </a:highlight>
              <a:latin typeface="Arial"/>
              <a:ea typeface="Arial"/>
              <a:cs typeface="Arial"/>
              <a:sym typeface="Arial"/>
            </a:endParaRPr>
          </a:p>
        </p:txBody>
      </p:sp>
      <p:sp>
        <p:nvSpPr>
          <p:cNvPr id="155" name="Google Shape;155;p28"/>
          <p:cNvSpPr txBox="1"/>
          <p:nvPr/>
        </p:nvSpPr>
        <p:spPr>
          <a:xfrm>
            <a:off x="0" y="990600"/>
            <a:ext cx="4248000" cy="3786600"/>
          </a:xfrm>
          <a:prstGeom prst="rect">
            <a:avLst/>
          </a:prstGeom>
          <a:solidFill>
            <a:srgbClr val="E9F7FD"/>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solidFill>
                  <a:schemeClr val="dk1"/>
                </a:solidFill>
              </a:rPr>
              <a:t>; Starting main code</a:t>
            </a:r>
            <a:endParaRPr sz="1800" dirty="0">
              <a:solidFill>
                <a:schemeClr val="dk1"/>
              </a:solidFill>
            </a:endParaRPr>
          </a:p>
          <a:p>
            <a:pPr marL="0" lvl="0" indent="0" algn="l" rtl="0">
              <a:spcBef>
                <a:spcPts val="0"/>
              </a:spcBef>
              <a:spcAft>
                <a:spcPts val="0"/>
              </a:spcAft>
              <a:buNone/>
            </a:pPr>
            <a:r>
              <a:rPr lang="en" sz="1800" dirty="0">
                <a:solidFill>
                  <a:schemeClr val="dk1"/>
                </a:solidFill>
              </a:rPr>
              <a:t>.code</a:t>
            </a:r>
            <a:endParaRPr sz="1800" dirty="0">
              <a:solidFill>
                <a:schemeClr val="dk1"/>
              </a:solidFill>
            </a:endParaRPr>
          </a:p>
          <a:p>
            <a:pPr marL="0" lvl="0" indent="0" algn="l" rtl="0">
              <a:spcBef>
                <a:spcPts val="0"/>
              </a:spcBef>
              <a:spcAft>
                <a:spcPts val="0"/>
              </a:spcAft>
              <a:buNone/>
            </a:pPr>
            <a:r>
              <a:rPr lang="en" sz="1800" dirty="0">
                <a:solidFill>
                  <a:schemeClr val="dk1"/>
                </a:solidFill>
              </a:rPr>
              <a:t>main proc</a:t>
            </a:r>
            <a:endParaRPr sz="1800" dirty="0">
              <a:solidFill>
                <a:schemeClr val="dk1"/>
              </a:solidFill>
            </a:endParaRPr>
          </a:p>
          <a:p>
            <a:pPr marL="0" lvl="0" indent="0" algn="l" rtl="0">
              <a:spcBef>
                <a:spcPts val="0"/>
              </a:spcBef>
              <a:spcAft>
                <a:spcPts val="0"/>
              </a:spcAft>
              <a:buNone/>
            </a:pPr>
            <a:r>
              <a:rPr lang="en" sz="1800" dirty="0"/>
              <a:t>mov ax, @data</a:t>
            </a:r>
            <a:endParaRPr sz="1800" dirty="0"/>
          </a:p>
          <a:p>
            <a:pPr marL="0" lvl="0" indent="0" algn="l" rtl="0">
              <a:spcBef>
                <a:spcPts val="0"/>
              </a:spcBef>
              <a:spcAft>
                <a:spcPts val="0"/>
              </a:spcAft>
              <a:buNone/>
            </a:pPr>
            <a:r>
              <a:rPr lang="en" sz="1800" dirty="0"/>
              <a:t>     mov ds, ax</a:t>
            </a:r>
            <a:endParaRPr sz="1800" dirty="0"/>
          </a:p>
          <a:p>
            <a:pPr marL="0" lvl="0" indent="0" algn="l" rtl="0">
              <a:spcBef>
                <a:spcPts val="0"/>
              </a:spcBef>
              <a:spcAft>
                <a:spcPts val="0"/>
              </a:spcAft>
              <a:buNone/>
            </a:pPr>
            <a:endParaRPr sz="1800" dirty="0"/>
          </a:p>
          <a:p>
            <a:pPr marL="0" lvl="0" indent="0" algn="l" rtl="0">
              <a:spcBef>
                <a:spcPts val="0"/>
              </a:spcBef>
              <a:spcAft>
                <a:spcPts val="0"/>
              </a:spcAft>
              <a:buNone/>
            </a:pPr>
            <a:r>
              <a:rPr lang="en" sz="1800" dirty="0"/>
              <a:t>     mov bx, 00         ; Lower bound to base reg</a:t>
            </a:r>
            <a:endParaRPr sz="1800" dirty="0"/>
          </a:p>
          <a:p>
            <a:pPr marL="0" lvl="0" indent="0" algn="l" rtl="0">
              <a:spcBef>
                <a:spcPts val="0"/>
              </a:spcBef>
              <a:spcAft>
                <a:spcPts val="0"/>
              </a:spcAft>
              <a:buNone/>
            </a:pPr>
            <a:r>
              <a:rPr lang="en" sz="1800" dirty="0"/>
              <a:t>     mov dx, ArrSz      ; Upper bound to data reg</a:t>
            </a:r>
            <a:endParaRPr sz="1800" dirty="0"/>
          </a:p>
          <a:p>
            <a:pPr marL="0" lvl="0" indent="0" algn="l" rtl="0">
              <a:spcBef>
                <a:spcPts val="0"/>
              </a:spcBef>
              <a:spcAft>
                <a:spcPts val="0"/>
              </a:spcAft>
              <a:buNone/>
            </a:pPr>
            <a:r>
              <a:rPr lang="en" sz="1800" dirty="0"/>
              <a:t>     mov cx, Key        ; Key to count reg</a:t>
            </a:r>
            <a:endParaRPr sz="1800" dirty="0"/>
          </a:p>
          <a:p>
            <a:pPr marL="0" lvl="0" indent="0" algn="l" rtl="0">
              <a:spcBef>
                <a:spcPts val="0"/>
              </a:spcBef>
              <a:spcAft>
                <a:spcPts val="0"/>
              </a:spcAft>
              <a:buNone/>
            </a:pPr>
            <a:endParaRPr sz="1800" dirty="0"/>
          </a:p>
          <a:p>
            <a:pPr marL="0" lvl="0" indent="0" algn="l" rtl="0">
              <a:spcBef>
                <a:spcPts val="0"/>
              </a:spcBef>
              <a:spcAft>
                <a:spcPts val="0"/>
              </a:spcAft>
              <a:buNone/>
            </a:pPr>
            <a:endParaRPr sz="1800" dirty="0"/>
          </a:p>
        </p:txBody>
      </p:sp>
      <p:sp>
        <p:nvSpPr>
          <p:cNvPr id="156" name="Google Shape;156;p28"/>
          <p:cNvSpPr txBox="1"/>
          <p:nvPr/>
        </p:nvSpPr>
        <p:spPr>
          <a:xfrm>
            <a:off x="4844150" y="920375"/>
            <a:ext cx="4248000" cy="3856800"/>
          </a:xfrm>
          <a:prstGeom prst="rect">
            <a:avLst/>
          </a:prstGeom>
          <a:noFill/>
          <a:ln>
            <a:noFill/>
          </a:ln>
        </p:spPr>
        <p:txBody>
          <a:bodyPr spcFirstLastPara="1" wrap="square" lIns="91425" tIns="91425" rIns="91425" bIns="91425" anchor="t" anchorCtr="0">
            <a:noAutofit/>
          </a:bodyPr>
          <a:lstStyle/>
          <a:p>
            <a:pPr marL="457200" lvl="0" indent="-336550" algn="l" rtl="0">
              <a:lnSpc>
                <a:spcPct val="115000"/>
              </a:lnSpc>
              <a:spcBef>
                <a:spcPts val="1500"/>
              </a:spcBef>
              <a:spcAft>
                <a:spcPts val="0"/>
              </a:spcAft>
              <a:buClr>
                <a:schemeClr val="dk1"/>
              </a:buClr>
              <a:buSzPts val="1700"/>
              <a:buFont typeface="Roboto"/>
              <a:buChar char="●"/>
            </a:pPr>
            <a:r>
              <a:rPr lang="en" sz="1700">
                <a:solidFill>
                  <a:schemeClr val="dk1"/>
                </a:solidFill>
                <a:latin typeface="Roboto"/>
                <a:ea typeface="Roboto"/>
                <a:cs typeface="Roboto"/>
                <a:sym typeface="Roboto"/>
              </a:rPr>
              <a:t>The main procedure (</a:t>
            </a:r>
            <a:r>
              <a:rPr lang="en" sz="1700">
                <a:solidFill>
                  <a:schemeClr val="dk1"/>
                </a:solidFill>
                <a:latin typeface="Courier New"/>
                <a:ea typeface="Courier New"/>
                <a:cs typeface="Courier New"/>
                <a:sym typeface="Courier New"/>
              </a:rPr>
              <a:t>main proc</a:t>
            </a:r>
            <a:r>
              <a:rPr lang="en" sz="1700">
                <a:solidFill>
                  <a:schemeClr val="dk1"/>
                </a:solidFill>
                <a:latin typeface="Roboto"/>
                <a:ea typeface="Roboto"/>
                <a:cs typeface="Roboto"/>
                <a:sym typeface="Roboto"/>
              </a:rPr>
              <a:t>) begins by setting up the data segment register (</a:t>
            </a:r>
            <a:r>
              <a:rPr lang="en" sz="1700">
                <a:solidFill>
                  <a:schemeClr val="dk1"/>
                </a:solidFill>
                <a:latin typeface="Courier New"/>
                <a:ea typeface="Courier New"/>
                <a:cs typeface="Courier New"/>
                <a:sym typeface="Courier New"/>
              </a:rPr>
              <a:t>ds</a:t>
            </a:r>
            <a:r>
              <a:rPr lang="en" sz="1700">
                <a:solidFill>
                  <a:schemeClr val="dk1"/>
                </a:solidFill>
                <a:latin typeface="Roboto"/>
                <a:ea typeface="Roboto"/>
                <a:cs typeface="Roboto"/>
                <a:sym typeface="Roboto"/>
              </a:rPr>
              <a:t>) with the address of the data section.</a:t>
            </a:r>
            <a:endParaRPr sz="1700">
              <a:solidFill>
                <a:schemeClr val="dk1"/>
              </a:solidFill>
              <a:latin typeface="Roboto"/>
              <a:ea typeface="Roboto"/>
              <a:cs typeface="Roboto"/>
              <a:sym typeface="Roboto"/>
            </a:endParaRPr>
          </a:p>
          <a:p>
            <a:pPr marL="457200" lvl="0" indent="-336550" algn="l" rtl="0">
              <a:lnSpc>
                <a:spcPct val="115000"/>
              </a:lnSpc>
              <a:spcBef>
                <a:spcPts val="0"/>
              </a:spcBef>
              <a:spcAft>
                <a:spcPts val="0"/>
              </a:spcAft>
              <a:buClr>
                <a:schemeClr val="dk1"/>
              </a:buClr>
              <a:buSzPts val="1700"/>
              <a:buFont typeface="Roboto"/>
              <a:buChar char="●"/>
            </a:pPr>
            <a:r>
              <a:rPr lang="en" sz="1700">
                <a:solidFill>
                  <a:schemeClr val="dk1"/>
                </a:solidFill>
                <a:latin typeface="Courier New"/>
                <a:ea typeface="Courier New"/>
                <a:cs typeface="Courier New"/>
                <a:sym typeface="Courier New"/>
              </a:rPr>
              <a:t>mov bx, 00</a:t>
            </a:r>
            <a:r>
              <a:rPr lang="en" sz="1700">
                <a:solidFill>
                  <a:schemeClr val="dk1"/>
                </a:solidFill>
                <a:latin typeface="Roboto"/>
                <a:ea typeface="Roboto"/>
                <a:cs typeface="Roboto"/>
                <a:sym typeface="Roboto"/>
              </a:rPr>
              <a:t> initializes </a:t>
            </a:r>
            <a:r>
              <a:rPr lang="en" sz="1700">
                <a:solidFill>
                  <a:schemeClr val="dk1"/>
                </a:solidFill>
                <a:latin typeface="Courier New"/>
                <a:ea typeface="Courier New"/>
                <a:cs typeface="Courier New"/>
                <a:sym typeface="Courier New"/>
              </a:rPr>
              <a:t>bx</a:t>
            </a:r>
            <a:r>
              <a:rPr lang="en" sz="1700">
                <a:solidFill>
                  <a:schemeClr val="dk1"/>
                </a:solidFill>
                <a:latin typeface="Roboto"/>
                <a:ea typeface="Roboto"/>
                <a:cs typeface="Roboto"/>
                <a:sym typeface="Roboto"/>
              </a:rPr>
              <a:t> as the lower bound (0) for the binary search.</a:t>
            </a:r>
            <a:endParaRPr sz="1700">
              <a:solidFill>
                <a:schemeClr val="dk1"/>
              </a:solidFill>
              <a:latin typeface="Roboto"/>
              <a:ea typeface="Roboto"/>
              <a:cs typeface="Roboto"/>
              <a:sym typeface="Roboto"/>
            </a:endParaRPr>
          </a:p>
          <a:p>
            <a:pPr marL="457200" lvl="0" indent="-336550" algn="l" rtl="0">
              <a:lnSpc>
                <a:spcPct val="115000"/>
              </a:lnSpc>
              <a:spcBef>
                <a:spcPts val="0"/>
              </a:spcBef>
              <a:spcAft>
                <a:spcPts val="0"/>
              </a:spcAft>
              <a:buClr>
                <a:schemeClr val="dk1"/>
              </a:buClr>
              <a:buSzPts val="1700"/>
              <a:buFont typeface="Roboto"/>
              <a:buChar char="●"/>
            </a:pPr>
            <a:r>
              <a:rPr lang="en" sz="1700">
                <a:solidFill>
                  <a:schemeClr val="dk1"/>
                </a:solidFill>
                <a:latin typeface="Courier New"/>
                <a:ea typeface="Courier New"/>
                <a:cs typeface="Courier New"/>
                <a:sym typeface="Courier New"/>
              </a:rPr>
              <a:t>mov dx, ArrSz</a:t>
            </a:r>
            <a:r>
              <a:rPr lang="en" sz="1700">
                <a:solidFill>
                  <a:schemeClr val="dk1"/>
                </a:solidFill>
                <a:latin typeface="Roboto"/>
                <a:ea typeface="Roboto"/>
                <a:cs typeface="Roboto"/>
                <a:sym typeface="Roboto"/>
              </a:rPr>
              <a:t> initializes </a:t>
            </a:r>
            <a:r>
              <a:rPr lang="en" sz="1700">
                <a:solidFill>
                  <a:schemeClr val="dk1"/>
                </a:solidFill>
                <a:latin typeface="Courier New"/>
                <a:ea typeface="Courier New"/>
                <a:cs typeface="Courier New"/>
                <a:sym typeface="Courier New"/>
              </a:rPr>
              <a:t>dx</a:t>
            </a:r>
            <a:r>
              <a:rPr lang="en" sz="1700">
                <a:solidFill>
                  <a:schemeClr val="dk1"/>
                </a:solidFill>
                <a:latin typeface="Roboto"/>
                <a:ea typeface="Roboto"/>
                <a:cs typeface="Roboto"/>
                <a:sym typeface="Roboto"/>
              </a:rPr>
              <a:t> with the upper bound, which is the size of the array.</a:t>
            </a:r>
            <a:endParaRPr sz="1700">
              <a:solidFill>
                <a:schemeClr val="dk1"/>
              </a:solidFill>
              <a:latin typeface="Roboto"/>
              <a:ea typeface="Roboto"/>
              <a:cs typeface="Roboto"/>
              <a:sym typeface="Roboto"/>
            </a:endParaRPr>
          </a:p>
          <a:p>
            <a:pPr marL="457200" lvl="0" indent="-336550" algn="l" rtl="0">
              <a:lnSpc>
                <a:spcPct val="115000"/>
              </a:lnSpc>
              <a:spcBef>
                <a:spcPts val="0"/>
              </a:spcBef>
              <a:spcAft>
                <a:spcPts val="0"/>
              </a:spcAft>
              <a:buClr>
                <a:schemeClr val="dk1"/>
              </a:buClr>
              <a:buSzPts val="1700"/>
              <a:buFont typeface="Roboto"/>
              <a:buChar char="●"/>
            </a:pPr>
            <a:r>
              <a:rPr lang="en" sz="1700">
                <a:solidFill>
                  <a:schemeClr val="dk1"/>
                </a:solidFill>
                <a:latin typeface="Courier New"/>
                <a:ea typeface="Courier New"/>
                <a:cs typeface="Courier New"/>
                <a:sym typeface="Courier New"/>
              </a:rPr>
              <a:t>mov cx, Key</a:t>
            </a:r>
            <a:r>
              <a:rPr lang="en" sz="1700">
                <a:solidFill>
                  <a:schemeClr val="dk1"/>
                </a:solidFill>
                <a:latin typeface="Roboto"/>
                <a:ea typeface="Roboto"/>
                <a:cs typeface="Roboto"/>
                <a:sym typeface="Roboto"/>
              </a:rPr>
              <a:t> initializes </a:t>
            </a:r>
            <a:r>
              <a:rPr lang="en" sz="1700">
                <a:solidFill>
                  <a:schemeClr val="dk1"/>
                </a:solidFill>
                <a:latin typeface="Courier New"/>
                <a:ea typeface="Courier New"/>
                <a:cs typeface="Courier New"/>
                <a:sym typeface="Courier New"/>
              </a:rPr>
              <a:t>cx</a:t>
            </a:r>
            <a:r>
              <a:rPr lang="en" sz="1700">
                <a:solidFill>
                  <a:schemeClr val="dk1"/>
                </a:solidFill>
                <a:latin typeface="Roboto"/>
                <a:ea typeface="Roboto"/>
                <a:cs typeface="Roboto"/>
                <a:sym typeface="Roboto"/>
              </a:rPr>
              <a:t> with the key to be searched.</a:t>
            </a:r>
            <a:endParaRPr sz="1700">
              <a:solidFill>
                <a:schemeClr val="dk1"/>
              </a:solidFill>
              <a:latin typeface="Roboto"/>
              <a:ea typeface="Roboto"/>
              <a:cs typeface="Roboto"/>
              <a:sym typeface="Roboto"/>
            </a:endParaRPr>
          </a:p>
          <a:p>
            <a:pPr marL="457200" lvl="0" indent="0" algn="l" rtl="0">
              <a:spcBef>
                <a:spcPts val="1500"/>
              </a:spcBef>
              <a:spcAft>
                <a:spcPts val="0"/>
              </a:spcAft>
              <a:buNone/>
            </a:pPr>
            <a:endParaRPr sz="1700">
              <a:solidFill>
                <a:schemeClr val="dk1"/>
              </a:solidFill>
              <a:latin typeface="Courier New"/>
              <a:ea typeface="Courier New"/>
              <a:cs typeface="Courier New"/>
              <a:sym typeface="Courier New"/>
            </a:endParaRPr>
          </a:p>
        </p:txBody>
      </p:sp>
      <p:sp>
        <p:nvSpPr>
          <p:cNvPr id="157" name="Google Shape;157;p28"/>
          <p:cNvSpPr txBox="1"/>
          <p:nvPr/>
        </p:nvSpPr>
        <p:spPr>
          <a:xfrm>
            <a:off x="0" y="183875"/>
            <a:ext cx="9144000" cy="507900"/>
          </a:xfrm>
          <a:prstGeom prst="rect">
            <a:avLst/>
          </a:prstGeom>
          <a:solidFill>
            <a:srgbClr val="00FFFF"/>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100" b="1">
                <a:latin typeface="Old Standard TT"/>
                <a:ea typeface="Old Standard TT"/>
                <a:cs typeface="Old Standard TT"/>
                <a:sym typeface="Old Standard TT"/>
              </a:rPr>
              <a:t>Code and Description</a:t>
            </a:r>
            <a:endParaRPr sz="2100" b="1">
              <a:latin typeface="Old Standard TT"/>
              <a:ea typeface="Old Standard TT"/>
              <a:cs typeface="Old Standard TT"/>
              <a:sym typeface="Old Standard T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9"/>
          <p:cNvSpPr txBox="1">
            <a:spLocks noGrp="1"/>
          </p:cNvSpPr>
          <p:nvPr>
            <p:ph type="title"/>
          </p:nvPr>
        </p:nvSpPr>
        <p:spPr>
          <a:xfrm>
            <a:off x="311700" y="45297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000" dirty="0">
              <a:highlight>
                <a:srgbClr val="FFFFFF"/>
              </a:highlight>
              <a:latin typeface="Arial"/>
              <a:ea typeface="Arial"/>
              <a:cs typeface="Arial"/>
              <a:sym typeface="Arial"/>
            </a:endParaRPr>
          </a:p>
          <a:p>
            <a:pPr marL="0" lvl="0" indent="0" algn="l" rtl="0">
              <a:spcBef>
                <a:spcPts val="0"/>
              </a:spcBef>
              <a:spcAft>
                <a:spcPts val="0"/>
              </a:spcAft>
              <a:buNone/>
            </a:pPr>
            <a:endParaRPr sz="2000" dirty="0">
              <a:highlight>
                <a:srgbClr val="FFFFFF"/>
              </a:highlight>
              <a:latin typeface="Arial"/>
              <a:ea typeface="Arial"/>
              <a:cs typeface="Arial"/>
              <a:sym typeface="Arial"/>
            </a:endParaRPr>
          </a:p>
          <a:p>
            <a:pPr marL="0" lvl="0" indent="0" algn="l" rtl="0">
              <a:spcBef>
                <a:spcPts val="0"/>
              </a:spcBef>
              <a:spcAft>
                <a:spcPts val="0"/>
              </a:spcAft>
              <a:buNone/>
            </a:pPr>
            <a:endParaRPr sz="2000" dirty="0">
              <a:highlight>
                <a:srgbClr val="FFFFFF"/>
              </a:highlight>
              <a:latin typeface="Arial"/>
              <a:ea typeface="Arial"/>
              <a:cs typeface="Arial"/>
              <a:sym typeface="Arial"/>
            </a:endParaRPr>
          </a:p>
        </p:txBody>
      </p:sp>
      <p:sp>
        <p:nvSpPr>
          <p:cNvPr id="163" name="Google Shape;163;p29"/>
          <p:cNvSpPr txBox="1"/>
          <p:nvPr/>
        </p:nvSpPr>
        <p:spPr>
          <a:xfrm>
            <a:off x="0" y="944136"/>
            <a:ext cx="4248000" cy="3509400"/>
          </a:xfrm>
          <a:prstGeom prst="rect">
            <a:avLst/>
          </a:prstGeom>
          <a:solidFill>
            <a:srgbClr val="E9F7FD"/>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t>; Main function</a:t>
            </a:r>
            <a:endParaRPr sz="1800"/>
          </a:p>
          <a:p>
            <a:pPr marL="0" lvl="0" indent="0" algn="l" rtl="0">
              <a:spcBef>
                <a:spcPts val="0"/>
              </a:spcBef>
              <a:spcAft>
                <a:spcPts val="0"/>
              </a:spcAft>
              <a:buNone/>
            </a:pPr>
            <a:r>
              <a:rPr lang="en" sz="1800"/>
              <a:t>mainFunc:</a:t>
            </a:r>
            <a:endParaRPr sz="1800"/>
          </a:p>
          <a:p>
            <a:pPr marL="0" lvl="0" indent="0" algn="l" rtl="0">
              <a:spcBef>
                <a:spcPts val="0"/>
              </a:spcBef>
              <a:spcAft>
                <a:spcPts val="0"/>
              </a:spcAft>
              <a:buNone/>
            </a:pPr>
            <a:r>
              <a:rPr lang="en" sz="1800"/>
              <a:t>        cmp bx, dx</a:t>
            </a:r>
            <a:endParaRPr sz="1800"/>
          </a:p>
          <a:p>
            <a:pPr marL="0" lvl="0" indent="0" algn="l" rtl="0">
              <a:spcBef>
                <a:spcPts val="0"/>
              </a:spcBef>
              <a:spcAft>
                <a:spcPts val="0"/>
              </a:spcAft>
              <a:buNone/>
            </a:pPr>
            <a:r>
              <a:rPr lang="en" sz="1800"/>
              <a:t>        ja notMatched</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 sz="1800"/>
              <a:t>        mov ax, bx</a:t>
            </a:r>
            <a:endParaRPr sz="1800"/>
          </a:p>
          <a:p>
            <a:pPr marL="0" lvl="0" indent="0" algn="l" rtl="0">
              <a:spcBef>
                <a:spcPts val="0"/>
              </a:spcBef>
              <a:spcAft>
                <a:spcPts val="0"/>
              </a:spcAft>
              <a:buNone/>
            </a:pPr>
            <a:r>
              <a:rPr lang="en" sz="1800"/>
              <a:t>        add ax, dx</a:t>
            </a:r>
            <a:endParaRPr sz="1800"/>
          </a:p>
          <a:p>
            <a:pPr marL="0" lvl="0" indent="0" algn="l" rtl="0">
              <a:spcBef>
                <a:spcPts val="0"/>
              </a:spcBef>
              <a:spcAft>
                <a:spcPts val="0"/>
              </a:spcAft>
              <a:buNone/>
            </a:pPr>
            <a:r>
              <a:rPr lang="en" sz="1800"/>
              <a:t>        shr ax, 1</a:t>
            </a:r>
            <a:endParaRPr sz="1800"/>
          </a:p>
          <a:p>
            <a:pPr marL="0" lvl="0" indent="0" algn="l" rtl="0">
              <a:spcBef>
                <a:spcPts val="0"/>
              </a:spcBef>
              <a:spcAft>
                <a:spcPts val="0"/>
              </a:spcAft>
              <a:buNone/>
            </a:pPr>
            <a:r>
              <a:rPr lang="en" sz="1800"/>
              <a:t>        mov si, ax</a:t>
            </a:r>
            <a:endParaRPr sz="1800"/>
          </a:p>
          <a:p>
            <a:pPr marL="0" lvl="0" indent="0" algn="l" rtl="0">
              <a:spcBef>
                <a:spcPts val="0"/>
              </a:spcBef>
              <a:spcAft>
                <a:spcPts val="0"/>
              </a:spcAft>
              <a:buNone/>
            </a:pPr>
            <a:r>
              <a:rPr lang="en" sz="1800"/>
              <a:t>        add si, si</a:t>
            </a:r>
            <a:endParaRPr sz="1800"/>
          </a:p>
          <a:p>
            <a:pPr marL="0" lvl="0" indent="0" algn="l" rtl="0">
              <a:spcBef>
                <a:spcPts val="0"/>
              </a:spcBef>
              <a:spcAft>
                <a:spcPts val="0"/>
              </a:spcAft>
              <a:buNone/>
            </a:pPr>
            <a:r>
              <a:rPr lang="en" sz="1800"/>
              <a:t>        cmp cx, ArrList[si]</a:t>
            </a:r>
            <a:endParaRPr sz="1800"/>
          </a:p>
          <a:p>
            <a:pPr marL="0" lvl="0" indent="0" algn="l" rtl="0">
              <a:spcBef>
                <a:spcPts val="0"/>
              </a:spcBef>
              <a:spcAft>
                <a:spcPts val="0"/>
              </a:spcAft>
              <a:buNone/>
            </a:pPr>
            <a:r>
              <a:rPr lang="en" sz="1800"/>
              <a:t>        jae greaterEq</a:t>
            </a:r>
            <a:endParaRPr sz="1800"/>
          </a:p>
        </p:txBody>
      </p:sp>
      <p:sp>
        <p:nvSpPr>
          <p:cNvPr id="164" name="Google Shape;164;p29"/>
          <p:cNvSpPr txBox="1"/>
          <p:nvPr/>
        </p:nvSpPr>
        <p:spPr>
          <a:xfrm>
            <a:off x="4248000" y="803285"/>
            <a:ext cx="4896000" cy="3791015"/>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500"/>
              </a:spcBef>
              <a:spcAft>
                <a:spcPts val="0"/>
              </a:spcAft>
              <a:buClr>
                <a:schemeClr val="dk1"/>
              </a:buClr>
              <a:buSzPts val="1400"/>
              <a:buChar char="●"/>
            </a:pPr>
            <a:r>
              <a:rPr lang="en" dirty="0">
                <a:solidFill>
                  <a:schemeClr val="dk1"/>
                </a:solidFill>
                <a:latin typeface="Times New Roman" panose="02020603050405020304" pitchFamily="18" charset="0"/>
                <a:ea typeface="Courier New"/>
                <a:cs typeface="Times New Roman" panose="02020603050405020304" pitchFamily="18" charset="0"/>
                <a:sym typeface="Courier New"/>
              </a:rPr>
              <a:t>cmp bx, dx</a:t>
            </a:r>
            <a:r>
              <a:rPr lang="en" dirty="0">
                <a:solidFill>
                  <a:schemeClr val="dk1"/>
                </a:solidFill>
                <a:latin typeface="Times New Roman" panose="02020603050405020304" pitchFamily="18" charset="0"/>
                <a:ea typeface="Roboto"/>
                <a:cs typeface="Times New Roman" panose="02020603050405020304" pitchFamily="18" charset="0"/>
                <a:sym typeface="Roboto"/>
              </a:rPr>
              <a:t> compares the lower bound (</a:t>
            </a:r>
            <a:r>
              <a:rPr lang="en" dirty="0">
                <a:solidFill>
                  <a:schemeClr val="dk1"/>
                </a:solidFill>
                <a:latin typeface="Times New Roman" panose="02020603050405020304" pitchFamily="18" charset="0"/>
                <a:ea typeface="Courier New"/>
                <a:cs typeface="Times New Roman" panose="02020603050405020304" pitchFamily="18" charset="0"/>
                <a:sym typeface="Courier New"/>
              </a:rPr>
              <a:t>bx</a:t>
            </a:r>
            <a:r>
              <a:rPr lang="en" dirty="0">
                <a:solidFill>
                  <a:schemeClr val="dk1"/>
                </a:solidFill>
                <a:latin typeface="Times New Roman" panose="02020603050405020304" pitchFamily="18" charset="0"/>
                <a:ea typeface="Roboto"/>
                <a:cs typeface="Times New Roman" panose="02020603050405020304" pitchFamily="18" charset="0"/>
                <a:sym typeface="Roboto"/>
              </a:rPr>
              <a:t>) with the upper bound (</a:t>
            </a:r>
            <a:r>
              <a:rPr lang="en" dirty="0">
                <a:solidFill>
                  <a:schemeClr val="dk1"/>
                </a:solidFill>
                <a:latin typeface="Times New Roman" panose="02020603050405020304" pitchFamily="18" charset="0"/>
                <a:ea typeface="Courier New"/>
                <a:cs typeface="Times New Roman" panose="02020603050405020304" pitchFamily="18" charset="0"/>
                <a:sym typeface="Courier New"/>
              </a:rPr>
              <a:t>dx</a:t>
            </a:r>
            <a:r>
              <a:rPr lang="en" dirty="0">
                <a:solidFill>
                  <a:schemeClr val="dk1"/>
                </a:solidFill>
                <a:latin typeface="Times New Roman" panose="02020603050405020304" pitchFamily="18" charset="0"/>
                <a:ea typeface="Roboto"/>
                <a:cs typeface="Times New Roman" panose="02020603050405020304" pitchFamily="18" charset="0"/>
                <a:sym typeface="Roboto"/>
              </a:rPr>
              <a:t>). If </a:t>
            </a:r>
            <a:r>
              <a:rPr lang="en" dirty="0">
                <a:solidFill>
                  <a:schemeClr val="dk1"/>
                </a:solidFill>
                <a:latin typeface="Times New Roman" panose="02020603050405020304" pitchFamily="18" charset="0"/>
                <a:ea typeface="Courier New"/>
                <a:cs typeface="Times New Roman" panose="02020603050405020304" pitchFamily="18" charset="0"/>
                <a:sym typeface="Courier New"/>
              </a:rPr>
              <a:t>bx</a:t>
            </a:r>
            <a:r>
              <a:rPr lang="en" dirty="0">
                <a:solidFill>
                  <a:schemeClr val="dk1"/>
                </a:solidFill>
                <a:latin typeface="Times New Roman" panose="02020603050405020304" pitchFamily="18" charset="0"/>
                <a:ea typeface="Roboto"/>
                <a:cs typeface="Times New Roman" panose="02020603050405020304" pitchFamily="18" charset="0"/>
                <a:sym typeface="Roboto"/>
              </a:rPr>
              <a:t> is greater than </a:t>
            </a:r>
            <a:r>
              <a:rPr lang="en" dirty="0">
                <a:solidFill>
                  <a:schemeClr val="dk1"/>
                </a:solidFill>
                <a:latin typeface="Times New Roman" panose="02020603050405020304" pitchFamily="18" charset="0"/>
                <a:ea typeface="Courier New"/>
                <a:cs typeface="Times New Roman" panose="02020603050405020304" pitchFamily="18" charset="0"/>
                <a:sym typeface="Courier New"/>
              </a:rPr>
              <a:t>dx</a:t>
            </a:r>
            <a:r>
              <a:rPr lang="en" dirty="0">
                <a:solidFill>
                  <a:schemeClr val="dk1"/>
                </a:solidFill>
                <a:latin typeface="Times New Roman" panose="02020603050405020304" pitchFamily="18" charset="0"/>
                <a:ea typeface="Roboto"/>
                <a:cs typeface="Times New Roman" panose="02020603050405020304" pitchFamily="18" charset="0"/>
                <a:sym typeface="Roboto"/>
              </a:rPr>
              <a:t>, it means the search has exhausted the possibilities, so it jumps to </a:t>
            </a:r>
            <a:r>
              <a:rPr lang="en" dirty="0">
                <a:solidFill>
                  <a:schemeClr val="dk1"/>
                </a:solidFill>
                <a:latin typeface="Times New Roman" panose="02020603050405020304" pitchFamily="18" charset="0"/>
                <a:ea typeface="Courier New"/>
                <a:cs typeface="Times New Roman" panose="02020603050405020304" pitchFamily="18" charset="0"/>
                <a:sym typeface="Courier New"/>
              </a:rPr>
              <a:t>notMatched</a:t>
            </a:r>
            <a:r>
              <a:rPr lang="en" dirty="0">
                <a:solidFill>
                  <a:schemeClr val="dk1"/>
                </a:solidFill>
                <a:latin typeface="Times New Roman" panose="02020603050405020304" pitchFamily="18" charset="0"/>
                <a:ea typeface="Roboto"/>
                <a:cs typeface="Times New Roman" panose="02020603050405020304" pitchFamily="18" charset="0"/>
                <a:sym typeface="Roboto"/>
              </a:rPr>
              <a:t>.</a:t>
            </a:r>
            <a:endParaRPr dirty="0">
              <a:solidFill>
                <a:schemeClr val="dk1"/>
              </a:solidFill>
              <a:latin typeface="Times New Roman" panose="02020603050405020304" pitchFamily="18" charset="0"/>
              <a:ea typeface="Roboto"/>
              <a:cs typeface="Times New Roman" panose="02020603050405020304" pitchFamily="18" charset="0"/>
              <a:sym typeface="Roboto"/>
            </a:endParaRPr>
          </a:p>
          <a:p>
            <a:pPr marL="457200" lvl="0" indent="-317500" algn="l" rtl="0">
              <a:lnSpc>
                <a:spcPct val="115000"/>
              </a:lnSpc>
              <a:spcBef>
                <a:spcPts val="0"/>
              </a:spcBef>
              <a:spcAft>
                <a:spcPts val="0"/>
              </a:spcAft>
              <a:buClr>
                <a:schemeClr val="dk1"/>
              </a:buClr>
              <a:buSzPts val="1400"/>
              <a:buChar char="●"/>
            </a:pPr>
            <a:r>
              <a:rPr lang="en" dirty="0">
                <a:solidFill>
                  <a:schemeClr val="dk1"/>
                </a:solidFill>
                <a:latin typeface="Times New Roman" panose="02020603050405020304" pitchFamily="18" charset="0"/>
                <a:ea typeface="Courier New"/>
                <a:cs typeface="Times New Roman" panose="02020603050405020304" pitchFamily="18" charset="0"/>
                <a:sym typeface="Courier New"/>
              </a:rPr>
              <a:t>mov ax, bx</a:t>
            </a:r>
            <a:r>
              <a:rPr lang="en" dirty="0">
                <a:solidFill>
                  <a:schemeClr val="dk1"/>
                </a:solidFill>
                <a:latin typeface="Times New Roman" panose="02020603050405020304" pitchFamily="18" charset="0"/>
                <a:ea typeface="Roboto"/>
                <a:cs typeface="Times New Roman" panose="02020603050405020304" pitchFamily="18" charset="0"/>
                <a:sym typeface="Roboto"/>
              </a:rPr>
              <a:t> copies the lower bound to </a:t>
            </a:r>
            <a:r>
              <a:rPr lang="en" dirty="0">
                <a:solidFill>
                  <a:schemeClr val="dk1"/>
                </a:solidFill>
                <a:latin typeface="Times New Roman" panose="02020603050405020304" pitchFamily="18" charset="0"/>
                <a:ea typeface="Courier New"/>
                <a:cs typeface="Times New Roman" panose="02020603050405020304" pitchFamily="18" charset="0"/>
                <a:sym typeface="Courier New"/>
              </a:rPr>
              <a:t>ax</a:t>
            </a:r>
            <a:r>
              <a:rPr lang="en" dirty="0">
                <a:solidFill>
                  <a:schemeClr val="dk1"/>
                </a:solidFill>
                <a:latin typeface="Times New Roman" panose="02020603050405020304" pitchFamily="18" charset="0"/>
                <a:ea typeface="Roboto"/>
                <a:cs typeface="Times New Roman" panose="02020603050405020304" pitchFamily="18" charset="0"/>
                <a:sym typeface="Roboto"/>
              </a:rPr>
              <a:t>.</a:t>
            </a:r>
            <a:endParaRPr dirty="0">
              <a:solidFill>
                <a:schemeClr val="dk1"/>
              </a:solidFill>
              <a:latin typeface="Times New Roman" panose="02020603050405020304" pitchFamily="18" charset="0"/>
              <a:ea typeface="Roboto"/>
              <a:cs typeface="Times New Roman" panose="02020603050405020304" pitchFamily="18" charset="0"/>
              <a:sym typeface="Roboto"/>
            </a:endParaRPr>
          </a:p>
          <a:p>
            <a:pPr marL="457200" lvl="0" indent="-317500" algn="l" rtl="0">
              <a:lnSpc>
                <a:spcPct val="115000"/>
              </a:lnSpc>
              <a:spcBef>
                <a:spcPts val="0"/>
              </a:spcBef>
              <a:spcAft>
                <a:spcPts val="0"/>
              </a:spcAft>
              <a:buClr>
                <a:schemeClr val="dk1"/>
              </a:buClr>
              <a:buSzPts val="1400"/>
              <a:buChar char="●"/>
            </a:pPr>
            <a:r>
              <a:rPr lang="en" dirty="0">
                <a:solidFill>
                  <a:schemeClr val="dk1"/>
                </a:solidFill>
                <a:latin typeface="Times New Roman" panose="02020603050405020304" pitchFamily="18" charset="0"/>
                <a:ea typeface="Courier New"/>
                <a:cs typeface="Times New Roman" panose="02020603050405020304" pitchFamily="18" charset="0"/>
                <a:sym typeface="Courier New"/>
              </a:rPr>
              <a:t>add ax, dx</a:t>
            </a:r>
            <a:r>
              <a:rPr lang="en" dirty="0">
                <a:solidFill>
                  <a:schemeClr val="dk1"/>
                </a:solidFill>
                <a:latin typeface="Times New Roman" panose="02020603050405020304" pitchFamily="18" charset="0"/>
                <a:ea typeface="Roboto"/>
                <a:cs typeface="Times New Roman" panose="02020603050405020304" pitchFamily="18" charset="0"/>
                <a:sym typeface="Roboto"/>
              </a:rPr>
              <a:t> adds the upper bound to </a:t>
            </a:r>
            <a:r>
              <a:rPr lang="en" dirty="0">
                <a:solidFill>
                  <a:schemeClr val="dk1"/>
                </a:solidFill>
                <a:latin typeface="Times New Roman" panose="02020603050405020304" pitchFamily="18" charset="0"/>
                <a:ea typeface="Courier New"/>
                <a:cs typeface="Times New Roman" panose="02020603050405020304" pitchFamily="18" charset="0"/>
                <a:sym typeface="Courier New"/>
              </a:rPr>
              <a:t>ax</a:t>
            </a:r>
            <a:r>
              <a:rPr lang="en" dirty="0">
                <a:solidFill>
                  <a:schemeClr val="dk1"/>
                </a:solidFill>
                <a:latin typeface="Times New Roman" panose="02020603050405020304" pitchFamily="18" charset="0"/>
                <a:ea typeface="Roboto"/>
                <a:cs typeface="Times New Roman" panose="02020603050405020304" pitchFamily="18" charset="0"/>
                <a:sym typeface="Roboto"/>
              </a:rPr>
              <a:t>.</a:t>
            </a:r>
            <a:endParaRPr dirty="0">
              <a:solidFill>
                <a:schemeClr val="dk1"/>
              </a:solidFill>
              <a:latin typeface="Times New Roman" panose="02020603050405020304" pitchFamily="18" charset="0"/>
              <a:ea typeface="Roboto"/>
              <a:cs typeface="Times New Roman" panose="02020603050405020304" pitchFamily="18" charset="0"/>
              <a:sym typeface="Roboto"/>
            </a:endParaRPr>
          </a:p>
          <a:p>
            <a:pPr marL="457200" lvl="0" indent="-317500" algn="l" rtl="0">
              <a:lnSpc>
                <a:spcPct val="115000"/>
              </a:lnSpc>
              <a:spcBef>
                <a:spcPts val="0"/>
              </a:spcBef>
              <a:spcAft>
                <a:spcPts val="0"/>
              </a:spcAft>
              <a:buClr>
                <a:schemeClr val="dk1"/>
              </a:buClr>
              <a:buSzPts val="1400"/>
              <a:buChar char="●"/>
            </a:pPr>
            <a:r>
              <a:rPr lang="en" dirty="0">
                <a:solidFill>
                  <a:schemeClr val="dk1"/>
                </a:solidFill>
                <a:latin typeface="Times New Roman" panose="02020603050405020304" pitchFamily="18" charset="0"/>
                <a:ea typeface="Courier New"/>
                <a:cs typeface="Times New Roman" panose="02020603050405020304" pitchFamily="18" charset="0"/>
                <a:sym typeface="Courier New"/>
              </a:rPr>
              <a:t>shr ax, 1</a:t>
            </a:r>
            <a:r>
              <a:rPr lang="en" dirty="0">
                <a:solidFill>
                  <a:schemeClr val="dk1"/>
                </a:solidFill>
                <a:latin typeface="Times New Roman" panose="02020603050405020304" pitchFamily="18" charset="0"/>
                <a:ea typeface="Roboto"/>
                <a:cs typeface="Times New Roman" panose="02020603050405020304" pitchFamily="18" charset="0"/>
                <a:sym typeface="Roboto"/>
              </a:rPr>
              <a:t> divides </a:t>
            </a:r>
            <a:r>
              <a:rPr lang="en" dirty="0">
                <a:solidFill>
                  <a:schemeClr val="dk1"/>
                </a:solidFill>
                <a:latin typeface="Times New Roman" panose="02020603050405020304" pitchFamily="18" charset="0"/>
                <a:ea typeface="Courier New"/>
                <a:cs typeface="Times New Roman" panose="02020603050405020304" pitchFamily="18" charset="0"/>
                <a:sym typeface="Courier New"/>
              </a:rPr>
              <a:t>ax</a:t>
            </a:r>
            <a:r>
              <a:rPr lang="en" dirty="0">
                <a:solidFill>
                  <a:schemeClr val="dk1"/>
                </a:solidFill>
                <a:latin typeface="Times New Roman" panose="02020603050405020304" pitchFamily="18" charset="0"/>
                <a:ea typeface="Roboto"/>
                <a:cs typeface="Times New Roman" panose="02020603050405020304" pitchFamily="18" charset="0"/>
                <a:sym typeface="Roboto"/>
              </a:rPr>
              <a:t> by 2 by performing a right shift.</a:t>
            </a:r>
            <a:endParaRPr dirty="0">
              <a:solidFill>
                <a:schemeClr val="dk1"/>
              </a:solidFill>
              <a:latin typeface="Times New Roman" panose="02020603050405020304" pitchFamily="18" charset="0"/>
              <a:ea typeface="Roboto"/>
              <a:cs typeface="Times New Roman" panose="02020603050405020304" pitchFamily="18" charset="0"/>
              <a:sym typeface="Roboto"/>
            </a:endParaRPr>
          </a:p>
          <a:p>
            <a:pPr marL="457200" lvl="0" indent="-317500" algn="l" rtl="0">
              <a:lnSpc>
                <a:spcPct val="115000"/>
              </a:lnSpc>
              <a:spcBef>
                <a:spcPts val="0"/>
              </a:spcBef>
              <a:spcAft>
                <a:spcPts val="0"/>
              </a:spcAft>
              <a:buClr>
                <a:schemeClr val="dk1"/>
              </a:buClr>
              <a:buSzPts val="1400"/>
              <a:buChar char="●"/>
            </a:pPr>
            <a:r>
              <a:rPr lang="en" dirty="0">
                <a:solidFill>
                  <a:schemeClr val="dk1"/>
                </a:solidFill>
                <a:latin typeface="Times New Roman" panose="02020603050405020304" pitchFamily="18" charset="0"/>
                <a:ea typeface="Courier New"/>
                <a:cs typeface="Times New Roman" panose="02020603050405020304" pitchFamily="18" charset="0"/>
                <a:sym typeface="Courier New"/>
              </a:rPr>
              <a:t>mov si, ax</a:t>
            </a:r>
            <a:r>
              <a:rPr lang="en" dirty="0">
                <a:solidFill>
                  <a:schemeClr val="dk1"/>
                </a:solidFill>
                <a:latin typeface="Times New Roman" panose="02020603050405020304" pitchFamily="18" charset="0"/>
                <a:ea typeface="Roboto"/>
                <a:cs typeface="Times New Roman" panose="02020603050405020304" pitchFamily="18" charset="0"/>
                <a:sym typeface="Roboto"/>
              </a:rPr>
              <a:t> stores the calculated middle index in </a:t>
            </a:r>
            <a:r>
              <a:rPr lang="en" dirty="0">
                <a:solidFill>
                  <a:schemeClr val="dk1"/>
                </a:solidFill>
                <a:latin typeface="Times New Roman" panose="02020603050405020304" pitchFamily="18" charset="0"/>
                <a:ea typeface="Courier New"/>
                <a:cs typeface="Times New Roman" panose="02020603050405020304" pitchFamily="18" charset="0"/>
                <a:sym typeface="Courier New"/>
              </a:rPr>
              <a:t>si</a:t>
            </a:r>
            <a:r>
              <a:rPr lang="en" dirty="0">
                <a:solidFill>
                  <a:schemeClr val="dk1"/>
                </a:solidFill>
                <a:latin typeface="Times New Roman" panose="02020603050405020304" pitchFamily="18" charset="0"/>
                <a:ea typeface="Roboto"/>
                <a:cs typeface="Times New Roman" panose="02020603050405020304" pitchFamily="18" charset="0"/>
                <a:sym typeface="Roboto"/>
              </a:rPr>
              <a:t>.</a:t>
            </a:r>
            <a:endParaRPr dirty="0">
              <a:solidFill>
                <a:schemeClr val="dk1"/>
              </a:solidFill>
              <a:latin typeface="Times New Roman" panose="02020603050405020304" pitchFamily="18" charset="0"/>
              <a:ea typeface="Roboto"/>
              <a:cs typeface="Times New Roman" panose="02020603050405020304" pitchFamily="18" charset="0"/>
              <a:sym typeface="Roboto"/>
            </a:endParaRPr>
          </a:p>
          <a:p>
            <a:pPr marL="457200" lvl="0" indent="-317500" algn="l" rtl="0">
              <a:lnSpc>
                <a:spcPct val="115000"/>
              </a:lnSpc>
              <a:spcBef>
                <a:spcPts val="0"/>
              </a:spcBef>
              <a:spcAft>
                <a:spcPts val="0"/>
              </a:spcAft>
              <a:buClr>
                <a:schemeClr val="dk1"/>
              </a:buClr>
              <a:buSzPts val="1400"/>
              <a:buChar char="●"/>
            </a:pPr>
            <a:r>
              <a:rPr lang="en" dirty="0">
                <a:solidFill>
                  <a:schemeClr val="dk1"/>
                </a:solidFill>
                <a:latin typeface="Times New Roman" panose="02020603050405020304" pitchFamily="18" charset="0"/>
                <a:ea typeface="Courier New"/>
                <a:cs typeface="Times New Roman" panose="02020603050405020304" pitchFamily="18" charset="0"/>
                <a:sym typeface="Courier New"/>
              </a:rPr>
              <a:t>add si, si</a:t>
            </a:r>
            <a:r>
              <a:rPr lang="en" dirty="0">
                <a:solidFill>
                  <a:schemeClr val="dk1"/>
                </a:solidFill>
                <a:latin typeface="Times New Roman" panose="02020603050405020304" pitchFamily="18" charset="0"/>
                <a:ea typeface="Roboto"/>
                <a:cs typeface="Times New Roman" panose="02020603050405020304" pitchFamily="18" charset="0"/>
                <a:sym typeface="Roboto"/>
              </a:rPr>
              <a:t> is used to convert the middle index to an array index (since each element in the array is 2 bytes).</a:t>
            </a:r>
            <a:endParaRPr dirty="0">
              <a:solidFill>
                <a:schemeClr val="dk1"/>
              </a:solidFill>
              <a:latin typeface="Times New Roman" panose="02020603050405020304" pitchFamily="18" charset="0"/>
              <a:ea typeface="Roboto"/>
              <a:cs typeface="Times New Roman" panose="02020603050405020304" pitchFamily="18" charset="0"/>
              <a:sym typeface="Roboto"/>
            </a:endParaRPr>
          </a:p>
          <a:p>
            <a:pPr marL="457200" lvl="0" indent="-317500" algn="l" rtl="0">
              <a:lnSpc>
                <a:spcPct val="115000"/>
              </a:lnSpc>
              <a:spcBef>
                <a:spcPts val="0"/>
              </a:spcBef>
              <a:spcAft>
                <a:spcPts val="0"/>
              </a:spcAft>
              <a:buClr>
                <a:schemeClr val="dk1"/>
              </a:buClr>
              <a:buSzPts val="1400"/>
              <a:buChar char="●"/>
            </a:pPr>
            <a:r>
              <a:rPr lang="en" dirty="0">
                <a:solidFill>
                  <a:schemeClr val="dk1"/>
                </a:solidFill>
                <a:latin typeface="Times New Roman" panose="02020603050405020304" pitchFamily="18" charset="0"/>
                <a:ea typeface="Courier New"/>
                <a:cs typeface="Times New Roman" panose="02020603050405020304" pitchFamily="18" charset="0"/>
                <a:sym typeface="Courier New"/>
              </a:rPr>
              <a:t>cmp cx, ArrList[si]</a:t>
            </a:r>
            <a:r>
              <a:rPr lang="en" dirty="0">
                <a:solidFill>
                  <a:schemeClr val="dk1"/>
                </a:solidFill>
                <a:latin typeface="Times New Roman" panose="02020603050405020304" pitchFamily="18" charset="0"/>
                <a:ea typeface="Roboto"/>
                <a:cs typeface="Times New Roman" panose="02020603050405020304" pitchFamily="18" charset="0"/>
                <a:sym typeface="Roboto"/>
              </a:rPr>
              <a:t> compares the key (</a:t>
            </a:r>
            <a:r>
              <a:rPr lang="en" dirty="0">
                <a:solidFill>
                  <a:schemeClr val="dk1"/>
                </a:solidFill>
                <a:latin typeface="Times New Roman" panose="02020603050405020304" pitchFamily="18" charset="0"/>
                <a:ea typeface="Courier New"/>
                <a:cs typeface="Times New Roman" panose="02020603050405020304" pitchFamily="18" charset="0"/>
                <a:sym typeface="Courier New"/>
              </a:rPr>
              <a:t>cx</a:t>
            </a:r>
            <a:r>
              <a:rPr lang="en" dirty="0">
                <a:solidFill>
                  <a:schemeClr val="dk1"/>
                </a:solidFill>
                <a:latin typeface="Times New Roman" panose="02020603050405020304" pitchFamily="18" charset="0"/>
                <a:ea typeface="Roboto"/>
                <a:cs typeface="Times New Roman" panose="02020603050405020304" pitchFamily="18" charset="0"/>
                <a:sym typeface="Roboto"/>
              </a:rPr>
              <a:t>) with the value at the middle index in the array. If the key is greater than or equal to the middle element, it jumps to </a:t>
            </a:r>
            <a:r>
              <a:rPr lang="en" dirty="0">
                <a:solidFill>
                  <a:schemeClr val="dk1"/>
                </a:solidFill>
                <a:latin typeface="Times New Roman" panose="02020603050405020304" pitchFamily="18" charset="0"/>
                <a:ea typeface="Courier New"/>
                <a:cs typeface="Times New Roman" panose="02020603050405020304" pitchFamily="18" charset="0"/>
                <a:sym typeface="Courier New"/>
              </a:rPr>
              <a:t>greaterEq</a:t>
            </a:r>
            <a:r>
              <a:rPr lang="en" dirty="0">
                <a:solidFill>
                  <a:schemeClr val="dk1"/>
                </a:solidFill>
                <a:latin typeface="Times New Roman" panose="02020603050405020304" pitchFamily="18" charset="0"/>
                <a:ea typeface="Roboto"/>
                <a:cs typeface="Times New Roman" panose="02020603050405020304" pitchFamily="18" charset="0"/>
                <a:sym typeface="Roboto"/>
              </a:rPr>
              <a:t>.</a:t>
            </a:r>
            <a:endParaRPr dirty="0">
              <a:solidFill>
                <a:schemeClr val="dk1"/>
              </a:solidFill>
              <a:latin typeface="Times New Roman" panose="02020603050405020304" pitchFamily="18" charset="0"/>
              <a:ea typeface="Courier New"/>
              <a:cs typeface="Times New Roman" panose="02020603050405020304" pitchFamily="18" charset="0"/>
              <a:sym typeface="Courier New"/>
            </a:endParaRPr>
          </a:p>
        </p:txBody>
      </p:sp>
      <p:sp>
        <p:nvSpPr>
          <p:cNvPr id="165" name="Google Shape;165;p29"/>
          <p:cNvSpPr txBox="1"/>
          <p:nvPr/>
        </p:nvSpPr>
        <p:spPr>
          <a:xfrm>
            <a:off x="0" y="183875"/>
            <a:ext cx="9144000" cy="507900"/>
          </a:xfrm>
          <a:prstGeom prst="rect">
            <a:avLst/>
          </a:prstGeom>
          <a:solidFill>
            <a:srgbClr val="00FFFF"/>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100" b="1">
                <a:latin typeface="Old Standard TT"/>
                <a:ea typeface="Old Standard TT"/>
                <a:cs typeface="Old Standard TT"/>
                <a:sym typeface="Old Standard TT"/>
              </a:rPr>
              <a:t>Code and Description</a:t>
            </a:r>
            <a:endParaRPr sz="2100" b="1">
              <a:latin typeface="Old Standard TT"/>
              <a:ea typeface="Old Standard TT"/>
              <a:cs typeface="Old Standard TT"/>
              <a:sym typeface="Old Standard T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0"/>
          <p:cNvSpPr txBox="1">
            <a:spLocks noGrp="1"/>
          </p:cNvSpPr>
          <p:nvPr>
            <p:ph type="title"/>
          </p:nvPr>
        </p:nvSpPr>
        <p:spPr>
          <a:xfrm>
            <a:off x="311700" y="45297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000">
              <a:highlight>
                <a:srgbClr val="FFFFFF"/>
              </a:highlight>
              <a:latin typeface="Arial"/>
              <a:ea typeface="Arial"/>
              <a:cs typeface="Arial"/>
              <a:sym typeface="Arial"/>
            </a:endParaRPr>
          </a:p>
          <a:p>
            <a:pPr marL="0" lvl="0" indent="0" algn="l" rtl="0">
              <a:spcBef>
                <a:spcPts val="0"/>
              </a:spcBef>
              <a:spcAft>
                <a:spcPts val="0"/>
              </a:spcAft>
              <a:buNone/>
            </a:pPr>
            <a:endParaRPr sz="2000">
              <a:highlight>
                <a:srgbClr val="FFFFFF"/>
              </a:highlight>
              <a:latin typeface="Arial"/>
              <a:ea typeface="Arial"/>
              <a:cs typeface="Arial"/>
              <a:sym typeface="Arial"/>
            </a:endParaRPr>
          </a:p>
          <a:p>
            <a:pPr marL="0" lvl="0" indent="0" algn="l" rtl="0">
              <a:spcBef>
                <a:spcPts val="0"/>
              </a:spcBef>
              <a:spcAft>
                <a:spcPts val="0"/>
              </a:spcAft>
              <a:buNone/>
            </a:pPr>
            <a:endParaRPr sz="2000">
              <a:highlight>
                <a:srgbClr val="FFFFFF"/>
              </a:highlight>
              <a:latin typeface="Arial"/>
              <a:ea typeface="Arial"/>
              <a:cs typeface="Arial"/>
              <a:sym typeface="Arial"/>
            </a:endParaRPr>
          </a:p>
        </p:txBody>
      </p:sp>
      <p:sp>
        <p:nvSpPr>
          <p:cNvPr id="171" name="Google Shape;171;p30"/>
          <p:cNvSpPr txBox="1"/>
          <p:nvPr/>
        </p:nvSpPr>
        <p:spPr>
          <a:xfrm>
            <a:off x="0" y="838200"/>
            <a:ext cx="4248000" cy="4063500"/>
          </a:xfrm>
          <a:prstGeom prst="rect">
            <a:avLst/>
          </a:prstGeom>
          <a:solidFill>
            <a:srgbClr val="E9F7FD"/>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t>        dec ax</a:t>
            </a:r>
            <a:endParaRPr sz="1800"/>
          </a:p>
          <a:p>
            <a:pPr marL="0" lvl="0" indent="0" algn="l" rtl="0">
              <a:spcBef>
                <a:spcPts val="0"/>
              </a:spcBef>
              <a:spcAft>
                <a:spcPts val="0"/>
              </a:spcAft>
              <a:buNone/>
            </a:pPr>
            <a:r>
              <a:rPr lang="en" sz="1800"/>
              <a:t>        mov dx, ax</a:t>
            </a:r>
            <a:endParaRPr sz="1800"/>
          </a:p>
          <a:p>
            <a:pPr marL="0" lvl="0" indent="0" algn="l" rtl="0">
              <a:spcBef>
                <a:spcPts val="0"/>
              </a:spcBef>
              <a:spcAft>
                <a:spcPts val="0"/>
              </a:spcAft>
              <a:buNone/>
            </a:pPr>
            <a:r>
              <a:rPr lang="en" sz="1800"/>
              <a:t>        jmp mainFunc</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 sz="1800"/>
              <a:t>; If arrList[mid] &lt;= key</a:t>
            </a:r>
            <a:endParaRPr sz="1800"/>
          </a:p>
          <a:p>
            <a:pPr marL="0" lvl="0" indent="0" algn="l" rtl="0">
              <a:spcBef>
                <a:spcPts val="0"/>
              </a:spcBef>
              <a:spcAft>
                <a:spcPts val="0"/>
              </a:spcAft>
              <a:buNone/>
            </a:pPr>
            <a:r>
              <a:rPr lang="en" sz="1800"/>
              <a:t>greaterEq:</a:t>
            </a:r>
            <a:endParaRPr sz="1800"/>
          </a:p>
          <a:p>
            <a:pPr marL="0" lvl="0" indent="0" algn="l" rtl="0">
              <a:spcBef>
                <a:spcPts val="0"/>
              </a:spcBef>
              <a:spcAft>
                <a:spcPts val="0"/>
              </a:spcAft>
              <a:buNone/>
            </a:pPr>
            <a:r>
              <a:rPr lang="en" sz="1800"/>
              <a:t>        je ifMatched</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 sz="1800"/>
              <a:t>        inc ax</a:t>
            </a:r>
            <a:endParaRPr sz="1800"/>
          </a:p>
          <a:p>
            <a:pPr marL="0" lvl="0" indent="0" algn="l" rtl="0">
              <a:spcBef>
                <a:spcPts val="0"/>
              </a:spcBef>
              <a:spcAft>
                <a:spcPts val="0"/>
              </a:spcAft>
              <a:buNone/>
            </a:pPr>
            <a:r>
              <a:rPr lang="en" sz="1800"/>
              <a:t>        mov bx, ax</a:t>
            </a:r>
            <a:endParaRPr sz="1800"/>
          </a:p>
          <a:p>
            <a:pPr marL="0" lvl="0" indent="0" algn="l" rtl="0">
              <a:spcBef>
                <a:spcPts val="0"/>
              </a:spcBef>
              <a:spcAft>
                <a:spcPts val="0"/>
              </a:spcAft>
              <a:buNone/>
            </a:pPr>
            <a:r>
              <a:rPr lang="en" sz="1800"/>
              <a:t>        jmp mainFunc</a:t>
            </a: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p:txBody>
      </p:sp>
      <p:sp>
        <p:nvSpPr>
          <p:cNvPr id="172" name="Google Shape;172;p30"/>
          <p:cNvSpPr txBox="1"/>
          <p:nvPr/>
        </p:nvSpPr>
        <p:spPr>
          <a:xfrm>
            <a:off x="4844150" y="691775"/>
            <a:ext cx="4248000" cy="43407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en" sz="1800">
                <a:solidFill>
                  <a:schemeClr val="dk1"/>
                </a:solidFill>
                <a:latin typeface="Roboto"/>
                <a:ea typeface="Roboto"/>
                <a:cs typeface="Roboto"/>
                <a:sym typeface="Roboto"/>
              </a:rPr>
              <a:t>If the key is less than the middle element, it decrements the upper bound (</a:t>
            </a:r>
            <a:r>
              <a:rPr lang="en" sz="1800">
                <a:solidFill>
                  <a:schemeClr val="dk1"/>
                </a:solidFill>
                <a:latin typeface="Courier New"/>
                <a:ea typeface="Courier New"/>
                <a:cs typeface="Courier New"/>
                <a:sym typeface="Courier New"/>
              </a:rPr>
              <a:t>dx</a:t>
            </a:r>
            <a:r>
              <a:rPr lang="en" sz="1800">
                <a:solidFill>
                  <a:schemeClr val="dk1"/>
                </a:solidFill>
                <a:latin typeface="Roboto"/>
                <a:ea typeface="Roboto"/>
                <a:cs typeface="Roboto"/>
                <a:sym typeface="Roboto"/>
              </a:rPr>
              <a:t>) and continues the binary search by jumping back to </a:t>
            </a:r>
            <a:r>
              <a:rPr lang="en" sz="1800">
                <a:solidFill>
                  <a:schemeClr val="dk1"/>
                </a:solidFill>
                <a:latin typeface="Courier New"/>
                <a:ea typeface="Courier New"/>
                <a:cs typeface="Courier New"/>
                <a:sym typeface="Courier New"/>
              </a:rPr>
              <a:t>mainFunc</a:t>
            </a:r>
            <a:r>
              <a:rPr lang="en" sz="1800">
                <a:solidFill>
                  <a:schemeClr val="dk1"/>
                </a:solidFill>
                <a:latin typeface="Roboto"/>
                <a:ea typeface="Roboto"/>
                <a:cs typeface="Roboto"/>
                <a:sym typeface="Roboto"/>
              </a:rPr>
              <a:t>.</a:t>
            </a:r>
            <a:endParaRPr sz="1800">
              <a:solidFill>
                <a:schemeClr val="dk1"/>
              </a:solidFill>
              <a:latin typeface="Roboto"/>
              <a:ea typeface="Roboto"/>
              <a:cs typeface="Roboto"/>
              <a:sym typeface="Roboto"/>
            </a:endParaRPr>
          </a:p>
          <a:p>
            <a:pPr marL="914400" lvl="0" indent="0" algn="l" rtl="0">
              <a:spcBef>
                <a:spcPts val="0"/>
              </a:spcBef>
              <a:spcAft>
                <a:spcPts val="0"/>
              </a:spcAft>
              <a:buNone/>
            </a:pPr>
            <a:endParaRPr sz="1800">
              <a:solidFill>
                <a:schemeClr val="dk1"/>
              </a:solidFill>
              <a:latin typeface="Roboto"/>
              <a:ea typeface="Roboto"/>
              <a:cs typeface="Roboto"/>
              <a:sym typeface="Roboto"/>
            </a:endParaRPr>
          </a:p>
          <a:p>
            <a:pPr marL="457200" lvl="0" indent="-342900" algn="l" rtl="0">
              <a:spcBef>
                <a:spcPts val="0"/>
              </a:spcBef>
              <a:spcAft>
                <a:spcPts val="0"/>
              </a:spcAft>
              <a:buClr>
                <a:schemeClr val="dk1"/>
              </a:buClr>
              <a:buSzPts val="1800"/>
              <a:buChar char="●"/>
            </a:pPr>
            <a:r>
              <a:rPr lang="en" sz="1800">
                <a:solidFill>
                  <a:schemeClr val="dk1"/>
                </a:solidFill>
                <a:latin typeface="Roboto"/>
                <a:ea typeface="Roboto"/>
                <a:cs typeface="Roboto"/>
                <a:sym typeface="Roboto"/>
              </a:rPr>
              <a:t>If the key is equal to the middle element, it jumps to </a:t>
            </a:r>
            <a:r>
              <a:rPr lang="en" sz="1800">
                <a:solidFill>
                  <a:schemeClr val="dk1"/>
                </a:solidFill>
                <a:latin typeface="Courier New"/>
                <a:ea typeface="Courier New"/>
                <a:cs typeface="Courier New"/>
                <a:sym typeface="Courier New"/>
              </a:rPr>
              <a:t>ifMatched</a:t>
            </a:r>
            <a:r>
              <a:rPr lang="en" sz="1800">
                <a:solidFill>
                  <a:schemeClr val="dk1"/>
                </a:solidFill>
                <a:latin typeface="Roboto"/>
                <a:ea typeface="Roboto"/>
                <a:cs typeface="Roboto"/>
                <a:sym typeface="Roboto"/>
              </a:rPr>
              <a:t>.</a:t>
            </a:r>
            <a:endParaRPr sz="1800">
              <a:solidFill>
                <a:schemeClr val="dk1"/>
              </a:solidFill>
              <a:latin typeface="Roboto"/>
              <a:ea typeface="Roboto"/>
              <a:cs typeface="Roboto"/>
              <a:sym typeface="Roboto"/>
            </a:endParaRPr>
          </a:p>
          <a:p>
            <a:pPr marL="914400" lvl="0" indent="0" algn="l" rtl="0">
              <a:spcBef>
                <a:spcPts val="0"/>
              </a:spcBef>
              <a:spcAft>
                <a:spcPts val="0"/>
              </a:spcAft>
              <a:buNone/>
            </a:pPr>
            <a:endParaRPr sz="1800">
              <a:solidFill>
                <a:schemeClr val="dk1"/>
              </a:solidFill>
              <a:latin typeface="Roboto"/>
              <a:ea typeface="Roboto"/>
              <a:cs typeface="Roboto"/>
              <a:sym typeface="Roboto"/>
            </a:endParaRPr>
          </a:p>
          <a:p>
            <a:pPr marL="457200" lvl="0" indent="-342900" algn="l" rtl="0">
              <a:spcBef>
                <a:spcPts val="0"/>
              </a:spcBef>
              <a:spcAft>
                <a:spcPts val="0"/>
              </a:spcAft>
              <a:buClr>
                <a:schemeClr val="dk1"/>
              </a:buClr>
              <a:buSzPts val="1800"/>
              <a:buChar char="●"/>
            </a:pPr>
            <a:r>
              <a:rPr lang="en" sz="1800">
                <a:solidFill>
                  <a:schemeClr val="dk1"/>
                </a:solidFill>
                <a:latin typeface="Roboto"/>
                <a:ea typeface="Roboto"/>
                <a:cs typeface="Roboto"/>
                <a:sym typeface="Roboto"/>
              </a:rPr>
              <a:t>If the key is greater than the middle element, it increments the lower bound (</a:t>
            </a:r>
            <a:r>
              <a:rPr lang="en" sz="1800">
                <a:solidFill>
                  <a:schemeClr val="dk1"/>
                </a:solidFill>
                <a:latin typeface="Courier New"/>
                <a:ea typeface="Courier New"/>
                <a:cs typeface="Courier New"/>
                <a:sym typeface="Courier New"/>
              </a:rPr>
              <a:t>bx</a:t>
            </a:r>
            <a:r>
              <a:rPr lang="en" sz="1800">
                <a:solidFill>
                  <a:schemeClr val="dk1"/>
                </a:solidFill>
                <a:latin typeface="Roboto"/>
                <a:ea typeface="Roboto"/>
                <a:cs typeface="Roboto"/>
                <a:sym typeface="Roboto"/>
              </a:rPr>
              <a:t>) and continues the binary search by jumping back to </a:t>
            </a:r>
            <a:r>
              <a:rPr lang="en" sz="1800">
                <a:solidFill>
                  <a:schemeClr val="dk1"/>
                </a:solidFill>
                <a:latin typeface="Courier New"/>
                <a:ea typeface="Courier New"/>
                <a:cs typeface="Courier New"/>
                <a:sym typeface="Courier New"/>
              </a:rPr>
              <a:t>mainFunc</a:t>
            </a:r>
            <a:r>
              <a:rPr lang="en" sz="1800">
                <a:solidFill>
                  <a:schemeClr val="dk1"/>
                </a:solidFill>
                <a:latin typeface="Roboto"/>
                <a:ea typeface="Roboto"/>
                <a:cs typeface="Roboto"/>
                <a:sym typeface="Roboto"/>
              </a:rPr>
              <a:t>.</a:t>
            </a:r>
            <a:endParaRPr sz="1800">
              <a:solidFill>
                <a:schemeClr val="dk1"/>
              </a:solidFill>
              <a:latin typeface="Roboto"/>
              <a:ea typeface="Roboto"/>
              <a:cs typeface="Roboto"/>
              <a:sym typeface="Roboto"/>
            </a:endParaRPr>
          </a:p>
        </p:txBody>
      </p:sp>
      <p:sp>
        <p:nvSpPr>
          <p:cNvPr id="173" name="Google Shape;173;p30"/>
          <p:cNvSpPr txBox="1"/>
          <p:nvPr/>
        </p:nvSpPr>
        <p:spPr>
          <a:xfrm>
            <a:off x="0" y="183875"/>
            <a:ext cx="9144000" cy="507900"/>
          </a:xfrm>
          <a:prstGeom prst="rect">
            <a:avLst/>
          </a:prstGeom>
          <a:solidFill>
            <a:srgbClr val="00FFFF"/>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100" b="1">
                <a:latin typeface="Old Standard TT"/>
                <a:ea typeface="Old Standard TT"/>
                <a:cs typeface="Old Standard TT"/>
                <a:sym typeface="Old Standard TT"/>
              </a:rPr>
              <a:t>Code and Description</a:t>
            </a:r>
            <a:endParaRPr sz="2100" b="1">
              <a:latin typeface="Old Standard TT"/>
              <a:ea typeface="Old Standard TT"/>
              <a:cs typeface="Old Standard TT"/>
              <a:sym typeface="Old Standard T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1"/>
          <p:cNvSpPr txBox="1">
            <a:spLocks noGrp="1"/>
          </p:cNvSpPr>
          <p:nvPr>
            <p:ph type="title"/>
          </p:nvPr>
        </p:nvSpPr>
        <p:spPr>
          <a:xfrm>
            <a:off x="311700" y="45297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000">
              <a:highlight>
                <a:srgbClr val="FFFFFF"/>
              </a:highlight>
              <a:latin typeface="Arial"/>
              <a:ea typeface="Arial"/>
              <a:cs typeface="Arial"/>
              <a:sym typeface="Arial"/>
            </a:endParaRPr>
          </a:p>
          <a:p>
            <a:pPr marL="0" lvl="0" indent="0" algn="l" rtl="0">
              <a:spcBef>
                <a:spcPts val="0"/>
              </a:spcBef>
              <a:spcAft>
                <a:spcPts val="0"/>
              </a:spcAft>
              <a:buNone/>
            </a:pPr>
            <a:endParaRPr sz="2000">
              <a:highlight>
                <a:srgbClr val="FFFFFF"/>
              </a:highlight>
              <a:latin typeface="Arial"/>
              <a:ea typeface="Arial"/>
              <a:cs typeface="Arial"/>
              <a:sym typeface="Arial"/>
            </a:endParaRPr>
          </a:p>
          <a:p>
            <a:pPr marL="0" lvl="0" indent="0" algn="l" rtl="0">
              <a:spcBef>
                <a:spcPts val="0"/>
              </a:spcBef>
              <a:spcAft>
                <a:spcPts val="0"/>
              </a:spcAft>
              <a:buNone/>
            </a:pPr>
            <a:endParaRPr sz="2000">
              <a:highlight>
                <a:srgbClr val="FFFFFF"/>
              </a:highlight>
              <a:latin typeface="Arial"/>
              <a:ea typeface="Arial"/>
              <a:cs typeface="Arial"/>
              <a:sym typeface="Arial"/>
            </a:endParaRPr>
          </a:p>
        </p:txBody>
      </p:sp>
      <p:sp>
        <p:nvSpPr>
          <p:cNvPr id="179" name="Google Shape;179;p31"/>
          <p:cNvSpPr txBox="1"/>
          <p:nvPr/>
        </p:nvSpPr>
        <p:spPr>
          <a:xfrm>
            <a:off x="0" y="838200"/>
            <a:ext cx="4248000" cy="4063500"/>
          </a:xfrm>
          <a:prstGeom prst="rect">
            <a:avLst/>
          </a:prstGeom>
          <a:solidFill>
            <a:srgbClr val="E9F7FD"/>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t>; If arrList[mid] = key</a:t>
            </a:r>
            <a:endParaRPr sz="1800"/>
          </a:p>
          <a:p>
            <a:pPr marL="0" lvl="0" indent="0" algn="l" rtl="0">
              <a:spcBef>
                <a:spcPts val="0"/>
              </a:spcBef>
              <a:spcAft>
                <a:spcPts val="0"/>
              </a:spcAft>
              <a:buNone/>
            </a:pPr>
            <a:r>
              <a:rPr lang="en" sz="1800"/>
              <a:t>ifMatched:</a:t>
            </a:r>
            <a:endParaRPr sz="1800"/>
          </a:p>
          <a:p>
            <a:pPr marL="0" lvl="0" indent="0" algn="l" rtl="0">
              <a:spcBef>
                <a:spcPts val="0"/>
              </a:spcBef>
              <a:spcAft>
                <a:spcPts val="0"/>
              </a:spcAft>
              <a:buNone/>
            </a:pPr>
            <a:r>
              <a:rPr lang="en" sz="1800"/>
              <a:t>        add al, 01</a:t>
            </a:r>
            <a:endParaRPr sz="1800"/>
          </a:p>
          <a:p>
            <a:pPr marL="0" lvl="0" indent="0" algn="l" rtl="0">
              <a:spcBef>
                <a:spcPts val="0"/>
              </a:spcBef>
              <a:spcAft>
                <a:spcPts val="0"/>
              </a:spcAft>
              <a:buNone/>
            </a:pPr>
            <a:r>
              <a:rPr lang="en" sz="1800"/>
              <a:t>        add al, 48</a:t>
            </a:r>
            <a:endParaRPr sz="1800"/>
          </a:p>
          <a:p>
            <a:pPr marL="0" lvl="0" indent="0" algn="l" rtl="0">
              <a:spcBef>
                <a:spcPts val="0"/>
              </a:spcBef>
              <a:spcAft>
                <a:spcPts val="0"/>
              </a:spcAft>
              <a:buNone/>
            </a:pPr>
            <a:r>
              <a:rPr lang="en" sz="1800"/>
              <a:t>        lea si, Out2</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 sz="1800"/>
              <a:t>        mov [si], al</a:t>
            </a:r>
            <a:endParaRPr sz="1800"/>
          </a:p>
          <a:p>
            <a:pPr marL="0" lvl="0" indent="0" algn="l" rtl="0">
              <a:spcBef>
                <a:spcPts val="0"/>
              </a:spcBef>
              <a:spcAft>
                <a:spcPts val="0"/>
              </a:spcAft>
              <a:buNone/>
            </a:pPr>
            <a:r>
              <a:rPr lang="en" sz="1800"/>
              <a:t>        lea dx, Out1</a:t>
            </a:r>
            <a:endParaRPr sz="1800"/>
          </a:p>
          <a:p>
            <a:pPr marL="0" lvl="0" indent="0" algn="l" rtl="0">
              <a:spcBef>
                <a:spcPts val="0"/>
              </a:spcBef>
              <a:spcAft>
                <a:spcPts val="0"/>
              </a:spcAft>
              <a:buNone/>
            </a:pPr>
            <a:r>
              <a:rPr lang="en" sz="1800"/>
              <a:t>        jmp dispOut</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 sz="1800"/>
              <a:t>notMatched:</a:t>
            </a:r>
            <a:endParaRPr sz="1800"/>
          </a:p>
          <a:p>
            <a:pPr marL="0" lvl="0" indent="0" algn="l" rtl="0">
              <a:spcBef>
                <a:spcPts val="0"/>
              </a:spcBef>
              <a:spcAft>
                <a:spcPts val="0"/>
              </a:spcAft>
              <a:buNone/>
            </a:pPr>
            <a:r>
              <a:rPr lang="en" sz="1800"/>
              <a:t>        lea dx, failOut</a:t>
            </a: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p:txBody>
      </p:sp>
      <p:sp>
        <p:nvSpPr>
          <p:cNvPr id="180" name="Google Shape;180;p31"/>
          <p:cNvSpPr txBox="1"/>
          <p:nvPr/>
        </p:nvSpPr>
        <p:spPr>
          <a:xfrm>
            <a:off x="4844150" y="691775"/>
            <a:ext cx="4248000" cy="43407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en" sz="1800">
                <a:solidFill>
                  <a:schemeClr val="dk1"/>
                </a:solidFill>
                <a:latin typeface="Roboto"/>
                <a:ea typeface="Roboto"/>
                <a:cs typeface="Roboto"/>
                <a:sym typeface="Roboto"/>
              </a:rPr>
              <a:t>If the key is found, it increments the character in </a:t>
            </a:r>
            <a:r>
              <a:rPr lang="en" sz="1800">
                <a:solidFill>
                  <a:schemeClr val="dk1"/>
                </a:solidFill>
                <a:latin typeface="Courier New"/>
                <a:ea typeface="Courier New"/>
                <a:cs typeface="Courier New"/>
                <a:sym typeface="Courier New"/>
              </a:rPr>
              <a:t>al</a:t>
            </a:r>
            <a:r>
              <a:rPr lang="en" sz="1800">
                <a:solidFill>
                  <a:schemeClr val="dk1"/>
                </a:solidFill>
                <a:latin typeface="Roboto"/>
                <a:ea typeface="Roboto"/>
                <a:cs typeface="Roboto"/>
                <a:sym typeface="Roboto"/>
              </a:rPr>
              <a:t> to convert it to a digit, appends it to the end of the string in </a:t>
            </a:r>
            <a:r>
              <a:rPr lang="en" sz="1800">
                <a:solidFill>
                  <a:schemeClr val="dk1"/>
                </a:solidFill>
                <a:latin typeface="Courier New"/>
                <a:ea typeface="Courier New"/>
                <a:cs typeface="Courier New"/>
                <a:sym typeface="Courier New"/>
              </a:rPr>
              <a:t>Out2</a:t>
            </a:r>
            <a:r>
              <a:rPr lang="en" sz="1800">
                <a:solidFill>
                  <a:schemeClr val="dk1"/>
                </a:solidFill>
                <a:latin typeface="Roboto"/>
                <a:ea typeface="Roboto"/>
                <a:cs typeface="Roboto"/>
                <a:sym typeface="Roboto"/>
              </a:rPr>
              <a:t>, and loads the address of </a:t>
            </a:r>
            <a:r>
              <a:rPr lang="en" sz="1800">
                <a:solidFill>
                  <a:schemeClr val="dk1"/>
                </a:solidFill>
                <a:latin typeface="Courier New"/>
                <a:ea typeface="Courier New"/>
                <a:cs typeface="Courier New"/>
                <a:sym typeface="Courier New"/>
              </a:rPr>
              <a:t>Out1</a:t>
            </a:r>
            <a:r>
              <a:rPr lang="en" sz="1800">
                <a:solidFill>
                  <a:schemeClr val="dk1"/>
                </a:solidFill>
                <a:latin typeface="Roboto"/>
                <a:ea typeface="Roboto"/>
                <a:cs typeface="Roboto"/>
                <a:sym typeface="Roboto"/>
              </a:rPr>
              <a:t> into </a:t>
            </a:r>
            <a:r>
              <a:rPr lang="en" sz="1800">
                <a:solidFill>
                  <a:schemeClr val="dk1"/>
                </a:solidFill>
                <a:latin typeface="Courier New"/>
                <a:ea typeface="Courier New"/>
                <a:cs typeface="Courier New"/>
                <a:sym typeface="Courier New"/>
              </a:rPr>
              <a:t>dx</a:t>
            </a:r>
            <a:r>
              <a:rPr lang="en" sz="1800">
                <a:solidFill>
                  <a:schemeClr val="dk1"/>
                </a:solidFill>
                <a:latin typeface="Roboto"/>
                <a:ea typeface="Roboto"/>
                <a:cs typeface="Roboto"/>
                <a:sym typeface="Roboto"/>
              </a:rPr>
              <a:t>. Then, it jumps to </a:t>
            </a:r>
            <a:r>
              <a:rPr lang="en" sz="1800">
                <a:solidFill>
                  <a:schemeClr val="dk1"/>
                </a:solidFill>
                <a:latin typeface="Courier New"/>
                <a:ea typeface="Courier New"/>
                <a:cs typeface="Courier New"/>
                <a:sym typeface="Courier New"/>
              </a:rPr>
              <a:t>dispOut</a:t>
            </a:r>
            <a:r>
              <a:rPr lang="en" sz="1800">
                <a:solidFill>
                  <a:schemeClr val="dk1"/>
                </a:solidFill>
                <a:latin typeface="Roboto"/>
                <a:ea typeface="Roboto"/>
                <a:cs typeface="Roboto"/>
                <a:sym typeface="Roboto"/>
              </a:rPr>
              <a:t>.</a:t>
            </a:r>
            <a:endParaRPr sz="1800">
              <a:solidFill>
                <a:schemeClr val="dk1"/>
              </a:solidFill>
              <a:latin typeface="Roboto"/>
              <a:ea typeface="Roboto"/>
              <a:cs typeface="Roboto"/>
              <a:sym typeface="Roboto"/>
            </a:endParaRPr>
          </a:p>
          <a:p>
            <a:pPr marL="914400" lvl="0" indent="0" algn="l" rtl="0">
              <a:spcBef>
                <a:spcPts val="0"/>
              </a:spcBef>
              <a:spcAft>
                <a:spcPts val="0"/>
              </a:spcAft>
              <a:buNone/>
            </a:pPr>
            <a:endParaRPr sz="1800">
              <a:solidFill>
                <a:schemeClr val="dk1"/>
              </a:solidFill>
              <a:latin typeface="Roboto"/>
              <a:ea typeface="Roboto"/>
              <a:cs typeface="Roboto"/>
              <a:sym typeface="Roboto"/>
            </a:endParaRPr>
          </a:p>
          <a:p>
            <a:pPr marL="457200" lvl="0" indent="-342900" algn="l" rtl="0">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If the key is not found (</a:t>
            </a:r>
            <a:r>
              <a:rPr lang="en" sz="1800">
                <a:solidFill>
                  <a:schemeClr val="dk1"/>
                </a:solidFill>
                <a:latin typeface="Courier New"/>
                <a:ea typeface="Courier New"/>
                <a:cs typeface="Courier New"/>
                <a:sym typeface="Courier New"/>
              </a:rPr>
              <a:t>notMatched</a:t>
            </a:r>
            <a:r>
              <a:rPr lang="en" sz="1800">
                <a:solidFill>
                  <a:schemeClr val="dk1"/>
                </a:solidFill>
                <a:latin typeface="Roboto"/>
                <a:ea typeface="Roboto"/>
                <a:cs typeface="Roboto"/>
                <a:sym typeface="Roboto"/>
              </a:rPr>
              <a:t>), it loads the address of </a:t>
            </a:r>
            <a:r>
              <a:rPr lang="en" sz="1800">
                <a:solidFill>
                  <a:schemeClr val="dk1"/>
                </a:solidFill>
                <a:latin typeface="Courier New"/>
                <a:ea typeface="Courier New"/>
                <a:cs typeface="Courier New"/>
                <a:sym typeface="Courier New"/>
              </a:rPr>
              <a:t>failOut</a:t>
            </a:r>
            <a:r>
              <a:rPr lang="en" sz="1800">
                <a:solidFill>
                  <a:schemeClr val="dk1"/>
                </a:solidFill>
                <a:latin typeface="Roboto"/>
                <a:ea typeface="Roboto"/>
                <a:cs typeface="Roboto"/>
                <a:sym typeface="Roboto"/>
              </a:rPr>
              <a:t> into </a:t>
            </a:r>
            <a:r>
              <a:rPr lang="en" sz="1800">
                <a:solidFill>
                  <a:schemeClr val="dk1"/>
                </a:solidFill>
                <a:latin typeface="Courier New"/>
                <a:ea typeface="Courier New"/>
                <a:cs typeface="Courier New"/>
                <a:sym typeface="Courier New"/>
              </a:rPr>
              <a:t>dx</a:t>
            </a:r>
            <a:r>
              <a:rPr lang="en" sz="1800">
                <a:solidFill>
                  <a:schemeClr val="dk1"/>
                </a:solidFill>
                <a:latin typeface="Roboto"/>
                <a:ea typeface="Roboto"/>
                <a:cs typeface="Roboto"/>
                <a:sym typeface="Roboto"/>
              </a:rPr>
              <a:t>.</a:t>
            </a:r>
            <a:endParaRPr sz="1800">
              <a:solidFill>
                <a:schemeClr val="dk1"/>
              </a:solidFill>
              <a:latin typeface="Roboto"/>
              <a:ea typeface="Roboto"/>
              <a:cs typeface="Roboto"/>
              <a:sym typeface="Roboto"/>
            </a:endParaRPr>
          </a:p>
        </p:txBody>
      </p:sp>
      <p:sp>
        <p:nvSpPr>
          <p:cNvPr id="181" name="Google Shape;181;p31"/>
          <p:cNvSpPr txBox="1"/>
          <p:nvPr/>
        </p:nvSpPr>
        <p:spPr>
          <a:xfrm>
            <a:off x="0" y="183875"/>
            <a:ext cx="9144000" cy="507900"/>
          </a:xfrm>
          <a:prstGeom prst="rect">
            <a:avLst/>
          </a:prstGeom>
          <a:solidFill>
            <a:srgbClr val="00FFFF"/>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100" b="1">
                <a:latin typeface="Old Standard TT"/>
                <a:ea typeface="Old Standard TT"/>
                <a:cs typeface="Old Standard TT"/>
                <a:sym typeface="Old Standard TT"/>
              </a:rPr>
              <a:t>Code and Description</a:t>
            </a:r>
            <a:endParaRPr sz="2100" b="1">
              <a:latin typeface="Old Standard TT"/>
              <a:ea typeface="Old Standard TT"/>
              <a:cs typeface="Old Standard TT"/>
              <a:sym typeface="Old Standard T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b="1">
                <a:solidFill>
                  <a:schemeClr val="dk1"/>
                </a:solidFill>
              </a:rPr>
              <a:t>Assembly Language Programming </a:t>
            </a:r>
            <a:endParaRPr sz="3200" b="1"/>
          </a:p>
        </p:txBody>
      </p:sp>
      <p:sp>
        <p:nvSpPr>
          <p:cNvPr id="68" name="Google Shape;68;p14"/>
          <p:cNvSpPr txBox="1">
            <a:spLocks noGrp="1"/>
          </p:cNvSpPr>
          <p:nvPr>
            <p:ph type="body" idx="2"/>
          </p:nvPr>
        </p:nvSpPr>
        <p:spPr>
          <a:xfrm>
            <a:off x="4939500" y="395275"/>
            <a:ext cx="3837000" cy="44070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
              <a:t>Assembly language is a lingua franca which connects hardware with software.</a:t>
            </a:r>
            <a:endParaRPr/>
          </a:p>
          <a:p>
            <a:pPr marL="457200" lvl="0" indent="-342900" algn="l" rtl="0">
              <a:spcBef>
                <a:spcPts val="1600"/>
              </a:spcBef>
              <a:spcAft>
                <a:spcPts val="0"/>
              </a:spcAft>
              <a:buSzPts val="1800"/>
              <a:buChar char="●"/>
            </a:pPr>
            <a:r>
              <a:rPr lang="en"/>
              <a:t>Complete control over a system’s resources</a:t>
            </a:r>
            <a:endParaRPr/>
          </a:p>
          <a:p>
            <a:pPr marL="457200" lvl="0" indent="-342900" algn="l" rtl="0">
              <a:spcBef>
                <a:spcPts val="1600"/>
              </a:spcBef>
              <a:spcAft>
                <a:spcPts val="0"/>
              </a:spcAft>
              <a:buSzPts val="1800"/>
              <a:buChar char="●"/>
            </a:pPr>
            <a:r>
              <a:rPr lang="en"/>
              <a:t>Understanding processor and memory function</a:t>
            </a:r>
            <a:endParaRPr/>
          </a:p>
          <a:p>
            <a:pPr marL="457200" lvl="0" indent="-342900" algn="l" rtl="0">
              <a:spcBef>
                <a:spcPts val="1600"/>
              </a:spcBef>
              <a:spcAft>
                <a:spcPts val="0"/>
              </a:spcAft>
              <a:buSzPts val="1800"/>
              <a:buChar char="●"/>
            </a:pPr>
            <a:r>
              <a:rPr lang="en"/>
              <a:t>Direct access to hardware</a:t>
            </a:r>
            <a:endParaRPr/>
          </a:p>
          <a:p>
            <a:pPr marL="457200" lvl="0" indent="0" algn="l" rtl="0">
              <a:spcBef>
                <a:spcPts val="1600"/>
              </a:spcBef>
              <a:spcAft>
                <a:spcPts val="16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2"/>
          <p:cNvSpPr txBox="1">
            <a:spLocks noGrp="1"/>
          </p:cNvSpPr>
          <p:nvPr>
            <p:ph type="title"/>
          </p:nvPr>
        </p:nvSpPr>
        <p:spPr>
          <a:xfrm>
            <a:off x="311700" y="45297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000">
              <a:highlight>
                <a:srgbClr val="FFFFFF"/>
              </a:highlight>
              <a:latin typeface="Arial"/>
              <a:ea typeface="Arial"/>
              <a:cs typeface="Arial"/>
              <a:sym typeface="Arial"/>
            </a:endParaRPr>
          </a:p>
          <a:p>
            <a:pPr marL="0" lvl="0" indent="0" algn="l" rtl="0">
              <a:spcBef>
                <a:spcPts val="0"/>
              </a:spcBef>
              <a:spcAft>
                <a:spcPts val="0"/>
              </a:spcAft>
              <a:buNone/>
            </a:pPr>
            <a:endParaRPr sz="2000">
              <a:highlight>
                <a:srgbClr val="FFFFFF"/>
              </a:highlight>
              <a:latin typeface="Arial"/>
              <a:ea typeface="Arial"/>
              <a:cs typeface="Arial"/>
              <a:sym typeface="Arial"/>
            </a:endParaRPr>
          </a:p>
          <a:p>
            <a:pPr marL="0" lvl="0" indent="0" algn="l" rtl="0">
              <a:spcBef>
                <a:spcPts val="0"/>
              </a:spcBef>
              <a:spcAft>
                <a:spcPts val="0"/>
              </a:spcAft>
              <a:buNone/>
            </a:pPr>
            <a:endParaRPr sz="2000">
              <a:highlight>
                <a:srgbClr val="FFFFFF"/>
              </a:highlight>
              <a:latin typeface="Arial"/>
              <a:ea typeface="Arial"/>
              <a:cs typeface="Arial"/>
              <a:sym typeface="Arial"/>
            </a:endParaRPr>
          </a:p>
        </p:txBody>
      </p:sp>
      <p:sp>
        <p:nvSpPr>
          <p:cNvPr id="187" name="Google Shape;187;p32"/>
          <p:cNvSpPr txBox="1"/>
          <p:nvPr/>
        </p:nvSpPr>
        <p:spPr>
          <a:xfrm>
            <a:off x="0" y="1295400"/>
            <a:ext cx="4248000" cy="2955300"/>
          </a:xfrm>
          <a:prstGeom prst="rect">
            <a:avLst/>
          </a:prstGeom>
          <a:solidFill>
            <a:srgbClr val="E9F7FD"/>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t>dispOut:</a:t>
            </a:r>
            <a:endParaRPr sz="1800"/>
          </a:p>
          <a:p>
            <a:pPr marL="0" lvl="0" indent="0" algn="l" rtl="0">
              <a:spcBef>
                <a:spcPts val="0"/>
              </a:spcBef>
              <a:spcAft>
                <a:spcPts val="0"/>
              </a:spcAft>
              <a:buNone/>
            </a:pPr>
            <a:r>
              <a:rPr lang="en" sz="1800"/>
              <a:t>        mov ah, 09h</a:t>
            </a:r>
            <a:endParaRPr sz="1800"/>
          </a:p>
          <a:p>
            <a:pPr marL="0" lvl="0" indent="0" algn="l" rtl="0">
              <a:spcBef>
                <a:spcPts val="0"/>
              </a:spcBef>
              <a:spcAft>
                <a:spcPts val="0"/>
              </a:spcAft>
              <a:buNone/>
            </a:pPr>
            <a:r>
              <a:rPr lang="en" sz="1800"/>
              <a:t>        int 21h</a:t>
            </a:r>
            <a:endParaRPr sz="1800"/>
          </a:p>
          <a:p>
            <a:pPr marL="0" lvl="0" indent="0" algn="l" rtl="0">
              <a:spcBef>
                <a:spcPts val="0"/>
              </a:spcBef>
              <a:spcAft>
                <a:spcPts val="0"/>
              </a:spcAft>
              <a:buNone/>
            </a:pPr>
            <a:r>
              <a:rPr lang="en" sz="1800"/>
              <a:t>        mov ah, 4ch</a:t>
            </a:r>
            <a:endParaRPr sz="1800"/>
          </a:p>
          <a:p>
            <a:pPr marL="0" lvl="0" indent="0" algn="l" rtl="0">
              <a:spcBef>
                <a:spcPts val="0"/>
              </a:spcBef>
              <a:spcAft>
                <a:spcPts val="0"/>
              </a:spcAft>
              <a:buNone/>
            </a:pPr>
            <a:r>
              <a:rPr lang="en" sz="1800"/>
              <a:t>        int 21h</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 sz="1800"/>
              <a:t>        main endp</a:t>
            </a:r>
            <a:endParaRPr sz="1800"/>
          </a:p>
          <a:p>
            <a:pPr marL="0" lvl="0" indent="0" algn="l" rtl="0">
              <a:spcBef>
                <a:spcPts val="0"/>
              </a:spcBef>
              <a:spcAft>
                <a:spcPts val="0"/>
              </a:spcAft>
              <a:buNone/>
            </a:pPr>
            <a:r>
              <a:rPr lang="en" sz="1800"/>
              <a:t>end main</a:t>
            </a: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p:txBody>
      </p:sp>
      <p:sp>
        <p:nvSpPr>
          <p:cNvPr id="188" name="Google Shape;188;p32"/>
          <p:cNvSpPr txBox="1"/>
          <p:nvPr/>
        </p:nvSpPr>
        <p:spPr>
          <a:xfrm>
            <a:off x="4844150" y="844175"/>
            <a:ext cx="4248000" cy="4188300"/>
          </a:xfrm>
          <a:prstGeom prst="rect">
            <a:avLst/>
          </a:prstGeom>
          <a:noFill/>
          <a:ln>
            <a:noFill/>
          </a:ln>
        </p:spPr>
        <p:txBody>
          <a:bodyPr spcFirstLastPara="1" wrap="square" lIns="91425" tIns="91425" rIns="91425" bIns="91425" anchor="t" anchorCtr="0">
            <a:noAutofit/>
          </a:bodyPr>
          <a:lstStyle/>
          <a:p>
            <a:pPr marL="914400" lvl="0" indent="-342900" algn="l" rtl="0">
              <a:lnSpc>
                <a:spcPct val="115000"/>
              </a:lnSpc>
              <a:spcBef>
                <a:spcPts val="1500"/>
              </a:spcBef>
              <a:spcAft>
                <a:spcPts val="0"/>
              </a:spcAft>
              <a:buClr>
                <a:schemeClr val="dk1"/>
              </a:buClr>
              <a:buSzPts val="1800"/>
              <a:buFont typeface="Roboto"/>
              <a:buChar char="●"/>
            </a:pPr>
            <a:r>
              <a:rPr lang="en" sz="1800">
                <a:solidFill>
                  <a:schemeClr val="dk1"/>
                </a:solidFill>
                <a:latin typeface="Courier New"/>
                <a:ea typeface="Courier New"/>
                <a:cs typeface="Courier New"/>
                <a:sym typeface="Courier New"/>
              </a:rPr>
              <a:t>dispOut</a:t>
            </a:r>
            <a:r>
              <a:rPr lang="en" sz="1800">
                <a:solidFill>
                  <a:schemeClr val="dk1"/>
                </a:solidFill>
                <a:latin typeface="Roboto"/>
                <a:ea typeface="Roboto"/>
                <a:cs typeface="Roboto"/>
                <a:sym typeface="Roboto"/>
              </a:rPr>
              <a:t> is used to display the appropriate message. It uses DOS interrupt 21h to print the message.</a:t>
            </a:r>
            <a:endParaRPr sz="1800">
              <a:solidFill>
                <a:schemeClr val="dk1"/>
              </a:solidFill>
              <a:latin typeface="Roboto"/>
              <a:ea typeface="Roboto"/>
              <a:cs typeface="Roboto"/>
              <a:sym typeface="Roboto"/>
            </a:endParaRPr>
          </a:p>
          <a:p>
            <a:pPr marL="914400" lvl="0" indent="-342900" algn="l" rtl="0">
              <a:lnSpc>
                <a:spcPct val="115000"/>
              </a:lnSpc>
              <a:spcBef>
                <a:spcPts val="0"/>
              </a:spcBef>
              <a:spcAft>
                <a:spcPts val="0"/>
              </a:spcAft>
              <a:buClr>
                <a:schemeClr val="dk1"/>
              </a:buClr>
              <a:buSzPts val="1800"/>
              <a:buFont typeface="Roboto"/>
              <a:buChar char="●"/>
            </a:pPr>
            <a:r>
              <a:rPr lang="en" sz="1800">
                <a:solidFill>
                  <a:schemeClr val="dk1"/>
                </a:solidFill>
                <a:latin typeface="Courier New"/>
                <a:ea typeface="Courier New"/>
                <a:cs typeface="Courier New"/>
                <a:sym typeface="Courier New"/>
              </a:rPr>
              <a:t>main endp</a:t>
            </a:r>
            <a:r>
              <a:rPr lang="en" sz="1800">
                <a:solidFill>
                  <a:schemeClr val="dk1"/>
                </a:solidFill>
                <a:latin typeface="Roboto"/>
                <a:ea typeface="Roboto"/>
                <a:cs typeface="Roboto"/>
                <a:sym typeface="Roboto"/>
              </a:rPr>
              <a:t> marks the end of the main procedure.</a:t>
            </a:r>
            <a:endParaRPr sz="1800">
              <a:solidFill>
                <a:schemeClr val="dk1"/>
              </a:solidFill>
              <a:latin typeface="Roboto"/>
              <a:ea typeface="Roboto"/>
              <a:cs typeface="Roboto"/>
              <a:sym typeface="Roboto"/>
            </a:endParaRPr>
          </a:p>
          <a:p>
            <a:pPr marL="914400" lvl="0" indent="-342900" algn="l" rtl="0">
              <a:lnSpc>
                <a:spcPct val="115000"/>
              </a:lnSpc>
              <a:spcBef>
                <a:spcPts val="0"/>
              </a:spcBef>
              <a:spcAft>
                <a:spcPts val="0"/>
              </a:spcAft>
              <a:buClr>
                <a:schemeClr val="dk1"/>
              </a:buClr>
              <a:buSzPts val="1800"/>
              <a:buFont typeface="Roboto"/>
              <a:buChar char="●"/>
            </a:pPr>
            <a:r>
              <a:rPr lang="en" sz="1800">
                <a:solidFill>
                  <a:schemeClr val="dk1"/>
                </a:solidFill>
                <a:latin typeface="Courier New"/>
                <a:ea typeface="Courier New"/>
                <a:cs typeface="Courier New"/>
                <a:sym typeface="Courier New"/>
              </a:rPr>
              <a:t>end main</a:t>
            </a:r>
            <a:r>
              <a:rPr lang="en" sz="1800">
                <a:solidFill>
                  <a:schemeClr val="dk1"/>
                </a:solidFill>
                <a:latin typeface="Roboto"/>
                <a:ea typeface="Roboto"/>
                <a:cs typeface="Roboto"/>
                <a:sym typeface="Roboto"/>
              </a:rPr>
              <a:t> marks the end of the program.</a:t>
            </a:r>
            <a:endParaRPr sz="1800">
              <a:solidFill>
                <a:schemeClr val="dk1"/>
              </a:solidFill>
              <a:latin typeface="Roboto"/>
              <a:ea typeface="Roboto"/>
              <a:cs typeface="Roboto"/>
              <a:sym typeface="Roboto"/>
            </a:endParaRPr>
          </a:p>
        </p:txBody>
      </p:sp>
      <p:sp>
        <p:nvSpPr>
          <p:cNvPr id="189" name="Google Shape;189;p32"/>
          <p:cNvSpPr txBox="1"/>
          <p:nvPr/>
        </p:nvSpPr>
        <p:spPr>
          <a:xfrm>
            <a:off x="0" y="183875"/>
            <a:ext cx="9144000" cy="507900"/>
          </a:xfrm>
          <a:prstGeom prst="rect">
            <a:avLst/>
          </a:prstGeom>
          <a:solidFill>
            <a:srgbClr val="00FFFF"/>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100" b="1">
                <a:latin typeface="Old Standard TT"/>
                <a:ea typeface="Old Standard TT"/>
                <a:cs typeface="Old Standard TT"/>
                <a:sym typeface="Old Standard TT"/>
              </a:rPr>
              <a:t>Code and Description</a:t>
            </a:r>
            <a:endParaRPr sz="2100" b="1">
              <a:latin typeface="Old Standard TT"/>
              <a:ea typeface="Old Standard TT"/>
              <a:cs typeface="Old Standard TT"/>
              <a:sym typeface="Old Standard T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3"/>
          <p:cNvSpPr txBox="1">
            <a:spLocks noGrp="1"/>
          </p:cNvSpPr>
          <p:nvPr>
            <p:ph type="title"/>
          </p:nvPr>
        </p:nvSpPr>
        <p:spPr>
          <a:xfrm>
            <a:off x="311700" y="45297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000">
              <a:highlight>
                <a:srgbClr val="FFFFFF"/>
              </a:highlight>
              <a:latin typeface="Arial"/>
              <a:ea typeface="Arial"/>
              <a:cs typeface="Arial"/>
              <a:sym typeface="Arial"/>
            </a:endParaRPr>
          </a:p>
          <a:p>
            <a:pPr marL="0" lvl="0" indent="0" algn="l" rtl="0">
              <a:spcBef>
                <a:spcPts val="0"/>
              </a:spcBef>
              <a:spcAft>
                <a:spcPts val="0"/>
              </a:spcAft>
              <a:buNone/>
            </a:pPr>
            <a:endParaRPr sz="2000">
              <a:highlight>
                <a:srgbClr val="FFFFFF"/>
              </a:highlight>
              <a:latin typeface="Arial"/>
              <a:ea typeface="Arial"/>
              <a:cs typeface="Arial"/>
              <a:sym typeface="Arial"/>
            </a:endParaRPr>
          </a:p>
          <a:p>
            <a:pPr marL="0" lvl="0" indent="0" algn="l" rtl="0">
              <a:spcBef>
                <a:spcPts val="0"/>
              </a:spcBef>
              <a:spcAft>
                <a:spcPts val="0"/>
              </a:spcAft>
              <a:buNone/>
            </a:pPr>
            <a:endParaRPr sz="2000">
              <a:highlight>
                <a:srgbClr val="FFFFFF"/>
              </a:highlight>
              <a:latin typeface="Arial"/>
              <a:ea typeface="Arial"/>
              <a:cs typeface="Arial"/>
              <a:sym typeface="Arial"/>
            </a:endParaRPr>
          </a:p>
        </p:txBody>
      </p:sp>
      <p:sp>
        <p:nvSpPr>
          <p:cNvPr id="195" name="Google Shape;195;p33"/>
          <p:cNvSpPr txBox="1"/>
          <p:nvPr/>
        </p:nvSpPr>
        <p:spPr>
          <a:xfrm>
            <a:off x="687675" y="2605350"/>
            <a:ext cx="6181800" cy="7971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1300"/>
              </a:spcBef>
              <a:spcAft>
                <a:spcPts val="0"/>
              </a:spcAft>
              <a:buNone/>
            </a:pPr>
            <a:endParaRPr sz="1300">
              <a:solidFill>
                <a:schemeClr val="dk1"/>
              </a:solidFill>
            </a:endParaRPr>
          </a:p>
          <a:p>
            <a:pPr marL="0" lvl="0" indent="0" algn="l" rtl="0">
              <a:spcBef>
                <a:spcPts val="1300"/>
              </a:spcBef>
              <a:spcAft>
                <a:spcPts val="0"/>
              </a:spcAft>
              <a:buNone/>
            </a:pPr>
            <a:endParaRPr>
              <a:latin typeface="Old Standard TT"/>
              <a:ea typeface="Old Standard TT"/>
              <a:cs typeface="Old Standard TT"/>
              <a:sym typeface="Old Standard TT"/>
            </a:endParaRPr>
          </a:p>
        </p:txBody>
      </p:sp>
      <p:sp>
        <p:nvSpPr>
          <p:cNvPr id="196" name="Google Shape;196;p33"/>
          <p:cNvSpPr txBox="1"/>
          <p:nvPr/>
        </p:nvSpPr>
        <p:spPr>
          <a:xfrm>
            <a:off x="1258050" y="1845100"/>
            <a:ext cx="66279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800" b="1">
                <a:latin typeface="Old Standard TT"/>
                <a:ea typeface="Old Standard TT"/>
                <a:cs typeface="Old Standard TT"/>
                <a:sym typeface="Old Standard TT"/>
              </a:rPr>
              <a:t>Thank You</a:t>
            </a:r>
            <a:endParaRPr sz="4800" b="1">
              <a:latin typeface="Old Standard TT"/>
              <a:ea typeface="Old Standard TT"/>
              <a:cs typeface="Old Standard TT"/>
              <a:sym typeface="Old Standard T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94750" y="336450"/>
            <a:ext cx="8118600" cy="715200"/>
          </a:xfrm>
          <a:prstGeom prst="rect">
            <a:avLst/>
          </a:prstGeom>
          <a:solidFill>
            <a:srgbClr val="00FFFF"/>
          </a:solidFill>
        </p:spPr>
        <p:txBody>
          <a:bodyPr spcFirstLastPara="1" wrap="square" lIns="91425" tIns="91425" rIns="0" bIns="91425" anchor="b" anchorCtr="0">
            <a:noAutofit/>
          </a:bodyPr>
          <a:lstStyle/>
          <a:p>
            <a:pPr marL="0" lvl="0" indent="0" algn="ctr" rtl="0">
              <a:spcBef>
                <a:spcPts val="0"/>
              </a:spcBef>
              <a:spcAft>
                <a:spcPts val="0"/>
              </a:spcAft>
              <a:buNone/>
            </a:pPr>
            <a:r>
              <a:rPr lang="en" sz="3000" b="1">
                <a:solidFill>
                  <a:schemeClr val="dk1"/>
                </a:solidFill>
              </a:rPr>
              <a:t>Organization of 8086 </a:t>
            </a:r>
            <a:endParaRPr sz="1200" b="1">
              <a:solidFill>
                <a:schemeClr val="dk1"/>
              </a:solidFill>
            </a:endParaRPr>
          </a:p>
        </p:txBody>
      </p:sp>
      <p:pic>
        <p:nvPicPr>
          <p:cNvPr id="74" name="Google Shape;74;p15"/>
          <p:cNvPicPr preferRelativeResize="0"/>
          <p:nvPr/>
        </p:nvPicPr>
        <p:blipFill>
          <a:blip r:embed="rId3">
            <a:alphaModFix/>
          </a:blip>
          <a:stretch>
            <a:fillRect/>
          </a:stretch>
        </p:blipFill>
        <p:spPr>
          <a:xfrm>
            <a:off x="1511075" y="1469125"/>
            <a:ext cx="5521275" cy="3107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445025"/>
            <a:ext cx="8520600" cy="613200"/>
          </a:xfrm>
          <a:prstGeom prst="rect">
            <a:avLst/>
          </a:prstGeom>
          <a:solidFill>
            <a:srgbClr val="00FFFF"/>
          </a:solidFill>
        </p:spPr>
        <p:txBody>
          <a:bodyPr spcFirstLastPara="1" wrap="square" lIns="91425" tIns="91425" rIns="91425" bIns="91425" anchor="t" anchorCtr="0">
            <a:noAutofit/>
          </a:bodyPr>
          <a:lstStyle/>
          <a:p>
            <a:pPr marL="0" lvl="0" indent="0" algn="ctr" rtl="0">
              <a:lnSpc>
                <a:spcPct val="120000"/>
              </a:lnSpc>
              <a:spcBef>
                <a:spcPts val="0"/>
              </a:spcBef>
              <a:spcAft>
                <a:spcPts val="0"/>
              </a:spcAft>
              <a:buClr>
                <a:schemeClr val="dk1"/>
              </a:buClr>
              <a:buSzPts val="1100"/>
              <a:buFont typeface="Arial"/>
              <a:buNone/>
            </a:pPr>
            <a:r>
              <a:rPr lang="en" b="1">
                <a:latin typeface="Arial"/>
                <a:ea typeface="Arial"/>
                <a:cs typeface="Arial"/>
                <a:sym typeface="Arial"/>
              </a:rPr>
              <a:t>Simple Assembly Language Programs 8086</a:t>
            </a:r>
            <a:endParaRPr b="1">
              <a:latin typeface="Arial"/>
              <a:ea typeface="Arial"/>
              <a:cs typeface="Arial"/>
              <a:sym typeface="Arial"/>
            </a:endParaRPr>
          </a:p>
          <a:p>
            <a:pPr marL="0" lvl="0" indent="0" algn="ctr" rtl="0">
              <a:spcBef>
                <a:spcPts val="1200"/>
              </a:spcBef>
              <a:spcAft>
                <a:spcPts val="0"/>
              </a:spcAft>
              <a:buNone/>
            </a:pPr>
            <a:endParaRPr b="1"/>
          </a:p>
        </p:txBody>
      </p:sp>
      <p:sp>
        <p:nvSpPr>
          <p:cNvPr id="80" name="Google Shape;80;p16"/>
          <p:cNvSpPr txBox="1">
            <a:spLocks noGrp="1"/>
          </p:cNvSpPr>
          <p:nvPr>
            <p:ph type="body" idx="1"/>
          </p:nvPr>
        </p:nvSpPr>
        <p:spPr>
          <a:xfrm>
            <a:off x="311700" y="1269775"/>
            <a:ext cx="8520600" cy="3299100"/>
          </a:xfrm>
          <a:prstGeom prst="rect">
            <a:avLst/>
          </a:prstGeom>
        </p:spPr>
        <p:txBody>
          <a:bodyPr spcFirstLastPara="1" wrap="square" lIns="91425" tIns="91425" rIns="91425" bIns="91425" anchor="t" anchorCtr="0">
            <a:noAutofit/>
          </a:bodyPr>
          <a:lstStyle/>
          <a:p>
            <a:pPr marL="457200" lvl="0" indent="-342900" algn="l" rtl="0">
              <a:lnSpc>
                <a:spcPct val="162500"/>
              </a:lnSpc>
              <a:spcBef>
                <a:spcPts val="0"/>
              </a:spcBef>
              <a:spcAft>
                <a:spcPts val="0"/>
              </a:spcAft>
              <a:buSzPts val="1800"/>
              <a:buFont typeface="Arial"/>
              <a:buAutoNum type="arabicPeriod"/>
            </a:pPr>
            <a:r>
              <a:rPr lang="en" sz="1800">
                <a:latin typeface="Arial"/>
                <a:ea typeface="Arial"/>
                <a:cs typeface="Arial"/>
                <a:sym typeface="Arial"/>
              </a:rPr>
              <a:t>The assembly level programming 8086 code must be written in upper case letters</a:t>
            </a:r>
            <a:endParaRPr sz="1800">
              <a:latin typeface="Arial"/>
              <a:ea typeface="Arial"/>
              <a:cs typeface="Arial"/>
              <a:sym typeface="Arial"/>
            </a:endParaRPr>
          </a:p>
          <a:p>
            <a:pPr marL="457200" lvl="0" indent="-342900" algn="l" rtl="0">
              <a:lnSpc>
                <a:spcPct val="162500"/>
              </a:lnSpc>
              <a:spcBef>
                <a:spcPts val="0"/>
              </a:spcBef>
              <a:spcAft>
                <a:spcPts val="0"/>
              </a:spcAft>
              <a:buSzPts val="1800"/>
              <a:buFont typeface="Arial"/>
              <a:buAutoNum type="arabicPeriod"/>
            </a:pPr>
            <a:r>
              <a:rPr lang="en" sz="1800">
                <a:latin typeface="Arial"/>
                <a:ea typeface="Arial"/>
                <a:cs typeface="Arial"/>
                <a:sym typeface="Arial"/>
              </a:rPr>
              <a:t>The labels must be followed by a colon, for example:  label:</a:t>
            </a:r>
            <a:endParaRPr sz="1800">
              <a:latin typeface="Arial"/>
              <a:ea typeface="Arial"/>
              <a:cs typeface="Arial"/>
              <a:sym typeface="Arial"/>
            </a:endParaRPr>
          </a:p>
          <a:p>
            <a:pPr marL="457200" lvl="0" indent="-342900" algn="l" rtl="0">
              <a:lnSpc>
                <a:spcPct val="162500"/>
              </a:lnSpc>
              <a:spcBef>
                <a:spcPts val="0"/>
              </a:spcBef>
              <a:spcAft>
                <a:spcPts val="0"/>
              </a:spcAft>
              <a:buSzPts val="1800"/>
              <a:buFont typeface="Arial"/>
              <a:buAutoNum type="arabicPeriod"/>
            </a:pPr>
            <a:r>
              <a:rPr lang="en" sz="1800">
                <a:latin typeface="Arial"/>
                <a:ea typeface="Arial"/>
                <a:cs typeface="Arial"/>
                <a:sym typeface="Arial"/>
              </a:rPr>
              <a:t>All labels and symbols must begin with a letter</a:t>
            </a:r>
            <a:endParaRPr sz="1800">
              <a:latin typeface="Arial"/>
              <a:ea typeface="Arial"/>
              <a:cs typeface="Arial"/>
              <a:sym typeface="Arial"/>
            </a:endParaRPr>
          </a:p>
          <a:p>
            <a:pPr marL="457200" lvl="0" indent="-342900" algn="l" rtl="0">
              <a:lnSpc>
                <a:spcPct val="162500"/>
              </a:lnSpc>
              <a:spcBef>
                <a:spcPts val="0"/>
              </a:spcBef>
              <a:spcAft>
                <a:spcPts val="0"/>
              </a:spcAft>
              <a:buSzPts val="1800"/>
              <a:buFont typeface="Arial"/>
              <a:buAutoNum type="arabicPeriod"/>
            </a:pPr>
            <a:r>
              <a:rPr lang="en" sz="1800">
                <a:latin typeface="Arial"/>
                <a:ea typeface="Arial"/>
                <a:cs typeface="Arial"/>
                <a:sym typeface="Arial"/>
              </a:rPr>
              <a:t>All comments are typed in lower case</a:t>
            </a:r>
            <a:endParaRPr sz="1800">
              <a:latin typeface="Arial"/>
              <a:ea typeface="Arial"/>
              <a:cs typeface="Arial"/>
              <a:sym typeface="Arial"/>
            </a:endParaRPr>
          </a:p>
          <a:p>
            <a:pPr marL="457200" lvl="0" indent="-342900" algn="l" rtl="0">
              <a:lnSpc>
                <a:spcPct val="162500"/>
              </a:lnSpc>
              <a:spcBef>
                <a:spcPts val="0"/>
              </a:spcBef>
              <a:spcAft>
                <a:spcPts val="0"/>
              </a:spcAft>
              <a:buSzPts val="1800"/>
              <a:buFont typeface="Arial"/>
              <a:buAutoNum type="arabicPeriod"/>
            </a:pPr>
            <a:r>
              <a:rPr lang="en" sz="1800">
                <a:latin typeface="Arial"/>
                <a:ea typeface="Arial"/>
                <a:cs typeface="Arial"/>
                <a:sym typeface="Arial"/>
              </a:rPr>
              <a:t>The last line of the program must be ended with the END directive</a:t>
            </a:r>
            <a:endParaRPr sz="1800">
              <a:latin typeface="Arial"/>
              <a:ea typeface="Arial"/>
              <a:cs typeface="Arial"/>
              <a:sym typeface="Arial"/>
            </a:endParaRPr>
          </a:p>
          <a:p>
            <a:pPr marL="457200" lvl="0" indent="0" algn="l" rtl="0">
              <a:spcBef>
                <a:spcPts val="1800"/>
              </a:spcBef>
              <a:spcAft>
                <a:spcPts val="0"/>
              </a:spcAft>
              <a:buNone/>
            </a:pPr>
            <a:endParaRPr sz="1800"/>
          </a:p>
          <a:p>
            <a:pPr marL="0" lvl="0" indent="0" algn="l" rtl="0">
              <a:spcBef>
                <a:spcPts val="1600"/>
              </a:spcBef>
              <a:spcAft>
                <a:spcPts val="0"/>
              </a:spcAft>
              <a:buNone/>
            </a:pPr>
            <a:endParaRPr sz="1800"/>
          </a:p>
          <a:p>
            <a:pPr marL="457200" lvl="0" indent="0" algn="l" rtl="0">
              <a:spcBef>
                <a:spcPts val="1600"/>
              </a:spcBef>
              <a:spcAft>
                <a:spcPts val="1600"/>
              </a:spcAft>
              <a:buNone/>
            </a:pP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150100"/>
            <a:ext cx="8520600" cy="613200"/>
          </a:xfrm>
          <a:prstGeom prst="rect">
            <a:avLst/>
          </a:prstGeom>
          <a:solidFill>
            <a:srgbClr val="00FFFF"/>
          </a:solidFill>
        </p:spPr>
        <p:txBody>
          <a:bodyPr spcFirstLastPara="1" wrap="square" lIns="91425" tIns="91425" rIns="91425" bIns="91425" anchor="t" anchorCtr="0">
            <a:noAutofit/>
          </a:bodyPr>
          <a:lstStyle/>
          <a:p>
            <a:pPr marL="0" lvl="0" indent="0" algn="ctr" rtl="0">
              <a:lnSpc>
                <a:spcPct val="120000"/>
              </a:lnSpc>
              <a:spcBef>
                <a:spcPts val="0"/>
              </a:spcBef>
              <a:spcAft>
                <a:spcPts val="0"/>
              </a:spcAft>
              <a:buClr>
                <a:schemeClr val="dk1"/>
              </a:buClr>
              <a:buSzPts val="1100"/>
              <a:buFont typeface="Arial"/>
              <a:buNone/>
            </a:pPr>
            <a:r>
              <a:rPr lang="en" b="1">
                <a:latin typeface="Arial"/>
                <a:ea typeface="Arial"/>
                <a:cs typeface="Arial"/>
                <a:sym typeface="Arial"/>
              </a:rPr>
              <a:t>8086 Processor Architecture</a:t>
            </a:r>
            <a:endParaRPr b="1">
              <a:latin typeface="Arial"/>
              <a:ea typeface="Arial"/>
              <a:cs typeface="Arial"/>
              <a:sym typeface="Arial"/>
            </a:endParaRPr>
          </a:p>
          <a:p>
            <a:pPr marL="0" lvl="0" indent="0" algn="ctr" rtl="0">
              <a:lnSpc>
                <a:spcPct val="120000"/>
              </a:lnSpc>
              <a:spcBef>
                <a:spcPts val="1200"/>
              </a:spcBef>
              <a:spcAft>
                <a:spcPts val="0"/>
              </a:spcAft>
              <a:buClr>
                <a:schemeClr val="dk1"/>
              </a:buClr>
              <a:buSzPts val="1100"/>
              <a:buFont typeface="Arial"/>
              <a:buNone/>
            </a:pPr>
            <a:endParaRPr b="1">
              <a:latin typeface="Arial"/>
              <a:ea typeface="Arial"/>
              <a:cs typeface="Arial"/>
              <a:sym typeface="Arial"/>
            </a:endParaRPr>
          </a:p>
          <a:p>
            <a:pPr marL="0" lvl="0" indent="0" algn="ctr" rtl="0">
              <a:spcBef>
                <a:spcPts val="1200"/>
              </a:spcBef>
              <a:spcAft>
                <a:spcPts val="0"/>
              </a:spcAft>
              <a:buNone/>
            </a:pPr>
            <a:endParaRPr b="1"/>
          </a:p>
        </p:txBody>
      </p:sp>
      <p:sp>
        <p:nvSpPr>
          <p:cNvPr id="86" name="Google Shape;86;p17"/>
          <p:cNvSpPr txBox="1">
            <a:spLocks noGrp="1"/>
          </p:cNvSpPr>
          <p:nvPr>
            <p:ph type="body" idx="1"/>
          </p:nvPr>
        </p:nvSpPr>
        <p:spPr>
          <a:xfrm>
            <a:off x="311700" y="944425"/>
            <a:ext cx="3999900" cy="362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600"/>
          </a:p>
          <a:p>
            <a:pPr marL="457200" lvl="0" indent="0" algn="l" rtl="0">
              <a:spcBef>
                <a:spcPts val="1600"/>
              </a:spcBef>
              <a:spcAft>
                <a:spcPts val="1600"/>
              </a:spcAft>
              <a:buNone/>
            </a:pPr>
            <a:endParaRPr sz="1600"/>
          </a:p>
        </p:txBody>
      </p:sp>
      <p:pic>
        <p:nvPicPr>
          <p:cNvPr id="87" name="Google Shape;87;p17"/>
          <p:cNvPicPr preferRelativeResize="0"/>
          <p:nvPr/>
        </p:nvPicPr>
        <p:blipFill>
          <a:blip r:embed="rId3">
            <a:alphaModFix/>
          </a:blip>
          <a:stretch>
            <a:fillRect/>
          </a:stretch>
        </p:blipFill>
        <p:spPr>
          <a:xfrm>
            <a:off x="1202875" y="991900"/>
            <a:ext cx="5819199" cy="4023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490250" y="1143200"/>
            <a:ext cx="8199300" cy="3474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1800">
              <a:solidFill>
                <a:schemeClr val="dk1"/>
              </a:solidFill>
            </a:endParaRPr>
          </a:p>
          <a:p>
            <a:pPr marL="889000" lvl="0" indent="-342900" algn="l" rtl="0">
              <a:lnSpc>
                <a:spcPct val="150000"/>
              </a:lnSpc>
              <a:spcBef>
                <a:spcPts val="0"/>
              </a:spcBef>
              <a:spcAft>
                <a:spcPts val="0"/>
              </a:spcAft>
              <a:buClr>
                <a:schemeClr val="dk1"/>
              </a:buClr>
              <a:buSzPts val="1800"/>
              <a:buFont typeface="Nunito"/>
              <a:buAutoNum type="arabicPeriod"/>
            </a:pPr>
            <a:r>
              <a:rPr lang="en" sz="1800">
                <a:solidFill>
                  <a:schemeClr val="dk1"/>
                </a:solidFill>
                <a:latin typeface="Nunito"/>
                <a:ea typeface="Nunito"/>
                <a:cs typeface="Nunito"/>
                <a:sym typeface="Nunito"/>
              </a:rPr>
              <a:t>Data Transfer Instructions</a:t>
            </a:r>
            <a:endParaRPr sz="1800">
              <a:solidFill>
                <a:schemeClr val="dk1"/>
              </a:solidFill>
              <a:latin typeface="Nunito"/>
              <a:ea typeface="Nunito"/>
              <a:cs typeface="Nunito"/>
              <a:sym typeface="Nunito"/>
            </a:endParaRPr>
          </a:p>
          <a:p>
            <a:pPr marL="889000" lvl="0" indent="-342900" algn="l" rtl="0">
              <a:lnSpc>
                <a:spcPct val="150000"/>
              </a:lnSpc>
              <a:spcBef>
                <a:spcPts val="0"/>
              </a:spcBef>
              <a:spcAft>
                <a:spcPts val="0"/>
              </a:spcAft>
              <a:buClr>
                <a:schemeClr val="dk1"/>
              </a:buClr>
              <a:buSzPts val="1800"/>
              <a:buFont typeface="Nunito"/>
              <a:buAutoNum type="arabicPeriod"/>
            </a:pPr>
            <a:r>
              <a:rPr lang="en" sz="1800">
                <a:solidFill>
                  <a:schemeClr val="dk1"/>
                </a:solidFill>
                <a:latin typeface="Nunito"/>
                <a:ea typeface="Nunito"/>
                <a:cs typeface="Nunito"/>
                <a:sym typeface="Nunito"/>
              </a:rPr>
              <a:t>Arithmetic Instructions</a:t>
            </a:r>
            <a:endParaRPr sz="1800">
              <a:solidFill>
                <a:schemeClr val="dk1"/>
              </a:solidFill>
              <a:latin typeface="Nunito"/>
              <a:ea typeface="Nunito"/>
              <a:cs typeface="Nunito"/>
              <a:sym typeface="Nunito"/>
            </a:endParaRPr>
          </a:p>
          <a:p>
            <a:pPr marL="889000" lvl="0" indent="-342900" algn="l" rtl="0">
              <a:lnSpc>
                <a:spcPct val="150000"/>
              </a:lnSpc>
              <a:spcBef>
                <a:spcPts val="0"/>
              </a:spcBef>
              <a:spcAft>
                <a:spcPts val="0"/>
              </a:spcAft>
              <a:buClr>
                <a:schemeClr val="dk1"/>
              </a:buClr>
              <a:buSzPts val="1800"/>
              <a:buFont typeface="Nunito"/>
              <a:buAutoNum type="arabicPeriod"/>
            </a:pPr>
            <a:r>
              <a:rPr lang="en" sz="1800">
                <a:solidFill>
                  <a:schemeClr val="dk1"/>
                </a:solidFill>
                <a:latin typeface="Nunito"/>
                <a:ea typeface="Nunito"/>
                <a:cs typeface="Nunito"/>
                <a:sym typeface="Nunito"/>
              </a:rPr>
              <a:t>Bit Manipulation Instructions</a:t>
            </a:r>
            <a:endParaRPr sz="1800">
              <a:solidFill>
                <a:schemeClr val="dk1"/>
              </a:solidFill>
              <a:latin typeface="Nunito"/>
              <a:ea typeface="Nunito"/>
              <a:cs typeface="Nunito"/>
              <a:sym typeface="Nunito"/>
            </a:endParaRPr>
          </a:p>
          <a:p>
            <a:pPr marL="889000" lvl="0" indent="-342900" algn="l" rtl="0">
              <a:lnSpc>
                <a:spcPct val="150000"/>
              </a:lnSpc>
              <a:spcBef>
                <a:spcPts val="0"/>
              </a:spcBef>
              <a:spcAft>
                <a:spcPts val="0"/>
              </a:spcAft>
              <a:buClr>
                <a:schemeClr val="dk1"/>
              </a:buClr>
              <a:buSzPts val="1800"/>
              <a:buFont typeface="Nunito"/>
              <a:buAutoNum type="arabicPeriod"/>
            </a:pPr>
            <a:r>
              <a:rPr lang="en" sz="1800">
                <a:solidFill>
                  <a:schemeClr val="dk1"/>
                </a:solidFill>
                <a:latin typeface="Nunito"/>
                <a:ea typeface="Nunito"/>
                <a:cs typeface="Nunito"/>
                <a:sym typeface="Nunito"/>
              </a:rPr>
              <a:t>String Instructions</a:t>
            </a:r>
            <a:endParaRPr sz="1800">
              <a:solidFill>
                <a:schemeClr val="dk1"/>
              </a:solidFill>
              <a:latin typeface="Nunito"/>
              <a:ea typeface="Nunito"/>
              <a:cs typeface="Nunito"/>
              <a:sym typeface="Nunito"/>
            </a:endParaRPr>
          </a:p>
          <a:p>
            <a:pPr marL="889000" lvl="0" indent="-342900" algn="l" rtl="0">
              <a:lnSpc>
                <a:spcPct val="150000"/>
              </a:lnSpc>
              <a:spcBef>
                <a:spcPts val="0"/>
              </a:spcBef>
              <a:spcAft>
                <a:spcPts val="0"/>
              </a:spcAft>
              <a:buClr>
                <a:schemeClr val="dk1"/>
              </a:buClr>
              <a:buSzPts val="1800"/>
              <a:buFont typeface="Nunito"/>
              <a:buAutoNum type="arabicPeriod"/>
            </a:pPr>
            <a:r>
              <a:rPr lang="en" sz="1800">
                <a:solidFill>
                  <a:schemeClr val="dk1"/>
                </a:solidFill>
                <a:latin typeface="Nunito"/>
                <a:ea typeface="Nunito"/>
                <a:cs typeface="Nunito"/>
                <a:sym typeface="Nunito"/>
              </a:rPr>
              <a:t>Program Execution Transfer Instructions (Branch &amp; Loop Instructions)</a:t>
            </a:r>
            <a:endParaRPr sz="1800">
              <a:solidFill>
                <a:schemeClr val="dk1"/>
              </a:solidFill>
              <a:latin typeface="Nunito"/>
              <a:ea typeface="Nunito"/>
              <a:cs typeface="Nunito"/>
              <a:sym typeface="Nunito"/>
            </a:endParaRPr>
          </a:p>
          <a:p>
            <a:pPr marL="889000" lvl="0" indent="-342900" algn="l" rtl="0">
              <a:lnSpc>
                <a:spcPct val="150000"/>
              </a:lnSpc>
              <a:spcBef>
                <a:spcPts val="0"/>
              </a:spcBef>
              <a:spcAft>
                <a:spcPts val="0"/>
              </a:spcAft>
              <a:buClr>
                <a:schemeClr val="dk1"/>
              </a:buClr>
              <a:buSzPts val="1800"/>
              <a:buFont typeface="Nunito"/>
              <a:buAutoNum type="arabicPeriod"/>
            </a:pPr>
            <a:r>
              <a:rPr lang="en" sz="1800">
                <a:solidFill>
                  <a:schemeClr val="dk1"/>
                </a:solidFill>
                <a:latin typeface="Nunito"/>
                <a:ea typeface="Nunito"/>
                <a:cs typeface="Nunito"/>
                <a:sym typeface="Nunito"/>
              </a:rPr>
              <a:t>Processor Control Instructions</a:t>
            </a:r>
            <a:endParaRPr sz="1800">
              <a:solidFill>
                <a:schemeClr val="dk1"/>
              </a:solidFill>
              <a:latin typeface="Nunito"/>
              <a:ea typeface="Nunito"/>
              <a:cs typeface="Nunito"/>
              <a:sym typeface="Nunito"/>
            </a:endParaRPr>
          </a:p>
          <a:p>
            <a:pPr marL="889000" lvl="0" indent="-342900" algn="l" rtl="0">
              <a:lnSpc>
                <a:spcPct val="150000"/>
              </a:lnSpc>
              <a:spcBef>
                <a:spcPts val="0"/>
              </a:spcBef>
              <a:spcAft>
                <a:spcPts val="0"/>
              </a:spcAft>
              <a:buClr>
                <a:schemeClr val="dk1"/>
              </a:buClr>
              <a:buSzPts val="1800"/>
              <a:buFont typeface="Nunito"/>
              <a:buAutoNum type="arabicPeriod"/>
            </a:pPr>
            <a:r>
              <a:rPr lang="en" sz="1800">
                <a:solidFill>
                  <a:schemeClr val="dk1"/>
                </a:solidFill>
                <a:latin typeface="Nunito"/>
                <a:ea typeface="Nunito"/>
                <a:cs typeface="Nunito"/>
                <a:sym typeface="Nunito"/>
              </a:rPr>
              <a:t>Iteration Control Instructions</a:t>
            </a:r>
            <a:endParaRPr sz="1800">
              <a:solidFill>
                <a:schemeClr val="dk1"/>
              </a:solidFill>
              <a:latin typeface="Nunito"/>
              <a:ea typeface="Nunito"/>
              <a:cs typeface="Nunito"/>
              <a:sym typeface="Nunito"/>
            </a:endParaRPr>
          </a:p>
          <a:p>
            <a:pPr marL="889000" lvl="0" indent="-342900" algn="l" rtl="0">
              <a:lnSpc>
                <a:spcPct val="150000"/>
              </a:lnSpc>
              <a:spcBef>
                <a:spcPts val="0"/>
              </a:spcBef>
              <a:spcAft>
                <a:spcPts val="0"/>
              </a:spcAft>
              <a:buClr>
                <a:schemeClr val="dk1"/>
              </a:buClr>
              <a:buSzPts val="1800"/>
              <a:buFont typeface="Nunito"/>
              <a:buAutoNum type="arabicPeriod"/>
            </a:pPr>
            <a:r>
              <a:rPr lang="en" sz="1800">
                <a:solidFill>
                  <a:schemeClr val="dk1"/>
                </a:solidFill>
                <a:latin typeface="Nunito"/>
                <a:ea typeface="Nunito"/>
                <a:cs typeface="Nunito"/>
                <a:sym typeface="Nunito"/>
              </a:rPr>
              <a:t>Interrupt Instructions</a:t>
            </a:r>
            <a:endParaRPr sz="1800">
              <a:solidFill>
                <a:schemeClr val="dk1"/>
              </a:solidFill>
              <a:latin typeface="Nunito"/>
              <a:ea typeface="Nunito"/>
              <a:cs typeface="Nunito"/>
              <a:sym typeface="Nunito"/>
            </a:endParaRPr>
          </a:p>
          <a:p>
            <a:pPr marL="0" lvl="0" indent="0" algn="l" rtl="0">
              <a:spcBef>
                <a:spcPts val="1500"/>
              </a:spcBef>
              <a:spcAft>
                <a:spcPts val="0"/>
              </a:spcAft>
              <a:buNone/>
            </a:pPr>
            <a:endParaRPr sz="1800">
              <a:solidFill>
                <a:schemeClr val="dk1"/>
              </a:solidFill>
            </a:endParaRPr>
          </a:p>
        </p:txBody>
      </p:sp>
      <p:sp>
        <p:nvSpPr>
          <p:cNvPr id="93" name="Google Shape;93;p18"/>
          <p:cNvSpPr txBox="1"/>
          <p:nvPr/>
        </p:nvSpPr>
        <p:spPr>
          <a:xfrm>
            <a:off x="462225" y="429800"/>
            <a:ext cx="8284800" cy="483300"/>
          </a:xfrm>
          <a:prstGeom prst="rect">
            <a:avLst/>
          </a:prstGeom>
          <a:solidFill>
            <a:srgbClr val="00FFFF"/>
          </a:solid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3000">
                <a:solidFill>
                  <a:schemeClr val="dk1"/>
                </a:solidFill>
                <a:latin typeface="Old Standard TT"/>
                <a:ea typeface="Old Standard TT"/>
                <a:cs typeface="Old Standard TT"/>
                <a:sym typeface="Old Standard TT"/>
              </a:rPr>
              <a:t>Instruction Set of 8086</a:t>
            </a:r>
            <a:endParaRPr>
              <a:latin typeface="Old Standard TT"/>
              <a:ea typeface="Old Standard TT"/>
              <a:cs typeface="Old Standard TT"/>
              <a:sym typeface="Old Standard T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121450"/>
            <a:ext cx="8520600" cy="607200"/>
          </a:xfrm>
          <a:prstGeom prst="rect">
            <a:avLst/>
          </a:prstGeom>
          <a:solidFill>
            <a:srgbClr val="00FFFF"/>
          </a:solidFill>
        </p:spPr>
        <p:txBody>
          <a:bodyPr spcFirstLastPara="1" wrap="square" lIns="91425" tIns="91425" rIns="91425" bIns="91425" anchor="t" anchorCtr="0">
            <a:noAutofit/>
          </a:bodyPr>
          <a:lstStyle/>
          <a:p>
            <a:pPr marL="0" lvl="0" indent="0" algn="l" rtl="0">
              <a:lnSpc>
                <a:spcPct val="91304"/>
              </a:lnSpc>
              <a:spcBef>
                <a:spcPts val="0"/>
              </a:spcBef>
              <a:spcAft>
                <a:spcPts val="0"/>
              </a:spcAft>
              <a:buNone/>
            </a:pPr>
            <a:r>
              <a:rPr lang="en" sz="1950" b="1">
                <a:solidFill>
                  <a:srgbClr val="474747"/>
                </a:solidFill>
                <a:latin typeface="Arial"/>
                <a:ea typeface="Arial"/>
                <a:cs typeface="Arial"/>
                <a:sym typeface="Arial"/>
              </a:rPr>
              <a:t>                  Arithmetic instructions in 8086 microprocessor</a:t>
            </a:r>
            <a:endParaRPr sz="1950" b="1">
              <a:solidFill>
                <a:srgbClr val="474747"/>
              </a:solidFill>
              <a:latin typeface="Arial"/>
              <a:ea typeface="Arial"/>
              <a:cs typeface="Arial"/>
              <a:sym typeface="Arial"/>
            </a:endParaRPr>
          </a:p>
          <a:p>
            <a:pPr marL="0" lvl="0" indent="0" algn="l" rtl="0">
              <a:lnSpc>
                <a:spcPct val="91304"/>
              </a:lnSpc>
              <a:spcBef>
                <a:spcPts val="0"/>
              </a:spcBef>
              <a:spcAft>
                <a:spcPts val="0"/>
              </a:spcAft>
              <a:buNone/>
            </a:pPr>
            <a:endParaRPr sz="1950" b="1">
              <a:solidFill>
                <a:srgbClr val="474747"/>
              </a:solidFill>
              <a:latin typeface="Arial"/>
              <a:ea typeface="Arial"/>
              <a:cs typeface="Arial"/>
              <a:sym typeface="Arial"/>
            </a:endParaRPr>
          </a:p>
          <a:p>
            <a:pPr marL="0" lvl="0" indent="0" algn="l" rtl="0">
              <a:lnSpc>
                <a:spcPct val="91304"/>
              </a:lnSpc>
              <a:spcBef>
                <a:spcPts val="0"/>
              </a:spcBef>
              <a:spcAft>
                <a:spcPts val="0"/>
              </a:spcAft>
              <a:buClr>
                <a:schemeClr val="dk1"/>
              </a:buClr>
              <a:buSzPts val="1100"/>
              <a:buFont typeface="Arial"/>
              <a:buNone/>
            </a:pPr>
            <a:endParaRPr sz="1950" b="1">
              <a:solidFill>
                <a:srgbClr val="474747"/>
              </a:solidFill>
              <a:latin typeface="Arial"/>
              <a:ea typeface="Arial"/>
              <a:cs typeface="Arial"/>
              <a:sym typeface="Arial"/>
            </a:endParaRPr>
          </a:p>
          <a:p>
            <a:pPr marL="0" lvl="0" indent="0" algn="l" rtl="0">
              <a:spcBef>
                <a:spcPts val="0"/>
              </a:spcBef>
              <a:spcAft>
                <a:spcPts val="0"/>
              </a:spcAft>
              <a:buNone/>
            </a:pPr>
            <a:endParaRPr b="1"/>
          </a:p>
        </p:txBody>
      </p:sp>
      <p:graphicFrame>
        <p:nvGraphicFramePr>
          <p:cNvPr id="99" name="Google Shape;99;p19"/>
          <p:cNvGraphicFramePr/>
          <p:nvPr/>
        </p:nvGraphicFramePr>
        <p:xfrm>
          <a:off x="899050" y="819450"/>
          <a:ext cx="7704200" cy="4433385"/>
        </p:xfrm>
        <a:graphic>
          <a:graphicData uri="http://schemas.openxmlformats.org/drawingml/2006/table">
            <a:tbl>
              <a:tblPr>
                <a:solidFill>
                  <a:srgbClr val="FFFFFF"/>
                </a:solidFill>
                <a:tableStyleId>{41BD7006-7D2E-4452-BB42-D34770B4EF11}</a:tableStyleId>
              </a:tblPr>
              <a:tblGrid>
                <a:gridCol w="876825"/>
                <a:gridCol w="953450"/>
                <a:gridCol w="5873925"/>
              </a:tblGrid>
              <a:tr h="361950">
                <a:tc>
                  <a:txBody>
                    <a:bodyPr/>
                    <a:lstStyle/>
                    <a:p>
                      <a:pPr marL="0" lvl="0" indent="0" algn="ctr" rtl="0">
                        <a:lnSpc>
                          <a:spcPct val="142857"/>
                        </a:lnSpc>
                        <a:spcBef>
                          <a:spcPts val="0"/>
                        </a:spcBef>
                        <a:spcAft>
                          <a:spcPts val="0"/>
                        </a:spcAft>
                        <a:buNone/>
                      </a:pPr>
                      <a:r>
                        <a:rPr lang="en" sz="1150" b="1">
                          <a:solidFill>
                            <a:srgbClr val="212529"/>
                          </a:solidFill>
                          <a:highlight>
                            <a:srgbClr val="FFFFFF"/>
                          </a:highlight>
                          <a:latin typeface="Nunito"/>
                          <a:ea typeface="Nunito"/>
                          <a:cs typeface="Nunito"/>
                          <a:sym typeface="Nunito"/>
                        </a:rPr>
                        <a:t>Opcode</a:t>
                      </a:r>
                      <a:endParaRPr sz="1150" b="1">
                        <a:solidFill>
                          <a:srgbClr val="212529"/>
                        </a:solidFill>
                        <a:highlight>
                          <a:srgbClr val="FFFFFF"/>
                        </a:highlight>
                        <a:latin typeface="Nunito"/>
                        <a:ea typeface="Nunito"/>
                        <a:cs typeface="Nunito"/>
                        <a:sym typeface="Nunito"/>
                      </a:endParaRPr>
                    </a:p>
                  </a:txBody>
                  <a:tcPr marL="76200" marR="76200" marT="76200" marB="76200">
                    <a:lnL w="8650" cap="flat" cmpd="sng">
                      <a:solidFill>
                        <a:srgbClr val="DDDDDD"/>
                      </a:solidFill>
                      <a:prstDash val="solid"/>
                      <a:round/>
                      <a:headEnd type="none" w="sm" len="sm"/>
                      <a:tailEnd type="none" w="sm" len="sm"/>
                    </a:lnL>
                    <a:lnR w="8650" cap="flat" cmpd="sng">
                      <a:solidFill>
                        <a:srgbClr val="DDDDDD"/>
                      </a:solidFill>
                      <a:prstDash val="solid"/>
                      <a:round/>
                      <a:headEnd type="none" w="sm" len="sm"/>
                      <a:tailEnd type="none" w="sm" len="sm"/>
                    </a:lnR>
                    <a:lnT w="8650" cap="flat" cmpd="sng">
                      <a:solidFill>
                        <a:srgbClr val="DDDDDD"/>
                      </a:solidFill>
                      <a:prstDash val="solid"/>
                      <a:round/>
                      <a:headEnd type="none" w="sm" len="sm"/>
                      <a:tailEnd type="none" w="sm" len="sm"/>
                    </a:lnT>
                    <a:lnB w="8650" cap="flat" cmpd="sng">
                      <a:solidFill>
                        <a:srgbClr val="DDDDDD"/>
                      </a:solidFill>
                      <a:prstDash val="solid"/>
                      <a:round/>
                      <a:headEnd type="none" w="sm" len="sm"/>
                      <a:tailEnd type="none" w="sm" len="sm"/>
                    </a:lnB>
                    <a:solidFill>
                      <a:srgbClr val="EEEEEE"/>
                    </a:solidFill>
                  </a:tcPr>
                </a:tc>
                <a:tc>
                  <a:txBody>
                    <a:bodyPr/>
                    <a:lstStyle/>
                    <a:p>
                      <a:pPr marL="0" lvl="0" indent="0" algn="ctr" rtl="0">
                        <a:lnSpc>
                          <a:spcPct val="142857"/>
                        </a:lnSpc>
                        <a:spcBef>
                          <a:spcPts val="0"/>
                        </a:spcBef>
                        <a:spcAft>
                          <a:spcPts val="0"/>
                        </a:spcAft>
                        <a:buNone/>
                      </a:pPr>
                      <a:r>
                        <a:rPr lang="en" sz="1150" b="1">
                          <a:solidFill>
                            <a:srgbClr val="212529"/>
                          </a:solidFill>
                          <a:highlight>
                            <a:srgbClr val="FFFFFF"/>
                          </a:highlight>
                          <a:latin typeface="Nunito"/>
                          <a:ea typeface="Nunito"/>
                          <a:cs typeface="Nunito"/>
                          <a:sym typeface="Nunito"/>
                        </a:rPr>
                        <a:t>Operand</a:t>
                      </a:r>
                      <a:endParaRPr sz="1150" b="1">
                        <a:solidFill>
                          <a:srgbClr val="212529"/>
                        </a:solidFill>
                        <a:highlight>
                          <a:srgbClr val="FFFFFF"/>
                        </a:highlight>
                        <a:latin typeface="Nunito"/>
                        <a:ea typeface="Nunito"/>
                        <a:cs typeface="Nunito"/>
                        <a:sym typeface="Nunito"/>
                      </a:endParaRPr>
                    </a:p>
                  </a:txBody>
                  <a:tcPr marL="76200" marR="76200" marT="76200" marB="76200">
                    <a:lnL w="8650" cap="flat" cmpd="sng">
                      <a:solidFill>
                        <a:srgbClr val="DDDDDD"/>
                      </a:solidFill>
                      <a:prstDash val="solid"/>
                      <a:round/>
                      <a:headEnd type="none" w="sm" len="sm"/>
                      <a:tailEnd type="none" w="sm" len="sm"/>
                    </a:lnL>
                    <a:lnR w="8650" cap="flat" cmpd="sng">
                      <a:solidFill>
                        <a:srgbClr val="DDDDDD"/>
                      </a:solidFill>
                      <a:prstDash val="solid"/>
                      <a:round/>
                      <a:headEnd type="none" w="sm" len="sm"/>
                      <a:tailEnd type="none" w="sm" len="sm"/>
                    </a:lnR>
                    <a:lnT w="8650" cap="flat" cmpd="sng">
                      <a:solidFill>
                        <a:srgbClr val="DDDDDD"/>
                      </a:solidFill>
                      <a:prstDash val="solid"/>
                      <a:round/>
                      <a:headEnd type="none" w="sm" len="sm"/>
                      <a:tailEnd type="none" w="sm" len="sm"/>
                    </a:lnT>
                    <a:lnB w="8650" cap="flat" cmpd="sng">
                      <a:solidFill>
                        <a:srgbClr val="DDDDDD"/>
                      </a:solidFill>
                      <a:prstDash val="solid"/>
                      <a:round/>
                      <a:headEnd type="none" w="sm" len="sm"/>
                      <a:tailEnd type="none" w="sm" len="sm"/>
                    </a:lnB>
                    <a:solidFill>
                      <a:srgbClr val="EEEEEE"/>
                    </a:solidFill>
                  </a:tcPr>
                </a:tc>
                <a:tc>
                  <a:txBody>
                    <a:bodyPr/>
                    <a:lstStyle/>
                    <a:p>
                      <a:pPr marL="0" lvl="0" indent="0" algn="ctr" rtl="0">
                        <a:lnSpc>
                          <a:spcPct val="142857"/>
                        </a:lnSpc>
                        <a:spcBef>
                          <a:spcPts val="0"/>
                        </a:spcBef>
                        <a:spcAft>
                          <a:spcPts val="0"/>
                        </a:spcAft>
                        <a:buNone/>
                      </a:pPr>
                      <a:r>
                        <a:rPr lang="en" sz="1150" b="1">
                          <a:solidFill>
                            <a:srgbClr val="212529"/>
                          </a:solidFill>
                          <a:highlight>
                            <a:srgbClr val="FFFFFF"/>
                          </a:highlight>
                          <a:latin typeface="Nunito"/>
                          <a:ea typeface="Nunito"/>
                          <a:cs typeface="Nunito"/>
                          <a:sym typeface="Nunito"/>
                        </a:rPr>
                        <a:t>Description</a:t>
                      </a:r>
                      <a:endParaRPr sz="1150" b="1">
                        <a:solidFill>
                          <a:srgbClr val="212529"/>
                        </a:solidFill>
                        <a:highlight>
                          <a:srgbClr val="FFFFFF"/>
                        </a:highlight>
                        <a:latin typeface="Nunito"/>
                        <a:ea typeface="Nunito"/>
                        <a:cs typeface="Nunito"/>
                        <a:sym typeface="Nunito"/>
                      </a:endParaRPr>
                    </a:p>
                  </a:txBody>
                  <a:tcPr marL="76200" marR="76200" marT="76200" marB="76200">
                    <a:lnL w="8650" cap="flat" cmpd="sng">
                      <a:solidFill>
                        <a:srgbClr val="DDDDDD"/>
                      </a:solidFill>
                      <a:prstDash val="solid"/>
                      <a:round/>
                      <a:headEnd type="none" w="sm" len="sm"/>
                      <a:tailEnd type="none" w="sm" len="sm"/>
                    </a:lnL>
                    <a:lnR w="8650" cap="flat" cmpd="sng">
                      <a:solidFill>
                        <a:srgbClr val="DDDDDD"/>
                      </a:solidFill>
                      <a:prstDash val="solid"/>
                      <a:round/>
                      <a:headEnd type="none" w="sm" len="sm"/>
                      <a:tailEnd type="none" w="sm" len="sm"/>
                    </a:lnR>
                    <a:lnT w="8650" cap="flat" cmpd="sng">
                      <a:solidFill>
                        <a:srgbClr val="DDDDDD"/>
                      </a:solidFill>
                      <a:prstDash val="solid"/>
                      <a:round/>
                      <a:headEnd type="none" w="sm" len="sm"/>
                      <a:tailEnd type="none" w="sm" len="sm"/>
                    </a:lnT>
                    <a:lnB w="8650" cap="flat" cmpd="sng">
                      <a:solidFill>
                        <a:srgbClr val="DDDDDD"/>
                      </a:solidFill>
                      <a:prstDash val="solid"/>
                      <a:round/>
                      <a:headEnd type="none" w="sm" len="sm"/>
                      <a:tailEnd type="none" w="sm" len="sm"/>
                    </a:lnB>
                    <a:solidFill>
                      <a:srgbClr val="EEEEEE"/>
                    </a:solidFill>
                  </a:tcPr>
                </a:tc>
              </a:tr>
              <a:tr h="361950">
                <a:tc>
                  <a:txBody>
                    <a:bodyPr/>
                    <a:lstStyle/>
                    <a:p>
                      <a:pPr marL="0" lvl="0" indent="0" algn="l" rtl="0">
                        <a:lnSpc>
                          <a:spcPct val="142857"/>
                        </a:lnSpc>
                        <a:spcBef>
                          <a:spcPts val="0"/>
                        </a:spcBef>
                        <a:spcAft>
                          <a:spcPts val="0"/>
                        </a:spcAft>
                        <a:buNone/>
                      </a:pPr>
                      <a:r>
                        <a:rPr lang="en" sz="1150">
                          <a:solidFill>
                            <a:srgbClr val="212529"/>
                          </a:solidFill>
                          <a:highlight>
                            <a:srgbClr val="FFFFFF"/>
                          </a:highlight>
                          <a:latin typeface="Nunito"/>
                          <a:ea typeface="Nunito"/>
                          <a:cs typeface="Nunito"/>
                          <a:sym typeface="Nunito"/>
                        </a:rPr>
                        <a:t>ADD</a:t>
                      </a:r>
                      <a:endParaRPr sz="1150">
                        <a:solidFill>
                          <a:srgbClr val="212529"/>
                        </a:solidFill>
                        <a:highlight>
                          <a:srgbClr val="FFFFFF"/>
                        </a:highlight>
                        <a:latin typeface="Nunito"/>
                        <a:ea typeface="Nunito"/>
                        <a:cs typeface="Nunito"/>
                        <a:sym typeface="Nunito"/>
                      </a:endParaRPr>
                    </a:p>
                  </a:txBody>
                  <a:tcPr marL="76200" marR="76200" marT="76200" marB="76200">
                    <a:lnL w="8650" cap="flat" cmpd="sng">
                      <a:solidFill>
                        <a:srgbClr val="DDDDDD"/>
                      </a:solidFill>
                      <a:prstDash val="solid"/>
                      <a:round/>
                      <a:headEnd type="none" w="sm" len="sm"/>
                      <a:tailEnd type="none" w="sm" len="sm"/>
                    </a:lnL>
                    <a:lnR w="8650" cap="flat" cmpd="sng">
                      <a:solidFill>
                        <a:srgbClr val="DDDDDD"/>
                      </a:solidFill>
                      <a:prstDash val="solid"/>
                      <a:round/>
                      <a:headEnd type="none" w="sm" len="sm"/>
                      <a:tailEnd type="none" w="sm" len="sm"/>
                    </a:lnR>
                    <a:lnT w="8650" cap="flat" cmpd="sng">
                      <a:solidFill>
                        <a:srgbClr val="DDDDDD"/>
                      </a:solidFill>
                      <a:prstDash val="solid"/>
                      <a:round/>
                      <a:headEnd type="none" w="sm" len="sm"/>
                      <a:tailEnd type="none" w="sm" len="sm"/>
                    </a:lnT>
                    <a:lnB w="8650"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150">
                          <a:solidFill>
                            <a:srgbClr val="212529"/>
                          </a:solidFill>
                          <a:highlight>
                            <a:srgbClr val="FFFFFF"/>
                          </a:highlight>
                          <a:latin typeface="Nunito"/>
                          <a:ea typeface="Nunito"/>
                          <a:cs typeface="Nunito"/>
                          <a:sym typeface="Nunito"/>
                        </a:rPr>
                        <a:t>D,S</a:t>
                      </a:r>
                      <a:endParaRPr sz="1150">
                        <a:solidFill>
                          <a:srgbClr val="212529"/>
                        </a:solidFill>
                        <a:highlight>
                          <a:srgbClr val="FFFFFF"/>
                        </a:highlight>
                        <a:latin typeface="Nunito"/>
                        <a:ea typeface="Nunito"/>
                        <a:cs typeface="Nunito"/>
                        <a:sym typeface="Nunito"/>
                      </a:endParaRPr>
                    </a:p>
                  </a:txBody>
                  <a:tcPr marL="76200" marR="76200" marT="76200" marB="76200">
                    <a:lnL w="8650" cap="flat" cmpd="sng">
                      <a:solidFill>
                        <a:srgbClr val="DDDDDD"/>
                      </a:solidFill>
                      <a:prstDash val="solid"/>
                      <a:round/>
                      <a:headEnd type="none" w="sm" len="sm"/>
                      <a:tailEnd type="none" w="sm" len="sm"/>
                    </a:lnL>
                    <a:lnR w="8650" cap="flat" cmpd="sng">
                      <a:solidFill>
                        <a:srgbClr val="DDDDDD"/>
                      </a:solidFill>
                      <a:prstDash val="solid"/>
                      <a:round/>
                      <a:headEnd type="none" w="sm" len="sm"/>
                      <a:tailEnd type="none" w="sm" len="sm"/>
                    </a:lnR>
                    <a:lnT w="8650" cap="flat" cmpd="sng">
                      <a:solidFill>
                        <a:srgbClr val="DDDDDD"/>
                      </a:solidFill>
                      <a:prstDash val="solid"/>
                      <a:round/>
                      <a:headEnd type="none" w="sm" len="sm"/>
                      <a:tailEnd type="none" w="sm" len="sm"/>
                    </a:lnT>
                    <a:lnB w="8650"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150">
                          <a:solidFill>
                            <a:srgbClr val="212529"/>
                          </a:solidFill>
                          <a:highlight>
                            <a:srgbClr val="FFFFFF"/>
                          </a:highlight>
                          <a:latin typeface="Nunito"/>
                          <a:ea typeface="Nunito"/>
                          <a:cs typeface="Nunito"/>
                          <a:sym typeface="Nunito"/>
                        </a:rPr>
                        <a:t>Used to add the provided byte to byte/word to word.</a:t>
                      </a:r>
                      <a:endParaRPr sz="1150">
                        <a:solidFill>
                          <a:srgbClr val="212529"/>
                        </a:solidFill>
                        <a:highlight>
                          <a:srgbClr val="FFFFFF"/>
                        </a:highlight>
                        <a:latin typeface="Nunito"/>
                        <a:ea typeface="Nunito"/>
                        <a:cs typeface="Nunito"/>
                        <a:sym typeface="Nunito"/>
                      </a:endParaRPr>
                    </a:p>
                  </a:txBody>
                  <a:tcPr marL="76200" marR="76200" marT="76200" marB="76200">
                    <a:lnL w="8650" cap="flat" cmpd="sng">
                      <a:solidFill>
                        <a:srgbClr val="DDDDDD"/>
                      </a:solidFill>
                      <a:prstDash val="solid"/>
                      <a:round/>
                      <a:headEnd type="none" w="sm" len="sm"/>
                      <a:tailEnd type="none" w="sm" len="sm"/>
                    </a:lnL>
                    <a:lnR w="8650" cap="flat" cmpd="sng">
                      <a:solidFill>
                        <a:srgbClr val="DDDDDD"/>
                      </a:solidFill>
                      <a:prstDash val="solid"/>
                      <a:round/>
                      <a:headEnd type="none" w="sm" len="sm"/>
                      <a:tailEnd type="none" w="sm" len="sm"/>
                    </a:lnR>
                    <a:lnT w="8650" cap="flat" cmpd="sng">
                      <a:solidFill>
                        <a:srgbClr val="DDDDDD"/>
                      </a:solidFill>
                      <a:prstDash val="solid"/>
                      <a:round/>
                      <a:headEnd type="none" w="sm" len="sm"/>
                      <a:tailEnd type="none" w="sm" len="sm"/>
                    </a:lnT>
                    <a:lnB w="8650" cap="flat" cmpd="sng">
                      <a:solidFill>
                        <a:srgbClr val="DDDDDD"/>
                      </a:solidFill>
                      <a:prstDash val="solid"/>
                      <a:round/>
                      <a:headEnd type="none" w="sm" len="sm"/>
                      <a:tailEnd type="none" w="sm" len="sm"/>
                    </a:lnB>
                  </a:tcPr>
                </a:tc>
              </a:tr>
              <a:tr h="361950">
                <a:tc>
                  <a:txBody>
                    <a:bodyPr/>
                    <a:lstStyle/>
                    <a:p>
                      <a:pPr marL="0" lvl="0" indent="0" algn="l" rtl="0">
                        <a:lnSpc>
                          <a:spcPct val="142857"/>
                        </a:lnSpc>
                        <a:spcBef>
                          <a:spcPts val="0"/>
                        </a:spcBef>
                        <a:spcAft>
                          <a:spcPts val="0"/>
                        </a:spcAft>
                        <a:buNone/>
                      </a:pPr>
                      <a:r>
                        <a:rPr lang="en" sz="1150">
                          <a:solidFill>
                            <a:srgbClr val="212529"/>
                          </a:solidFill>
                          <a:highlight>
                            <a:srgbClr val="FFFFFF"/>
                          </a:highlight>
                          <a:latin typeface="Nunito"/>
                          <a:ea typeface="Nunito"/>
                          <a:cs typeface="Nunito"/>
                          <a:sym typeface="Nunito"/>
                        </a:rPr>
                        <a:t>ADC</a:t>
                      </a:r>
                      <a:endParaRPr sz="1150">
                        <a:solidFill>
                          <a:srgbClr val="212529"/>
                        </a:solidFill>
                        <a:highlight>
                          <a:srgbClr val="FFFFFF"/>
                        </a:highlight>
                        <a:latin typeface="Nunito"/>
                        <a:ea typeface="Nunito"/>
                        <a:cs typeface="Nunito"/>
                        <a:sym typeface="Nunito"/>
                      </a:endParaRPr>
                    </a:p>
                  </a:txBody>
                  <a:tcPr marL="76200" marR="76200" marT="76200" marB="76200">
                    <a:lnL w="8650" cap="flat" cmpd="sng">
                      <a:solidFill>
                        <a:srgbClr val="DDDDDD"/>
                      </a:solidFill>
                      <a:prstDash val="solid"/>
                      <a:round/>
                      <a:headEnd type="none" w="sm" len="sm"/>
                      <a:tailEnd type="none" w="sm" len="sm"/>
                    </a:lnL>
                    <a:lnR w="8650" cap="flat" cmpd="sng">
                      <a:solidFill>
                        <a:srgbClr val="DDDDDD"/>
                      </a:solidFill>
                      <a:prstDash val="solid"/>
                      <a:round/>
                      <a:headEnd type="none" w="sm" len="sm"/>
                      <a:tailEnd type="none" w="sm" len="sm"/>
                    </a:lnR>
                    <a:lnT w="8650" cap="flat" cmpd="sng">
                      <a:solidFill>
                        <a:srgbClr val="DDDDDD"/>
                      </a:solidFill>
                      <a:prstDash val="solid"/>
                      <a:round/>
                      <a:headEnd type="none" w="sm" len="sm"/>
                      <a:tailEnd type="none" w="sm" len="sm"/>
                    </a:lnT>
                    <a:lnB w="8650"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150">
                          <a:solidFill>
                            <a:srgbClr val="212529"/>
                          </a:solidFill>
                          <a:highlight>
                            <a:srgbClr val="FFFFFF"/>
                          </a:highlight>
                          <a:latin typeface="Nunito"/>
                          <a:ea typeface="Nunito"/>
                          <a:cs typeface="Nunito"/>
                          <a:sym typeface="Nunito"/>
                        </a:rPr>
                        <a:t>D,S</a:t>
                      </a:r>
                      <a:endParaRPr sz="1150">
                        <a:solidFill>
                          <a:srgbClr val="212529"/>
                        </a:solidFill>
                        <a:highlight>
                          <a:srgbClr val="FFFFFF"/>
                        </a:highlight>
                        <a:latin typeface="Nunito"/>
                        <a:ea typeface="Nunito"/>
                        <a:cs typeface="Nunito"/>
                        <a:sym typeface="Nunito"/>
                      </a:endParaRPr>
                    </a:p>
                  </a:txBody>
                  <a:tcPr marL="76200" marR="76200" marT="76200" marB="76200">
                    <a:lnL w="8650" cap="flat" cmpd="sng">
                      <a:solidFill>
                        <a:srgbClr val="DDDDDD"/>
                      </a:solidFill>
                      <a:prstDash val="solid"/>
                      <a:round/>
                      <a:headEnd type="none" w="sm" len="sm"/>
                      <a:tailEnd type="none" w="sm" len="sm"/>
                    </a:lnL>
                    <a:lnR w="8650" cap="flat" cmpd="sng">
                      <a:solidFill>
                        <a:srgbClr val="DDDDDD"/>
                      </a:solidFill>
                      <a:prstDash val="solid"/>
                      <a:round/>
                      <a:headEnd type="none" w="sm" len="sm"/>
                      <a:tailEnd type="none" w="sm" len="sm"/>
                    </a:lnR>
                    <a:lnT w="8650" cap="flat" cmpd="sng">
                      <a:solidFill>
                        <a:srgbClr val="DDDDDD"/>
                      </a:solidFill>
                      <a:prstDash val="solid"/>
                      <a:round/>
                      <a:headEnd type="none" w="sm" len="sm"/>
                      <a:tailEnd type="none" w="sm" len="sm"/>
                    </a:lnT>
                    <a:lnB w="8650"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150">
                          <a:solidFill>
                            <a:srgbClr val="212529"/>
                          </a:solidFill>
                          <a:highlight>
                            <a:srgbClr val="FFFFFF"/>
                          </a:highlight>
                          <a:latin typeface="Nunito"/>
                          <a:ea typeface="Nunito"/>
                          <a:cs typeface="Nunito"/>
                          <a:sym typeface="Nunito"/>
                        </a:rPr>
                        <a:t>Used to add with carry.</a:t>
                      </a:r>
                      <a:endParaRPr sz="1150">
                        <a:solidFill>
                          <a:srgbClr val="212529"/>
                        </a:solidFill>
                        <a:highlight>
                          <a:srgbClr val="FFFFFF"/>
                        </a:highlight>
                        <a:latin typeface="Nunito"/>
                        <a:ea typeface="Nunito"/>
                        <a:cs typeface="Nunito"/>
                        <a:sym typeface="Nunito"/>
                      </a:endParaRPr>
                    </a:p>
                  </a:txBody>
                  <a:tcPr marL="76200" marR="76200" marT="76200" marB="76200">
                    <a:lnL w="8650" cap="flat" cmpd="sng">
                      <a:solidFill>
                        <a:srgbClr val="DDDDDD"/>
                      </a:solidFill>
                      <a:prstDash val="solid"/>
                      <a:round/>
                      <a:headEnd type="none" w="sm" len="sm"/>
                      <a:tailEnd type="none" w="sm" len="sm"/>
                    </a:lnL>
                    <a:lnR w="8650" cap="flat" cmpd="sng">
                      <a:solidFill>
                        <a:srgbClr val="DDDDDD"/>
                      </a:solidFill>
                      <a:prstDash val="solid"/>
                      <a:round/>
                      <a:headEnd type="none" w="sm" len="sm"/>
                      <a:tailEnd type="none" w="sm" len="sm"/>
                    </a:lnR>
                    <a:lnT w="8650" cap="flat" cmpd="sng">
                      <a:solidFill>
                        <a:srgbClr val="DDDDDD"/>
                      </a:solidFill>
                      <a:prstDash val="solid"/>
                      <a:round/>
                      <a:headEnd type="none" w="sm" len="sm"/>
                      <a:tailEnd type="none" w="sm" len="sm"/>
                    </a:lnT>
                    <a:lnB w="8650" cap="flat" cmpd="sng">
                      <a:solidFill>
                        <a:srgbClr val="DDDDDD"/>
                      </a:solidFill>
                      <a:prstDash val="solid"/>
                      <a:round/>
                      <a:headEnd type="none" w="sm" len="sm"/>
                      <a:tailEnd type="none" w="sm" len="sm"/>
                    </a:lnB>
                  </a:tcPr>
                </a:tc>
              </a:tr>
              <a:tr h="361950">
                <a:tc>
                  <a:txBody>
                    <a:bodyPr/>
                    <a:lstStyle/>
                    <a:p>
                      <a:pPr marL="0" lvl="0" indent="0" algn="l" rtl="0">
                        <a:lnSpc>
                          <a:spcPct val="142857"/>
                        </a:lnSpc>
                        <a:spcBef>
                          <a:spcPts val="0"/>
                        </a:spcBef>
                        <a:spcAft>
                          <a:spcPts val="0"/>
                        </a:spcAft>
                        <a:buNone/>
                      </a:pPr>
                      <a:r>
                        <a:rPr lang="en" sz="1150">
                          <a:solidFill>
                            <a:srgbClr val="212529"/>
                          </a:solidFill>
                          <a:highlight>
                            <a:srgbClr val="FFFFFF"/>
                          </a:highlight>
                          <a:latin typeface="Nunito"/>
                          <a:ea typeface="Nunito"/>
                          <a:cs typeface="Nunito"/>
                          <a:sym typeface="Nunito"/>
                        </a:rPr>
                        <a:t>INC</a:t>
                      </a:r>
                      <a:endParaRPr sz="1150">
                        <a:solidFill>
                          <a:srgbClr val="212529"/>
                        </a:solidFill>
                        <a:highlight>
                          <a:srgbClr val="FFFFFF"/>
                        </a:highlight>
                        <a:latin typeface="Nunito"/>
                        <a:ea typeface="Nunito"/>
                        <a:cs typeface="Nunito"/>
                        <a:sym typeface="Nunito"/>
                      </a:endParaRPr>
                    </a:p>
                  </a:txBody>
                  <a:tcPr marL="76200" marR="76200" marT="76200" marB="76200">
                    <a:lnL w="8650" cap="flat" cmpd="sng">
                      <a:solidFill>
                        <a:srgbClr val="DDDDDD"/>
                      </a:solidFill>
                      <a:prstDash val="solid"/>
                      <a:round/>
                      <a:headEnd type="none" w="sm" len="sm"/>
                      <a:tailEnd type="none" w="sm" len="sm"/>
                    </a:lnL>
                    <a:lnR w="8650" cap="flat" cmpd="sng">
                      <a:solidFill>
                        <a:srgbClr val="DDDDDD"/>
                      </a:solidFill>
                      <a:prstDash val="solid"/>
                      <a:round/>
                      <a:headEnd type="none" w="sm" len="sm"/>
                      <a:tailEnd type="none" w="sm" len="sm"/>
                    </a:lnR>
                    <a:lnT w="8650" cap="flat" cmpd="sng">
                      <a:solidFill>
                        <a:srgbClr val="DDDDDD"/>
                      </a:solidFill>
                      <a:prstDash val="solid"/>
                      <a:round/>
                      <a:headEnd type="none" w="sm" len="sm"/>
                      <a:tailEnd type="none" w="sm" len="sm"/>
                    </a:lnT>
                    <a:lnB w="8650"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150">
                          <a:solidFill>
                            <a:srgbClr val="212529"/>
                          </a:solidFill>
                          <a:highlight>
                            <a:srgbClr val="FFFFFF"/>
                          </a:highlight>
                          <a:latin typeface="Nunito"/>
                          <a:ea typeface="Nunito"/>
                          <a:cs typeface="Nunito"/>
                          <a:sym typeface="Nunito"/>
                        </a:rPr>
                        <a:t>D</a:t>
                      </a:r>
                      <a:endParaRPr sz="1150">
                        <a:solidFill>
                          <a:srgbClr val="212529"/>
                        </a:solidFill>
                        <a:highlight>
                          <a:srgbClr val="FFFFFF"/>
                        </a:highlight>
                        <a:latin typeface="Nunito"/>
                        <a:ea typeface="Nunito"/>
                        <a:cs typeface="Nunito"/>
                        <a:sym typeface="Nunito"/>
                      </a:endParaRPr>
                    </a:p>
                  </a:txBody>
                  <a:tcPr marL="76200" marR="76200" marT="76200" marB="76200">
                    <a:lnL w="8650" cap="flat" cmpd="sng">
                      <a:solidFill>
                        <a:srgbClr val="DDDDDD"/>
                      </a:solidFill>
                      <a:prstDash val="solid"/>
                      <a:round/>
                      <a:headEnd type="none" w="sm" len="sm"/>
                      <a:tailEnd type="none" w="sm" len="sm"/>
                    </a:lnL>
                    <a:lnR w="8650" cap="flat" cmpd="sng">
                      <a:solidFill>
                        <a:srgbClr val="DDDDDD"/>
                      </a:solidFill>
                      <a:prstDash val="solid"/>
                      <a:round/>
                      <a:headEnd type="none" w="sm" len="sm"/>
                      <a:tailEnd type="none" w="sm" len="sm"/>
                    </a:lnR>
                    <a:lnT w="8650" cap="flat" cmpd="sng">
                      <a:solidFill>
                        <a:srgbClr val="DDDDDD"/>
                      </a:solidFill>
                      <a:prstDash val="solid"/>
                      <a:round/>
                      <a:headEnd type="none" w="sm" len="sm"/>
                      <a:tailEnd type="none" w="sm" len="sm"/>
                    </a:lnT>
                    <a:lnB w="8650"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150">
                          <a:solidFill>
                            <a:srgbClr val="212529"/>
                          </a:solidFill>
                          <a:highlight>
                            <a:srgbClr val="FFFFFF"/>
                          </a:highlight>
                          <a:latin typeface="Nunito"/>
                          <a:ea typeface="Nunito"/>
                          <a:cs typeface="Nunito"/>
                          <a:sym typeface="Nunito"/>
                        </a:rPr>
                        <a:t>Used to increment the provided byte/word by 1.</a:t>
                      </a:r>
                      <a:endParaRPr sz="1150">
                        <a:solidFill>
                          <a:srgbClr val="212529"/>
                        </a:solidFill>
                        <a:highlight>
                          <a:srgbClr val="FFFFFF"/>
                        </a:highlight>
                        <a:latin typeface="Nunito"/>
                        <a:ea typeface="Nunito"/>
                        <a:cs typeface="Nunito"/>
                        <a:sym typeface="Nunito"/>
                      </a:endParaRPr>
                    </a:p>
                  </a:txBody>
                  <a:tcPr marL="76200" marR="76200" marT="76200" marB="76200">
                    <a:lnL w="8650" cap="flat" cmpd="sng">
                      <a:solidFill>
                        <a:srgbClr val="DDDDDD"/>
                      </a:solidFill>
                      <a:prstDash val="solid"/>
                      <a:round/>
                      <a:headEnd type="none" w="sm" len="sm"/>
                      <a:tailEnd type="none" w="sm" len="sm"/>
                    </a:lnL>
                    <a:lnR w="8650" cap="flat" cmpd="sng">
                      <a:solidFill>
                        <a:srgbClr val="DDDDDD"/>
                      </a:solidFill>
                      <a:prstDash val="solid"/>
                      <a:round/>
                      <a:headEnd type="none" w="sm" len="sm"/>
                      <a:tailEnd type="none" w="sm" len="sm"/>
                    </a:lnR>
                    <a:lnT w="8650" cap="flat" cmpd="sng">
                      <a:solidFill>
                        <a:srgbClr val="DDDDDD"/>
                      </a:solidFill>
                      <a:prstDash val="solid"/>
                      <a:round/>
                      <a:headEnd type="none" w="sm" len="sm"/>
                      <a:tailEnd type="none" w="sm" len="sm"/>
                    </a:lnT>
                    <a:lnB w="8650" cap="flat" cmpd="sng">
                      <a:solidFill>
                        <a:srgbClr val="DDDDDD"/>
                      </a:solidFill>
                      <a:prstDash val="solid"/>
                      <a:round/>
                      <a:headEnd type="none" w="sm" len="sm"/>
                      <a:tailEnd type="none" w="sm" len="sm"/>
                    </a:lnB>
                  </a:tcPr>
                </a:tc>
              </a:tr>
              <a:tr h="361950">
                <a:tc>
                  <a:txBody>
                    <a:bodyPr/>
                    <a:lstStyle/>
                    <a:p>
                      <a:pPr marL="0" lvl="0" indent="0" algn="l" rtl="0">
                        <a:lnSpc>
                          <a:spcPct val="142857"/>
                        </a:lnSpc>
                        <a:spcBef>
                          <a:spcPts val="0"/>
                        </a:spcBef>
                        <a:spcAft>
                          <a:spcPts val="0"/>
                        </a:spcAft>
                        <a:buNone/>
                      </a:pPr>
                      <a:r>
                        <a:rPr lang="en" sz="1150">
                          <a:solidFill>
                            <a:srgbClr val="212529"/>
                          </a:solidFill>
                          <a:highlight>
                            <a:srgbClr val="FFFFFF"/>
                          </a:highlight>
                          <a:latin typeface="Nunito"/>
                          <a:ea typeface="Nunito"/>
                          <a:cs typeface="Nunito"/>
                          <a:sym typeface="Nunito"/>
                        </a:rPr>
                        <a:t>AAA</a:t>
                      </a:r>
                      <a:endParaRPr sz="1150">
                        <a:solidFill>
                          <a:srgbClr val="212529"/>
                        </a:solidFill>
                        <a:highlight>
                          <a:srgbClr val="FFFFFF"/>
                        </a:highlight>
                        <a:latin typeface="Nunito"/>
                        <a:ea typeface="Nunito"/>
                        <a:cs typeface="Nunito"/>
                        <a:sym typeface="Nunito"/>
                      </a:endParaRPr>
                    </a:p>
                  </a:txBody>
                  <a:tcPr marL="76200" marR="76200" marT="76200" marB="76200">
                    <a:lnL w="8650" cap="flat" cmpd="sng">
                      <a:solidFill>
                        <a:srgbClr val="DDDDDD"/>
                      </a:solidFill>
                      <a:prstDash val="solid"/>
                      <a:round/>
                      <a:headEnd type="none" w="sm" len="sm"/>
                      <a:tailEnd type="none" w="sm" len="sm"/>
                    </a:lnL>
                    <a:lnR w="8650" cap="flat" cmpd="sng">
                      <a:solidFill>
                        <a:srgbClr val="DDDDDD"/>
                      </a:solidFill>
                      <a:prstDash val="solid"/>
                      <a:round/>
                      <a:headEnd type="none" w="sm" len="sm"/>
                      <a:tailEnd type="none" w="sm" len="sm"/>
                    </a:lnR>
                    <a:lnT w="8650" cap="flat" cmpd="sng">
                      <a:solidFill>
                        <a:srgbClr val="DDDDDD"/>
                      </a:solidFill>
                      <a:prstDash val="solid"/>
                      <a:round/>
                      <a:headEnd type="none" w="sm" len="sm"/>
                      <a:tailEnd type="none" w="sm" len="sm"/>
                    </a:lnT>
                    <a:lnB w="8650"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150">
                          <a:solidFill>
                            <a:srgbClr val="212529"/>
                          </a:solidFill>
                          <a:highlight>
                            <a:srgbClr val="FFFFFF"/>
                          </a:highlight>
                          <a:latin typeface="Nunito"/>
                          <a:ea typeface="Nunito"/>
                          <a:cs typeface="Nunito"/>
                          <a:sym typeface="Nunito"/>
                        </a:rPr>
                        <a:t>----</a:t>
                      </a:r>
                      <a:endParaRPr sz="1150">
                        <a:solidFill>
                          <a:srgbClr val="212529"/>
                        </a:solidFill>
                        <a:highlight>
                          <a:srgbClr val="FFFFFF"/>
                        </a:highlight>
                        <a:latin typeface="Nunito"/>
                        <a:ea typeface="Nunito"/>
                        <a:cs typeface="Nunito"/>
                        <a:sym typeface="Nunito"/>
                      </a:endParaRPr>
                    </a:p>
                  </a:txBody>
                  <a:tcPr marL="76200" marR="76200" marT="76200" marB="76200">
                    <a:lnL w="8650" cap="flat" cmpd="sng">
                      <a:solidFill>
                        <a:srgbClr val="DDDDDD"/>
                      </a:solidFill>
                      <a:prstDash val="solid"/>
                      <a:round/>
                      <a:headEnd type="none" w="sm" len="sm"/>
                      <a:tailEnd type="none" w="sm" len="sm"/>
                    </a:lnL>
                    <a:lnR w="8650" cap="flat" cmpd="sng">
                      <a:solidFill>
                        <a:srgbClr val="DDDDDD"/>
                      </a:solidFill>
                      <a:prstDash val="solid"/>
                      <a:round/>
                      <a:headEnd type="none" w="sm" len="sm"/>
                      <a:tailEnd type="none" w="sm" len="sm"/>
                    </a:lnR>
                    <a:lnT w="8650" cap="flat" cmpd="sng">
                      <a:solidFill>
                        <a:srgbClr val="DDDDDD"/>
                      </a:solidFill>
                      <a:prstDash val="solid"/>
                      <a:round/>
                      <a:headEnd type="none" w="sm" len="sm"/>
                      <a:tailEnd type="none" w="sm" len="sm"/>
                    </a:lnT>
                    <a:lnB w="8650"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150">
                          <a:solidFill>
                            <a:srgbClr val="212529"/>
                          </a:solidFill>
                          <a:highlight>
                            <a:srgbClr val="FFFFFF"/>
                          </a:highlight>
                          <a:latin typeface="Nunito"/>
                          <a:ea typeface="Nunito"/>
                          <a:cs typeface="Nunito"/>
                          <a:sym typeface="Nunito"/>
                        </a:rPr>
                        <a:t>Used to adjust ASCII after addition.</a:t>
                      </a:r>
                      <a:endParaRPr sz="1150">
                        <a:solidFill>
                          <a:srgbClr val="212529"/>
                        </a:solidFill>
                        <a:highlight>
                          <a:srgbClr val="FFFFFF"/>
                        </a:highlight>
                        <a:latin typeface="Nunito"/>
                        <a:ea typeface="Nunito"/>
                        <a:cs typeface="Nunito"/>
                        <a:sym typeface="Nunito"/>
                      </a:endParaRPr>
                    </a:p>
                  </a:txBody>
                  <a:tcPr marL="76200" marR="76200" marT="76200" marB="76200">
                    <a:lnL w="8650" cap="flat" cmpd="sng">
                      <a:solidFill>
                        <a:srgbClr val="DDDDDD"/>
                      </a:solidFill>
                      <a:prstDash val="solid"/>
                      <a:round/>
                      <a:headEnd type="none" w="sm" len="sm"/>
                      <a:tailEnd type="none" w="sm" len="sm"/>
                    </a:lnL>
                    <a:lnR w="8650" cap="flat" cmpd="sng">
                      <a:solidFill>
                        <a:srgbClr val="DDDDDD"/>
                      </a:solidFill>
                      <a:prstDash val="solid"/>
                      <a:round/>
                      <a:headEnd type="none" w="sm" len="sm"/>
                      <a:tailEnd type="none" w="sm" len="sm"/>
                    </a:lnR>
                    <a:lnT w="8650" cap="flat" cmpd="sng">
                      <a:solidFill>
                        <a:srgbClr val="DDDDDD"/>
                      </a:solidFill>
                      <a:prstDash val="solid"/>
                      <a:round/>
                      <a:headEnd type="none" w="sm" len="sm"/>
                      <a:tailEnd type="none" w="sm" len="sm"/>
                    </a:lnT>
                    <a:lnB w="8650" cap="flat" cmpd="sng">
                      <a:solidFill>
                        <a:srgbClr val="DDDDDD"/>
                      </a:solidFill>
                      <a:prstDash val="solid"/>
                      <a:round/>
                      <a:headEnd type="none" w="sm" len="sm"/>
                      <a:tailEnd type="none" w="sm" len="sm"/>
                    </a:lnB>
                  </a:tcPr>
                </a:tc>
              </a:tr>
              <a:tr h="361950">
                <a:tc>
                  <a:txBody>
                    <a:bodyPr/>
                    <a:lstStyle/>
                    <a:p>
                      <a:pPr marL="0" lvl="0" indent="0" algn="l" rtl="0">
                        <a:lnSpc>
                          <a:spcPct val="142857"/>
                        </a:lnSpc>
                        <a:spcBef>
                          <a:spcPts val="0"/>
                        </a:spcBef>
                        <a:spcAft>
                          <a:spcPts val="0"/>
                        </a:spcAft>
                        <a:buNone/>
                      </a:pPr>
                      <a:r>
                        <a:rPr lang="en" sz="1150">
                          <a:solidFill>
                            <a:srgbClr val="212529"/>
                          </a:solidFill>
                          <a:highlight>
                            <a:srgbClr val="FFFFFF"/>
                          </a:highlight>
                          <a:latin typeface="Nunito"/>
                          <a:ea typeface="Nunito"/>
                          <a:cs typeface="Nunito"/>
                          <a:sym typeface="Nunito"/>
                        </a:rPr>
                        <a:t>DAA</a:t>
                      </a:r>
                      <a:endParaRPr sz="1150">
                        <a:solidFill>
                          <a:srgbClr val="212529"/>
                        </a:solidFill>
                        <a:highlight>
                          <a:srgbClr val="FFFFFF"/>
                        </a:highlight>
                        <a:latin typeface="Nunito"/>
                        <a:ea typeface="Nunito"/>
                        <a:cs typeface="Nunito"/>
                        <a:sym typeface="Nunito"/>
                      </a:endParaRPr>
                    </a:p>
                  </a:txBody>
                  <a:tcPr marL="76200" marR="76200" marT="76200" marB="76200">
                    <a:lnL w="8650" cap="flat" cmpd="sng">
                      <a:solidFill>
                        <a:srgbClr val="DDDDDD"/>
                      </a:solidFill>
                      <a:prstDash val="solid"/>
                      <a:round/>
                      <a:headEnd type="none" w="sm" len="sm"/>
                      <a:tailEnd type="none" w="sm" len="sm"/>
                    </a:lnL>
                    <a:lnR w="8650" cap="flat" cmpd="sng">
                      <a:solidFill>
                        <a:srgbClr val="DDDDDD"/>
                      </a:solidFill>
                      <a:prstDash val="solid"/>
                      <a:round/>
                      <a:headEnd type="none" w="sm" len="sm"/>
                      <a:tailEnd type="none" w="sm" len="sm"/>
                    </a:lnR>
                    <a:lnT w="8650" cap="flat" cmpd="sng">
                      <a:solidFill>
                        <a:srgbClr val="DDDDDD"/>
                      </a:solidFill>
                      <a:prstDash val="solid"/>
                      <a:round/>
                      <a:headEnd type="none" w="sm" len="sm"/>
                      <a:tailEnd type="none" w="sm" len="sm"/>
                    </a:lnT>
                    <a:lnB w="8650"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150">
                          <a:solidFill>
                            <a:srgbClr val="212529"/>
                          </a:solidFill>
                          <a:highlight>
                            <a:srgbClr val="FFFFFF"/>
                          </a:highlight>
                          <a:latin typeface="Nunito"/>
                          <a:ea typeface="Nunito"/>
                          <a:cs typeface="Nunito"/>
                          <a:sym typeface="Nunito"/>
                        </a:rPr>
                        <a:t>----</a:t>
                      </a:r>
                      <a:endParaRPr sz="1150">
                        <a:solidFill>
                          <a:srgbClr val="212529"/>
                        </a:solidFill>
                        <a:highlight>
                          <a:srgbClr val="FFFFFF"/>
                        </a:highlight>
                        <a:latin typeface="Nunito"/>
                        <a:ea typeface="Nunito"/>
                        <a:cs typeface="Nunito"/>
                        <a:sym typeface="Nunito"/>
                      </a:endParaRPr>
                    </a:p>
                  </a:txBody>
                  <a:tcPr marL="76200" marR="76200" marT="76200" marB="76200">
                    <a:lnL w="8650" cap="flat" cmpd="sng">
                      <a:solidFill>
                        <a:srgbClr val="DDDDDD"/>
                      </a:solidFill>
                      <a:prstDash val="solid"/>
                      <a:round/>
                      <a:headEnd type="none" w="sm" len="sm"/>
                      <a:tailEnd type="none" w="sm" len="sm"/>
                    </a:lnL>
                    <a:lnR w="8650" cap="flat" cmpd="sng">
                      <a:solidFill>
                        <a:srgbClr val="DDDDDD"/>
                      </a:solidFill>
                      <a:prstDash val="solid"/>
                      <a:round/>
                      <a:headEnd type="none" w="sm" len="sm"/>
                      <a:tailEnd type="none" w="sm" len="sm"/>
                    </a:lnR>
                    <a:lnT w="8650" cap="flat" cmpd="sng">
                      <a:solidFill>
                        <a:srgbClr val="DDDDDD"/>
                      </a:solidFill>
                      <a:prstDash val="solid"/>
                      <a:round/>
                      <a:headEnd type="none" w="sm" len="sm"/>
                      <a:tailEnd type="none" w="sm" len="sm"/>
                    </a:lnT>
                    <a:lnB w="8650"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150">
                          <a:solidFill>
                            <a:srgbClr val="212529"/>
                          </a:solidFill>
                          <a:highlight>
                            <a:srgbClr val="FFFFFF"/>
                          </a:highlight>
                          <a:latin typeface="Nunito"/>
                          <a:ea typeface="Nunito"/>
                          <a:cs typeface="Nunito"/>
                          <a:sym typeface="Nunito"/>
                        </a:rPr>
                        <a:t>Used to adjust the decimal after the addition/subtraction operation.</a:t>
                      </a:r>
                      <a:endParaRPr sz="1150">
                        <a:solidFill>
                          <a:srgbClr val="212529"/>
                        </a:solidFill>
                        <a:highlight>
                          <a:srgbClr val="FFFFFF"/>
                        </a:highlight>
                        <a:latin typeface="Nunito"/>
                        <a:ea typeface="Nunito"/>
                        <a:cs typeface="Nunito"/>
                        <a:sym typeface="Nunito"/>
                      </a:endParaRPr>
                    </a:p>
                  </a:txBody>
                  <a:tcPr marL="76200" marR="76200" marT="76200" marB="76200">
                    <a:lnL w="8650" cap="flat" cmpd="sng">
                      <a:solidFill>
                        <a:srgbClr val="DDDDDD"/>
                      </a:solidFill>
                      <a:prstDash val="solid"/>
                      <a:round/>
                      <a:headEnd type="none" w="sm" len="sm"/>
                      <a:tailEnd type="none" w="sm" len="sm"/>
                    </a:lnL>
                    <a:lnR w="8650" cap="flat" cmpd="sng">
                      <a:solidFill>
                        <a:srgbClr val="DDDDDD"/>
                      </a:solidFill>
                      <a:prstDash val="solid"/>
                      <a:round/>
                      <a:headEnd type="none" w="sm" len="sm"/>
                      <a:tailEnd type="none" w="sm" len="sm"/>
                    </a:lnR>
                    <a:lnT w="8650" cap="flat" cmpd="sng">
                      <a:solidFill>
                        <a:srgbClr val="DDDDDD"/>
                      </a:solidFill>
                      <a:prstDash val="solid"/>
                      <a:round/>
                      <a:headEnd type="none" w="sm" len="sm"/>
                      <a:tailEnd type="none" w="sm" len="sm"/>
                    </a:lnT>
                    <a:lnB w="8650" cap="flat" cmpd="sng">
                      <a:solidFill>
                        <a:srgbClr val="DDDDDD"/>
                      </a:solidFill>
                      <a:prstDash val="solid"/>
                      <a:round/>
                      <a:headEnd type="none" w="sm" len="sm"/>
                      <a:tailEnd type="none" w="sm" len="sm"/>
                    </a:lnB>
                  </a:tcPr>
                </a:tc>
              </a:tr>
              <a:tr h="361950">
                <a:tc>
                  <a:txBody>
                    <a:bodyPr/>
                    <a:lstStyle/>
                    <a:p>
                      <a:pPr marL="0" lvl="0" indent="0" algn="l" rtl="0">
                        <a:lnSpc>
                          <a:spcPct val="142857"/>
                        </a:lnSpc>
                        <a:spcBef>
                          <a:spcPts val="0"/>
                        </a:spcBef>
                        <a:spcAft>
                          <a:spcPts val="0"/>
                        </a:spcAft>
                        <a:buNone/>
                      </a:pPr>
                      <a:r>
                        <a:rPr lang="en" sz="1150">
                          <a:solidFill>
                            <a:srgbClr val="212529"/>
                          </a:solidFill>
                          <a:highlight>
                            <a:srgbClr val="FFFFFF"/>
                          </a:highlight>
                          <a:latin typeface="Nunito"/>
                          <a:ea typeface="Nunito"/>
                          <a:cs typeface="Nunito"/>
                          <a:sym typeface="Nunito"/>
                        </a:rPr>
                        <a:t>SUB</a:t>
                      </a:r>
                      <a:endParaRPr sz="1150">
                        <a:solidFill>
                          <a:srgbClr val="212529"/>
                        </a:solidFill>
                        <a:highlight>
                          <a:srgbClr val="FFFFFF"/>
                        </a:highlight>
                        <a:latin typeface="Nunito"/>
                        <a:ea typeface="Nunito"/>
                        <a:cs typeface="Nunito"/>
                        <a:sym typeface="Nunito"/>
                      </a:endParaRPr>
                    </a:p>
                  </a:txBody>
                  <a:tcPr marL="76200" marR="76200" marT="76200" marB="76200">
                    <a:lnL w="8650" cap="flat" cmpd="sng">
                      <a:solidFill>
                        <a:srgbClr val="DDDDDD"/>
                      </a:solidFill>
                      <a:prstDash val="solid"/>
                      <a:round/>
                      <a:headEnd type="none" w="sm" len="sm"/>
                      <a:tailEnd type="none" w="sm" len="sm"/>
                    </a:lnL>
                    <a:lnR w="8650" cap="flat" cmpd="sng">
                      <a:solidFill>
                        <a:srgbClr val="DDDDDD"/>
                      </a:solidFill>
                      <a:prstDash val="solid"/>
                      <a:round/>
                      <a:headEnd type="none" w="sm" len="sm"/>
                      <a:tailEnd type="none" w="sm" len="sm"/>
                    </a:lnR>
                    <a:lnT w="8650" cap="flat" cmpd="sng">
                      <a:solidFill>
                        <a:srgbClr val="DDDDDD"/>
                      </a:solidFill>
                      <a:prstDash val="solid"/>
                      <a:round/>
                      <a:headEnd type="none" w="sm" len="sm"/>
                      <a:tailEnd type="none" w="sm" len="sm"/>
                    </a:lnT>
                    <a:lnB w="8650"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150">
                          <a:solidFill>
                            <a:srgbClr val="212529"/>
                          </a:solidFill>
                          <a:highlight>
                            <a:srgbClr val="FFFFFF"/>
                          </a:highlight>
                          <a:latin typeface="Nunito"/>
                          <a:ea typeface="Nunito"/>
                          <a:cs typeface="Nunito"/>
                          <a:sym typeface="Nunito"/>
                        </a:rPr>
                        <a:t>D,S</a:t>
                      </a:r>
                      <a:endParaRPr sz="1150">
                        <a:solidFill>
                          <a:srgbClr val="212529"/>
                        </a:solidFill>
                        <a:highlight>
                          <a:srgbClr val="FFFFFF"/>
                        </a:highlight>
                        <a:latin typeface="Nunito"/>
                        <a:ea typeface="Nunito"/>
                        <a:cs typeface="Nunito"/>
                        <a:sym typeface="Nunito"/>
                      </a:endParaRPr>
                    </a:p>
                  </a:txBody>
                  <a:tcPr marL="76200" marR="76200" marT="76200" marB="76200">
                    <a:lnL w="8650" cap="flat" cmpd="sng">
                      <a:solidFill>
                        <a:srgbClr val="DDDDDD"/>
                      </a:solidFill>
                      <a:prstDash val="solid"/>
                      <a:round/>
                      <a:headEnd type="none" w="sm" len="sm"/>
                      <a:tailEnd type="none" w="sm" len="sm"/>
                    </a:lnL>
                    <a:lnR w="8650" cap="flat" cmpd="sng">
                      <a:solidFill>
                        <a:srgbClr val="DDDDDD"/>
                      </a:solidFill>
                      <a:prstDash val="solid"/>
                      <a:round/>
                      <a:headEnd type="none" w="sm" len="sm"/>
                      <a:tailEnd type="none" w="sm" len="sm"/>
                    </a:lnR>
                    <a:lnT w="8650" cap="flat" cmpd="sng">
                      <a:solidFill>
                        <a:srgbClr val="DDDDDD"/>
                      </a:solidFill>
                      <a:prstDash val="solid"/>
                      <a:round/>
                      <a:headEnd type="none" w="sm" len="sm"/>
                      <a:tailEnd type="none" w="sm" len="sm"/>
                    </a:lnT>
                    <a:lnB w="8650"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150">
                          <a:solidFill>
                            <a:srgbClr val="212529"/>
                          </a:solidFill>
                          <a:highlight>
                            <a:srgbClr val="FFFFFF"/>
                          </a:highlight>
                          <a:latin typeface="Nunito"/>
                          <a:ea typeface="Nunito"/>
                          <a:cs typeface="Nunito"/>
                          <a:sym typeface="Nunito"/>
                        </a:rPr>
                        <a:t>Used to subtract the byte from byte/word from word.</a:t>
                      </a:r>
                      <a:endParaRPr sz="1150">
                        <a:solidFill>
                          <a:srgbClr val="212529"/>
                        </a:solidFill>
                        <a:highlight>
                          <a:srgbClr val="FFFFFF"/>
                        </a:highlight>
                        <a:latin typeface="Nunito"/>
                        <a:ea typeface="Nunito"/>
                        <a:cs typeface="Nunito"/>
                        <a:sym typeface="Nunito"/>
                      </a:endParaRPr>
                    </a:p>
                  </a:txBody>
                  <a:tcPr marL="76200" marR="76200" marT="76200" marB="76200">
                    <a:lnL w="8650" cap="flat" cmpd="sng">
                      <a:solidFill>
                        <a:srgbClr val="DDDDDD"/>
                      </a:solidFill>
                      <a:prstDash val="solid"/>
                      <a:round/>
                      <a:headEnd type="none" w="sm" len="sm"/>
                      <a:tailEnd type="none" w="sm" len="sm"/>
                    </a:lnL>
                    <a:lnR w="8650" cap="flat" cmpd="sng">
                      <a:solidFill>
                        <a:srgbClr val="DDDDDD"/>
                      </a:solidFill>
                      <a:prstDash val="solid"/>
                      <a:round/>
                      <a:headEnd type="none" w="sm" len="sm"/>
                      <a:tailEnd type="none" w="sm" len="sm"/>
                    </a:lnR>
                    <a:lnT w="8650" cap="flat" cmpd="sng">
                      <a:solidFill>
                        <a:srgbClr val="DDDDDD"/>
                      </a:solidFill>
                      <a:prstDash val="solid"/>
                      <a:round/>
                      <a:headEnd type="none" w="sm" len="sm"/>
                      <a:tailEnd type="none" w="sm" len="sm"/>
                    </a:lnT>
                    <a:lnB w="8650" cap="flat" cmpd="sng">
                      <a:solidFill>
                        <a:srgbClr val="DDDDDD"/>
                      </a:solidFill>
                      <a:prstDash val="solid"/>
                      <a:round/>
                      <a:headEnd type="none" w="sm" len="sm"/>
                      <a:tailEnd type="none" w="sm" len="sm"/>
                    </a:lnB>
                  </a:tcPr>
                </a:tc>
              </a:tr>
              <a:tr h="361950">
                <a:tc>
                  <a:txBody>
                    <a:bodyPr/>
                    <a:lstStyle/>
                    <a:p>
                      <a:pPr marL="0" lvl="0" indent="0" algn="l" rtl="0">
                        <a:lnSpc>
                          <a:spcPct val="142857"/>
                        </a:lnSpc>
                        <a:spcBef>
                          <a:spcPts val="0"/>
                        </a:spcBef>
                        <a:spcAft>
                          <a:spcPts val="0"/>
                        </a:spcAft>
                        <a:buNone/>
                      </a:pPr>
                      <a:r>
                        <a:rPr lang="en" sz="1150">
                          <a:solidFill>
                            <a:srgbClr val="212529"/>
                          </a:solidFill>
                          <a:highlight>
                            <a:srgbClr val="FFFFFF"/>
                          </a:highlight>
                          <a:latin typeface="Nunito"/>
                          <a:ea typeface="Nunito"/>
                          <a:cs typeface="Nunito"/>
                          <a:sym typeface="Nunito"/>
                        </a:rPr>
                        <a:t>SBB</a:t>
                      </a:r>
                      <a:endParaRPr sz="1150">
                        <a:solidFill>
                          <a:srgbClr val="212529"/>
                        </a:solidFill>
                        <a:highlight>
                          <a:srgbClr val="FFFFFF"/>
                        </a:highlight>
                        <a:latin typeface="Nunito"/>
                        <a:ea typeface="Nunito"/>
                        <a:cs typeface="Nunito"/>
                        <a:sym typeface="Nunito"/>
                      </a:endParaRPr>
                    </a:p>
                  </a:txBody>
                  <a:tcPr marL="76200" marR="76200" marT="76200" marB="76200">
                    <a:lnL w="8650" cap="flat" cmpd="sng">
                      <a:solidFill>
                        <a:srgbClr val="DDDDDD"/>
                      </a:solidFill>
                      <a:prstDash val="solid"/>
                      <a:round/>
                      <a:headEnd type="none" w="sm" len="sm"/>
                      <a:tailEnd type="none" w="sm" len="sm"/>
                    </a:lnL>
                    <a:lnR w="8650" cap="flat" cmpd="sng">
                      <a:solidFill>
                        <a:srgbClr val="DDDDDD"/>
                      </a:solidFill>
                      <a:prstDash val="solid"/>
                      <a:round/>
                      <a:headEnd type="none" w="sm" len="sm"/>
                      <a:tailEnd type="none" w="sm" len="sm"/>
                    </a:lnR>
                    <a:lnT w="8650" cap="flat" cmpd="sng">
                      <a:solidFill>
                        <a:srgbClr val="DDDDDD"/>
                      </a:solidFill>
                      <a:prstDash val="solid"/>
                      <a:round/>
                      <a:headEnd type="none" w="sm" len="sm"/>
                      <a:tailEnd type="none" w="sm" len="sm"/>
                    </a:lnT>
                    <a:lnB w="8650"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150">
                          <a:solidFill>
                            <a:srgbClr val="212529"/>
                          </a:solidFill>
                          <a:highlight>
                            <a:srgbClr val="FFFFFF"/>
                          </a:highlight>
                          <a:latin typeface="Nunito"/>
                          <a:ea typeface="Nunito"/>
                          <a:cs typeface="Nunito"/>
                          <a:sym typeface="Nunito"/>
                        </a:rPr>
                        <a:t>D,S</a:t>
                      </a:r>
                      <a:endParaRPr sz="1150">
                        <a:solidFill>
                          <a:srgbClr val="212529"/>
                        </a:solidFill>
                        <a:highlight>
                          <a:srgbClr val="FFFFFF"/>
                        </a:highlight>
                        <a:latin typeface="Nunito"/>
                        <a:ea typeface="Nunito"/>
                        <a:cs typeface="Nunito"/>
                        <a:sym typeface="Nunito"/>
                      </a:endParaRPr>
                    </a:p>
                  </a:txBody>
                  <a:tcPr marL="76200" marR="76200" marT="76200" marB="76200">
                    <a:lnL w="8650" cap="flat" cmpd="sng">
                      <a:solidFill>
                        <a:srgbClr val="DDDDDD"/>
                      </a:solidFill>
                      <a:prstDash val="solid"/>
                      <a:round/>
                      <a:headEnd type="none" w="sm" len="sm"/>
                      <a:tailEnd type="none" w="sm" len="sm"/>
                    </a:lnL>
                    <a:lnR w="8650" cap="flat" cmpd="sng">
                      <a:solidFill>
                        <a:srgbClr val="DDDDDD"/>
                      </a:solidFill>
                      <a:prstDash val="solid"/>
                      <a:round/>
                      <a:headEnd type="none" w="sm" len="sm"/>
                      <a:tailEnd type="none" w="sm" len="sm"/>
                    </a:lnR>
                    <a:lnT w="8650" cap="flat" cmpd="sng">
                      <a:solidFill>
                        <a:srgbClr val="DDDDDD"/>
                      </a:solidFill>
                      <a:prstDash val="solid"/>
                      <a:round/>
                      <a:headEnd type="none" w="sm" len="sm"/>
                      <a:tailEnd type="none" w="sm" len="sm"/>
                    </a:lnT>
                    <a:lnB w="8650"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150">
                          <a:solidFill>
                            <a:srgbClr val="212529"/>
                          </a:solidFill>
                          <a:highlight>
                            <a:srgbClr val="FFFFFF"/>
                          </a:highlight>
                          <a:latin typeface="Nunito"/>
                          <a:ea typeface="Nunito"/>
                          <a:cs typeface="Nunito"/>
                          <a:sym typeface="Nunito"/>
                        </a:rPr>
                        <a:t>Used to perform subtraction with borrow.</a:t>
                      </a:r>
                      <a:endParaRPr sz="1150">
                        <a:solidFill>
                          <a:srgbClr val="212529"/>
                        </a:solidFill>
                        <a:highlight>
                          <a:srgbClr val="FFFFFF"/>
                        </a:highlight>
                        <a:latin typeface="Nunito"/>
                        <a:ea typeface="Nunito"/>
                        <a:cs typeface="Nunito"/>
                        <a:sym typeface="Nunito"/>
                      </a:endParaRPr>
                    </a:p>
                  </a:txBody>
                  <a:tcPr marL="76200" marR="76200" marT="76200" marB="76200">
                    <a:lnL w="8650" cap="flat" cmpd="sng">
                      <a:solidFill>
                        <a:srgbClr val="DDDDDD"/>
                      </a:solidFill>
                      <a:prstDash val="solid"/>
                      <a:round/>
                      <a:headEnd type="none" w="sm" len="sm"/>
                      <a:tailEnd type="none" w="sm" len="sm"/>
                    </a:lnL>
                    <a:lnR w="8650" cap="flat" cmpd="sng">
                      <a:solidFill>
                        <a:srgbClr val="DDDDDD"/>
                      </a:solidFill>
                      <a:prstDash val="solid"/>
                      <a:round/>
                      <a:headEnd type="none" w="sm" len="sm"/>
                      <a:tailEnd type="none" w="sm" len="sm"/>
                    </a:lnR>
                    <a:lnT w="8650" cap="flat" cmpd="sng">
                      <a:solidFill>
                        <a:srgbClr val="DDDDDD"/>
                      </a:solidFill>
                      <a:prstDash val="solid"/>
                      <a:round/>
                      <a:headEnd type="none" w="sm" len="sm"/>
                      <a:tailEnd type="none" w="sm" len="sm"/>
                    </a:lnT>
                    <a:lnB w="8650" cap="flat" cmpd="sng">
                      <a:solidFill>
                        <a:srgbClr val="DDDDDD"/>
                      </a:solidFill>
                      <a:prstDash val="solid"/>
                      <a:round/>
                      <a:headEnd type="none" w="sm" len="sm"/>
                      <a:tailEnd type="none" w="sm" len="sm"/>
                    </a:lnB>
                  </a:tcPr>
                </a:tc>
              </a:tr>
              <a:tr h="361950">
                <a:tc>
                  <a:txBody>
                    <a:bodyPr/>
                    <a:lstStyle/>
                    <a:p>
                      <a:pPr marL="0" lvl="0" indent="0" algn="l" rtl="0">
                        <a:lnSpc>
                          <a:spcPct val="142857"/>
                        </a:lnSpc>
                        <a:spcBef>
                          <a:spcPts val="0"/>
                        </a:spcBef>
                        <a:spcAft>
                          <a:spcPts val="0"/>
                        </a:spcAft>
                        <a:buNone/>
                      </a:pPr>
                      <a:r>
                        <a:rPr lang="en" sz="1150">
                          <a:solidFill>
                            <a:srgbClr val="212529"/>
                          </a:solidFill>
                          <a:highlight>
                            <a:srgbClr val="FFFFFF"/>
                          </a:highlight>
                          <a:latin typeface="Nunito"/>
                          <a:ea typeface="Nunito"/>
                          <a:cs typeface="Nunito"/>
                          <a:sym typeface="Nunito"/>
                        </a:rPr>
                        <a:t>DEC</a:t>
                      </a:r>
                      <a:endParaRPr sz="1150">
                        <a:solidFill>
                          <a:srgbClr val="212529"/>
                        </a:solidFill>
                        <a:highlight>
                          <a:srgbClr val="FFFFFF"/>
                        </a:highlight>
                        <a:latin typeface="Nunito"/>
                        <a:ea typeface="Nunito"/>
                        <a:cs typeface="Nunito"/>
                        <a:sym typeface="Nunito"/>
                      </a:endParaRPr>
                    </a:p>
                  </a:txBody>
                  <a:tcPr marL="76200" marR="76200" marT="76200" marB="76200">
                    <a:lnL w="8650" cap="flat" cmpd="sng">
                      <a:solidFill>
                        <a:srgbClr val="DDDDDD"/>
                      </a:solidFill>
                      <a:prstDash val="solid"/>
                      <a:round/>
                      <a:headEnd type="none" w="sm" len="sm"/>
                      <a:tailEnd type="none" w="sm" len="sm"/>
                    </a:lnL>
                    <a:lnR w="8650" cap="flat" cmpd="sng">
                      <a:solidFill>
                        <a:srgbClr val="DDDDDD"/>
                      </a:solidFill>
                      <a:prstDash val="solid"/>
                      <a:round/>
                      <a:headEnd type="none" w="sm" len="sm"/>
                      <a:tailEnd type="none" w="sm" len="sm"/>
                    </a:lnR>
                    <a:lnT w="8650" cap="flat" cmpd="sng">
                      <a:solidFill>
                        <a:srgbClr val="DDDDDD"/>
                      </a:solidFill>
                      <a:prstDash val="solid"/>
                      <a:round/>
                      <a:headEnd type="none" w="sm" len="sm"/>
                      <a:tailEnd type="none" w="sm" len="sm"/>
                    </a:lnT>
                    <a:lnB w="8650"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150">
                          <a:solidFill>
                            <a:srgbClr val="212529"/>
                          </a:solidFill>
                          <a:highlight>
                            <a:srgbClr val="FFFFFF"/>
                          </a:highlight>
                          <a:latin typeface="Nunito"/>
                          <a:ea typeface="Nunito"/>
                          <a:cs typeface="Nunito"/>
                          <a:sym typeface="Nunito"/>
                        </a:rPr>
                        <a:t>D</a:t>
                      </a:r>
                      <a:endParaRPr sz="1150">
                        <a:solidFill>
                          <a:srgbClr val="212529"/>
                        </a:solidFill>
                        <a:highlight>
                          <a:srgbClr val="FFFFFF"/>
                        </a:highlight>
                        <a:latin typeface="Nunito"/>
                        <a:ea typeface="Nunito"/>
                        <a:cs typeface="Nunito"/>
                        <a:sym typeface="Nunito"/>
                      </a:endParaRPr>
                    </a:p>
                  </a:txBody>
                  <a:tcPr marL="76200" marR="76200" marT="76200" marB="76200">
                    <a:lnL w="8650" cap="flat" cmpd="sng">
                      <a:solidFill>
                        <a:srgbClr val="DDDDDD"/>
                      </a:solidFill>
                      <a:prstDash val="solid"/>
                      <a:round/>
                      <a:headEnd type="none" w="sm" len="sm"/>
                      <a:tailEnd type="none" w="sm" len="sm"/>
                    </a:lnL>
                    <a:lnR w="8650" cap="flat" cmpd="sng">
                      <a:solidFill>
                        <a:srgbClr val="DDDDDD"/>
                      </a:solidFill>
                      <a:prstDash val="solid"/>
                      <a:round/>
                      <a:headEnd type="none" w="sm" len="sm"/>
                      <a:tailEnd type="none" w="sm" len="sm"/>
                    </a:lnR>
                    <a:lnT w="8650" cap="flat" cmpd="sng">
                      <a:solidFill>
                        <a:srgbClr val="DDDDDD"/>
                      </a:solidFill>
                      <a:prstDash val="solid"/>
                      <a:round/>
                      <a:headEnd type="none" w="sm" len="sm"/>
                      <a:tailEnd type="none" w="sm" len="sm"/>
                    </a:lnT>
                    <a:lnB w="8650"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150">
                          <a:solidFill>
                            <a:srgbClr val="212529"/>
                          </a:solidFill>
                          <a:highlight>
                            <a:srgbClr val="FFFFFF"/>
                          </a:highlight>
                          <a:latin typeface="Nunito"/>
                          <a:ea typeface="Nunito"/>
                          <a:cs typeface="Nunito"/>
                          <a:sym typeface="Nunito"/>
                        </a:rPr>
                        <a:t>Used to decrement the provided byte/word by 1.</a:t>
                      </a:r>
                      <a:endParaRPr sz="1150">
                        <a:solidFill>
                          <a:srgbClr val="212529"/>
                        </a:solidFill>
                        <a:highlight>
                          <a:srgbClr val="FFFFFF"/>
                        </a:highlight>
                        <a:latin typeface="Nunito"/>
                        <a:ea typeface="Nunito"/>
                        <a:cs typeface="Nunito"/>
                        <a:sym typeface="Nunito"/>
                      </a:endParaRPr>
                    </a:p>
                  </a:txBody>
                  <a:tcPr marL="76200" marR="76200" marT="76200" marB="76200">
                    <a:lnL w="8650" cap="flat" cmpd="sng">
                      <a:solidFill>
                        <a:srgbClr val="DDDDDD"/>
                      </a:solidFill>
                      <a:prstDash val="solid"/>
                      <a:round/>
                      <a:headEnd type="none" w="sm" len="sm"/>
                      <a:tailEnd type="none" w="sm" len="sm"/>
                    </a:lnL>
                    <a:lnR w="8650" cap="flat" cmpd="sng">
                      <a:solidFill>
                        <a:srgbClr val="DDDDDD"/>
                      </a:solidFill>
                      <a:prstDash val="solid"/>
                      <a:round/>
                      <a:headEnd type="none" w="sm" len="sm"/>
                      <a:tailEnd type="none" w="sm" len="sm"/>
                    </a:lnR>
                    <a:lnT w="8650" cap="flat" cmpd="sng">
                      <a:solidFill>
                        <a:srgbClr val="DDDDDD"/>
                      </a:solidFill>
                      <a:prstDash val="solid"/>
                      <a:round/>
                      <a:headEnd type="none" w="sm" len="sm"/>
                      <a:tailEnd type="none" w="sm" len="sm"/>
                    </a:lnT>
                    <a:lnB w="8650" cap="flat" cmpd="sng">
                      <a:solidFill>
                        <a:srgbClr val="DDDDDD"/>
                      </a:solidFill>
                      <a:prstDash val="solid"/>
                      <a:round/>
                      <a:headEnd type="none" w="sm" len="sm"/>
                      <a:tailEnd type="none" w="sm" len="sm"/>
                    </a:lnB>
                  </a:tcPr>
                </a:tc>
              </a:tr>
              <a:tr h="361950">
                <a:tc>
                  <a:txBody>
                    <a:bodyPr/>
                    <a:lstStyle/>
                    <a:p>
                      <a:pPr marL="0" lvl="0" indent="0" algn="l" rtl="0">
                        <a:lnSpc>
                          <a:spcPct val="142857"/>
                        </a:lnSpc>
                        <a:spcBef>
                          <a:spcPts val="0"/>
                        </a:spcBef>
                        <a:spcAft>
                          <a:spcPts val="0"/>
                        </a:spcAft>
                        <a:buNone/>
                      </a:pPr>
                      <a:r>
                        <a:rPr lang="en" sz="1150">
                          <a:solidFill>
                            <a:srgbClr val="212529"/>
                          </a:solidFill>
                          <a:highlight>
                            <a:srgbClr val="FFFFFF"/>
                          </a:highlight>
                          <a:latin typeface="Nunito"/>
                          <a:ea typeface="Nunito"/>
                          <a:cs typeface="Nunito"/>
                          <a:sym typeface="Nunito"/>
                        </a:rPr>
                        <a:t>NEG</a:t>
                      </a:r>
                      <a:endParaRPr sz="1150">
                        <a:solidFill>
                          <a:srgbClr val="212529"/>
                        </a:solidFill>
                        <a:highlight>
                          <a:srgbClr val="FFFFFF"/>
                        </a:highlight>
                        <a:latin typeface="Nunito"/>
                        <a:ea typeface="Nunito"/>
                        <a:cs typeface="Nunito"/>
                        <a:sym typeface="Nunito"/>
                      </a:endParaRPr>
                    </a:p>
                  </a:txBody>
                  <a:tcPr marL="76200" marR="76200" marT="76200" marB="76200">
                    <a:lnL w="8650" cap="flat" cmpd="sng">
                      <a:solidFill>
                        <a:srgbClr val="DDDDDD"/>
                      </a:solidFill>
                      <a:prstDash val="solid"/>
                      <a:round/>
                      <a:headEnd type="none" w="sm" len="sm"/>
                      <a:tailEnd type="none" w="sm" len="sm"/>
                    </a:lnL>
                    <a:lnR w="8650" cap="flat" cmpd="sng">
                      <a:solidFill>
                        <a:srgbClr val="DDDDDD"/>
                      </a:solidFill>
                      <a:prstDash val="solid"/>
                      <a:round/>
                      <a:headEnd type="none" w="sm" len="sm"/>
                      <a:tailEnd type="none" w="sm" len="sm"/>
                    </a:lnR>
                    <a:lnT w="8650" cap="flat" cmpd="sng">
                      <a:solidFill>
                        <a:srgbClr val="DDDDDD"/>
                      </a:solidFill>
                      <a:prstDash val="solid"/>
                      <a:round/>
                      <a:headEnd type="none" w="sm" len="sm"/>
                      <a:tailEnd type="none" w="sm" len="sm"/>
                    </a:lnT>
                    <a:lnB w="8650"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150">
                          <a:solidFill>
                            <a:srgbClr val="212529"/>
                          </a:solidFill>
                          <a:highlight>
                            <a:srgbClr val="FFFFFF"/>
                          </a:highlight>
                          <a:latin typeface="Nunito"/>
                          <a:ea typeface="Nunito"/>
                          <a:cs typeface="Nunito"/>
                          <a:sym typeface="Nunito"/>
                        </a:rPr>
                        <a:t>D</a:t>
                      </a:r>
                      <a:endParaRPr sz="1150">
                        <a:solidFill>
                          <a:srgbClr val="212529"/>
                        </a:solidFill>
                        <a:highlight>
                          <a:srgbClr val="FFFFFF"/>
                        </a:highlight>
                        <a:latin typeface="Nunito"/>
                        <a:ea typeface="Nunito"/>
                        <a:cs typeface="Nunito"/>
                        <a:sym typeface="Nunito"/>
                      </a:endParaRPr>
                    </a:p>
                  </a:txBody>
                  <a:tcPr marL="76200" marR="76200" marT="76200" marB="76200">
                    <a:lnL w="8650" cap="flat" cmpd="sng">
                      <a:solidFill>
                        <a:srgbClr val="DDDDDD"/>
                      </a:solidFill>
                      <a:prstDash val="solid"/>
                      <a:round/>
                      <a:headEnd type="none" w="sm" len="sm"/>
                      <a:tailEnd type="none" w="sm" len="sm"/>
                    </a:lnL>
                    <a:lnR w="8650" cap="flat" cmpd="sng">
                      <a:solidFill>
                        <a:srgbClr val="DDDDDD"/>
                      </a:solidFill>
                      <a:prstDash val="solid"/>
                      <a:round/>
                      <a:headEnd type="none" w="sm" len="sm"/>
                      <a:tailEnd type="none" w="sm" len="sm"/>
                    </a:lnR>
                    <a:lnT w="8650" cap="flat" cmpd="sng">
                      <a:solidFill>
                        <a:srgbClr val="DDDDDD"/>
                      </a:solidFill>
                      <a:prstDash val="solid"/>
                      <a:round/>
                      <a:headEnd type="none" w="sm" len="sm"/>
                      <a:tailEnd type="none" w="sm" len="sm"/>
                    </a:lnT>
                    <a:lnB w="8650"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150">
                          <a:solidFill>
                            <a:srgbClr val="212529"/>
                          </a:solidFill>
                          <a:highlight>
                            <a:srgbClr val="FFFFFF"/>
                          </a:highlight>
                          <a:latin typeface="Nunito"/>
                          <a:ea typeface="Nunito"/>
                          <a:cs typeface="Nunito"/>
                          <a:sym typeface="Nunito"/>
                        </a:rPr>
                        <a:t>Used to negate each bit of the provided byte/word and add 1/2’s complement.</a:t>
                      </a:r>
                      <a:endParaRPr sz="1150">
                        <a:solidFill>
                          <a:srgbClr val="212529"/>
                        </a:solidFill>
                        <a:highlight>
                          <a:srgbClr val="FFFFFF"/>
                        </a:highlight>
                        <a:latin typeface="Nunito"/>
                        <a:ea typeface="Nunito"/>
                        <a:cs typeface="Nunito"/>
                        <a:sym typeface="Nunito"/>
                      </a:endParaRPr>
                    </a:p>
                  </a:txBody>
                  <a:tcPr marL="76200" marR="76200" marT="76200" marB="76200">
                    <a:lnL w="8650" cap="flat" cmpd="sng">
                      <a:solidFill>
                        <a:srgbClr val="DDDDDD"/>
                      </a:solidFill>
                      <a:prstDash val="solid"/>
                      <a:round/>
                      <a:headEnd type="none" w="sm" len="sm"/>
                      <a:tailEnd type="none" w="sm" len="sm"/>
                    </a:lnL>
                    <a:lnR w="8650" cap="flat" cmpd="sng">
                      <a:solidFill>
                        <a:srgbClr val="DDDDDD"/>
                      </a:solidFill>
                      <a:prstDash val="solid"/>
                      <a:round/>
                      <a:headEnd type="none" w="sm" len="sm"/>
                      <a:tailEnd type="none" w="sm" len="sm"/>
                    </a:lnR>
                    <a:lnT w="8650" cap="flat" cmpd="sng">
                      <a:solidFill>
                        <a:srgbClr val="DDDDDD"/>
                      </a:solidFill>
                      <a:prstDash val="solid"/>
                      <a:round/>
                      <a:headEnd type="none" w="sm" len="sm"/>
                      <a:tailEnd type="none" w="sm" len="sm"/>
                    </a:lnT>
                    <a:lnB w="8650" cap="flat" cmpd="sng">
                      <a:solidFill>
                        <a:srgbClr val="DDDDDD"/>
                      </a:solidFill>
                      <a:prstDash val="solid"/>
                      <a:round/>
                      <a:headEnd type="none" w="sm" len="sm"/>
                      <a:tailEnd type="none" w="sm" len="sm"/>
                    </a:lnB>
                  </a:tcPr>
                </a:tc>
              </a:tr>
              <a:tr h="0">
                <a:tc>
                  <a:txBody>
                    <a:bodyPr/>
                    <a:lstStyle/>
                    <a:p>
                      <a:pPr marL="0" lvl="0" indent="0" algn="l" rtl="0">
                        <a:lnSpc>
                          <a:spcPct val="142857"/>
                        </a:lnSpc>
                        <a:spcBef>
                          <a:spcPts val="0"/>
                        </a:spcBef>
                        <a:spcAft>
                          <a:spcPts val="0"/>
                        </a:spcAft>
                        <a:buNone/>
                      </a:pPr>
                      <a:r>
                        <a:rPr lang="en" sz="1150">
                          <a:solidFill>
                            <a:srgbClr val="212529"/>
                          </a:solidFill>
                          <a:highlight>
                            <a:srgbClr val="FFFFFF"/>
                          </a:highlight>
                          <a:latin typeface="Nunito"/>
                          <a:ea typeface="Nunito"/>
                          <a:cs typeface="Nunito"/>
                          <a:sym typeface="Nunito"/>
                        </a:rPr>
                        <a:t>CMP</a:t>
                      </a:r>
                      <a:endParaRPr sz="1150">
                        <a:solidFill>
                          <a:srgbClr val="212529"/>
                        </a:solidFill>
                        <a:highlight>
                          <a:srgbClr val="FFFFFF"/>
                        </a:highlight>
                        <a:latin typeface="Nunito"/>
                        <a:ea typeface="Nunito"/>
                        <a:cs typeface="Nunito"/>
                        <a:sym typeface="Nunito"/>
                      </a:endParaRPr>
                    </a:p>
                  </a:txBody>
                  <a:tcPr marL="76200" marR="76200" marT="76200" marB="76200">
                    <a:lnL w="8650" cap="flat" cmpd="sng">
                      <a:solidFill>
                        <a:srgbClr val="DDDDDD"/>
                      </a:solidFill>
                      <a:prstDash val="solid"/>
                      <a:round/>
                      <a:headEnd type="none" w="sm" len="sm"/>
                      <a:tailEnd type="none" w="sm" len="sm"/>
                    </a:lnL>
                    <a:lnR w="8650" cap="flat" cmpd="sng">
                      <a:solidFill>
                        <a:srgbClr val="DDDDDD"/>
                      </a:solidFill>
                      <a:prstDash val="solid"/>
                      <a:round/>
                      <a:headEnd type="none" w="sm" len="sm"/>
                      <a:tailEnd type="none" w="sm" len="sm"/>
                    </a:lnR>
                    <a:lnT w="8650" cap="flat" cmpd="sng">
                      <a:solidFill>
                        <a:srgbClr val="DDDDDD"/>
                      </a:solidFill>
                      <a:prstDash val="solid"/>
                      <a:round/>
                      <a:headEnd type="none" w="sm" len="sm"/>
                      <a:tailEnd type="none" w="sm" len="sm"/>
                    </a:lnT>
                    <a:lnB w="8650"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150">
                          <a:solidFill>
                            <a:srgbClr val="212529"/>
                          </a:solidFill>
                          <a:highlight>
                            <a:srgbClr val="FFFFFF"/>
                          </a:highlight>
                          <a:latin typeface="Nunito"/>
                          <a:ea typeface="Nunito"/>
                          <a:cs typeface="Nunito"/>
                          <a:sym typeface="Nunito"/>
                        </a:rPr>
                        <a:t>D</a:t>
                      </a:r>
                      <a:endParaRPr sz="1150">
                        <a:solidFill>
                          <a:srgbClr val="212529"/>
                        </a:solidFill>
                        <a:highlight>
                          <a:srgbClr val="FFFFFF"/>
                        </a:highlight>
                        <a:latin typeface="Nunito"/>
                        <a:ea typeface="Nunito"/>
                        <a:cs typeface="Nunito"/>
                        <a:sym typeface="Nunito"/>
                      </a:endParaRPr>
                    </a:p>
                  </a:txBody>
                  <a:tcPr marL="76200" marR="76200" marT="76200" marB="76200">
                    <a:lnL w="8650" cap="flat" cmpd="sng">
                      <a:solidFill>
                        <a:srgbClr val="DDDDDD"/>
                      </a:solidFill>
                      <a:prstDash val="solid"/>
                      <a:round/>
                      <a:headEnd type="none" w="sm" len="sm"/>
                      <a:tailEnd type="none" w="sm" len="sm"/>
                    </a:lnL>
                    <a:lnR w="8650" cap="flat" cmpd="sng">
                      <a:solidFill>
                        <a:srgbClr val="DDDDDD"/>
                      </a:solidFill>
                      <a:prstDash val="solid"/>
                      <a:round/>
                      <a:headEnd type="none" w="sm" len="sm"/>
                      <a:tailEnd type="none" w="sm" len="sm"/>
                    </a:lnR>
                    <a:lnT w="8650" cap="flat" cmpd="sng">
                      <a:solidFill>
                        <a:srgbClr val="DDDDDD"/>
                      </a:solidFill>
                      <a:prstDash val="solid"/>
                      <a:round/>
                      <a:headEnd type="none" w="sm" len="sm"/>
                      <a:tailEnd type="none" w="sm" len="sm"/>
                    </a:lnT>
                    <a:lnB w="8650"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150">
                          <a:solidFill>
                            <a:srgbClr val="212529"/>
                          </a:solidFill>
                          <a:highlight>
                            <a:srgbClr val="FFFFFF"/>
                          </a:highlight>
                          <a:latin typeface="Nunito"/>
                          <a:ea typeface="Nunito"/>
                          <a:cs typeface="Nunito"/>
                          <a:sym typeface="Nunito"/>
                        </a:rPr>
                        <a:t>Used to compare 2 provided byte/word.</a:t>
                      </a:r>
                      <a:endParaRPr sz="1150">
                        <a:solidFill>
                          <a:srgbClr val="212529"/>
                        </a:solidFill>
                        <a:highlight>
                          <a:srgbClr val="FFFFFF"/>
                        </a:highlight>
                        <a:latin typeface="Nunito"/>
                        <a:ea typeface="Nunito"/>
                        <a:cs typeface="Nunito"/>
                        <a:sym typeface="Nunito"/>
                      </a:endParaRPr>
                    </a:p>
                  </a:txBody>
                  <a:tcPr marL="76200" marR="76200" marT="76200" marB="76200">
                    <a:lnL w="8650" cap="flat" cmpd="sng">
                      <a:solidFill>
                        <a:srgbClr val="DDDDDD"/>
                      </a:solidFill>
                      <a:prstDash val="solid"/>
                      <a:round/>
                      <a:headEnd type="none" w="sm" len="sm"/>
                      <a:tailEnd type="none" w="sm" len="sm"/>
                    </a:lnL>
                    <a:lnR w="8650" cap="flat" cmpd="sng">
                      <a:solidFill>
                        <a:srgbClr val="DDDDDD"/>
                      </a:solidFill>
                      <a:prstDash val="solid"/>
                      <a:round/>
                      <a:headEnd type="none" w="sm" len="sm"/>
                      <a:tailEnd type="none" w="sm" len="sm"/>
                    </a:lnR>
                    <a:lnT w="8650" cap="flat" cmpd="sng">
                      <a:solidFill>
                        <a:srgbClr val="DDDDDD"/>
                      </a:solidFill>
                      <a:prstDash val="solid"/>
                      <a:round/>
                      <a:headEnd type="none" w="sm" len="sm"/>
                      <a:tailEnd type="none" w="sm" len="sm"/>
                    </a:lnT>
                    <a:lnB w="8650" cap="flat" cmpd="sng">
                      <a:solidFill>
                        <a:srgbClr val="DDDDDD"/>
                      </a:solidFill>
                      <a:prstDash val="solid"/>
                      <a:round/>
                      <a:headEnd type="none" w="sm" len="sm"/>
                      <a:tailEnd type="none" w="sm" len="sm"/>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311700" y="469000"/>
            <a:ext cx="8520600" cy="634800"/>
          </a:xfrm>
          <a:prstGeom prst="rect">
            <a:avLst/>
          </a:prstGeom>
          <a:solidFill>
            <a:srgbClr val="00FFFF"/>
          </a:solidFill>
        </p:spPr>
        <p:txBody>
          <a:bodyPr spcFirstLastPara="1" wrap="square" lIns="91425" tIns="91425" rIns="91425" bIns="91425" anchor="t" anchorCtr="0">
            <a:noAutofit/>
          </a:bodyPr>
          <a:lstStyle/>
          <a:p>
            <a:pPr marL="0" lvl="0" indent="0" algn="ctr" rtl="0">
              <a:spcBef>
                <a:spcPts val="0"/>
              </a:spcBef>
              <a:spcAft>
                <a:spcPts val="0"/>
              </a:spcAft>
              <a:buNone/>
            </a:pPr>
            <a:r>
              <a:rPr lang="en" sz="2300">
                <a:latin typeface="Arial"/>
                <a:ea typeface="Arial"/>
                <a:cs typeface="Arial"/>
                <a:sym typeface="Arial"/>
              </a:rPr>
              <a:t> How to Write program in 8086?</a:t>
            </a:r>
            <a:endParaRPr sz="2300">
              <a:latin typeface="Arial"/>
              <a:ea typeface="Arial"/>
              <a:cs typeface="Arial"/>
              <a:sym typeface="Arial"/>
            </a:endParaRPr>
          </a:p>
          <a:p>
            <a:pPr marL="457200" lvl="0" indent="0" algn="l" rtl="0">
              <a:lnSpc>
                <a:spcPct val="115000"/>
              </a:lnSpc>
              <a:spcBef>
                <a:spcPts val="0"/>
              </a:spcBef>
              <a:spcAft>
                <a:spcPts val="0"/>
              </a:spcAft>
              <a:buNone/>
            </a:pPr>
            <a:endParaRPr sz="1400">
              <a:solidFill>
                <a:srgbClr val="202124"/>
              </a:solidFill>
              <a:latin typeface="Arial"/>
              <a:ea typeface="Arial"/>
              <a:cs typeface="Arial"/>
              <a:sym typeface="Arial"/>
            </a:endParaRPr>
          </a:p>
          <a:p>
            <a:pPr marL="0" lvl="0" indent="0" algn="l" rtl="0">
              <a:spcBef>
                <a:spcPts val="300"/>
              </a:spcBef>
              <a:spcAft>
                <a:spcPts val="0"/>
              </a:spcAft>
              <a:buNone/>
            </a:pPr>
            <a:endParaRPr sz="2300">
              <a:solidFill>
                <a:srgbClr val="202124"/>
              </a:solidFill>
              <a:latin typeface="Arial"/>
              <a:ea typeface="Arial"/>
              <a:cs typeface="Arial"/>
              <a:sym typeface="Arial"/>
            </a:endParaRPr>
          </a:p>
        </p:txBody>
      </p:sp>
      <p:sp>
        <p:nvSpPr>
          <p:cNvPr id="105" name="Google Shape;105;p20"/>
          <p:cNvSpPr txBox="1"/>
          <p:nvPr/>
        </p:nvSpPr>
        <p:spPr>
          <a:xfrm>
            <a:off x="404675" y="1499925"/>
            <a:ext cx="8427600" cy="3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800">
              <a:solidFill>
                <a:srgbClr val="202124"/>
              </a:solidFill>
            </a:endParaRPr>
          </a:p>
          <a:p>
            <a:pPr marL="457200" lvl="0" indent="-342900" algn="l" rtl="0">
              <a:lnSpc>
                <a:spcPct val="115000"/>
              </a:lnSpc>
              <a:spcBef>
                <a:spcPts val="0"/>
              </a:spcBef>
              <a:spcAft>
                <a:spcPts val="0"/>
              </a:spcAft>
              <a:buClr>
                <a:srgbClr val="202124"/>
              </a:buClr>
              <a:buSzPts val="1800"/>
              <a:buChar char="●"/>
            </a:pPr>
            <a:r>
              <a:rPr lang="en" sz="1800">
                <a:solidFill>
                  <a:srgbClr val="202124"/>
                </a:solidFill>
              </a:rPr>
              <a:t>The assembly level programming 8086 code must be written in upper case letters.</a:t>
            </a:r>
            <a:endParaRPr sz="1800">
              <a:solidFill>
                <a:srgbClr val="202124"/>
              </a:solidFill>
            </a:endParaRPr>
          </a:p>
          <a:p>
            <a:pPr marL="457200" lvl="0" indent="-342900" algn="l" rtl="0">
              <a:lnSpc>
                <a:spcPct val="115000"/>
              </a:lnSpc>
              <a:spcBef>
                <a:spcPts val="0"/>
              </a:spcBef>
              <a:spcAft>
                <a:spcPts val="0"/>
              </a:spcAft>
              <a:buClr>
                <a:srgbClr val="202124"/>
              </a:buClr>
              <a:buSzPts val="1800"/>
              <a:buChar char="●"/>
            </a:pPr>
            <a:r>
              <a:rPr lang="en" sz="1800">
                <a:solidFill>
                  <a:srgbClr val="202124"/>
                </a:solidFill>
              </a:rPr>
              <a:t>The labels must be followed by a colon, for example: label:</a:t>
            </a:r>
            <a:endParaRPr sz="1800">
              <a:solidFill>
                <a:srgbClr val="202124"/>
              </a:solidFill>
            </a:endParaRPr>
          </a:p>
          <a:p>
            <a:pPr marL="457200" lvl="0" indent="-342900" algn="l" rtl="0">
              <a:lnSpc>
                <a:spcPct val="115000"/>
              </a:lnSpc>
              <a:spcBef>
                <a:spcPts val="0"/>
              </a:spcBef>
              <a:spcAft>
                <a:spcPts val="0"/>
              </a:spcAft>
              <a:buClr>
                <a:srgbClr val="202124"/>
              </a:buClr>
              <a:buSzPts val="1800"/>
              <a:buChar char="●"/>
            </a:pPr>
            <a:r>
              <a:rPr lang="en" sz="1800">
                <a:solidFill>
                  <a:srgbClr val="202124"/>
                </a:solidFill>
              </a:rPr>
              <a:t>All labels and symbols must begin with a letter.</a:t>
            </a:r>
            <a:endParaRPr sz="1800">
              <a:solidFill>
                <a:srgbClr val="202124"/>
              </a:solidFill>
            </a:endParaRPr>
          </a:p>
          <a:p>
            <a:pPr marL="457200" lvl="0" indent="-342900" algn="l" rtl="0">
              <a:lnSpc>
                <a:spcPct val="115000"/>
              </a:lnSpc>
              <a:spcBef>
                <a:spcPts val="0"/>
              </a:spcBef>
              <a:spcAft>
                <a:spcPts val="0"/>
              </a:spcAft>
              <a:buClr>
                <a:srgbClr val="202124"/>
              </a:buClr>
              <a:buSzPts val="1800"/>
              <a:buChar char="●"/>
            </a:pPr>
            <a:r>
              <a:rPr lang="en" sz="1800">
                <a:solidFill>
                  <a:srgbClr val="202124"/>
                </a:solidFill>
              </a:rPr>
              <a:t>All comments are typed in lower case.</a:t>
            </a:r>
            <a:endParaRPr sz="1800">
              <a:latin typeface="Old Standard TT"/>
              <a:ea typeface="Old Standard TT"/>
              <a:cs typeface="Old Standard TT"/>
              <a:sym typeface="Old Standard T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351625" y="219450"/>
            <a:ext cx="8520600" cy="613200"/>
          </a:xfrm>
          <a:prstGeom prst="rect">
            <a:avLst/>
          </a:prstGeom>
          <a:solidFill>
            <a:srgbClr val="00FFFF"/>
          </a:solidFill>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rgbClr val="202124"/>
                </a:solidFill>
                <a:latin typeface="Roboto"/>
                <a:ea typeface="Roboto"/>
                <a:cs typeface="Roboto"/>
                <a:sym typeface="Roboto"/>
              </a:rPr>
              <a:t>Addressing modes in 8086 microprocessor</a:t>
            </a:r>
            <a:endParaRPr sz="2400" b="1"/>
          </a:p>
        </p:txBody>
      </p:sp>
      <p:sp>
        <p:nvSpPr>
          <p:cNvPr id="111" name="Google Shape;111;p21"/>
          <p:cNvSpPr txBox="1">
            <a:spLocks noGrp="1"/>
          </p:cNvSpPr>
          <p:nvPr>
            <p:ph type="body" idx="1"/>
          </p:nvPr>
        </p:nvSpPr>
        <p:spPr>
          <a:xfrm>
            <a:off x="311700" y="1211550"/>
            <a:ext cx="8520600" cy="3397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Roboto"/>
              <a:buAutoNum type="arabicPeriod"/>
            </a:pPr>
            <a:r>
              <a:rPr lang="en">
                <a:latin typeface="Roboto"/>
                <a:ea typeface="Roboto"/>
                <a:cs typeface="Roboto"/>
                <a:sym typeface="Roboto"/>
              </a:rPr>
              <a:t>Register mode</a:t>
            </a:r>
            <a:endParaRPr>
              <a:latin typeface="Roboto"/>
              <a:ea typeface="Roboto"/>
              <a:cs typeface="Roboto"/>
              <a:sym typeface="Roboto"/>
            </a:endParaRPr>
          </a:p>
          <a:p>
            <a:pPr marL="457200" lvl="0" indent="-342900" algn="l" rtl="0">
              <a:spcBef>
                <a:spcPts val="0"/>
              </a:spcBef>
              <a:spcAft>
                <a:spcPts val="0"/>
              </a:spcAft>
              <a:buSzPts val="1800"/>
              <a:buFont typeface="Roboto"/>
              <a:buAutoNum type="arabicPeriod"/>
            </a:pPr>
            <a:r>
              <a:rPr lang="en">
                <a:latin typeface="Roboto"/>
                <a:ea typeface="Roboto"/>
                <a:cs typeface="Roboto"/>
                <a:sym typeface="Roboto"/>
              </a:rPr>
              <a:t>Immediate mode</a:t>
            </a:r>
            <a:endParaRPr>
              <a:latin typeface="Roboto"/>
              <a:ea typeface="Roboto"/>
              <a:cs typeface="Roboto"/>
              <a:sym typeface="Roboto"/>
            </a:endParaRPr>
          </a:p>
          <a:p>
            <a:pPr marL="457200" lvl="0" indent="-342900" algn="l" rtl="0">
              <a:spcBef>
                <a:spcPts val="0"/>
              </a:spcBef>
              <a:spcAft>
                <a:spcPts val="0"/>
              </a:spcAft>
              <a:buSzPts val="1800"/>
              <a:buFont typeface="Roboto"/>
              <a:buAutoNum type="arabicPeriod"/>
            </a:pPr>
            <a:r>
              <a:rPr lang="en">
                <a:latin typeface="Roboto"/>
                <a:ea typeface="Roboto"/>
                <a:cs typeface="Roboto"/>
                <a:sym typeface="Roboto"/>
              </a:rPr>
              <a:t>Displacement or direct mode</a:t>
            </a:r>
            <a:endParaRPr>
              <a:latin typeface="Roboto"/>
              <a:ea typeface="Roboto"/>
              <a:cs typeface="Roboto"/>
              <a:sym typeface="Roboto"/>
            </a:endParaRPr>
          </a:p>
          <a:p>
            <a:pPr marL="457200" lvl="0" indent="-342900" algn="l" rtl="0">
              <a:spcBef>
                <a:spcPts val="0"/>
              </a:spcBef>
              <a:spcAft>
                <a:spcPts val="0"/>
              </a:spcAft>
              <a:buSzPts val="1800"/>
              <a:buFont typeface="Roboto"/>
              <a:buAutoNum type="arabicPeriod"/>
            </a:pPr>
            <a:r>
              <a:rPr lang="en">
                <a:latin typeface="Roboto"/>
                <a:ea typeface="Roboto"/>
                <a:cs typeface="Roboto"/>
                <a:sym typeface="Roboto"/>
              </a:rPr>
              <a:t>register indirect mode</a:t>
            </a:r>
            <a:endParaRPr>
              <a:latin typeface="Roboto"/>
              <a:ea typeface="Roboto"/>
              <a:cs typeface="Roboto"/>
              <a:sym typeface="Roboto"/>
            </a:endParaRPr>
          </a:p>
          <a:p>
            <a:pPr marL="457200" lvl="0" indent="-342900" algn="l" rtl="0">
              <a:spcBef>
                <a:spcPts val="0"/>
              </a:spcBef>
              <a:spcAft>
                <a:spcPts val="0"/>
              </a:spcAft>
              <a:buSzPts val="1800"/>
              <a:buFont typeface="Roboto"/>
              <a:buAutoNum type="arabicPeriod"/>
            </a:pPr>
            <a:r>
              <a:rPr lang="en">
                <a:latin typeface="Roboto"/>
                <a:ea typeface="Roboto"/>
                <a:cs typeface="Roboto"/>
                <a:sym typeface="Roboto"/>
              </a:rPr>
              <a:t>Based indexed mode</a:t>
            </a:r>
            <a:endParaRPr>
              <a:latin typeface="Roboto"/>
              <a:ea typeface="Roboto"/>
              <a:cs typeface="Roboto"/>
              <a:sym typeface="Roboto"/>
            </a:endParaRPr>
          </a:p>
          <a:p>
            <a:pPr marL="457200" lvl="0" indent="-342900" algn="l" rtl="0">
              <a:spcBef>
                <a:spcPts val="0"/>
              </a:spcBef>
              <a:spcAft>
                <a:spcPts val="0"/>
              </a:spcAft>
              <a:buSzPts val="1800"/>
              <a:buFont typeface="Roboto"/>
              <a:buAutoNum type="arabicPeriod"/>
            </a:pPr>
            <a:r>
              <a:rPr lang="en">
                <a:latin typeface="Roboto"/>
                <a:ea typeface="Roboto"/>
                <a:cs typeface="Roboto"/>
                <a:sym typeface="Roboto"/>
              </a:rPr>
              <a:t>Input/Output mode</a:t>
            </a:r>
            <a:endParaRPr>
              <a:latin typeface="Roboto"/>
              <a:ea typeface="Roboto"/>
              <a:cs typeface="Roboto"/>
              <a:sym typeface="Roboto"/>
            </a:endParaRPr>
          </a:p>
          <a:p>
            <a:pPr marL="457200" lvl="0" indent="-342900" algn="l" rtl="0">
              <a:spcBef>
                <a:spcPts val="0"/>
              </a:spcBef>
              <a:spcAft>
                <a:spcPts val="0"/>
              </a:spcAft>
              <a:buClr>
                <a:srgbClr val="202124"/>
              </a:buClr>
              <a:buSzPts val="1800"/>
              <a:buFont typeface="Roboto"/>
              <a:buAutoNum type="arabicPeriod"/>
            </a:pPr>
            <a:r>
              <a:rPr lang="en">
                <a:solidFill>
                  <a:srgbClr val="202124"/>
                </a:solidFill>
                <a:latin typeface="Roboto"/>
                <a:ea typeface="Roboto"/>
                <a:cs typeface="Roboto"/>
                <a:sym typeface="Roboto"/>
              </a:rPr>
              <a:t>Relative mode</a:t>
            </a:r>
            <a:endParaRPr/>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1254</Words>
  <Application>Microsoft Office PowerPoint</Application>
  <PresentationFormat>On-screen Show (16:9)</PresentationFormat>
  <Paragraphs>193</Paragraphs>
  <Slides>21</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Nunito</vt:lpstr>
      <vt:lpstr>Courier New</vt:lpstr>
      <vt:lpstr>Times New Roman</vt:lpstr>
      <vt:lpstr>Old Standard TT</vt:lpstr>
      <vt:lpstr>Arial</vt:lpstr>
      <vt:lpstr>Roboto</vt:lpstr>
      <vt:lpstr>Paperback</vt:lpstr>
      <vt:lpstr>Md. Tohidul Haque Sagar(2019-1-60-156) Sadia Afrin Raisa            (2019-1-60-146) Bahauddin Ahmed           (2020-1-60-271)</vt:lpstr>
      <vt:lpstr>Assembly Language Programming </vt:lpstr>
      <vt:lpstr>Organization of 8086 </vt:lpstr>
      <vt:lpstr>Simple Assembly Language Programs 8086 </vt:lpstr>
      <vt:lpstr>8086 Processor Architecture  </vt:lpstr>
      <vt:lpstr> Data Transfer Instructions Arithmetic Instructions Bit Manipulation Instructions String Instructions Program Execution Transfer Instructions (Branch &amp; Loop Instructions) Processor Control Instructions Iteration Control Instructions Interrupt Instructions </vt:lpstr>
      <vt:lpstr>                  Arithmetic instructions in 8086 microprocessor   </vt:lpstr>
      <vt:lpstr> How to Write program in 8086?  </vt:lpstr>
      <vt:lpstr>Addressing modes in 8086 microprocessor</vt:lpstr>
      <vt:lpstr>The general Instruction format of the 8086 microprocessor  </vt:lpstr>
      <vt:lpstr>PowerPoint Presentation</vt:lpstr>
      <vt:lpstr>Binary Search is defined as a searching algorithm used in a sorted array by repeatedly dividing the search interval in half. The idea of binary search is to use the information that the array is sorted and reduce the time complexity to O(log N).</vt:lpstr>
      <vt:lpstr>What is Binary Search? Binary Search is defined as a searching algorithm used in a sorted array by repeatedly dividing the search interval in half. The idea of binary search is to use the information that the array is sorted and reduce the time complexity to O(log N).</vt:lpstr>
      <vt:lpstr>PowerPoint Presentation</vt:lpstr>
      <vt:lpstr>  </vt:lpstr>
      <vt:lpstr>  </vt:lpstr>
      <vt:lpstr>  </vt:lpstr>
      <vt:lpstr>  </vt:lpstr>
      <vt:lpstr>  </vt:lpstr>
      <vt:lpstr>  </vt:lpstr>
      <vt:lpstr>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 Tohidul Haque Sagar(2019-1-60-156) Sadia Afrin Raisa            (2019-1-60-146) Bahauddin Ahmed           (2020-1-60-271)</dc:title>
  <cp:lastModifiedBy>Microsoft account</cp:lastModifiedBy>
  <cp:revision>3</cp:revision>
  <dcterms:modified xsi:type="dcterms:W3CDTF">2023-09-07T08:29:47Z</dcterms:modified>
</cp:coreProperties>
</file>