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8" r:id="rId4"/>
    <p:sldId id="276" r:id="rId5"/>
    <p:sldId id="278" r:id="rId6"/>
    <p:sldId id="273" r:id="rId7"/>
    <p:sldId id="274" r:id="rId8"/>
    <p:sldId id="281" r:id="rId9"/>
    <p:sldId id="280" r:id="rId10"/>
    <p:sldId id="277" r:id="rId11"/>
    <p:sldId id="282" r:id="rId12"/>
    <p:sldId id="283" r:id="rId13"/>
    <p:sldId id="289" r:id="rId14"/>
    <p:sldId id="269" r:id="rId15"/>
    <p:sldId id="290" r:id="rId16"/>
    <p:sldId id="270" r:id="rId17"/>
    <p:sldId id="291" r:id="rId18"/>
    <p:sldId id="292" r:id="rId19"/>
    <p:sldId id="293" r:id="rId20"/>
    <p:sldId id="294" r:id="rId21"/>
    <p:sldId id="295" r:id="rId22"/>
    <p:sldId id="271" r:id="rId23"/>
    <p:sldId id="272" r:id="rId24"/>
    <p:sldId id="26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>
      <p:cViewPr varScale="1">
        <p:scale>
          <a:sx n="86" d="100"/>
          <a:sy n="86" d="100"/>
        </p:scale>
        <p:origin x="1061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34EC-835B-48D8-BDB5-96D4A8A8ACE7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14250-C209-411D-AC59-DB73DE8B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Problematic</a:t>
            </a:r>
            <a:r>
              <a:rPr lang="en-US" baseline="0" dirty="0" smtClean="0"/>
              <a:t> = algorithm.</a:t>
            </a:r>
          </a:p>
          <a:p>
            <a:r>
              <a:rPr lang="en-US" baseline="0" dirty="0" smtClean="0"/>
              <a:t>Improvement = engineers make mistakes.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14250-C209-411D-AC59-DB73DE8B3D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8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example of difficult to find bug = error case or exception</a:t>
            </a:r>
            <a:r>
              <a:rPr lang="en-US" baseline="0" dirty="0" smtClean="0"/>
              <a:t> handing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14250-C209-411D-AC59-DB73DE8B3D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35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example of difficult to find bug = error case or exception</a:t>
            </a:r>
            <a:r>
              <a:rPr lang="en-US" baseline="0" dirty="0" smtClean="0"/>
              <a:t> handing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14250-C209-411D-AC59-DB73DE8B3D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3/19/2016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3/19/2016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3/19/2016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Effective Code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Hoanh Tran</a:t>
            </a:r>
            <a:br>
              <a:rPr lang="en-US" dirty="0" smtClean="0"/>
            </a:br>
            <a:r>
              <a:rPr lang="en-US" dirty="0" smtClean="0"/>
              <a:t>3/10/2016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“How”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7315200" cy="685800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/>
              <a:t>Over-the-shoulder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453307"/>
            <a:ext cx="3276600" cy="2723268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5694" y="1781541"/>
            <a:ext cx="6247653" cy="2003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Pros: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Suitable for couple dozens SLOC.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Less costly and low overhead.</a:t>
            </a:r>
          </a:p>
          <a:p>
            <a:pPr algn="l"/>
            <a:endParaRPr lang="en-US" sz="3200" dirty="0"/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28600" y="4354480"/>
            <a:ext cx="8686800" cy="2003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Cons: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Reviewer may feel “rushed”.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Lack of </a:t>
            </a:r>
            <a:r>
              <a:rPr lang="en-US" dirty="0"/>
              <a:t>a</a:t>
            </a:r>
            <a:r>
              <a:rPr lang="en-US" dirty="0" smtClean="0"/>
              <a:t>udit or documentation of review comments.</a:t>
            </a:r>
          </a:p>
          <a:p>
            <a:pPr algn="l"/>
            <a:endParaRPr lang="en-US" sz="3200" dirty="0"/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7493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“How”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7315200" cy="685800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 smtClean="0"/>
              <a:t>Formal Review</a:t>
            </a:r>
            <a:endParaRPr lang="en-US" sz="3200" b="1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5694" y="1781541"/>
            <a:ext cx="6247653" cy="2003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Pros: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Somewhat effective since all parties are in same room and same time.</a:t>
            </a:r>
          </a:p>
          <a:p>
            <a:pPr algn="l"/>
            <a:endParaRPr lang="en-US" sz="3200" dirty="0"/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52400" y="3485784"/>
            <a:ext cx="8686800" cy="2610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Cons: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Costly – need to generate code review package.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Jr reviewer may feel intimidated.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 smtClean="0"/>
              <a:t>Sr</a:t>
            </a:r>
            <a:r>
              <a:rPr lang="en-US" dirty="0" smtClean="0"/>
              <a:t> reviewers/architecture may not come prepared.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“Another meeting” to attend.</a:t>
            </a:r>
          </a:p>
          <a:p>
            <a:pPr algn="l"/>
            <a:endParaRPr lang="en-US" sz="3200" dirty="0"/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186" y="125786"/>
            <a:ext cx="3530283" cy="217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69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“How”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7315200" cy="685800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 smtClean="0"/>
              <a:t>Tool-Assisted Review</a:t>
            </a:r>
            <a:endParaRPr lang="en-US" sz="3200" b="1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5694" y="1781541"/>
            <a:ext cx="8723506" cy="2003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Pros: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Quite effective.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Reviewers can review at his own pace.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Reviewers has time to analyze the code under review.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All comments are tracked and documented for auditing.</a:t>
            </a:r>
          </a:p>
          <a:p>
            <a:pPr algn="l"/>
            <a:endParaRPr lang="en-US" dirty="0"/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52400" y="4648200"/>
            <a:ext cx="8686800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Cons: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Cost of software purchase (Code Collab $500/seat).</a:t>
            </a:r>
          </a:p>
          <a:p>
            <a:pPr algn="l"/>
            <a:endParaRPr lang="en-US" sz="3200" dirty="0"/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638" y="151049"/>
            <a:ext cx="3204162" cy="22873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466" y="1460866"/>
            <a:ext cx="1691787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15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“How Not”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610600" cy="4343400"/>
          </a:xfrm>
        </p:spPr>
        <p:txBody>
          <a:bodyPr>
            <a:noAutofit/>
          </a:bodyPr>
          <a:lstStyle/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Use review as a “retaliation” or to “insult” other developers.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Use review “bug/defects</a:t>
            </a:r>
            <a:r>
              <a:rPr lang="en-US" sz="3200" dirty="0"/>
              <a:t>” report </a:t>
            </a:r>
            <a:r>
              <a:rPr lang="en-US" sz="3200" dirty="0" smtClean="0"/>
              <a:t>to gauge employees’ annual performance.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397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Code Review Patterns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8910" y="1219200"/>
            <a:ext cx="7854368" cy="46482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Readability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Consistency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DRY Principle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Testable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Miscellaneous.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Magic strings and number.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Large method body.</a:t>
            </a:r>
          </a:p>
        </p:txBody>
      </p:sp>
    </p:spTree>
    <p:extLst>
      <p:ext uri="{BB962C8B-B14F-4D97-AF65-F5344CB8AC3E}">
        <p14:creationId xmlns:p14="http://schemas.microsoft.com/office/powerpoint/2010/main" val="4125190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9525000" cy="685800"/>
          </a:xfrm>
        </p:spPr>
        <p:txBody>
          <a:bodyPr/>
          <a:lstStyle/>
          <a:p>
            <a:pPr algn="l"/>
            <a:r>
              <a:rPr lang="en-US" sz="4000" dirty="0" smtClean="0"/>
              <a:t>Code Review Patterns - Readability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9" name="Subtitle 6"/>
          <p:cNvSpPr txBox="1">
            <a:spLocks/>
          </p:cNvSpPr>
          <p:nvPr/>
        </p:nvSpPr>
        <p:spPr>
          <a:xfrm>
            <a:off x="573183" y="990600"/>
            <a:ext cx="785436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Quite subjective.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Use style guide as a guideline.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Code should be readable &amp; understandable 6 months or a year from now by different developers.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Code Demo.</a:t>
            </a:r>
          </a:p>
        </p:txBody>
      </p:sp>
    </p:spTree>
    <p:extLst>
      <p:ext uri="{BB962C8B-B14F-4D97-AF65-F5344CB8AC3E}">
        <p14:creationId xmlns:p14="http://schemas.microsoft.com/office/powerpoint/2010/main" val="2978454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838200"/>
            <a:ext cx="9906000" cy="685800"/>
          </a:xfrm>
        </p:spPr>
        <p:txBody>
          <a:bodyPr/>
          <a:lstStyle/>
          <a:p>
            <a:pPr algn="l"/>
            <a:r>
              <a:rPr lang="en-US" sz="4000" dirty="0"/>
              <a:t>Code Review Patterns </a:t>
            </a:r>
            <a:r>
              <a:rPr lang="en-US" sz="4000" dirty="0" smtClean="0"/>
              <a:t>– Readability </a:t>
            </a:r>
            <a:br>
              <a:rPr lang="en-US" sz="4000" dirty="0" smtClean="0"/>
            </a:br>
            <a:r>
              <a:rPr lang="en-US" sz="4000" dirty="0" smtClean="0"/>
              <a:t>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7864475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43278" y="7864475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59165" y="7864475"/>
            <a:ext cx="2847975" cy="365125"/>
          </a:xfrm>
        </p:spPr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9" name="Subtitle 6"/>
          <p:cNvSpPr txBox="1">
            <a:spLocks/>
          </p:cNvSpPr>
          <p:nvPr/>
        </p:nvSpPr>
        <p:spPr>
          <a:xfrm>
            <a:off x="304800" y="1708150"/>
            <a:ext cx="7854368" cy="65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What is wrong?</a:t>
            </a:r>
          </a:p>
        </p:txBody>
      </p:sp>
      <p:sp>
        <p:nvSpPr>
          <p:cNvPr id="10" name="Subtitle 6"/>
          <p:cNvSpPr txBox="1">
            <a:spLocks/>
          </p:cNvSpPr>
          <p:nvPr/>
        </p:nvSpPr>
        <p:spPr>
          <a:xfrm>
            <a:off x="573183" y="2286000"/>
            <a:ext cx="7854368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Not liberal use of whitespaces.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Poorly-worded variable names.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Lengthy line.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Mixture of </a:t>
            </a:r>
            <a:r>
              <a:rPr lang="en-US" dirty="0" err="1" smtClean="0"/>
              <a:t>underscore_casing</a:t>
            </a:r>
            <a:r>
              <a:rPr lang="en-US" dirty="0" smtClean="0"/>
              <a:t> and </a:t>
            </a:r>
            <a:r>
              <a:rPr lang="en-US" dirty="0" err="1" smtClean="0"/>
              <a:t>camelCase</a:t>
            </a:r>
            <a:r>
              <a:rPr lang="en-US" sz="2800" dirty="0" smtClean="0"/>
              <a:t>.</a:t>
            </a:r>
          </a:p>
        </p:txBody>
      </p:sp>
      <p:sp>
        <p:nvSpPr>
          <p:cNvPr id="11" name="Subtitle 6"/>
          <p:cNvSpPr txBox="1">
            <a:spLocks/>
          </p:cNvSpPr>
          <p:nvPr/>
        </p:nvSpPr>
        <p:spPr>
          <a:xfrm>
            <a:off x="349649" y="4603750"/>
            <a:ext cx="7854368" cy="65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How can we make it better?</a:t>
            </a:r>
          </a:p>
        </p:txBody>
      </p:sp>
    </p:spTree>
    <p:extLst>
      <p:ext uri="{BB962C8B-B14F-4D97-AF65-F5344CB8AC3E}">
        <p14:creationId xmlns:p14="http://schemas.microsoft.com/office/powerpoint/2010/main" val="398520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838200"/>
            <a:ext cx="9906000" cy="685800"/>
          </a:xfrm>
        </p:spPr>
        <p:txBody>
          <a:bodyPr/>
          <a:lstStyle/>
          <a:p>
            <a:pPr algn="l"/>
            <a:r>
              <a:rPr lang="en-US" sz="4000" dirty="0"/>
              <a:t>Code Review Patterns </a:t>
            </a:r>
            <a:r>
              <a:rPr lang="en-US" sz="4000" dirty="0" smtClean="0"/>
              <a:t>– Consistency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7864475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43278" y="7864475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59165" y="7864475"/>
            <a:ext cx="2847975" cy="365125"/>
          </a:xfrm>
        </p:spPr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12" name="Subtitle 6"/>
          <p:cNvSpPr txBox="1">
            <a:spLocks/>
          </p:cNvSpPr>
          <p:nvPr/>
        </p:nvSpPr>
        <p:spPr>
          <a:xfrm>
            <a:off x="573183" y="990600"/>
            <a:ext cx="785436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New code’s styles, error handing, patterns, </a:t>
            </a:r>
            <a:r>
              <a:rPr lang="en-US" sz="2800" dirty="0" err="1" smtClean="0"/>
              <a:t>etc</a:t>
            </a:r>
            <a:r>
              <a:rPr lang="en-US" sz="2800" dirty="0" smtClean="0"/>
              <a:t> should match those of existing code.</a:t>
            </a:r>
          </a:p>
          <a:p>
            <a:pPr algn="l"/>
            <a:r>
              <a:rPr lang="en-US" sz="2800" dirty="0" smtClean="0"/>
              <a:t>     </a:t>
            </a:r>
            <a:r>
              <a:rPr lang="en-US" sz="2000" i="1" dirty="0" smtClean="0"/>
              <a:t>Exception: old, legacy code prior to code review process </a:t>
            </a:r>
          </a:p>
          <a:p>
            <a:pPr algn="l"/>
            <a:r>
              <a:rPr lang="en-US" sz="2000" i="1" dirty="0" smtClean="0"/>
              <a:t>       is exempt.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i="1" dirty="0" smtClean="0"/>
              <a:t>Coding Style Guide should help.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Code Demo.</a:t>
            </a:r>
          </a:p>
        </p:txBody>
      </p:sp>
    </p:spTree>
    <p:extLst>
      <p:ext uri="{BB962C8B-B14F-4D97-AF65-F5344CB8AC3E}">
        <p14:creationId xmlns:p14="http://schemas.microsoft.com/office/powerpoint/2010/main" val="2791645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9906000" cy="685800"/>
          </a:xfrm>
        </p:spPr>
        <p:txBody>
          <a:bodyPr/>
          <a:lstStyle/>
          <a:p>
            <a:pPr algn="l"/>
            <a:r>
              <a:rPr lang="en-US" sz="4000" dirty="0"/>
              <a:t>Code Review Patterns </a:t>
            </a:r>
            <a:r>
              <a:rPr lang="en-US" sz="4000" dirty="0" smtClean="0"/>
              <a:t>– </a:t>
            </a:r>
            <a:r>
              <a:rPr lang="en-US" sz="4000" dirty="0" smtClean="0"/>
              <a:t>Consistency </a:t>
            </a:r>
            <a:br>
              <a:rPr lang="en-US" sz="4000" dirty="0" smtClean="0"/>
            </a:br>
            <a:r>
              <a:rPr lang="en-US" sz="4000" dirty="0" smtClean="0"/>
              <a:t>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7864475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43278" y="7864475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59165" y="7864475"/>
            <a:ext cx="2847975" cy="365125"/>
          </a:xfrm>
        </p:spPr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6"/>
          <p:cNvSpPr txBox="1">
            <a:spLocks/>
          </p:cNvSpPr>
          <p:nvPr/>
        </p:nvSpPr>
        <p:spPr>
          <a:xfrm>
            <a:off x="317693" y="1676400"/>
            <a:ext cx="7854368" cy="65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What is wrong?</a:t>
            </a:r>
          </a:p>
        </p:txBody>
      </p:sp>
      <p:sp>
        <p:nvSpPr>
          <p:cNvPr id="8" name="Subtitle 6"/>
          <p:cNvSpPr txBox="1">
            <a:spLocks/>
          </p:cNvSpPr>
          <p:nvPr/>
        </p:nvSpPr>
        <p:spPr>
          <a:xfrm>
            <a:off x="586076" y="2254250"/>
            <a:ext cx="7854368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No precondition checks.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Inconsistent ways of logging errors.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Multiple return statements</a:t>
            </a:r>
            <a:r>
              <a:rPr lang="en-US" sz="2800" dirty="0" smtClean="0"/>
              <a:t>.</a:t>
            </a:r>
          </a:p>
          <a:p>
            <a:pPr algn="l"/>
            <a:endParaRPr lang="en-US" sz="2800" dirty="0"/>
          </a:p>
        </p:txBody>
      </p:sp>
      <p:sp>
        <p:nvSpPr>
          <p:cNvPr id="9" name="Subtitle 6"/>
          <p:cNvSpPr txBox="1">
            <a:spLocks/>
          </p:cNvSpPr>
          <p:nvPr/>
        </p:nvSpPr>
        <p:spPr>
          <a:xfrm>
            <a:off x="362542" y="4572000"/>
            <a:ext cx="7854368" cy="65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How can we make it better?</a:t>
            </a:r>
          </a:p>
        </p:txBody>
      </p:sp>
    </p:spTree>
    <p:extLst>
      <p:ext uri="{BB962C8B-B14F-4D97-AF65-F5344CB8AC3E}">
        <p14:creationId xmlns:p14="http://schemas.microsoft.com/office/powerpoint/2010/main" val="2558023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838200"/>
            <a:ext cx="9906000" cy="685800"/>
          </a:xfrm>
        </p:spPr>
        <p:txBody>
          <a:bodyPr/>
          <a:lstStyle/>
          <a:p>
            <a:pPr algn="l"/>
            <a:r>
              <a:rPr lang="en-US" sz="4000" dirty="0"/>
              <a:t>Code Review Patterns </a:t>
            </a:r>
            <a:r>
              <a:rPr lang="en-US" sz="4000" dirty="0" smtClean="0"/>
              <a:t>– </a:t>
            </a:r>
            <a:r>
              <a:rPr lang="en-US" sz="4000" dirty="0" smtClean="0"/>
              <a:t>DRY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7864475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43278" y="7864475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59165" y="7864475"/>
            <a:ext cx="2847975" cy="365125"/>
          </a:xfrm>
        </p:spPr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12" name="Subtitle 6"/>
          <p:cNvSpPr txBox="1">
            <a:spLocks/>
          </p:cNvSpPr>
          <p:nvPr/>
        </p:nvSpPr>
        <p:spPr>
          <a:xfrm>
            <a:off x="573183" y="990600"/>
            <a:ext cx="785436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Look for repeating code blocks. Results of copy/paste.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Look for repeating magic string and numbers.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Code Demo.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0360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What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Why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When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How &amp; How Not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Code Review “Patterns”</a:t>
            </a:r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3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77258"/>
            <a:ext cx="9906000" cy="685800"/>
          </a:xfrm>
        </p:spPr>
        <p:txBody>
          <a:bodyPr/>
          <a:lstStyle/>
          <a:p>
            <a:pPr algn="l"/>
            <a:r>
              <a:rPr lang="en-US" sz="4000" dirty="0"/>
              <a:t>Code Review Patterns – </a:t>
            </a:r>
            <a:r>
              <a:rPr lang="en-US" sz="4000" dirty="0" smtClean="0"/>
              <a:t>DRY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7864475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3/20/2016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43278" y="7864475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59165" y="7864475"/>
            <a:ext cx="2847975" cy="365125"/>
          </a:xfrm>
        </p:spPr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6"/>
          <p:cNvSpPr txBox="1">
            <a:spLocks/>
          </p:cNvSpPr>
          <p:nvPr/>
        </p:nvSpPr>
        <p:spPr>
          <a:xfrm>
            <a:off x="317693" y="990600"/>
            <a:ext cx="7854368" cy="65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What is wrong?</a:t>
            </a:r>
          </a:p>
        </p:txBody>
      </p:sp>
      <p:sp>
        <p:nvSpPr>
          <p:cNvPr id="8" name="Subtitle 6"/>
          <p:cNvSpPr txBox="1">
            <a:spLocks/>
          </p:cNvSpPr>
          <p:nvPr/>
        </p:nvSpPr>
        <p:spPr>
          <a:xfrm>
            <a:off x="586076" y="1600200"/>
            <a:ext cx="7854368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Duplication of magic number 7926 miles.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Copy/Paste same block of code</a:t>
            </a:r>
            <a:endParaRPr lang="en-US" sz="2800" dirty="0" smtClean="0"/>
          </a:p>
          <a:p>
            <a:pPr algn="l"/>
            <a:endParaRPr lang="en-US" sz="2800" dirty="0"/>
          </a:p>
        </p:txBody>
      </p:sp>
      <p:sp>
        <p:nvSpPr>
          <p:cNvPr id="9" name="Subtitle 6"/>
          <p:cNvSpPr txBox="1">
            <a:spLocks/>
          </p:cNvSpPr>
          <p:nvPr/>
        </p:nvSpPr>
        <p:spPr>
          <a:xfrm>
            <a:off x="362542" y="2819400"/>
            <a:ext cx="7854368" cy="65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How can we make it better?</a:t>
            </a:r>
          </a:p>
        </p:txBody>
      </p:sp>
    </p:spTree>
    <p:extLst>
      <p:ext uri="{BB962C8B-B14F-4D97-AF65-F5344CB8AC3E}">
        <p14:creationId xmlns:p14="http://schemas.microsoft.com/office/powerpoint/2010/main" val="1277828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838200"/>
            <a:ext cx="9906000" cy="685800"/>
          </a:xfrm>
        </p:spPr>
        <p:txBody>
          <a:bodyPr/>
          <a:lstStyle/>
          <a:p>
            <a:pPr algn="l"/>
            <a:r>
              <a:rPr lang="en-US" sz="4000" dirty="0"/>
              <a:t>Code Review Patterns </a:t>
            </a:r>
            <a:r>
              <a:rPr lang="en-US" sz="4000" dirty="0" smtClean="0"/>
              <a:t>– </a:t>
            </a:r>
            <a:r>
              <a:rPr lang="en-US" sz="4000" dirty="0" smtClean="0"/>
              <a:t>Testable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7864475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3/20/2016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43278" y="7864475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59165" y="7864475"/>
            <a:ext cx="2847975" cy="365125"/>
          </a:xfrm>
        </p:spPr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12" name="Subtitle 6"/>
          <p:cNvSpPr txBox="1">
            <a:spLocks/>
          </p:cNvSpPr>
          <p:nvPr/>
        </p:nvSpPr>
        <p:spPr>
          <a:xfrm>
            <a:off x="304800" y="990600"/>
            <a:ext cx="841841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Make liberal use of Dependency Injection and </a:t>
            </a:r>
            <a:r>
              <a:rPr lang="en-US" sz="2800" dirty="0" err="1" smtClean="0"/>
              <a:t>IoC</a:t>
            </a:r>
            <a:r>
              <a:rPr lang="en-US" sz="2800" dirty="0" smtClean="0"/>
              <a:t> Container (</a:t>
            </a:r>
            <a:r>
              <a:rPr lang="en-US" sz="2800" dirty="0" err="1" smtClean="0"/>
              <a:t>eg</a:t>
            </a:r>
            <a:r>
              <a:rPr lang="en-US" sz="2800" dirty="0" smtClean="0"/>
              <a:t> Spring, </a:t>
            </a:r>
            <a:r>
              <a:rPr lang="en-US" sz="2800" dirty="0" err="1" smtClean="0"/>
              <a:t>Ninject</a:t>
            </a:r>
            <a:r>
              <a:rPr lang="en-US" sz="2800" dirty="0" smtClean="0"/>
              <a:t>, </a:t>
            </a:r>
            <a:r>
              <a:rPr lang="en-US" sz="2800" dirty="0" err="1" smtClean="0"/>
              <a:t>etc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Externalize “heavy weight” dependency.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Use “mocks”.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smtClean="0"/>
              <a:t>Code Demo.</a:t>
            </a: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14830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Discussed the 3 </a:t>
            </a:r>
            <a:r>
              <a:rPr lang="en-US" sz="3200" dirty="0" err="1" smtClean="0"/>
              <a:t>Ws</a:t>
            </a:r>
            <a:r>
              <a:rPr lang="en-US" sz="3200" dirty="0" smtClean="0"/>
              <a:t> and How.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Discussed the pros and cons of three review approaches.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Discussed various code review patterns and </a:t>
            </a:r>
            <a:r>
              <a:rPr lang="en-US" sz="3200" dirty="0" err="1" smtClean="0"/>
              <a:t>gotchas</a:t>
            </a:r>
            <a:r>
              <a:rPr lang="en-US" sz="3200" smtClean="0"/>
              <a:t>.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92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xx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04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81000" y="1600200"/>
            <a:ext cx="84582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Introduction to Jasmine.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Use Jasmine to mock ajax and long running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Use Karma to improve productivity.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Questions?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3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“What”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8001000" cy="513715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To </a:t>
            </a:r>
            <a:r>
              <a:rPr lang="en-US" sz="3200" dirty="0" smtClean="0"/>
              <a:t>read and </a:t>
            </a:r>
            <a:r>
              <a:rPr lang="en-US" sz="3200" u="sng" dirty="0" smtClean="0"/>
              <a:t>understand</a:t>
            </a:r>
            <a:r>
              <a:rPr lang="en-US" sz="3200" dirty="0" smtClean="0"/>
              <a:t> the code.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Search for areas that are problematic.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Search for areas </a:t>
            </a:r>
            <a:r>
              <a:rPr lang="en-US" sz="3200" dirty="0" smtClean="0"/>
              <a:t>for improvement.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Not a witch hunt or assign blame.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To share knowledge between </a:t>
            </a:r>
            <a:r>
              <a:rPr lang="en-US" sz="3200" dirty="0" err="1" smtClean="0"/>
              <a:t>Sr</a:t>
            </a:r>
            <a:r>
              <a:rPr lang="en-US" sz="3200" dirty="0" smtClean="0"/>
              <a:t> and Jr developers.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“Why”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599" y="914400"/>
            <a:ext cx="8876653" cy="5486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Very effective way to discover defects &amp; difficult-to-find bugs.</a:t>
            </a:r>
          </a:p>
          <a:p>
            <a:r>
              <a:rPr lang="en-US" sz="2000" dirty="0" smtClean="0"/>
              <a:t>Code review + unit test + </a:t>
            </a:r>
            <a:r>
              <a:rPr lang="en-US" sz="2000" dirty="0" err="1" smtClean="0"/>
              <a:t>Linting</a:t>
            </a:r>
            <a:r>
              <a:rPr lang="en-US" sz="2000" dirty="0" smtClean="0"/>
              <a:t> + automation tests = </a:t>
            </a:r>
          </a:p>
          <a:p>
            <a:r>
              <a:rPr lang="en-US" sz="2000" dirty="0" smtClean="0"/>
              <a:t>High-quality product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Provides a check before code goes to production.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Encourage developers to write cleaner and better code since it will be looked at.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To learn from each other &amp; share “tribal knowledge”.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Improve quality of the team &amp;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Meet </a:t>
            </a:r>
            <a:r>
              <a:rPr lang="en-US" sz="2800" dirty="0"/>
              <a:t>CMMI Level 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4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“Why”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610600" cy="54864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Cons: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Add ~10% to development effort.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Cost $$$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Not suitable for “throw away” projects (e.g. test harness/drivers, proof of concept app )</a:t>
            </a: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6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“When”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1219200"/>
            <a:ext cx="86868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Right after a feature is completed.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For large feature set, review in piecemeal.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End of a short sprint.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82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“How”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219200"/>
            <a:ext cx="8839200" cy="513715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The Process</a:t>
            </a:r>
          </a:p>
          <a:p>
            <a:pPr lvl="1" algn="l"/>
            <a:endParaRPr lang="en-US" sz="2800" dirty="0" smtClean="0"/>
          </a:p>
          <a:p>
            <a:pPr marL="514350" indent="-514350" algn="l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4800" y="2362200"/>
            <a:ext cx="152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Complete</a:t>
            </a:r>
          </a:p>
          <a:p>
            <a:pPr algn="ctr"/>
            <a:r>
              <a:rPr lang="en-US" dirty="0" smtClean="0"/>
              <a:t>(author)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590800" y="2391747"/>
            <a:ext cx="1524000" cy="782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 for Review (author)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53000" y="2327988"/>
            <a:ext cx="1752600" cy="796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 Review (reviewer(s))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980992" y="4038600"/>
            <a:ext cx="1752600" cy="796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Rework</a:t>
            </a:r>
          </a:p>
          <a:p>
            <a:pPr algn="ctr"/>
            <a:r>
              <a:rPr lang="en-US" dirty="0" smtClean="0"/>
              <a:t>(author)</a:t>
            </a:r>
            <a:endParaRPr lang="en-US" dirty="0"/>
          </a:p>
        </p:txBody>
      </p:sp>
      <p:sp>
        <p:nvSpPr>
          <p:cNvPr id="12" name="Curved Left Arrow 11"/>
          <p:cNvSpPr/>
          <p:nvPr/>
        </p:nvSpPr>
        <p:spPr>
          <a:xfrm>
            <a:off x="6752096" y="3029147"/>
            <a:ext cx="608825" cy="1216152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 rot="10800000">
            <a:off x="4296904" y="3027299"/>
            <a:ext cx="609600" cy="1216152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828800" y="2667000"/>
            <a:ext cx="685800" cy="24570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186491" y="2667000"/>
            <a:ext cx="685800" cy="24570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407416" y="2327988"/>
            <a:ext cx="1446635" cy="796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Merge to master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6786309" y="2578749"/>
            <a:ext cx="597860" cy="24065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2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“How”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838200"/>
            <a:ext cx="8839200" cy="5486400"/>
          </a:xfrm>
        </p:spPr>
        <p:txBody>
          <a:bodyPr>
            <a:noAutofit/>
          </a:bodyPr>
          <a:lstStyle/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Review Types:</a:t>
            </a:r>
          </a:p>
          <a:p>
            <a:pPr marL="971550" lvl="1" indent="-514350" algn="l">
              <a:buFont typeface="+mj-lt"/>
              <a:buAutoNum type="romanUcPeriod"/>
            </a:pPr>
            <a:r>
              <a:rPr lang="en-US" sz="2800" dirty="0" smtClean="0"/>
              <a:t>Over-the-shoulder review</a:t>
            </a:r>
          </a:p>
          <a:p>
            <a:pPr marL="971550" lvl="1" indent="-514350" algn="l">
              <a:buFont typeface="+mj-lt"/>
              <a:buAutoNum type="romanUcPeriod"/>
            </a:pPr>
            <a:r>
              <a:rPr lang="en-US" sz="2800" dirty="0" smtClean="0"/>
              <a:t>Formal review</a:t>
            </a:r>
          </a:p>
          <a:p>
            <a:pPr marL="971550" lvl="1" indent="-514350" algn="l">
              <a:buFont typeface="+mj-lt"/>
              <a:buAutoNum type="romanUcPeriod"/>
            </a:pPr>
            <a:r>
              <a:rPr lang="en-US" sz="2800" dirty="0" smtClean="0"/>
              <a:t>Tool-assist review.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Review in small chunks.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200-400 SLOC/</a:t>
            </a:r>
            <a:r>
              <a:rPr lang="en-US" sz="3200" dirty="0" err="1" smtClean="0"/>
              <a:t>hr</a:t>
            </a: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algn="l"/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Have a coding </a:t>
            </a:r>
            <a:r>
              <a:rPr lang="en-US" sz="3200" dirty="0" smtClean="0"/>
              <a:t>Style Guide or </a:t>
            </a:r>
            <a:r>
              <a:rPr lang="en-US" sz="3200" dirty="0"/>
              <a:t>C</a:t>
            </a:r>
            <a:r>
              <a:rPr lang="en-US" sz="3200" dirty="0" smtClean="0"/>
              <a:t>hecklist available</a:t>
            </a:r>
            <a:r>
              <a:rPr lang="en-US" sz="3200" dirty="0"/>
              <a:t>.</a:t>
            </a:r>
          </a:p>
          <a:p>
            <a:pPr lvl="1" algn="l"/>
            <a:endParaRPr lang="en-US" sz="2800" dirty="0" smtClean="0"/>
          </a:p>
          <a:p>
            <a:pPr marL="514350" indent="-514350" algn="l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3505200"/>
            <a:ext cx="3810796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28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/>
              <a:t>The “How” (</a:t>
            </a:r>
            <a:r>
              <a:rPr lang="en-US" sz="4000" dirty="0" err="1"/>
              <a:t>cont</a:t>
            </a:r>
            <a:r>
              <a:rPr lang="en-US" sz="4000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686800" cy="4724400"/>
          </a:xfrm>
        </p:spPr>
        <p:txBody>
          <a:bodyPr>
            <a:noAutofit/>
          </a:bodyPr>
          <a:lstStyle/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200" dirty="0"/>
              <a:t>Goal:  100% </a:t>
            </a:r>
            <a:r>
              <a:rPr lang="en-US" sz="3200" dirty="0" smtClean="0"/>
              <a:t>coverage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              75%+ coverage is still good.</a:t>
            </a:r>
            <a:endParaRPr lang="en-US" sz="3200" dirty="0"/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No review of 3</a:t>
            </a:r>
            <a:r>
              <a:rPr lang="en-US" sz="3200" baseline="30000" dirty="0" smtClean="0"/>
              <a:t>rd</a:t>
            </a:r>
            <a:r>
              <a:rPr lang="en-US" sz="3200" dirty="0"/>
              <a:t>-</a:t>
            </a:r>
            <a:r>
              <a:rPr lang="en-US" sz="3200" dirty="0" smtClean="0"/>
              <a:t>party code.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Foster a positive culture.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“No Fear” &amp; “No Retaliation” environment.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“No penalty” for rejecting code &amp; may delay a release.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97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8730</TotalTime>
  <Words>941</Words>
  <Application>Microsoft Office PowerPoint</Application>
  <PresentationFormat>On-screen Show (4:3)</PresentationFormat>
  <Paragraphs>236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Courier New</vt:lpstr>
      <vt:lpstr>Palatino Linotype</vt:lpstr>
      <vt:lpstr>Executive</vt:lpstr>
      <vt:lpstr>Effective Code Review</vt:lpstr>
      <vt:lpstr>Agenda</vt:lpstr>
      <vt:lpstr>The “What”</vt:lpstr>
      <vt:lpstr>The “Why”</vt:lpstr>
      <vt:lpstr>The “Why” (cont)</vt:lpstr>
      <vt:lpstr>The “When”</vt:lpstr>
      <vt:lpstr>The “How”</vt:lpstr>
      <vt:lpstr>The “How” (cont)</vt:lpstr>
      <vt:lpstr>The “How” (cont)</vt:lpstr>
      <vt:lpstr>The “How” (cont)</vt:lpstr>
      <vt:lpstr>The “How” (cont)</vt:lpstr>
      <vt:lpstr>The “How” (cont)</vt:lpstr>
      <vt:lpstr>The “How Not”</vt:lpstr>
      <vt:lpstr>Code Review Patterns</vt:lpstr>
      <vt:lpstr>Code Review Patterns - Readability</vt:lpstr>
      <vt:lpstr>Code Review Patterns – Readability  (cont)</vt:lpstr>
      <vt:lpstr>Code Review Patterns – Consistency </vt:lpstr>
      <vt:lpstr>Code Review Patterns – Consistency  (cont) </vt:lpstr>
      <vt:lpstr>Code Review Patterns – DRY </vt:lpstr>
      <vt:lpstr>Code Review Patterns – DRY (cont) </vt:lpstr>
      <vt:lpstr>Code Review Patterns – Testable </vt:lpstr>
      <vt:lpstr>Conclusion</vt:lpstr>
      <vt:lpstr>xx</vt:lpstr>
      <vt:lpstr>Conclusion</vt:lpstr>
    </vt:vector>
  </TitlesOfParts>
  <Company>General Dynamics Information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Hoanh T</dc:creator>
  <cp:lastModifiedBy>Tran, Hoanh T</cp:lastModifiedBy>
  <cp:revision>193</cp:revision>
  <dcterms:created xsi:type="dcterms:W3CDTF">2015-11-08T05:01:46Z</dcterms:created>
  <dcterms:modified xsi:type="dcterms:W3CDTF">2016-03-21T04:19:32Z</dcterms:modified>
</cp:coreProperties>
</file>