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49616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226712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3608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2538389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692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32724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190662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371872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26462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686E7-0613-432B-A508-1CB36AAAA4F0}"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12761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B686E7-0613-432B-A508-1CB36AAAA4F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28394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B686E7-0613-432B-A508-1CB36AAAA4F0}"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73385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B686E7-0613-432B-A508-1CB36AAAA4F0}"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5724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686E7-0613-432B-A508-1CB36AAAA4F0}"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60045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686E7-0613-432B-A508-1CB36AAAA4F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323439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686E7-0613-432B-A508-1CB36AAAA4F0}"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8FC9F-1D00-4359-BA89-994E3D212A8E}" type="slidenum">
              <a:rPr lang="en-US" smtClean="0"/>
              <a:t>‹#›</a:t>
            </a:fld>
            <a:endParaRPr lang="en-US"/>
          </a:p>
        </p:txBody>
      </p:sp>
    </p:spTree>
    <p:extLst>
      <p:ext uri="{BB962C8B-B14F-4D97-AF65-F5344CB8AC3E}">
        <p14:creationId xmlns:p14="http://schemas.microsoft.com/office/powerpoint/2010/main" val="106621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B686E7-0613-432B-A508-1CB36AAAA4F0}" type="datetimeFigureOut">
              <a:rPr lang="en-US" smtClean="0"/>
              <a:t>5/13/2024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908FC9F-1D00-4359-BA89-994E3D212A8E}" type="slidenum">
              <a:rPr lang="en-US" smtClean="0"/>
              <a:t>‹#›</a:t>
            </a:fld>
            <a:endParaRPr lang="en-US"/>
          </a:p>
        </p:txBody>
      </p:sp>
    </p:spTree>
    <p:extLst>
      <p:ext uri="{BB962C8B-B14F-4D97-AF65-F5344CB8AC3E}">
        <p14:creationId xmlns:p14="http://schemas.microsoft.com/office/powerpoint/2010/main" val="3862679863"/>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 id="2147484141" r:id="rId13"/>
    <p:sldLayoutId id="2147484142" r:id="rId14"/>
    <p:sldLayoutId id="2147484143" r:id="rId15"/>
    <p:sldLayoutId id="214748414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152" y="1565754"/>
            <a:ext cx="9920614" cy="3281818"/>
          </a:xfrm>
        </p:spPr>
        <p:txBody>
          <a:bodyPr>
            <a:noAutofit/>
          </a:bodyPr>
          <a:lstStyle/>
          <a:p>
            <a:r>
              <a:rPr lang="en-US" sz="7200" dirty="0" smtClean="0">
                <a:solidFill>
                  <a:schemeClr val="accent5">
                    <a:lumMod val="50000"/>
                  </a:schemeClr>
                </a:solidFill>
                <a:latin typeface="Algerian" panose="04020705040A02060702" pitchFamily="82" charset="0"/>
              </a:rPr>
              <a:t>Phishing Awareness </a:t>
            </a:r>
            <a:r>
              <a:rPr lang="en-US" sz="9600" dirty="0" smtClean="0">
                <a:solidFill>
                  <a:schemeClr val="accent5">
                    <a:lumMod val="50000"/>
                  </a:schemeClr>
                </a:solidFill>
                <a:latin typeface="Algerian" panose="04020705040A02060702" pitchFamily="82" charset="0"/>
              </a:rPr>
              <a:t>Training</a:t>
            </a:r>
            <a:endParaRPr lang="en-US" sz="9600" dirty="0">
              <a:solidFill>
                <a:schemeClr val="accent5">
                  <a:lumMod val="50000"/>
                </a:schemeClr>
              </a:solidFill>
              <a:latin typeface="Algerian" panose="04020705040A02060702" pitchFamily="82" charset="0"/>
            </a:endParaRPr>
          </a:p>
        </p:txBody>
      </p:sp>
      <p:sp>
        <p:nvSpPr>
          <p:cNvPr id="4" name="Rectangle 3"/>
          <p:cNvSpPr/>
          <p:nvPr/>
        </p:nvSpPr>
        <p:spPr>
          <a:xfrm>
            <a:off x="3098731" y="6137846"/>
            <a:ext cx="5926751" cy="461665"/>
          </a:xfrm>
          <a:prstGeom prst="rect">
            <a:avLst/>
          </a:prstGeom>
        </p:spPr>
        <p:txBody>
          <a:bodyPr wrap="none">
            <a:spAutoFit/>
          </a:bodyPr>
          <a:lstStyle/>
          <a:p>
            <a:r>
              <a:rPr lang="en-US" sz="2400" dirty="0" smtClean="0">
                <a:solidFill>
                  <a:srgbClr val="002060"/>
                </a:solidFill>
                <a:latin typeface="Cooper Black" panose="0208090404030B020404" pitchFamily="18" charset="0"/>
              </a:rPr>
              <a:t>OWOEYE TOLUWALOPE COMFORT</a:t>
            </a:r>
            <a:endParaRPr lang="en-US" sz="2400" dirty="0">
              <a:solidFill>
                <a:srgbClr val="002060"/>
              </a:solidFill>
              <a:latin typeface="Cooper Black" panose="0208090404030B020404" pitchFamily="18" charset="0"/>
            </a:endParaRPr>
          </a:p>
        </p:txBody>
      </p:sp>
    </p:spTree>
    <p:extLst>
      <p:ext uri="{BB962C8B-B14F-4D97-AF65-F5344CB8AC3E}">
        <p14:creationId xmlns:p14="http://schemas.microsoft.com/office/powerpoint/2010/main" val="1378113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8071" y="2019627"/>
            <a:ext cx="8404965" cy="2397579"/>
          </a:xfrm>
          <a:prstGeom prst="rect">
            <a:avLst/>
          </a:prstGeom>
        </p:spPr>
        <p:txBody>
          <a:bodyPr wrap="square">
            <a:spAutoFit/>
          </a:bodyPr>
          <a:lstStyle/>
          <a:p>
            <a:pPr fontAlgn="t">
              <a:lnSpc>
                <a:spcPct val="107000"/>
              </a:lnSpc>
              <a:spcAft>
                <a:spcPts val="0"/>
              </a:spcAft>
            </a:pPr>
            <a:r>
              <a:rPr lang="en-US" sz="14000"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THANK YOU!!!</a:t>
            </a:r>
            <a:endParaRPr lang="en-US" sz="14000" dirty="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861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346" y="420274"/>
            <a:ext cx="8718115" cy="5755422"/>
          </a:xfrm>
          <a:prstGeom prst="rect">
            <a:avLst/>
          </a:prstGeom>
        </p:spPr>
        <p:txBody>
          <a:bodyPr wrap="square">
            <a:spAutoFit/>
          </a:bodyPr>
          <a:lstStyle/>
          <a:p>
            <a:pPr fontAlgn="base"/>
            <a:r>
              <a:rPr lang="en-US" sz="4800" b="1" i="0" dirty="0" smtClean="0">
                <a:solidFill>
                  <a:srgbClr val="002060"/>
                </a:solidFill>
                <a:effectLst/>
                <a:latin typeface="Gloucester MT Extra Condensed" panose="02030808020601010101" pitchFamily="18" charset="0"/>
              </a:rPr>
              <a:t>What Is Phishing?</a:t>
            </a:r>
          </a:p>
          <a:p>
            <a:pPr fontAlgn="base"/>
            <a:endParaRPr lang="en-US" sz="4000" b="1" i="0" dirty="0" smtClean="0">
              <a:solidFill>
                <a:srgbClr val="002060"/>
              </a:solidFill>
              <a:effectLst/>
              <a:latin typeface="Gloucester MT Extra Condensed" panose="02030808020601010101" pitchFamily="18" charset="0"/>
            </a:endParaRPr>
          </a:p>
          <a:p>
            <a:pPr fontAlgn="base"/>
            <a:r>
              <a:rPr lang="en-US" sz="4000" b="1" i="0" dirty="0" smtClean="0">
                <a:solidFill>
                  <a:srgbClr val="002060"/>
                </a:solidFill>
                <a:effectLst/>
                <a:latin typeface="Gloucester MT Extra Condensed" panose="02030808020601010101" pitchFamily="18" charset="0"/>
              </a:rPr>
              <a:t>Phishing is the practice of sending fraudulent communications that appear to come from a legitimate and reputable source, usually through email and text messaging. The attacker's goal is to steal money, gain access to sensitive data and login information, or to install malware on the victim's device. Phishing is a dangerous, damaging, and an increasingly common type of cyber-attack.</a:t>
            </a:r>
            <a:endParaRPr lang="en-US" sz="4000" b="1" i="0" dirty="0">
              <a:solidFill>
                <a:srgbClr val="002060"/>
              </a:solidFill>
              <a:effectLst/>
              <a:latin typeface="Gloucester MT Extra Condensed" panose="02030808020601010101" pitchFamily="18" charset="0"/>
            </a:endParaRPr>
          </a:p>
        </p:txBody>
      </p:sp>
      <p:pic>
        <p:nvPicPr>
          <p:cNvPr id="4" name="Picture 3"/>
          <p:cNvPicPr>
            <a:picLocks noChangeAspect="1"/>
          </p:cNvPicPr>
          <p:nvPr/>
        </p:nvPicPr>
        <p:blipFill>
          <a:blip r:embed="rId2"/>
          <a:stretch>
            <a:fillRect/>
          </a:stretch>
        </p:blipFill>
        <p:spPr>
          <a:xfrm>
            <a:off x="4897677" y="420274"/>
            <a:ext cx="4384110" cy="1209729"/>
          </a:xfrm>
          <a:prstGeom prst="rect">
            <a:avLst/>
          </a:prstGeom>
        </p:spPr>
      </p:pic>
    </p:spTree>
    <p:extLst>
      <p:ext uri="{BB962C8B-B14F-4D97-AF65-F5344CB8AC3E}">
        <p14:creationId xmlns:p14="http://schemas.microsoft.com/office/powerpoint/2010/main" val="3133328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255" y="335846"/>
            <a:ext cx="9670093" cy="6340197"/>
          </a:xfrm>
          <a:prstGeom prst="rect">
            <a:avLst/>
          </a:prstGeom>
        </p:spPr>
        <p:txBody>
          <a:bodyPr wrap="square">
            <a:spAutoFit/>
          </a:bodyPr>
          <a:lstStyle/>
          <a:p>
            <a:pPr fontAlgn="base"/>
            <a:r>
              <a:rPr lang="en-US" sz="2800" b="0" i="0" dirty="0" smtClean="0">
                <a:solidFill>
                  <a:srgbClr val="002060"/>
                </a:solidFill>
                <a:effectLst/>
                <a:latin typeface="Gloucester MT Extra Condensed" panose="02030808020601010101" pitchFamily="18" charset="0"/>
              </a:rPr>
              <a:t>How does phishing work? </a:t>
            </a:r>
          </a:p>
          <a:p>
            <a:pPr fontAlgn="base"/>
            <a:endParaRPr lang="en-US" sz="2600" b="0" i="0" dirty="0" smtClean="0">
              <a:solidFill>
                <a:srgbClr val="002060"/>
              </a:solidFill>
              <a:effectLst/>
              <a:latin typeface="Gloucester MT Extra Condensed" panose="02030808020601010101" pitchFamily="18" charset="0"/>
            </a:endParaRPr>
          </a:p>
          <a:p>
            <a:pPr fontAlgn="base"/>
            <a:r>
              <a:rPr lang="en-US" sz="2200" b="0" i="0" dirty="0" smtClean="0">
                <a:solidFill>
                  <a:srgbClr val="002060"/>
                </a:solidFill>
                <a:effectLst/>
                <a:latin typeface="Gloucester MT Extra Condensed" panose="02030808020601010101" pitchFamily="18" charset="0"/>
              </a:rPr>
              <a:t>Phishing works by luring a victim with legitimate-looking (but fraudulent) emails or other communication from a trusted (or sometimes seemingly desperate) sender who coaxes victims into providing confidential information—often on what looks to be a convincingly legitimate website. </a:t>
            </a:r>
          </a:p>
          <a:p>
            <a:pPr fontAlgn="base"/>
            <a:endParaRPr lang="en-US" sz="2200" dirty="0">
              <a:solidFill>
                <a:srgbClr val="002060"/>
              </a:solidFill>
              <a:latin typeface="Gloucester MT Extra Condensed" panose="02030808020601010101" pitchFamily="18" charset="0"/>
            </a:endParaRPr>
          </a:p>
          <a:p>
            <a:pPr fontAlgn="base"/>
            <a:r>
              <a:rPr lang="en-US" sz="2200" b="0" i="0" dirty="0" smtClean="0">
                <a:solidFill>
                  <a:srgbClr val="002060"/>
                </a:solidFill>
                <a:effectLst/>
                <a:latin typeface="Gloucester MT Extra Condensed" panose="02030808020601010101" pitchFamily="18" charset="0"/>
              </a:rPr>
              <a:t>Sometimes malware or ransom ware is also downloaded onto the victim's computer. </a:t>
            </a:r>
          </a:p>
          <a:p>
            <a:pPr fontAlgn="base"/>
            <a:endParaRPr lang="en-US" sz="22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2200" b="0" i="0" dirty="0" smtClean="0">
                <a:solidFill>
                  <a:srgbClr val="002060"/>
                </a:solidFill>
                <a:effectLst/>
                <a:latin typeface="Gloucester MT Extra Condensed" panose="02030808020601010101" pitchFamily="18" charset="0"/>
              </a:rPr>
              <a:t>Phishers frequently use tactics like fear, curiosity, a sense of urgency, and greed to compel recipients to open attachments or click on links.</a:t>
            </a:r>
          </a:p>
          <a:p>
            <a:pPr fontAlgn="base"/>
            <a:endParaRPr lang="en-US" sz="22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2200" b="0" i="0" dirty="0" smtClean="0">
                <a:solidFill>
                  <a:srgbClr val="002060"/>
                </a:solidFill>
                <a:effectLst/>
                <a:latin typeface="Gloucester MT Extra Condensed" panose="02030808020601010101" pitchFamily="18" charset="0"/>
              </a:rPr>
              <a:t>Phishing attacks are designed to appear to come from legitimate companies and individuals.</a:t>
            </a:r>
          </a:p>
          <a:p>
            <a:pPr fontAlgn="base"/>
            <a:endParaRPr lang="en-US" sz="22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2200" b="0" i="0" dirty="0" smtClean="0">
                <a:solidFill>
                  <a:srgbClr val="002060"/>
                </a:solidFill>
                <a:effectLst/>
                <a:latin typeface="Gloucester MT Extra Condensed" panose="02030808020601010101" pitchFamily="18" charset="0"/>
              </a:rPr>
              <a:t>Cybercriminals are continuously innovating and using increasingly sophisticated techniques, including spear phishing (an attack directed at a specific person or group) and other strategies, to trick users into clicking or tapping.</a:t>
            </a:r>
          </a:p>
          <a:p>
            <a:pPr fontAlgn="base"/>
            <a:endParaRPr lang="en-US" sz="22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2200" b="0" i="0" dirty="0" smtClean="0">
                <a:solidFill>
                  <a:srgbClr val="002060"/>
                </a:solidFill>
                <a:effectLst/>
                <a:latin typeface="Gloucester MT Extra Condensed" panose="02030808020601010101" pitchFamily="18" charset="0"/>
              </a:rPr>
              <a:t>It only takes one successful phishing attack to compromise your network and steal your data, which is why it is always important to </a:t>
            </a:r>
            <a:r>
              <a:rPr lang="en-US" sz="2200" b="1" i="0" dirty="0" smtClean="0">
                <a:solidFill>
                  <a:schemeClr val="accent2">
                    <a:lumMod val="50000"/>
                  </a:schemeClr>
                </a:solidFill>
                <a:effectLst/>
                <a:latin typeface="Gloucester MT Extra Condensed" panose="02030808020601010101" pitchFamily="18" charset="0"/>
              </a:rPr>
              <a:t>think before you click.</a:t>
            </a:r>
            <a:endParaRPr lang="en-US" sz="2200" b="0" i="0" dirty="0">
              <a:solidFill>
                <a:srgbClr val="002060"/>
              </a:solidFill>
              <a:effectLst/>
              <a:latin typeface="Gloucester MT Extra Condensed" panose="02030808020601010101" pitchFamily="18" charset="0"/>
            </a:endParaRPr>
          </a:p>
        </p:txBody>
      </p:sp>
    </p:spTree>
    <p:extLst>
      <p:ext uri="{BB962C8B-B14F-4D97-AF65-F5344CB8AC3E}">
        <p14:creationId xmlns:p14="http://schemas.microsoft.com/office/powerpoint/2010/main" val="4252639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3879" y="1791222"/>
            <a:ext cx="8480121" cy="3477875"/>
          </a:xfrm>
          <a:prstGeom prst="rect">
            <a:avLst/>
          </a:prstGeom>
        </p:spPr>
        <p:txBody>
          <a:bodyPr wrap="square">
            <a:spAutoFit/>
          </a:bodyPr>
          <a:lstStyle/>
          <a:p>
            <a:pPr fontAlgn="base"/>
            <a:r>
              <a:rPr lang="en-US" sz="6000" b="0" i="0" dirty="0" smtClean="0">
                <a:solidFill>
                  <a:srgbClr val="002060"/>
                </a:solidFill>
                <a:effectLst/>
                <a:latin typeface="Gloucester MT Extra Condensed" panose="02030808020601010101" pitchFamily="18" charset="0"/>
              </a:rPr>
              <a:t>Who are the targets of phishing?</a:t>
            </a:r>
          </a:p>
          <a:p>
            <a:pPr fontAlgn="base"/>
            <a:endParaRPr lang="en-US" sz="4000" b="0" i="0" dirty="0" smtClean="0">
              <a:solidFill>
                <a:srgbClr val="002060"/>
              </a:solidFill>
              <a:effectLst/>
              <a:latin typeface="Gloucester MT Extra Condensed" panose="02030808020601010101" pitchFamily="18" charset="0"/>
            </a:endParaRPr>
          </a:p>
          <a:p>
            <a:pPr fontAlgn="base"/>
            <a:r>
              <a:rPr lang="en-US" sz="4000" b="0" i="0" dirty="0" smtClean="0">
                <a:solidFill>
                  <a:srgbClr val="002060"/>
                </a:solidFill>
                <a:effectLst/>
                <a:latin typeface="Gloucester MT Extra Condensed" panose="02030808020601010101" pitchFamily="18" charset="0"/>
              </a:rPr>
              <a:t>Anyone. Most phishing attacks target numerous email addresses with the hope that some percentage of users will be tricked.</a:t>
            </a:r>
            <a:endParaRPr lang="en-US" sz="4000" b="0" i="0" dirty="0">
              <a:solidFill>
                <a:srgbClr val="002060"/>
              </a:solidFill>
              <a:effectLst/>
              <a:latin typeface="Gloucester MT Extra Condensed" panose="02030808020601010101" pitchFamily="18" charset="0"/>
            </a:endParaRPr>
          </a:p>
        </p:txBody>
      </p:sp>
      <p:sp>
        <p:nvSpPr>
          <p:cNvPr id="3" name="AutoShape 2" descr="UM Today | Information Services and Technology | Three types of phishing  scams everyone needs to kn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6510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99" y="488515"/>
            <a:ext cx="5361138" cy="5632311"/>
          </a:xfrm>
          <a:prstGeom prst="rect">
            <a:avLst/>
          </a:prstGeom>
        </p:spPr>
        <p:txBody>
          <a:bodyPr wrap="square">
            <a:spAutoFit/>
          </a:bodyPr>
          <a:lstStyle/>
          <a:p>
            <a:pPr fontAlgn="base"/>
            <a:r>
              <a:rPr lang="en-US" sz="3600" b="0" i="0" dirty="0" smtClean="0">
                <a:solidFill>
                  <a:srgbClr val="002060"/>
                </a:solidFill>
                <a:effectLst/>
                <a:latin typeface="Gloucester MT Extra Condensed" panose="02030808020601010101" pitchFamily="18" charset="0"/>
              </a:rPr>
              <a:t>Personal phishing risks include:</a:t>
            </a:r>
          </a:p>
          <a:p>
            <a:pPr fontAlgn="base"/>
            <a:endParaRPr lang="en-US" sz="36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Money stolen from your bank account.</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Fraudulent charges on credit cards.</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Lost access to photos, videos, and files.</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Fake social media posts made in your accounts.</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Cybercriminals impersonating you, putting friends or family members at risk.</a:t>
            </a:r>
            <a:endParaRPr lang="en-US" sz="3600" b="0" i="0" dirty="0">
              <a:solidFill>
                <a:srgbClr val="002060"/>
              </a:solidFill>
              <a:effectLst/>
              <a:latin typeface="Gloucester MT Extra Condensed" panose="02030808020601010101" pitchFamily="18" charset="0"/>
            </a:endParaRPr>
          </a:p>
        </p:txBody>
      </p:sp>
      <p:sp>
        <p:nvSpPr>
          <p:cNvPr id="3" name="Rectangle 2"/>
          <p:cNvSpPr/>
          <p:nvPr/>
        </p:nvSpPr>
        <p:spPr>
          <a:xfrm>
            <a:off x="5849655" y="488515"/>
            <a:ext cx="5173249" cy="5253677"/>
          </a:xfrm>
          <a:prstGeom prst="rect">
            <a:avLst/>
          </a:prstGeom>
        </p:spPr>
        <p:txBody>
          <a:bodyPr wrap="square">
            <a:spAutoFit/>
          </a:bodyPr>
          <a:lstStyle/>
          <a:p>
            <a:pPr fontAlgn="base"/>
            <a:r>
              <a:rPr lang="en-US" sz="3600" b="0" i="0" dirty="0" smtClean="0">
                <a:solidFill>
                  <a:srgbClr val="002060"/>
                </a:solidFill>
                <a:effectLst/>
                <a:latin typeface="Gloucester MT Extra Condensed" panose="02030808020601010101" pitchFamily="18" charset="0"/>
              </a:rPr>
              <a:t>At work, phishing risks include:</a:t>
            </a:r>
          </a:p>
          <a:p>
            <a:pPr fontAlgn="base"/>
            <a:endParaRPr lang="en-US" sz="3600" b="0" i="0" dirty="0" smtClean="0">
              <a:solidFill>
                <a:srgbClr val="002060"/>
              </a:solidFill>
              <a:effectLst/>
              <a:latin typeface="Gloucester MT Extra Condensed" panose="02030808020601010101" pitchFamily="18" charset="0"/>
            </a:endParaRP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Loss of corporate funds.</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Exposing personal information of partners, coworkers, and customers.</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Files becoming locked and inaccessible.</a:t>
            </a:r>
          </a:p>
          <a:p>
            <a:pPr fontAlgn="base">
              <a:buFont typeface="Arial" panose="020B0604020202020204" pitchFamily="34" charset="0"/>
              <a:buChar char="•"/>
            </a:pPr>
            <a:r>
              <a:rPr lang="en-US" sz="3600" b="0" i="0" dirty="0" smtClean="0">
                <a:solidFill>
                  <a:srgbClr val="002060"/>
                </a:solidFill>
                <a:effectLst/>
                <a:latin typeface="Gloucester MT Extra Condensed" panose="02030808020601010101" pitchFamily="18" charset="0"/>
              </a:rPr>
              <a:t>Damage to your organization's reputation.</a:t>
            </a:r>
            <a:endParaRPr lang="en-US" sz="3600" b="0" i="0" dirty="0">
              <a:solidFill>
                <a:srgbClr val="002060"/>
              </a:solidFill>
              <a:effectLst/>
              <a:latin typeface="Gloucester MT Extra Condensed" panose="02030808020601010101" pitchFamily="18" charset="0"/>
            </a:endParaRPr>
          </a:p>
        </p:txBody>
      </p:sp>
    </p:spTree>
    <p:extLst>
      <p:ext uri="{BB962C8B-B14F-4D97-AF65-F5344CB8AC3E}">
        <p14:creationId xmlns:p14="http://schemas.microsoft.com/office/powerpoint/2010/main" val="4251082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255" y="137787"/>
            <a:ext cx="9594937" cy="6552050"/>
          </a:xfrm>
          <a:prstGeom prst="rect">
            <a:avLst/>
          </a:prstGeom>
        </p:spPr>
        <p:txBody>
          <a:bodyPr wrap="square">
            <a:spAutoFit/>
          </a:bodyPr>
          <a:lstStyle/>
          <a:p>
            <a:pPr>
              <a:lnSpc>
                <a:spcPct val="107000"/>
              </a:lnSpc>
              <a:spcAft>
                <a:spcPts val="800"/>
              </a:spcAf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Phishing Safety Steps:</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Don't click email links from unknown sources.</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Monitor your online accounts regularly.</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Never give out personal information over email.</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Be wary of social, emotion lures.</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Take our phishing quiz as part of your phishing education.</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Keep your browser updated.</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Be aware of popup windows.</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Be aware of text messages and phone calls from unknown persons.</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Deploy malicious URL detection and content filtering.</a:t>
            </a:r>
          </a:p>
          <a:p>
            <a:pPr marL="342900" lvl="0" indent="-342900">
              <a:lnSpc>
                <a:spcPct val="107000"/>
              </a:lnSpc>
              <a:spcAft>
                <a:spcPts val="800"/>
              </a:spcAft>
              <a:buFont typeface="Arial" panose="020B0604020202020204" pitchFamily="34" charset="0"/>
              <a:buChar char="•"/>
              <a:tabLst>
                <a:tab pos="457200" algn="l"/>
              </a:tabLst>
            </a:pPr>
            <a:r>
              <a:rPr lang="en-US" sz="30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rPr>
              <a:t>Track the latest phishing attacks with advanced phishing protection.</a:t>
            </a:r>
            <a:endParaRPr lang="en-US" sz="3000" dirty="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8815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729" y="87683"/>
            <a:ext cx="10722279" cy="6940361"/>
          </a:xfrm>
          <a:prstGeom prst="rect">
            <a:avLst/>
          </a:prstGeom>
        </p:spPr>
        <p:txBody>
          <a:bodyPr wrap="square">
            <a:spAutoFit/>
          </a:bodyPr>
          <a:lstStyle/>
          <a:p>
            <a:r>
              <a:rPr lang="en-US" sz="2500" b="1" dirty="0">
                <a:solidFill>
                  <a:srgbClr val="002060"/>
                </a:solidFill>
                <a:latin typeface="Gloucester MT Extra Condensed" panose="02030808020601010101" pitchFamily="18" charset="0"/>
              </a:rPr>
              <a:t>Most common types of phishing attacks</a:t>
            </a:r>
          </a:p>
          <a:p>
            <a:r>
              <a:rPr lang="en-US" sz="2500" dirty="0">
                <a:solidFill>
                  <a:srgbClr val="002060"/>
                </a:solidFill>
                <a:latin typeface="Gloucester MT Extra Condensed" panose="02030808020601010101" pitchFamily="18" charset="0"/>
              </a:rPr>
              <a:t> </a:t>
            </a:r>
          </a:p>
          <a:p>
            <a:r>
              <a:rPr lang="en-US" sz="2500" dirty="0" smtClean="0">
                <a:solidFill>
                  <a:srgbClr val="002060"/>
                </a:solidFill>
                <a:latin typeface="Gloucester MT Extra Condensed" panose="02030808020601010101" pitchFamily="18" charset="0"/>
              </a:rPr>
              <a:t>1.Email </a:t>
            </a:r>
            <a:r>
              <a:rPr lang="en-US" sz="2500" dirty="0">
                <a:solidFill>
                  <a:srgbClr val="002060"/>
                </a:solidFill>
                <a:latin typeface="Gloucester MT Extra Condensed" panose="02030808020601010101" pitchFamily="18" charset="0"/>
              </a:rPr>
              <a:t>account compromise - This is a common type of </a:t>
            </a:r>
            <a:r>
              <a:rPr lang="en-US" sz="2500" b="1" dirty="0">
                <a:solidFill>
                  <a:srgbClr val="002060"/>
                </a:solidFill>
                <a:latin typeface="Gloucester MT Extra Condensed" panose="02030808020601010101" pitchFamily="18" charset="0"/>
              </a:rPr>
              <a:t>Business email compromise</a:t>
            </a:r>
            <a:r>
              <a:rPr lang="en-US" sz="2500" dirty="0">
                <a:solidFill>
                  <a:srgbClr val="002060"/>
                </a:solidFill>
                <a:latin typeface="Gloucester MT Extra Condensed" panose="02030808020601010101" pitchFamily="18" charset="0"/>
              </a:rPr>
              <a:t> scam in which an employee's email account is hacked and used to request payments from vendors. The money is then sent to attacker-controlled bank accounts</a:t>
            </a:r>
            <a:r>
              <a:rPr lang="en-US" sz="2500" dirty="0" smtClean="0">
                <a:solidFill>
                  <a:srgbClr val="002060"/>
                </a:solidFill>
                <a:latin typeface="Gloucester MT Extra Condensed" panose="02030808020601010101" pitchFamily="18" charset="0"/>
              </a:rPr>
              <a:t>.</a:t>
            </a:r>
          </a:p>
          <a:p>
            <a:endParaRPr lang="en-US" sz="2500" dirty="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2.Employee </a:t>
            </a:r>
            <a:r>
              <a:rPr lang="en-US" sz="2500" dirty="0">
                <a:solidFill>
                  <a:srgbClr val="002060"/>
                </a:solidFill>
                <a:latin typeface="Gloucester MT Extra Condensed" panose="02030808020601010101" pitchFamily="18" charset="0"/>
              </a:rPr>
              <a:t>impersonation - This type of </a:t>
            </a:r>
            <a:r>
              <a:rPr lang="en-US" sz="2500" b="1" dirty="0">
                <a:solidFill>
                  <a:srgbClr val="002060"/>
                </a:solidFill>
                <a:latin typeface="Gloucester MT Extra Condensed" panose="02030808020601010101" pitchFamily="18" charset="0"/>
              </a:rPr>
              <a:t>Business email compromise</a:t>
            </a:r>
            <a:r>
              <a:rPr lang="en-US" sz="2500" dirty="0">
                <a:solidFill>
                  <a:srgbClr val="002060"/>
                </a:solidFill>
                <a:latin typeface="Gloucester MT Extra Condensed" panose="02030808020601010101" pitchFamily="18" charset="0"/>
              </a:rPr>
              <a:t> takes the form of an email scam, in which a bad actor impersonates a trusted internal employee or vendor to steal money or sensitive information through email</a:t>
            </a:r>
            <a:r>
              <a:rPr lang="en-US" sz="2500" dirty="0" smtClean="0">
                <a:solidFill>
                  <a:srgbClr val="002060"/>
                </a:solidFill>
                <a:latin typeface="Gloucester MT Extra Condensed" panose="02030808020601010101" pitchFamily="18" charset="0"/>
              </a:rPr>
              <a:t>.</a:t>
            </a:r>
          </a:p>
          <a:p>
            <a:endParaRPr lang="en-US" sz="2500" dirty="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3.External </a:t>
            </a:r>
            <a:r>
              <a:rPr lang="en-US" sz="2500" dirty="0">
                <a:solidFill>
                  <a:srgbClr val="002060"/>
                </a:solidFill>
                <a:latin typeface="Gloucester MT Extra Condensed" panose="02030808020601010101" pitchFamily="18" charset="0"/>
              </a:rPr>
              <a:t>payment fraud - An email attack is sent to an unsuspecting victim impersonating trusted vendors for invoice payment requests. It is also known as Vendor Email Compromise (VEC</a:t>
            </a:r>
            <a:r>
              <a:rPr lang="en-US" sz="2500" dirty="0" smtClean="0">
                <a:solidFill>
                  <a:srgbClr val="002060"/>
                </a:solidFill>
                <a:latin typeface="Gloucester MT Extra Condensed" panose="02030808020601010101" pitchFamily="18" charset="0"/>
              </a:rPr>
              <a:t>).</a:t>
            </a:r>
          </a:p>
          <a:p>
            <a:endParaRPr lang="en-US" sz="2500" dirty="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4.Internal </a:t>
            </a:r>
            <a:r>
              <a:rPr lang="en-US" sz="2500" dirty="0">
                <a:solidFill>
                  <a:srgbClr val="002060"/>
                </a:solidFill>
                <a:latin typeface="Gloucester MT Extra Condensed" panose="02030808020601010101" pitchFamily="18" charset="0"/>
              </a:rPr>
              <a:t>payment fraud - Using stolen credentials an attacker can gain access to internal payment systems such as payment platforms and set up fraudulent vendors, change payment recipients, or redirect payments to their accounts</a:t>
            </a:r>
            <a:r>
              <a:rPr lang="en-US" sz="2500" dirty="0" smtClean="0">
                <a:solidFill>
                  <a:srgbClr val="002060"/>
                </a:solidFill>
                <a:latin typeface="Gloucester MT Extra Condensed" panose="02030808020601010101" pitchFamily="18" charset="0"/>
              </a:rPr>
              <a:t>.</a:t>
            </a:r>
          </a:p>
          <a:p>
            <a:endParaRPr lang="en-US" sz="2500" dirty="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5.Payroll </a:t>
            </a:r>
            <a:r>
              <a:rPr lang="en-US" sz="2500" dirty="0">
                <a:solidFill>
                  <a:srgbClr val="002060"/>
                </a:solidFill>
                <a:latin typeface="Gloucester MT Extra Condensed" panose="02030808020601010101" pitchFamily="18" charset="0"/>
              </a:rPr>
              <a:t>diversion fraud - Using stolen email credentials, an attacker emails an organization's payroll or finance department requesting a change to direct-deposit information.</a:t>
            </a:r>
          </a:p>
          <a:p>
            <a:pPr algn="ctr" fontAlgn="base"/>
            <a:endParaRPr lang="en-US" sz="2000" b="0" i="0" dirty="0">
              <a:solidFill>
                <a:srgbClr val="4D4C4C"/>
              </a:solidFill>
              <a:effectLst/>
              <a:latin typeface="CiscoSans"/>
            </a:endParaRPr>
          </a:p>
        </p:txBody>
      </p:sp>
    </p:spTree>
    <p:extLst>
      <p:ext uri="{BB962C8B-B14F-4D97-AF65-F5344CB8AC3E}">
        <p14:creationId xmlns:p14="http://schemas.microsoft.com/office/powerpoint/2010/main" val="1870964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359" y="212943"/>
            <a:ext cx="10133556" cy="6940361"/>
          </a:xfrm>
          <a:prstGeom prst="rect">
            <a:avLst/>
          </a:prstGeom>
        </p:spPr>
        <p:txBody>
          <a:bodyPr wrap="square">
            <a:spAutoFit/>
          </a:bodyPr>
          <a:lstStyle/>
          <a:p>
            <a:r>
              <a:rPr lang="en-US" sz="2500" b="1" dirty="0" smtClean="0">
                <a:solidFill>
                  <a:srgbClr val="002060"/>
                </a:solidFill>
                <a:latin typeface="Gloucester MT Extra Condensed" panose="02030808020601010101" pitchFamily="18" charset="0"/>
              </a:rPr>
              <a:t>Most common types of phishing attacks Continuous</a:t>
            </a:r>
          </a:p>
          <a:p>
            <a:endParaRPr lang="en-US" sz="2500" dirty="0" smtClean="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6.Credential phishing - A bad actor steals login credentials by posing as a legitimate entity using emails and fake login pages. The bad actor then uses the victim's stolen credentials to carry out a secondary attack or extract data.</a:t>
            </a:r>
          </a:p>
          <a:p>
            <a:endParaRPr lang="en-US" sz="2500" dirty="0" smtClean="0">
              <a:solidFill>
                <a:srgbClr val="002060"/>
              </a:solidFill>
              <a:latin typeface="Gloucester MT Extra Condensed" panose="02030808020601010101" pitchFamily="18" charset="0"/>
            </a:endParaRPr>
          </a:p>
          <a:p>
            <a:r>
              <a:rPr lang="en-US" sz="2500" b="1" dirty="0" smtClean="0">
                <a:solidFill>
                  <a:srgbClr val="002060"/>
                </a:solidFill>
                <a:latin typeface="Gloucester MT Extra Condensed" panose="02030808020601010101" pitchFamily="18" charset="0"/>
              </a:rPr>
              <a:t>7.Account takeover - </a:t>
            </a:r>
            <a:r>
              <a:rPr lang="en-US" sz="2500" dirty="0" smtClean="0">
                <a:solidFill>
                  <a:srgbClr val="002060"/>
                </a:solidFill>
                <a:latin typeface="Gloucester MT Extra Condensed" panose="02030808020601010101" pitchFamily="18" charset="0"/>
              </a:rPr>
              <a:t>The methods used by attackers to gain access to cloud email, such as a Microsoft 365 email account, are fairly simple and increasingly common.</a:t>
            </a:r>
          </a:p>
          <a:p>
            <a:endParaRPr lang="en-US" sz="2500" dirty="0" smtClean="0">
              <a:solidFill>
                <a:srgbClr val="002060"/>
              </a:solidFill>
              <a:latin typeface="Gloucester MT Extra Condensed" panose="02030808020601010101" pitchFamily="18" charset="0"/>
            </a:endParaRPr>
          </a:p>
          <a:p>
            <a:r>
              <a:rPr lang="en-US" sz="2500" b="1" dirty="0" smtClean="0">
                <a:solidFill>
                  <a:srgbClr val="002060"/>
                </a:solidFill>
                <a:latin typeface="Gloucester MT Extra Condensed" panose="02030808020601010101" pitchFamily="18" charset="0"/>
              </a:rPr>
              <a:t>8.Voice phishing - </a:t>
            </a:r>
            <a:r>
              <a:rPr lang="en-US" sz="2500" dirty="0" smtClean="0">
                <a:solidFill>
                  <a:srgbClr val="002060"/>
                </a:solidFill>
                <a:latin typeface="Gloucester MT Extra Condensed" panose="02030808020601010101" pitchFamily="18" charset="0"/>
              </a:rPr>
              <a:t>It is a fraudulent phone call or voice message designed to obtain sensitive information such as login credentials.</a:t>
            </a:r>
          </a:p>
          <a:p>
            <a:endParaRPr lang="en-US" sz="2500" dirty="0" smtClean="0">
              <a:solidFill>
                <a:srgbClr val="002060"/>
              </a:solidFill>
              <a:latin typeface="Gloucester MT Extra Condensed" panose="02030808020601010101" pitchFamily="18" charset="0"/>
            </a:endParaRPr>
          </a:p>
          <a:p>
            <a:r>
              <a:rPr lang="en-US" sz="2500" b="1" dirty="0" smtClean="0">
                <a:solidFill>
                  <a:srgbClr val="002060"/>
                </a:solidFill>
                <a:latin typeface="Gloucester MT Extra Condensed" panose="02030808020601010101" pitchFamily="18" charset="0"/>
              </a:rPr>
              <a:t>9.SMS phishing - </a:t>
            </a:r>
            <a:r>
              <a:rPr lang="en-US" sz="2500" dirty="0" smtClean="0">
                <a:solidFill>
                  <a:srgbClr val="002060"/>
                </a:solidFill>
                <a:latin typeface="Gloucester MT Extra Condensed" panose="02030808020601010101" pitchFamily="18" charset="0"/>
              </a:rPr>
              <a:t>Text message, or SMS phishing, can come through random broadcast text messages or portray a known coworker in your organization.</a:t>
            </a:r>
          </a:p>
          <a:p>
            <a:endParaRPr lang="en-US" sz="2500" dirty="0">
              <a:solidFill>
                <a:srgbClr val="002060"/>
              </a:solidFill>
              <a:latin typeface="Gloucester MT Extra Condensed" panose="02030808020601010101" pitchFamily="18" charset="0"/>
            </a:endParaRPr>
          </a:p>
          <a:p>
            <a:r>
              <a:rPr lang="en-US" sz="2500" dirty="0" smtClean="0">
                <a:solidFill>
                  <a:srgbClr val="002060"/>
                </a:solidFill>
                <a:latin typeface="Gloucester MT Extra Condensed" panose="02030808020601010101" pitchFamily="18" charset="0"/>
              </a:rPr>
              <a:t>10.</a:t>
            </a:r>
            <a:r>
              <a:rPr lang="en-US" sz="2500" dirty="0">
                <a:solidFill>
                  <a:srgbClr val="002060"/>
                </a:solidFill>
                <a:latin typeface="Gloucester MT Extra Condensed" panose="02030808020601010101" pitchFamily="18" charset="0"/>
              </a:rPr>
              <a:t> </a:t>
            </a:r>
            <a:r>
              <a:rPr lang="en-US" sz="2500" dirty="0" smtClean="0">
                <a:solidFill>
                  <a:srgbClr val="002060"/>
                </a:solidFill>
                <a:latin typeface="Gloucester MT Extra Condensed" panose="02030808020601010101" pitchFamily="18" charset="0"/>
              </a:rPr>
              <a:t>Whaling - </a:t>
            </a:r>
            <a:r>
              <a:rPr lang="en-US" sz="2500" dirty="0">
                <a:solidFill>
                  <a:srgbClr val="002060"/>
                </a:solidFill>
                <a:latin typeface="Gloucester MT Extra Condensed" panose="02030808020601010101" pitchFamily="18" charset="0"/>
              </a:rPr>
              <a:t>When attackers go after a "big fish" like a CEO, it's called whaling. These attackers often spend considerable time profiling the target to find the opportune moment and means to steal login credentials.</a:t>
            </a:r>
          </a:p>
          <a:p>
            <a:endParaRPr lang="en-US" sz="2000" dirty="0"/>
          </a:p>
        </p:txBody>
      </p:sp>
    </p:spTree>
    <p:extLst>
      <p:ext uri="{BB962C8B-B14F-4D97-AF65-F5344CB8AC3E}">
        <p14:creationId xmlns:p14="http://schemas.microsoft.com/office/powerpoint/2010/main" val="4136786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463" y="125259"/>
            <a:ext cx="10509337" cy="6419578"/>
          </a:xfrm>
          <a:prstGeom prst="rect">
            <a:avLst/>
          </a:prstGeom>
        </p:spPr>
        <p:txBody>
          <a:bodyPr wrap="square">
            <a:spAutoFit/>
          </a:bodyPr>
          <a:lstStyle/>
          <a:p>
            <a:pPr fontAlgn="base">
              <a:lnSpc>
                <a:spcPct val="107000"/>
              </a:lnSpc>
              <a:spcBef>
                <a:spcPts val="200"/>
              </a:spcBef>
              <a:spcAft>
                <a:spcPts val="480"/>
              </a:spcAft>
            </a:pPr>
            <a:r>
              <a:rPr lang="en-US" sz="2600" b="1" dirty="0" smtClean="0">
                <a:solidFill>
                  <a:srgbClr val="002060"/>
                </a:solidFill>
                <a:effectLst/>
                <a:latin typeface="Gloucester MT Extra Condensed" panose="02030808020601010101" pitchFamily="18" charset="0"/>
                <a:ea typeface="Times New Roman" panose="02020603050405020304" pitchFamily="18" charset="0"/>
                <a:cs typeface="Times New Roman" panose="02020603050405020304" pitchFamily="18" charset="0"/>
              </a:rPr>
              <a:t>What should you do as an employee if you suspect a phishing attack?</a:t>
            </a: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Report it so the organization can investigate.</a:t>
            </a:r>
          </a:p>
          <a:p>
            <a:pPr fontAlgn="t">
              <a:lnSpc>
                <a:spcPct val="107000"/>
              </a:lnSpc>
              <a:spcAft>
                <a:spcPts val="0"/>
              </a:spcAft>
            </a:pPr>
            <a:endParaRPr lang="en-US" sz="26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a:p>
            <a:pPr fontAlgn="base">
              <a:lnSpc>
                <a:spcPct val="107000"/>
              </a:lnSpc>
              <a:spcBef>
                <a:spcPts val="200"/>
              </a:spcBef>
              <a:spcAft>
                <a:spcPts val="480"/>
              </a:spcAft>
            </a:pPr>
            <a:r>
              <a:rPr lang="en-US" sz="2600" b="1" dirty="0" smtClean="0">
                <a:solidFill>
                  <a:srgbClr val="002060"/>
                </a:solidFill>
                <a:effectLst/>
                <a:latin typeface="Gloucester MT Extra Condensed" panose="02030808020601010101" pitchFamily="18" charset="0"/>
                <a:ea typeface="Times New Roman" panose="02020603050405020304" pitchFamily="18" charset="0"/>
                <a:cs typeface="Times New Roman" panose="02020603050405020304" pitchFamily="18" charset="0"/>
              </a:rPr>
              <a:t>What are the most common signs of a phishing scams?</a:t>
            </a: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Unknown sender, sense of urgency, unexpected attachment, or too good to be true</a:t>
            </a:r>
            <a:r>
              <a:rPr lang="en-US" sz="2600"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a:t>
            </a:r>
          </a:p>
          <a:p>
            <a:pPr fontAlgn="t">
              <a:lnSpc>
                <a:spcPct val="107000"/>
              </a:lnSpc>
              <a:spcAft>
                <a:spcPts val="0"/>
              </a:spcAft>
            </a:pPr>
            <a:endParaRPr lang="en-US" sz="26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a:p>
            <a:pPr fontAlgn="base">
              <a:lnSpc>
                <a:spcPct val="107000"/>
              </a:lnSpc>
              <a:spcBef>
                <a:spcPts val="200"/>
              </a:spcBef>
              <a:spcAft>
                <a:spcPts val="480"/>
              </a:spcAft>
            </a:pPr>
            <a:r>
              <a:rPr lang="en-US" sz="2600" b="1" dirty="0" smtClean="0">
                <a:solidFill>
                  <a:srgbClr val="002060"/>
                </a:solidFill>
                <a:effectLst/>
                <a:latin typeface="Gloucester MT Extra Condensed" panose="02030808020601010101" pitchFamily="18" charset="0"/>
                <a:ea typeface="Times New Roman" panose="02020603050405020304" pitchFamily="18" charset="0"/>
                <a:cs typeface="Times New Roman" panose="02020603050405020304" pitchFamily="18" charset="0"/>
              </a:rPr>
              <a:t>What can happen if you click on a phishing email link or attachment?</a:t>
            </a: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The email sender could gain access to company systems.</a:t>
            </a:r>
            <a:r>
              <a:rPr lang="en-US" sz="2600"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 </a:t>
            </a:r>
            <a:endParaRPr lang="en-US" sz="26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The email sender could steal your personal information or company information.</a:t>
            </a:r>
            <a:endParaRPr lang="en-US" sz="26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The email sender could distribute malware into the company network.</a:t>
            </a:r>
          </a:p>
          <a:p>
            <a:pPr fontAlgn="t">
              <a:lnSpc>
                <a:spcPct val="107000"/>
              </a:lnSpc>
              <a:spcAft>
                <a:spcPts val="0"/>
              </a:spcAft>
            </a:pPr>
            <a:endParaRPr lang="en-US" sz="2600" dirty="0" smtClean="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a:p>
            <a:pPr fontAlgn="base">
              <a:lnSpc>
                <a:spcPct val="107000"/>
              </a:lnSpc>
              <a:spcBef>
                <a:spcPts val="200"/>
              </a:spcBef>
              <a:spcAft>
                <a:spcPts val="480"/>
              </a:spcAft>
            </a:pPr>
            <a:r>
              <a:rPr lang="en-US" sz="2600" b="1" dirty="0" smtClean="0">
                <a:solidFill>
                  <a:srgbClr val="002060"/>
                </a:solidFill>
                <a:effectLst/>
                <a:latin typeface="Gloucester MT Extra Condensed" panose="02030808020601010101" pitchFamily="18" charset="0"/>
                <a:ea typeface="Times New Roman" panose="02020603050405020304" pitchFamily="18" charset="0"/>
                <a:cs typeface="Times New Roman" panose="02020603050405020304" pitchFamily="18" charset="0"/>
              </a:rPr>
              <a:t>Unsure whether an email is real or phishing? Which of the following should you do?</a:t>
            </a:r>
          </a:p>
          <a:p>
            <a:pPr fontAlgn="t">
              <a:lnSpc>
                <a:spcPct val="107000"/>
              </a:lnSpc>
              <a:spcAft>
                <a:spcPts val="0"/>
              </a:spcAft>
            </a:pPr>
            <a:r>
              <a:rPr lang="en-US" sz="2600" u="none" strike="noStrike" dirty="0" smtClean="0">
                <a:solidFill>
                  <a:srgbClr val="002060"/>
                </a:solidFill>
                <a:effectLst/>
                <a:latin typeface="Gloucester MT Extra Condensed" panose="02030808020601010101" pitchFamily="18" charset="0"/>
                <a:ea typeface="Times New Roman" panose="02020603050405020304" pitchFamily="18" charset="0"/>
                <a:cs typeface="Arial" panose="020B0604020202020204" pitchFamily="34" charset="0"/>
              </a:rPr>
              <a:t>An unknown email sender sound vague or generic, and is threatening something about one of your online accounts? Report it as phishing.</a:t>
            </a:r>
            <a:endParaRPr lang="en-US" sz="2600" dirty="0">
              <a:solidFill>
                <a:srgbClr val="002060"/>
              </a:solidFill>
              <a:effectLst/>
              <a:latin typeface="Gloucester MT Extra Condensed" panose="02030808020601010101"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2586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187</TotalTime>
  <Words>596</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Calibri</vt:lpstr>
      <vt:lpstr>CiscoSans</vt:lpstr>
      <vt:lpstr>Cooper Black</vt:lpstr>
      <vt:lpstr>Gloucester MT Extra Condensed</vt:lpstr>
      <vt:lpstr>Times New Roman</vt:lpstr>
      <vt:lpstr>Trebuchet MS</vt:lpstr>
      <vt:lpstr>Wingdings 3</vt:lpstr>
      <vt:lpstr>Facet</vt:lpstr>
      <vt:lpstr>Phishing Awareness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Toluwalope Owoeye</dc:creator>
  <cp:lastModifiedBy>Toluwalope Owoeye</cp:lastModifiedBy>
  <cp:revision>16</cp:revision>
  <dcterms:created xsi:type="dcterms:W3CDTF">2024-05-13T07:56:55Z</dcterms:created>
  <dcterms:modified xsi:type="dcterms:W3CDTF">2024-05-13T11:03:56Z</dcterms:modified>
</cp:coreProperties>
</file>