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80" r:id="rId2"/>
    <p:sldId id="257" r:id="rId3"/>
    <p:sldId id="259" r:id="rId4"/>
    <p:sldId id="316" r:id="rId5"/>
    <p:sldId id="261" r:id="rId6"/>
    <p:sldId id="263" r:id="rId7"/>
    <p:sldId id="315"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82" r:id="rId24"/>
    <p:sldId id="283" r:id="rId25"/>
    <p:sldId id="284" r:id="rId26"/>
    <p:sldId id="285" r:id="rId27"/>
    <p:sldId id="286" r:id="rId28"/>
    <p:sldId id="287" r:id="rId29"/>
    <p:sldId id="288" r:id="rId30"/>
    <p:sldId id="290" r:id="rId31"/>
    <p:sldId id="291" r:id="rId32"/>
    <p:sldId id="292" r:id="rId33"/>
    <p:sldId id="293" r:id="rId34"/>
    <p:sldId id="289"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2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9689F-6DDB-44F1-83B8-4E1B87EFF5B5}" type="datetimeFigureOut">
              <a:rPr lang="fr-FR" smtClean="0"/>
              <a:pPr/>
              <a:t>31/03/2022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B6F74-5B0A-4DC6-867A-89E9B122BBE1}" type="slidenum">
              <a:rPr lang="fr-FR" smtClean="0"/>
              <a:pPr/>
              <a:t>‹N°›</a:t>
            </a:fld>
            <a:endParaRPr lang="fr-FR"/>
          </a:p>
        </p:txBody>
      </p:sp>
    </p:spTree>
    <p:extLst>
      <p:ext uri="{BB962C8B-B14F-4D97-AF65-F5344CB8AC3E}">
        <p14:creationId xmlns:p14="http://schemas.microsoft.com/office/powerpoint/2010/main" val="273111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Document_Microsoft_Word_97_-_20033.doc"/><Relationship Id="rId4" Type="http://schemas.openxmlformats.org/officeDocument/2006/relationships/oleObject" Target="../embeddings/oleObject3.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vmlDrawing" Target="../drawings/vmlDrawing4.vml"/><Relationship Id="rId6" Type="http://schemas.openxmlformats.org/officeDocument/2006/relationships/image" Target="../media/image24.emf"/><Relationship Id="rId5" Type="http://schemas.openxmlformats.org/officeDocument/2006/relationships/oleObject" Target="../embeddings/Document_Microsoft_Word_97_-_20034.doc"/><Relationship Id="rId4" Type="http://schemas.openxmlformats.org/officeDocument/2006/relationships/oleObject" Target="../embeddings/oleObject4.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5.vml"/><Relationship Id="rId6" Type="http://schemas.openxmlformats.org/officeDocument/2006/relationships/image" Target="../media/image30.emf"/><Relationship Id="rId5" Type="http://schemas.openxmlformats.org/officeDocument/2006/relationships/oleObject" Target="../embeddings/Document_Microsoft_Word_97_-_20035.doc"/><Relationship Id="rId4" Type="http://schemas.openxmlformats.org/officeDocument/2006/relationships/oleObject" Target="../embeddings/oleObject5.bin"/></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35.png"/></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Document_Microsoft_Word_97_-_20031.doc"/><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image" Target="../media/image13.png"/></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Document_Microsoft_Word_97_-_20032.doc"/><Relationship Id="rId4" Type="http://schemas.openxmlformats.org/officeDocument/2006/relationships/oleObject" Target="../embeddings/oleObject2.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10 -  </a:t>
            </a:r>
            <a:fld id="{8C23D69A-D41D-48C9-AB17-5B6397EE906F}" type="slidenum">
              <a:rPr lang="en-US"/>
              <a:pPr/>
              <a:t>2</a:t>
            </a:fld>
            <a:endParaRPr lang="en-US"/>
          </a:p>
        </p:txBody>
      </p:sp>
      <p:sp>
        <p:nvSpPr>
          <p:cNvPr id="2528261" name="Rectangle 5"/>
          <p:cNvSpPr>
            <a:spLocks noGrp="1" noRot="1" noChangeAspect="1" noChangeArrowheads="1" noTextEdit="1"/>
          </p:cNvSpPr>
          <p:nvPr>
            <p:ph type="sldImg"/>
          </p:nvPr>
        </p:nvSpPr>
        <p:spPr>
          <a:xfrm>
            <a:off x="571500" y="153988"/>
            <a:ext cx="5689600" cy="4267200"/>
          </a:xfrm>
          <a:ln/>
        </p:spPr>
      </p:sp>
      <p:sp>
        <p:nvSpPr>
          <p:cNvPr id="2528262" name="Rectangle 6"/>
          <p:cNvSpPr>
            <a:spLocks noGrp="1" noChangeArrowheads="1"/>
          </p:cNvSpPr>
          <p:nvPr>
            <p:ph type="body" idx="1"/>
          </p:nvPr>
        </p:nvSpPr>
        <p:spPr/>
        <p:txBody>
          <a:bodyPr/>
          <a:lstStyle/>
          <a:p>
            <a:r>
              <a:rPr lang="en-US">
                <a:solidFill>
                  <a:srgbClr val="000000"/>
                </a:solidFill>
                <a:latin typeface="Courier New" pitchFamily="49" charset="0"/>
                <a:cs typeface="Arial" pitchFamily="34" charset="0"/>
                <a:sym typeface="Arial" pitchFamily="34" charset="0"/>
              </a:rPr>
              <a:t>CREATE</a:t>
            </a:r>
            <a:r>
              <a:rPr lang="en-US">
                <a:solidFill>
                  <a:srgbClr val="000000"/>
                </a:solidFill>
                <a:cs typeface="Arial" pitchFamily="34" charset="0"/>
                <a:sym typeface="Arial" pitchFamily="34" charset="0"/>
              </a:rPr>
              <a:t> </a:t>
            </a:r>
            <a:r>
              <a:rPr lang="en-US">
                <a:solidFill>
                  <a:srgbClr val="000000"/>
                </a:solidFill>
                <a:latin typeface="Courier New" pitchFamily="49" charset="0"/>
                <a:cs typeface="Arial" pitchFamily="34" charset="0"/>
                <a:sym typeface="Arial" pitchFamily="34" charset="0"/>
              </a:rPr>
              <a:t>TABLE</a:t>
            </a:r>
            <a:r>
              <a:rPr lang="en-US">
                <a:solidFill>
                  <a:srgbClr val="000000"/>
                </a:solidFill>
                <a:cs typeface="Arial" pitchFamily="34" charset="0"/>
                <a:sym typeface="Arial" pitchFamily="34" charset="0"/>
              </a:rPr>
              <a:t> : Exemple</a:t>
            </a:r>
          </a:p>
          <a:p>
            <a:pPr lvl="1">
              <a:buFont typeface="Arial" pitchFamily="34" charset="0"/>
              <a:buNone/>
            </a:pPr>
            <a:r>
              <a:rPr lang="en-US">
                <a:cs typeface="Arial" pitchFamily="34" charset="0"/>
                <a:sym typeface="Arial" pitchFamily="34" charset="0"/>
              </a:rPr>
              <a:t>L'exemple de la diapositive ci-dessus présente l'instruction utilisée pour créer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dans le schéma </a:t>
            </a:r>
            <a:r>
              <a:rPr lang="en-US">
                <a:latin typeface="Courier New" pitchFamily="49" charset="0"/>
                <a:cs typeface="Arial" pitchFamily="34" charset="0"/>
                <a:sym typeface="Arial" pitchFamily="34" charset="0"/>
              </a:rPr>
              <a:t>HR</a:t>
            </a:r>
            <a:r>
              <a:rPr lang="en-US">
                <a:cs typeface="Arial" pitchFamily="34" charset="0"/>
                <a:sym typeface="Arial" pitchFamily="34" charset="0"/>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18C7686D-6B70-4F3B-AA2B-2D084001ADC6}" type="slidenum">
              <a:rPr lang="en-US"/>
              <a:pPr/>
              <a:t>11</a:t>
            </a:fld>
            <a:endParaRPr lang="en-US"/>
          </a:p>
        </p:txBody>
      </p:sp>
      <p:sp>
        <p:nvSpPr>
          <p:cNvPr id="2466821" name="Rectangle 5"/>
          <p:cNvSpPr>
            <a:spLocks noGrp="1" noRot="1" noChangeAspect="1" noChangeArrowheads="1" noTextEdit="1"/>
          </p:cNvSpPr>
          <p:nvPr>
            <p:ph type="sldImg"/>
          </p:nvPr>
        </p:nvSpPr>
        <p:spPr>
          <a:xfrm>
            <a:off x="571500" y="153988"/>
            <a:ext cx="5689600" cy="4267200"/>
          </a:xfrm>
          <a:ln/>
        </p:spPr>
      </p:sp>
      <p:sp>
        <p:nvSpPr>
          <p:cNvPr id="2466822"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Transactions de base de données : Début et fin</a:t>
            </a:r>
          </a:p>
          <a:p>
            <a:pPr lvl="1">
              <a:buFont typeface="Arial" pitchFamily="34" charset="0"/>
              <a:buNone/>
            </a:pPr>
            <a:r>
              <a:rPr lang="en-US">
                <a:cs typeface="Arial" pitchFamily="34" charset="0"/>
                <a:sym typeface="Arial" pitchFamily="34" charset="0"/>
              </a:rPr>
              <a:t>Quand commence et quand se termine une transaction ? </a:t>
            </a:r>
          </a:p>
          <a:p>
            <a:pPr lvl="1">
              <a:buFont typeface="Arial" pitchFamily="34" charset="0"/>
              <a:buNone/>
            </a:pPr>
            <a:r>
              <a:rPr lang="en-US">
                <a:cs typeface="Arial" pitchFamily="34" charset="0"/>
                <a:sym typeface="Arial" pitchFamily="34" charset="0"/>
              </a:rPr>
              <a:t>Une transaction commence lors de l'exécution de la première instruction LMD. Elle se termine dans l'un des cas suivants :</a:t>
            </a:r>
          </a:p>
          <a:p>
            <a:pPr lvl="2"/>
            <a:r>
              <a:rPr lang="en-US">
                <a:cs typeface="Arial" pitchFamily="34" charset="0"/>
                <a:sym typeface="Arial" pitchFamily="34" charset="0"/>
              </a:rPr>
              <a:t>Une instruction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ou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 est exécutée.</a:t>
            </a:r>
          </a:p>
          <a:p>
            <a:pPr lvl="2"/>
            <a:r>
              <a:rPr lang="en-US">
                <a:cs typeface="Arial" pitchFamily="34" charset="0"/>
                <a:sym typeface="Arial" pitchFamily="34" charset="0"/>
              </a:rPr>
              <a:t>Une instruction LDD, telle que </a:t>
            </a:r>
            <a:r>
              <a:rPr lang="en-US">
                <a:latin typeface="Courier New" pitchFamily="49" charset="0"/>
                <a:cs typeface="Arial" pitchFamily="34" charset="0"/>
                <a:sym typeface="Arial" pitchFamily="34" charset="0"/>
              </a:rPr>
              <a:t>CREATE</a:t>
            </a:r>
            <a:r>
              <a:rPr lang="en-US">
                <a:cs typeface="Arial" pitchFamily="34" charset="0"/>
                <a:sym typeface="Arial" pitchFamily="34" charset="0"/>
              </a:rPr>
              <a:t>, est exécutée.</a:t>
            </a:r>
          </a:p>
          <a:p>
            <a:pPr lvl="2"/>
            <a:r>
              <a:rPr lang="en-US">
                <a:cs typeface="Arial" pitchFamily="34" charset="0"/>
                <a:sym typeface="Arial" pitchFamily="34" charset="0"/>
              </a:rPr>
              <a:t>Une instruction LCD est exécutée.</a:t>
            </a:r>
          </a:p>
          <a:p>
            <a:pPr lvl="2"/>
            <a:r>
              <a:rPr lang="en-US">
                <a:cs typeface="Arial" pitchFamily="34" charset="0"/>
                <a:sym typeface="Arial" pitchFamily="34" charset="0"/>
              </a:rPr>
              <a:t>L'utilisateur quitte SQL Developer ou SQL*Plus.</a:t>
            </a:r>
          </a:p>
          <a:p>
            <a:pPr lvl="2"/>
            <a:r>
              <a:rPr lang="en-US">
                <a:cs typeface="Arial" pitchFamily="34" charset="0"/>
                <a:sym typeface="Arial" pitchFamily="34" charset="0"/>
              </a:rPr>
              <a:t>Un ordinateur ou le système connaît une défaillance.</a:t>
            </a:r>
          </a:p>
          <a:p>
            <a:pPr lvl="1">
              <a:buFont typeface="Arial" pitchFamily="34" charset="0"/>
              <a:buNone/>
            </a:pPr>
            <a:r>
              <a:rPr lang="en-US">
                <a:cs typeface="Arial" pitchFamily="34" charset="0"/>
                <a:sym typeface="Arial" pitchFamily="34" charset="0"/>
              </a:rPr>
              <a:t>Après la fin d'une transaction, l'instruction SQL exécutable suivante démarre automatiquement la transaction suivante.</a:t>
            </a:r>
          </a:p>
          <a:p>
            <a:pPr lvl="1">
              <a:buFont typeface="Arial" pitchFamily="34" charset="0"/>
              <a:buNone/>
            </a:pPr>
            <a:r>
              <a:rPr lang="en-US">
                <a:cs typeface="Arial" pitchFamily="34" charset="0"/>
                <a:sym typeface="Arial" pitchFamily="34" charset="0"/>
              </a:rPr>
              <a:t>Une instruction LDD ou LCD est automatiquement validée, ce qui met fin de façon implicite à la transaction.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241681FD-CF9B-4F2B-80F3-136AA927642E}" type="slidenum">
              <a:rPr lang="en-US"/>
              <a:pPr/>
              <a:t>12</a:t>
            </a:fld>
            <a:endParaRPr lang="en-US"/>
          </a:p>
        </p:txBody>
      </p:sp>
      <p:sp>
        <p:nvSpPr>
          <p:cNvPr id="2470918" name="Rectangle 6"/>
          <p:cNvSpPr>
            <a:spLocks noGrp="1" noRot="1" noChangeAspect="1" noChangeArrowheads="1" noTextEdit="1"/>
          </p:cNvSpPr>
          <p:nvPr>
            <p:ph type="sldImg"/>
          </p:nvPr>
        </p:nvSpPr>
        <p:spPr>
          <a:xfrm>
            <a:off x="571500" y="153988"/>
            <a:ext cx="5689600" cy="4267200"/>
          </a:xfrm>
          <a:ln/>
        </p:spPr>
      </p:sp>
      <p:sp>
        <p:nvSpPr>
          <p:cNvPr id="2470919"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Instructions explicites de contrôle des transactions</a:t>
            </a:r>
          </a:p>
          <a:p>
            <a:pPr lvl="1">
              <a:buFont typeface="Arial" pitchFamily="34" charset="0"/>
              <a:buNone/>
            </a:pPr>
            <a:r>
              <a:rPr lang="en-US">
                <a:cs typeface="Arial" pitchFamily="34" charset="0"/>
                <a:sym typeface="Arial" pitchFamily="34" charset="0"/>
              </a:rPr>
              <a:t>Vous pouvez contrôler la logique des transactions à l'aide des instructions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et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a:t>
            </a:r>
          </a:p>
          <a:p>
            <a:pPr lvl="2">
              <a:spcBef>
                <a:spcPct val="2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1">
              <a:spcBef>
                <a:spcPct val="45000"/>
              </a:spcBef>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Vous ne pouvez pas procéder à une validation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jusqu'à une instruction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ne fait pas partie du langage SQL normalisé par l'ANSI.</a:t>
            </a:r>
          </a:p>
        </p:txBody>
      </p:sp>
      <p:graphicFrame>
        <p:nvGraphicFramePr>
          <p:cNvPr id="2470921" name="Object 0"/>
          <p:cNvGraphicFramePr>
            <a:graphicFrameLocks/>
          </p:cNvGraphicFramePr>
          <p:nvPr/>
        </p:nvGraphicFramePr>
        <p:xfrm>
          <a:off x="686099" y="5287131"/>
          <a:ext cx="5496222" cy="2697238"/>
        </p:xfrm>
        <a:graphic>
          <a:graphicData uri="http://schemas.openxmlformats.org/presentationml/2006/ole">
            <mc:AlternateContent xmlns:mc="http://schemas.openxmlformats.org/markup-compatibility/2006">
              <mc:Choice xmlns:v="urn:schemas-microsoft-com:vml" Requires="v">
                <p:oleObj spid="_x0000_s3075" name="Document" r:id="rId5" imgW="5930554" imgH="2870897" progId="Word.Document.8">
                  <p:embed/>
                </p:oleObj>
              </mc:Choice>
              <mc:Fallback>
                <p:oleObj name="Document" r:id="rId5" imgW="5930554" imgH="2870897" progId="Word.Document.8">
                  <p:embed/>
                  <p:pic>
                    <p:nvPicPr>
                      <p:cNvPr id="0" name="Object 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099" y="5287131"/>
                        <a:ext cx="5496222" cy="26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79A2E847-74CB-42ED-9F58-72B65EFE30A7}" type="slidenum">
              <a:rPr lang="en-US"/>
              <a:pPr/>
              <a:t>13</a:t>
            </a:fld>
            <a:endParaRPr lang="en-US"/>
          </a:p>
        </p:txBody>
      </p:sp>
      <p:sp>
        <p:nvSpPr>
          <p:cNvPr id="2479109" name="Rectangle 5"/>
          <p:cNvSpPr>
            <a:spLocks noGrp="1" noRot="1" noChangeAspect="1" noChangeArrowheads="1" noTextEdit="1"/>
          </p:cNvSpPr>
          <p:nvPr>
            <p:ph type="sldImg"/>
          </p:nvPr>
        </p:nvSpPr>
        <p:spPr>
          <a:xfrm>
            <a:off x="571500" y="153988"/>
            <a:ext cx="5689600" cy="4267200"/>
          </a:xfrm>
          <a:ln/>
        </p:spPr>
      </p:sp>
      <p:sp>
        <p:nvSpPr>
          <p:cNvPr id="2479110"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Etat des données avant exécution de l'instruction </a:t>
            </a:r>
            <a:r>
              <a:rPr lang="en-US">
                <a:solidFill>
                  <a:srgbClr val="000000"/>
                </a:solidFill>
                <a:latin typeface="Courier New" pitchFamily="49" charset="0"/>
                <a:cs typeface="Arial" pitchFamily="34" charset="0"/>
                <a:sym typeface="Arial" pitchFamily="34" charset="0"/>
              </a:rPr>
              <a:t>COMMIT</a:t>
            </a:r>
            <a:r>
              <a:rPr lang="en-US">
                <a:solidFill>
                  <a:srgbClr val="000000"/>
                </a:solidFill>
                <a:cs typeface="Arial" pitchFamily="34" charset="0"/>
                <a:sym typeface="Arial" pitchFamily="34" charset="0"/>
              </a:rPr>
              <a:t> ou </a:t>
            </a:r>
            <a:r>
              <a:rPr lang="en-US">
                <a:solidFill>
                  <a:srgbClr val="000000"/>
                </a:solidFill>
                <a:latin typeface="Courier New" pitchFamily="49" charset="0"/>
                <a:cs typeface="Arial" pitchFamily="34" charset="0"/>
                <a:sym typeface="Arial" pitchFamily="34" charset="0"/>
              </a:rPr>
              <a:t>ROLLBACK</a:t>
            </a:r>
          </a:p>
          <a:p>
            <a:pPr lvl="1">
              <a:buFont typeface="Arial" pitchFamily="34" charset="0"/>
              <a:buNone/>
            </a:pPr>
            <a:r>
              <a:rPr lang="en-US">
                <a:cs typeface="Arial" pitchFamily="34" charset="0"/>
                <a:sym typeface="Arial" pitchFamily="34" charset="0"/>
              </a:rPr>
              <a:t>Toute modification de données effectuée au cours de la transaction est temporaire jusqu'à la validation (commit) de la transaction.</a:t>
            </a:r>
          </a:p>
          <a:p>
            <a:pPr lvl="1">
              <a:buFont typeface="Arial" pitchFamily="34" charset="0"/>
              <a:buNone/>
            </a:pPr>
            <a:r>
              <a:rPr lang="en-US">
                <a:cs typeface="Arial" pitchFamily="34" charset="0"/>
                <a:sym typeface="Arial" pitchFamily="34" charset="0"/>
              </a:rPr>
              <a:t>L'état des données avant exécution des instructions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ou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 peut être décrit comme suit :</a:t>
            </a:r>
          </a:p>
          <a:p>
            <a:pPr lvl="2"/>
            <a:r>
              <a:rPr lang="en-US">
                <a:cs typeface="Arial" pitchFamily="34" charset="0"/>
                <a:sym typeface="Arial" pitchFamily="34" charset="0"/>
              </a:rPr>
              <a:t>Les opérations de manipulation des données affectent initialement le tampon de la base de données. L'état antérieur des données peut donc être récupéré.</a:t>
            </a:r>
          </a:p>
          <a:p>
            <a:pPr lvl="2"/>
            <a:r>
              <a:rPr lang="en-US">
                <a:cs typeface="Arial" pitchFamily="34" charset="0"/>
                <a:sym typeface="Arial" pitchFamily="34" charset="0"/>
              </a:rPr>
              <a:t>L'utilisateur actuel peut visualiser les résultats des opérations de manipulation des données en interrogeant les tables.</a:t>
            </a:r>
          </a:p>
          <a:p>
            <a:pPr lvl="2"/>
            <a:r>
              <a:rPr lang="en-US">
                <a:cs typeface="Arial" pitchFamily="34" charset="0"/>
                <a:sym typeface="Arial" pitchFamily="34" charset="0"/>
              </a:rPr>
              <a:t>Les autres utilisateurs ne peuvent pas afficher les résultats des opérations de manipulation des données effectuées par l'utilisateur actuel. Le serveur Oracle institue la cohérence en lecture afin que chaque utilisateur voit les données dans l'état où elles se trouvaient lors de la dernière validation.</a:t>
            </a:r>
          </a:p>
          <a:p>
            <a:pPr lvl="2"/>
            <a:r>
              <a:rPr lang="en-US">
                <a:cs typeface="Arial" pitchFamily="34" charset="0"/>
                <a:sym typeface="Arial" pitchFamily="34" charset="0"/>
              </a:rPr>
              <a:t>Les lignes affectées sont verrouillées. Les autres utilisateurs ne peuvent donc pas modifier les données de ces lignes.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1 -  </a:t>
            </a:r>
            <a:fld id="{E793CC4F-1100-4FB1-993A-8307B39D24F4}" type="slidenum">
              <a:rPr lang="en-US"/>
              <a:pPr/>
              <a:t>15</a:t>
            </a:fld>
            <a:endParaRPr lang="en-US"/>
          </a:p>
        </p:txBody>
      </p:sp>
      <p:sp>
        <p:nvSpPr>
          <p:cNvPr id="2462725" name="Rectangle 5"/>
          <p:cNvSpPr>
            <a:spLocks noGrp="1" noRot="1" noChangeAspect="1" noChangeArrowheads="1" noTextEdit="1"/>
          </p:cNvSpPr>
          <p:nvPr>
            <p:ph type="sldImg"/>
          </p:nvPr>
        </p:nvSpPr>
        <p:spPr>
          <a:xfrm>
            <a:off x="571500" y="153988"/>
            <a:ext cx="5689600" cy="4267200"/>
          </a:xfrm>
          <a:ln/>
        </p:spPr>
      </p:sp>
      <p:sp>
        <p:nvSpPr>
          <p:cNvPr id="2462726"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Afficher la structure d'une table</a:t>
            </a:r>
          </a:p>
          <a:p>
            <a:pPr lvl="1">
              <a:buFont typeface="Arial" pitchFamily="34" charset="0"/>
              <a:buNone/>
            </a:pPr>
            <a:r>
              <a:rPr lang="en-US">
                <a:cs typeface="Arial" pitchFamily="34" charset="0"/>
                <a:sym typeface="Arial" pitchFamily="34" charset="0"/>
              </a:rPr>
              <a:t>Vous pouvez afficher la structure d'une table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 Cette commande affiche le nom et le type de données des colonnes. Elle indique également si une colonne </a:t>
            </a:r>
            <a:r>
              <a:rPr lang="en-US" i="1">
                <a:cs typeface="Arial" pitchFamily="34" charset="0"/>
                <a:sym typeface="Arial" pitchFamily="34" charset="0"/>
              </a:rPr>
              <a:t>doit</a:t>
            </a:r>
            <a:r>
              <a:rPr lang="en-US">
                <a:cs typeface="Arial" pitchFamily="34" charset="0"/>
                <a:sym typeface="Arial" pitchFamily="34" charset="0"/>
              </a:rPr>
              <a:t> contenir des données (c'est-à-dire si la colonne comporte une contrainte </a:t>
            </a:r>
            <a:r>
              <a:rPr lang="en-US">
                <a:latin typeface="Courier New" pitchFamily="49" charset="0"/>
                <a:cs typeface="Arial" pitchFamily="34" charset="0"/>
                <a:sym typeface="Arial" pitchFamily="34" charset="0"/>
              </a:rPr>
              <a:t>NOT</a:t>
            </a:r>
            <a:r>
              <a:rPr lang="en-US">
                <a:cs typeface="Arial" pitchFamily="34" charset="0"/>
                <a:sym typeface="Arial" pitchFamily="34" charset="0"/>
              </a:rPr>
              <a:t> </a:t>
            </a:r>
            <a:r>
              <a:rPr lang="en-US">
                <a:latin typeface="Courier New" pitchFamily="49" charset="0"/>
                <a:cs typeface="Arial" pitchFamily="34" charset="0"/>
                <a:sym typeface="Arial" pitchFamily="34" charset="0"/>
              </a:rPr>
              <a:t>NULL</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Dans la syntaxe, </a:t>
            </a:r>
            <a:r>
              <a:rPr lang="en-US" i="1">
                <a:latin typeface="Courier New" pitchFamily="49" charset="0"/>
                <a:cs typeface="Arial" pitchFamily="34" charset="0"/>
                <a:sym typeface="Arial" pitchFamily="34" charset="0"/>
              </a:rPr>
              <a:t>table</a:t>
            </a:r>
            <a:r>
              <a:rPr lang="en-US" i="1">
                <a:cs typeface="Arial" pitchFamily="34" charset="0"/>
                <a:sym typeface="Arial" pitchFamily="34" charset="0"/>
              </a:rPr>
              <a:t> </a:t>
            </a:r>
            <a:r>
              <a:rPr lang="en-US" i="1">
                <a:latin typeface="Courier New" pitchFamily="49" charset="0"/>
                <a:cs typeface="Arial" pitchFamily="34" charset="0"/>
                <a:sym typeface="Arial" pitchFamily="34" charset="0"/>
              </a:rPr>
              <a:t>name</a:t>
            </a:r>
            <a:r>
              <a:rPr lang="en-US" i="1">
                <a:cs typeface="Arial" pitchFamily="34" charset="0"/>
                <a:sym typeface="Arial" pitchFamily="34" charset="0"/>
              </a:rPr>
              <a:t> </a:t>
            </a:r>
            <a:r>
              <a:rPr lang="en-US">
                <a:cs typeface="Arial" pitchFamily="34" charset="0"/>
                <a:sym typeface="Arial" pitchFamily="34" charset="0"/>
              </a:rPr>
              <a:t>est le nom d'une table ou d'une vue existante, ou un synonyme accessible par l'utilisateur.</a:t>
            </a:r>
          </a:p>
          <a:p>
            <a:pPr lvl="1">
              <a:buFont typeface="Arial" pitchFamily="34" charset="0"/>
              <a:buNone/>
            </a:pPr>
            <a:r>
              <a:rPr lang="en-US">
                <a:cs typeface="Arial" pitchFamily="34" charset="0"/>
                <a:sym typeface="Arial" pitchFamily="34" charset="0"/>
              </a:rPr>
              <a:t>Dans l'interface de SQL Developer, vous pouvez sélectionner la table dans l'arborescence Connections et cliquer sur l'onglet Columns pour afficher sa structure.</a:t>
            </a:r>
          </a:p>
          <a:p>
            <a:pPr lvl="1">
              <a:buFont typeface="Arial" pitchFamily="34" charset="0"/>
              <a:buNone/>
            </a:pPr>
            <a:r>
              <a:rPr lang="en-US" b="1">
                <a:cs typeface="Arial" pitchFamily="34" charset="0"/>
                <a:sym typeface="Arial" pitchFamily="34" charset="0"/>
              </a:rPr>
              <a:t>Remarque : </a:t>
            </a:r>
            <a:r>
              <a:rPr lang="en-US">
                <a:cs typeface="Arial" pitchFamily="34" charset="0"/>
                <a:sym typeface="Arial" pitchFamily="34" charset="0"/>
              </a:rPr>
              <a:t>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 est prise en charge par SQL*Plus et SQL Developer.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1 -  </a:t>
            </a:r>
            <a:fld id="{9179E071-71BA-4FF2-A6B2-A356FFC8FA2D}" type="slidenum">
              <a:rPr lang="en-US"/>
              <a:pPr/>
              <a:t>16</a:t>
            </a:fld>
            <a:endParaRPr lang="en-US"/>
          </a:p>
        </p:txBody>
      </p:sp>
      <p:sp>
        <p:nvSpPr>
          <p:cNvPr id="2458631" name="Rectangle 7"/>
          <p:cNvSpPr>
            <a:spLocks noGrp="1" noRot="1" noChangeAspect="1" noChangeArrowheads="1" noTextEdit="1"/>
          </p:cNvSpPr>
          <p:nvPr>
            <p:ph type="sldImg"/>
          </p:nvPr>
        </p:nvSpPr>
        <p:spPr>
          <a:xfrm>
            <a:off x="571500" y="153988"/>
            <a:ext cx="5689600" cy="4267200"/>
          </a:xfrm>
          <a:ln/>
        </p:spPr>
      </p:sp>
      <p:sp>
        <p:nvSpPr>
          <p:cNvPr id="2458632" name="Rectangle 8"/>
          <p:cNvSpPr>
            <a:spLocks noGrp="1" noChangeArrowheads="1"/>
          </p:cNvSpPr>
          <p:nvPr>
            <p:ph type="body" idx="1"/>
          </p:nvPr>
        </p:nvSpPr>
        <p:spPr/>
        <p:txBody>
          <a:bodyPr>
            <a:normAutofit fontScale="92500" lnSpcReduction="10000"/>
          </a:bodyPr>
          <a:lstStyle/>
          <a:p>
            <a:r>
              <a:rPr lang="en-US">
                <a:solidFill>
                  <a:srgbClr val="000000"/>
                </a:solidFill>
                <a:cs typeface="Arial" pitchFamily="34" charset="0"/>
                <a:sym typeface="Arial" pitchFamily="34" charset="0"/>
              </a:rPr>
              <a:t>Lignes en double</a:t>
            </a:r>
          </a:p>
          <a:p>
            <a:pPr lvl="1">
              <a:buFont typeface="Arial" pitchFamily="34" charset="0"/>
              <a:buNone/>
            </a:pPr>
            <a:r>
              <a:rPr lang="en-US">
                <a:cs typeface="Arial" pitchFamily="34" charset="0"/>
                <a:sym typeface="Arial" pitchFamily="34" charset="0"/>
              </a:rPr>
              <a:t>Sauf indication contraire, les résultats d'une interrogation SQL sont affichés sans suppression des lignes en double. Le premier exemple de la diapositive ci-dessus affiche tous les numéros de département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Notez que ces numéros sont répétés. </a:t>
            </a:r>
          </a:p>
          <a:p>
            <a:pPr lvl="1">
              <a:buFont typeface="Arial" pitchFamily="34" charset="0"/>
              <a:buNone/>
            </a:pPr>
            <a:r>
              <a:rPr lang="en-US">
                <a:cs typeface="Arial" pitchFamily="34" charset="0"/>
                <a:sym typeface="Arial" pitchFamily="34" charset="0"/>
              </a:rPr>
              <a:t>Pour éliminer les lignes en double du résultat, incluez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dans la clause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immédiatement après le mot-clé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Dans le deuxième exemple,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contient 20 </a:t>
            </a:r>
            <a:r>
              <a:rPr lang="en-US" i="1">
                <a:cs typeface="Arial" pitchFamily="34" charset="0"/>
                <a:sym typeface="Arial" pitchFamily="34" charset="0"/>
              </a:rPr>
              <a:t> </a:t>
            </a:r>
            <a:r>
              <a:rPr lang="en-US">
                <a:cs typeface="Arial" pitchFamily="34" charset="0"/>
                <a:sym typeface="Arial" pitchFamily="34" charset="0"/>
              </a:rPr>
              <a:t>lignes, mais seulement sept numéros de département uniques. </a:t>
            </a:r>
          </a:p>
          <a:p>
            <a:pPr lvl="1">
              <a:buFont typeface="Arial" pitchFamily="34" charset="0"/>
              <a:buNone/>
            </a:pPr>
            <a:r>
              <a:rPr lang="en-US">
                <a:cs typeface="Arial" pitchFamily="34" charset="0"/>
                <a:sym typeface="Arial" pitchFamily="34" charset="0"/>
              </a:rPr>
              <a:t>Vous pouvez indiquer plusieurs colonnes après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porte alors sur toutes les colonnes sélectionnées et le résultat est toute combinaison distincte de colonnes. </a:t>
            </a:r>
          </a:p>
          <a:p>
            <a:pPr lvl="4">
              <a:spcBef>
                <a:spcPct val="25000"/>
              </a:spcBef>
              <a:buFont typeface="Arial" pitchFamily="34" charset="0"/>
              <a:buNone/>
            </a:pPr>
            <a:r>
              <a:rPr lang="en-US">
                <a:cs typeface="Arial" pitchFamily="34" charset="0"/>
                <a:sym typeface="Arial" pitchFamily="34" charset="0"/>
              </a:rPr>
              <a:t>SELECT  DISTINCT department_id, job_id</a:t>
            </a:r>
          </a:p>
          <a:p>
            <a:pPr lvl="4">
              <a:buFont typeface="Arial" pitchFamily="34" charset="0"/>
              <a:buNone/>
            </a:pPr>
            <a:r>
              <a:rPr lang="en-US">
                <a:cs typeface="Arial" pitchFamily="34" charset="0"/>
                <a:sym typeface="Arial" pitchFamily="34" charset="0"/>
              </a:rPr>
              <a:t>FROM    employees;</a:t>
            </a: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Vous pouvez également indiquer le mot-clé </a:t>
            </a:r>
            <a:r>
              <a:rPr lang="en-US">
                <a:latin typeface="Courier New" pitchFamily="49" charset="0"/>
                <a:cs typeface="Arial" pitchFamily="34" charset="0"/>
                <a:sym typeface="Arial" pitchFamily="34" charset="0"/>
              </a:rPr>
              <a:t>UNIQUE</a:t>
            </a:r>
            <a:r>
              <a:rPr lang="en-US">
                <a:cs typeface="Arial" pitchFamily="34" charset="0"/>
                <a:sym typeface="Arial" pitchFamily="34" charset="0"/>
              </a:rPr>
              <a:t>, qui est un synonyme du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a:t>
            </a:r>
          </a:p>
        </p:txBody>
      </p:sp>
      <p:sp>
        <p:nvSpPr>
          <p:cNvPr id="2458629" name="Text Box 7"/>
          <p:cNvSpPr txBox="1">
            <a:spLocks noChangeArrowheads="1"/>
          </p:cNvSpPr>
          <p:nvPr/>
        </p:nvSpPr>
        <p:spPr bwMode="auto">
          <a:xfrm>
            <a:off x="1415356" y="7783286"/>
            <a:ext cx="394394" cy="378202"/>
          </a:xfrm>
          <a:prstGeom prst="rect">
            <a:avLst/>
          </a:prstGeom>
          <a:noFill/>
          <a:ln w="25400">
            <a:noFill/>
            <a:miter lim="800000"/>
            <a:headEnd type="none" w="sm" len="sm"/>
            <a:tailEnd type="none" w="med" len="lg"/>
          </a:ln>
        </p:spPr>
        <p:txBody>
          <a:bodyPr lIns="12012" tIns="12012" rIns="12012" bIns="12012">
            <a:spAutoFit/>
          </a:bodyPr>
          <a:lstStyle/>
          <a:p>
            <a:pPr defTabSz="777837" eaLnBrk="0" hangingPunct="0">
              <a:buSzPct val="100000"/>
            </a:pPr>
            <a:r>
              <a:rPr lang="en-US" sz="2300" b="1">
                <a:sym typeface="Arial" pitchFamily="34" charset="0"/>
              </a:rPr>
              <a:t>…</a:t>
            </a:r>
          </a:p>
        </p:txBody>
      </p:sp>
      <p:pic>
        <p:nvPicPr>
          <p:cNvPr id="2458630" name="Picture 11" descr="C:\salome_official\projects\11gR2_SQL 1\screenshots\les1_n24_a.gif"/>
          <p:cNvPicPr>
            <a:picLocks noChangeAspect="1" noChangeArrowheads="1"/>
          </p:cNvPicPr>
          <p:nvPr/>
        </p:nvPicPr>
        <p:blipFill>
          <a:blip r:embed="rId3"/>
          <a:srcRect/>
          <a:stretch>
            <a:fillRect/>
          </a:stretch>
        </p:blipFill>
        <p:spPr bwMode="auto">
          <a:xfrm>
            <a:off x="1473399" y="6947203"/>
            <a:ext cx="2635747" cy="893535"/>
          </a:xfrm>
          <a:prstGeom prst="rect">
            <a:avLst/>
          </a:prstGeom>
          <a:noFill/>
          <a:ln w="9525">
            <a:noFill/>
            <a:miter lim="800000"/>
            <a:headEnd/>
            <a:tailEnd/>
          </a:ln>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2 -  </a:t>
            </a:r>
            <a:fld id="{5C42CE99-D619-44A9-8C68-F20F8DC3FD10}" type="slidenum">
              <a:rPr lang="en-US"/>
              <a:pPr/>
              <a:t>19</a:t>
            </a:fld>
            <a:endParaRPr lang="en-US"/>
          </a:p>
        </p:txBody>
      </p:sp>
      <p:sp>
        <p:nvSpPr>
          <p:cNvPr id="2520069" name="Rectangle 5"/>
          <p:cNvSpPr>
            <a:spLocks noGrp="1" noRot="1" noChangeAspect="1" noChangeArrowheads="1" noTextEdit="1"/>
          </p:cNvSpPr>
          <p:nvPr>
            <p:ph type="sldImg"/>
          </p:nvPr>
        </p:nvSpPr>
        <p:spPr>
          <a:xfrm>
            <a:off x="571500" y="153988"/>
            <a:ext cx="5689600" cy="4267200"/>
          </a:xfrm>
          <a:ln/>
        </p:spPr>
      </p:sp>
      <p:sp>
        <p:nvSpPr>
          <p:cNvPr id="2520070"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Tri</a:t>
            </a:r>
          </a:p>
          <a:p>
            <a:pPr lvl="1">
              <a:buFont typeface="Arial" pitchFamily="34" charset="0"/>
              <a:buNone/>
            </a:pPr>
            <a:r>
              <a:rPr lang="en-US">
                <a:cs typeface="Arial" pitchFamily="34" charset="0"/>
                <a:sym typeface="Arial" pitchFamily="34" charset="0"/>
              </a:rPr>
              <a:t>Par défaut, le tri est effectué par ordre croissant :</a:t>
            </a:r>
          </a:p>
          <a:p>
            <a:pPr lvl="2"/>
            <a:r>
              <a:rPr lang="en-US">
                <a:cs typeface="Arial" pitchFamily="34" charset="0"/>
                <a:sym typeface="Arial" pitchFamily="34" charset="0"/>
              </a:rPr>
              <a:t>Les valeurs numériques sont affichées de la plus petite à la plus grande (par exemple, de 1 à 999).</a:t>
            </a:r>
          </a:p>
          <a:p>
            <a:pPr lvl="2"/>
            <a:r>
              <a:rPr lang="en-US">
                <a:cs typeface="Arial" pitchFamily="34" charset="0"/>
                <a:sym typeface="Arial" pitchFamily="34" charset="0"/>
              </a:rPr>
              <a:t>Les dates sont affichées de la plus ancienne à la plus récente (par exemple, 01-JAN-92 avant 01-JAN-95).</a:t>
            </a:r>
          </a:p>
          <a:p>
            <a:pPr lvl="2"/>
            <a:r>
              <a:rPr lang="en-US">
                <a:cs typeface="Arial" pitchFamily="34" charset="0"/>
                <a:sym typeface="Arial" pitchFamily="34" charset="0"/>
              </a:rPr>
              <a:t>Les chaînes de caractères sont affichées par ordre alphabétique (par exemple, de A à Z).</a:t>
            </a:r>
          </a:p>
          <a:p>
            <a:pPr lvl="2"/>
            <a:r>
              <a:rPr lang="en-US">
                <a:cs typeface="Arial" pitchFamily="34" charset="0"/>
                <a:sym typeface="Arial" pitchFamily="34" charset="0"/>
              </a:rPr>
              <a:t>Les valeurs NULL sont affichées en dernier pour les séquences croissantes et en premier pour les séquences décroissantes.</a:t>
            </a:r>
          </a:p>
          <a:p>
            <a:pPr lvl="2"/>
            <a:r>
              <a:rPr lang="en-US">
                <a:cs typeface="Arial" pitchFamily="34" charset="0"/>
                <a:sym typeface="Arial" pitchFamily="34" charset="0"/>
              </a:rPr>
              <a:t>Vous pouvez aussi effectuer le tri sur la base d'une colonne ne figurant pas dans la liste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a:t>
            </a:r>
          </a:p>
          <a:p>
            <a:pPr lvl="1">
              <a:buFont typeface="Arial" pitchFamily="34" charset="0"/>
              <a:buNone/>
            </a:pPr>
            <a:r>
              <a:rPr lang="en-US" b="1">
                <a:cs typeface="Arial" pitchFamily="34" charset="0"/>
                <a:sym typeface="Arial" pitchFamily="34" charset="0"/>
              </a:rPr>
              <a:t>Exemples</a:t>
            </a:r>
          </a:p>
          <a:p>
            <a:pPr lvl="2">
              <a:buFont typeface="Arial" pitchFamily="34" charset="0"/>
              <a:buNone/>
            </a:pPr>
            <a:r>
              <a:rPr lang="en-US">
                <a:cs typeface="Arial" pitchFamily="34" charset="0"/>
                <a:sym typeface="Arial" pitchFamily="34" charset="0"/>
              </a:rPr>
              <a:t>Pour inverser l'ordre d'affichage des lignes, indiquez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après le nom de colonne dans la clause </a:t>
            </a:r>
            <a:r>
              <a:rPr lang="en-US">
                <a:latin typeface="Courier New" pitchFamily="49" charset="0"/>
                <a:cs typeface="Arial" pitchFamily="34" charset="0"/>
                <a:sym typeface="Arial" pitchFamily="34" charset="0"/>
              </a:rPr>
              <a:t>ORDER</a:t>
            </a:r>
            <a:r>
              <a:rPr lang="en-US">
                <a:cs typeface="Arial" pitchFamily="34" charset="0"/>
                <a:sym typeface="Arial" pitchFamily="34" charset="0"/>
              </a:rPr>
              <a:t> </a:t>
            </a:r>
            <a:r>
              <a:rPr lang="en-US">
                <a:latin typeface="Courier New" pitchFamily="49" charset="0"/>
                <a:cs typeface="Arial" pitchFamily="34" charset="0"/>
                <a:sym typeface="Arial" pitchFamily="34" charset="0"/>
              </a:rPr>
              <a:t>BY</a:t>
            </a:r>
            <a:r>
              <a:rPr lang="en-US">
                <a:cs typeface="Arial" pitchFamily="34" charset="0"/>
                <a:sym typeface="Arial" pitchFamily="34" charset="0"/>
              </a:rPr>
              <a:t>. L'exemple de la diapositive ci-dessus trie les résultats en fonction de la date d'embauche des employés, de la plus récente à la plus ancienne.</a:t>
            </a:r>
          </a:p>
          <a:p>
            <a:pPr lvl="2">
              <a:buFont typeface="Arial" pitchFamily="34" charset="0"/>
              <a:buNone/>
            </a:pPr>
            <a:r>
              <a:rPr lang="en-US">
                <a:cs typeface="Arial" pitchFamily="34" charset="0"/>
                <a:sym typeface="Arial" pitchFamily="34" charset="0"/>
              </a:rPr>
              <a:t>2.	Vous pouvez aussi utiliser un alias de colonne </a:t>
            </a:r>
            <a:r>
              <a:rPr lang="en-US">
                <a:latin typeface="Courier New" pitchFamily="49" charset="0"/>
                <a:cs typeface="Arial" pitchFamily="34" charset="0"/>
                <a:sym typeface="Arial" pitchFamily="34" charset="0"/>
              </a:rPr>
              <a:t>ORDER</a:t>
            </a:r>
            <a:r>
              <a:rPr lang="en-US">
                <a:cs typeface="Arial" pitchFamily="34" charset="0"/>
                <a:sym typeface="Arial" pitchFamily="34" charset="0"/>
              </a:rPr>
              <a:t> </a:t>
            </a:r>
            <a:r>
              <a:rPr lang="en-US">
                <a:latin typeface="Courier New" pitchFamily="49" charset="0"/>
                <a:cs typeface="Arial" pitchFamily="34" charset="0"/>
                <a:sym typeface="Arial" pitchFamily="34" charset="0"/>
              </a:rPr>
              <a:t>BY</a:t>
            </a:r>
            <a:r>
              <a:rPr lang="en-US">
                <a:cs typeface="Arial" pitchFamily="34" charset="0"/>
                <a:sym typeface="Arial" pitchFamily="34" charset="0"/>
              </a:rPr>
              <a:t>. L'exemple de la diapositive ci-dessus trie les données selon la rémunération annuelle.</a:t>
            </a: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utilisé ici pour le tri par ordre décroissant ne doit pas être confondu avec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utilisé ici pour le tri par ordre décroissant ne doit pas être confondu avec le mot-clé.</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2 -  </a:t>
            </a:r>
            <a:fld id="{91F925E6-900B-47FB-B6DB-78D0CD7C2C18}" type="slidenum">
              <a:rPr lang="en-US"/>
              <a:pPr/>
              <a:t>20</a:t>
            </a:fld>
            <a:endParaRPr lang="en-US"/>
          </a:p>
        </p:txBody>
      </p:sp>
      <p:sp>
        <p:nvSpPr>
          <p:cNvPr id="2530310" name="Rectangle 6"/>
          <p:cNvSpPr>
            <a:spLocks noGrp="1" noRot="1" noChangeAspect="1" noChangeArrowheads="1" noTextEdit="1"/>
          </p:cNvSpPr>
          <p:nvPr>
            <p:ph type="sldImg"/>
          </p:nvPr>
        </p:nvSpPr>
        <p:spPr>
          <a:xfrm>
            <a:off x="571500" y="153988"/>
            <a:ext cx="5689600" cy="4267200"/>
          </a:xfrm>
          <a:ln/>
        </p:spPr>
      </p:sp>
      <p:sp>
        <p:nvSpPr>
          <p:cNvPr id="2530311"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Utiliser une variable de substitution avec esperluette simple</a:t>
            </a:r>
          </a:p>
          <a:p>
            <a:pPr lvl="1">
              <a:buFont typeface="Arial" pitchFamily="34" charset="0"/>
              <a:buNone/>
            </a:pPr>
            <a:r>
              <a:rPr lang="en-US">
                <a:cs typeface="Arial" pitchFamily="34" charset="0"/>
                <a:sym typeface="Arial" pitchFamily="34" charset="0"/>
              </a:rPr>
              <a:t>Lors de l'exécution d'un état, les utilisateurs ont souvent besoin de restreindre les données renvoyées de façon dynamique. SQL*Plus ou SQL Developer fournit cette souplesse avec des variables utilisateur. Utilisez une esperluette d'interprétation (</a:t>
            </a:r>
            <a:r>
              <a:rPr lang="en-US">
                <a:latin typeface="Courier New" pitchFamily="49" charset="0"/>
                <a:cs typeface="Arial" pitchFamily="34" charset="0"/>
                <a:sym typeface="Arial" pitchFamily="34" charset="0"/>
              </a:rPr>
              <a:t>&amp;</a:t>
            </a:r>
            <a:r>
              <a:rPr lang="en-US">
                <a:cs typeface="Arial" pitchFamily="34" charset="0"/>
                <a:sym typeface="Arial" pitchFamily="34" charset="0"/>
              </a:rPr>
              <a:t>) pour identifier chaque variable dans votre instruction SQL. Vous n'avez pas besoin de définir la valeur de chaque variable.</a:t>
            </a: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fr-FR">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r>
              <a:rPr lang="en-US">
                <a:cs typeface="Arial" pitchFamily="34" charset="0"/>
                <a:sym typeface="Arial" pitchFamily="34" charset="0"/>
              </a:rPr>
              <a:t>L'exemple de la diapositive ci-dessus crée une variable de substitution SQL Developer pour un ID d'employé. Lorsque l'instruction est exécutée, SQL Developer invite l'utilisateur à indiquer un ID d'employé, puis il affiche l'ID d'employé, le nom, le salaire et le numéro de département de cet employé.</a:t>
            </a:r>
          </a:p>
          <a:p>
            <a:pPr lvl="1">
              <a:buFont typeface="Arial" pitchFamily="34" charset="0"/>
              <a:buNone/>
            </a:pPr>
            <a:r>
              <a:rPr lang="en-US">
                <a:cs typeface="Arial" pitchFamily="34" charset="0"/>
                <a:sym typeface="Arial" pitchFamily="34" charset="0"/>
              </a:rPr>
              <a:t>Avec l'esperluette simple, l'utilisateur reçoit une invite à chaque exécution de la commande si la variable n'existe pas.</a:t>
            </a:r>
          </a:p>
        </p:txBody>
      </p:sp>
      <p:graphicFrame>
        <p:nvGraphicFramePr>
          <p:cNvPr id="2530313" name="Object 1024"/>
          <p:cNvGraphicFramePr>
            <a:graphicFrameLocks/>
          </p:cNvGraphicFramePr>
          <p:nvPr/>
        </p:nvGraphicFramePr>
        <p:xfrm>
          <a:off x="684609" y="5896429"/>
          <a:ext cx="5619750" cy="1124857"/>
        </p:xfrm>
        <a:graphic>
          <a:graphicData uri="http://schemas.openxmlformats.org/presentationml/2006/ole">
            <mc:AlternateContent xmlns:mc="http://schemas.openxmlformats.org/markup-compatibility/2006">
              <mc:Choice xmlns:v="urn:schemas-microsoft-com:vml" Requires="v">
                <p:oleObj spid="_x0000_s4099" name="Document" r:id="rId5" imgW="6165499" imgH="1220293" progId="Word.Document.8">
                  <p:embed/>
                </p:oleObj>
              </mc:Choice>
              <mc:Fallback>
                <p:oleObj name="Document" r:id="rId5" imgW="6165499" imgH="1220293" progId="Word.Document.8">
                  <p:embed/>
                  <p:pic>
                    <p:nvPicPr>
                      <p:cNvPr id="0" name="Object 10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609" y="5896429"/>
                        <a:ext cx="5619750" cy="112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2 -  </a:t>
            </a:r>
            <a:fld id="{6BFBF720-B1C4-422B-91FE-365A3E4CFCDF}" type="slidenum">
              <a:rPr lang="en-US"/>
              <a:pPr/>
              <a:t>21</a:t>
            </a:fld>
            <a:endParaRPr lang="en-US"/>
          </a:p>
        </p:txBody>
      </p:sp>
      <p:sp>
        <p:nvSpPr>
          <p:cNvPr id="2538501" name="Rectangle 5"/>
          <p:cNvSpPr>
            <a:spLocks noGrp="1" noRot="1" noChangeAspect="1" noChangeArrowheads="1" noTextEdit="1"/>
          </p:cNvSpPr>
          <p:nvPr>
            <p:ph type="sldImg"/>
          </p:nvPr>
        </p:nvSpPr>
        <p:spPr>
          <a:xfrm>
            <a:off x="571500" y="153988"/>
            <a:ext cx="5689600" cy="4267200"/>
          </a:xfrm>
          <a:ln/>
        </p:spPr>
      </p:sp>
      <p:sp>
        <p:nvSpPr>
          <p:cNvPr id="2538502"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Utiliser une variable de substitution avec esperluette double</a:t>
            </a:r>
          </a:p>
          <a:p>
            <a:pPr lvl="1">
              <a:buFont typeface="Arial" pitchFamily="34" charset="0"/>
              <a:buNone/>
            </a:pPr>
            <a:r>
              <a:rPr lang="en-US">
                <a:cs typeface="Arial" pitchFamily="34" charset="0"/>
                <a:sym typeface="Arial" pitchFamily="34" charset="0"/>
              </a:rPr>
              <a:t>Vous pouvez utiliser une variable de substitution avec esperluette d'interprétation double (</a:t>
            </a:r>
            <a:r>
              <a:rPr lang="en-US">
                <a:latin typeface="Courier New" pitchFamily="49" charset="0"/>
                <a:cs typeface="Arial" pitchFamily="34" charset="0"/>
                <a:sym typeface="Arial" pitchFamily="34" charset="0"/>
              </a:rPr>
              <a:t>&amp;&amp;</a:t>
            </a:r>
            <a:r>
              <a:rPr lang="en-US">
                <a:cs typeface="Arial" pitchFamily="34" charset="0"/>
                <a:sym typeface="Arial" pitchFamily="34" charset="0"/>
              </a:rPr>
              <a:t>)  si vous souhaitez réutiliser la valeur de la variable sans solliciter l'utilisateur à chaque fois. L'utilisateur est invité une seule fois à saisir la valeur. Dans l'exemple de la diapositive ci-dessus, l'utilisateur est invité à fournir la valeur de la variable </a:t>
            </a:r>
            <a:r>
              <a:rPr lang="en-US">
                <a:latin typeface="Courier New" pitchFamily="49" charset="0"/>
                <a:cs typeface="Arial" pitchFamily="34" charset="0"/>
                <a:sym typeface="Arial" pitchFamily="34" charset="0"/>
              </a:rPr>
              <a:t>column_name</a:t>
            </a:r>
            <a:r>
              <a:rPr lang="en-US">
                <a:cs typeface="Arial" pitchFamily="34" charset="0"/>
                <a:sym typeface="Arial" pitchFamily="34" charset="0"/>
              </a:rPr>
              <a:t> une seule fois. La valeur fournie par l'utilisateur (</a:t>
            </a:r>
            <a:r>
              <a:rPr lang="en-US">
                <a:latin typeface="Courier New" pitchFamily="49" charset="0"/>
                <a:cs typeface="Arial" pitchFamily="34" charset="0"/>
                <a:sym typeface="Arial" pitchFamily="34" charset="0"/>
              </a:rPr>
              <a:t>department_id</a:t>
            </a:r>
            <a:r>
              <a:rPr lang="en-US">
                <a:cs typeface="Arial" pitchFamily="34" charset="0"/>
                <a:sym typeface="Arial" pitchFamily="34" charset="0"/>
              </a:rPr>
              <a:t>) est utilisée à la fois pour l'affichage et pour le tri des données. Si vous exécutez à nouveau l'interrogation, vous n'êtes pas invité à fournir la valeur de la variable.</a:t>
            </a:r>
          </a:p>
          <a:p>
            <a:pPr lvl="1">
              <a:buFont typeface="Arial" pitchFamily="34" charset="0"/>
              <a:buNone/>
            </a:pPr>
            <a:r>
              <a:rPr lang="en-US">
                <a:cs typeface="Arial" pitchFamily="34" charset="0"/>
                <a:sym typeface="Arial" pitchFamily="34" charset="0"/>
              </a:rPr>
              <a:t>SQL Developer stocke la valeur fournie à l'aide de la commande </a:t>
            </a:r>
            <a:r>
              <a:rPr lang="en-US">
                <a:latin typeface="Courier New" pitchFamily="49" charset="0"/>
                <a:cs typeface="Arial" pitchFamily="34" charset="0"/>
                <a:sym typeface="Arial" pitchFamily="34" charset="0"/>
              </a:rPr>
              <a:t>DEFINE</a:t>
            </a:r>
            <a:r>
              <a:rPr lang="en-US">
                <a:cs typeface="Arial" pitchFamily="34" charset="0"/>
                <a:sym typeface="Arial" pitchFamily="34" charset="0"/>
              </a:rPr>
              <a:t> et la réutilise chaque fois que vous référencez le nom de la variable. Une fois qu'une variable utilisateur est en place, vous devez utiliser la commande </a:t>
            </a:r>
            <a:r>
              <a:rPr lang="en-US">
                <a:latin typeface="Courier New" pitchFamily="49" charset="0"/>
                <a:cs typeface="Arial" pitchFamily="34" charset="0"/>
                <a:sym typeface="Arial" pitchFamily="34" charset="0"/>
              </a:rPr>
              <a:t>UNDEFINE</a:t>
            </a:r>
            <a:r>
              <a:rPr lang="en-US">
                <a:cs typeface="Arial" pitchFamily="34" charset="0"/>
                <a:sym typeface="Arial" pitchFamily="34" charset="0"/>
              </a:rPr>
              <a:t> pour la supprimer :</a:t>
            </a:r>
          </a:p>
          <a:p>
            <a:pPr lvl="4">
              <a:spcBef>
                <a:spcPct val="25000"/>
              </a:spcBef>
              <a:buFont typeface="Arial" pitchFamily="34" charset="0"/>
              <a:buNone/>
            </a:pPr>
            <a:r>
              <a:rPr lang="en-US">
                <a:cs typeface="Arial" pitchFamily="34" charset="0"/>
                <a:sym typeface="Arial" pitchFamily="34" charset="0"/>
              </a:rPr>
              <a:t>UNDEFINE column_name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3 -  </a:t>
            </a:r>
            <a:fld id="{7E61EFDE-CCDD-4C24-A8B3-A629A19FB750}" type="slidenum">
              <a:rPr lang="en-US"/>
              <a:pPr/>
              <a:t>22</a:t>
            </a:fld>
            <a:endParaRPr lang="en-US"/>
          </a:p>
        </p:txBody>
      </p:sp>
      <p:sp>
        <p:nvSpPr>
          <p:cNvPr id="2505733" name="Rectangle 5"/>
          <p:cNvSpPr>
            <a:spLocks noGrp="1" noRot="1" noChangeAspect="1" noChangeArrowheads="1" noTextEdit="1"/>
          </p:cNvSpPr>
          <p:nvPr>
            <p:ph type="sldImg"/>
          </p:nvPr>
        </p:nvSpPr>
        <p:spPr>
          <a:xfrm>
            <a:off x="571500" y="153988"/>
            <a:ext cx="5689600" cy="4267200"/>
          </a:xfrm>
          <a:ln/>
        </p:spPr>
      </p:sp>
      <p:sp>
        <p:nvSpPr>
          <p:cNvPr id="2505734" name="Rectangle 6"/>
          <p:cNvSpPr>
            <a:spLocks noGrp="1" noChangeArrowheads="1"/>
          </p:cNvSpPr>
          <p:nvPr>
            <p:ph type="body" idx="1"/>
          </p:nvPr>
        </p:nvSpPr>
        <p:spPr/>
        <p:txBody>
          <a:bodyPr/>
          <a:lstStyle/>
          <a:p>
            <a:r>
              <a:rPr lang="en-US">
                <a:solidFill>
                  <a:srgbClr val="000000"/>
                </a:solidFill>
                <a:cs typeface="Arial" charset="0"/>
                <a:sym typeface="Arial" charset="0"/>
              </a:rPr>
              <a:t>Utiliser les fonctions de conversion de casse </a:t>
            </a:r>
          </a:p>
          <a:p>
            <a:pPr lvl="1">
              <a:buFont typeface="Arial" charset="0"/>
              <a:buNone/>
            </a:pPr>
            <a:r>
              <a:rPr lang="en-US">
                <a:cs typeface="Arial" charset="0"/>
                <a:sym typeface="Arial" charset="0"/>
              </a:rPr>
              <a:t>L'exemple de la diapositive ci-dessus affiche le numéro d'employé, le nom et le numéro de département de l'employé Higgins.</a:t>
            </a:r>
          </a:p>
          <a:p>
            <a:pPr lvl="1">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de la première instruction SQL indique le nom d'employé sous la forme </a:t>
            </a:r>
            <a:r>
              <a:rPr lang="en-US">
                <a:latin typeface="Courier New" pitchFamily="49" charset="0"/>
                <a:cs typeface="Arial" charset="0"/>
                <a:sym typeface="Arial" charset="0"/>
              </a:rPr>
              <a:t>higgins</a:t>
            </a:r>
            <a:r>
              <a:rPr lang="en-US">
                <a:cs typeface="Arial" charset="0"/>
                <a:sym typeface="Arial" charset="0"/>
              </a:rPr>
              <a:t>. Puisque toutes les données de la table </a:t>
            </a:r>
            <a:r>
              <a:rPr lang="en-US">
                <a:latin typeface="Courier New" pitchFamily="49" charset="0"/>
                <a:cs typeface="Arial" charset="0"/>
                <a:sym typeface="Arial" charset="0"/>
              </a:rPr>
              <a:t>EMPLOYEES</a:t>
            </a:r>
            <a:r>
              <a:rPr lang="en-US">
                <a:cs typeface="Arial" charset="0"/>
                <a:sym typeface="Arial" charset="0"/>
              </a:rPr>
              <a:t> sont stockées dans la casse appropriée, aucune correspondance n'est trouvée pour le nom </a:t>
            </a:r>
            <a:r>
              <a:rPr lang="en-US">
                <a:latin typeface="Courier New" pitchFamily="49" charset="0"/>
                <a:cs typeface="Arial" charset="0"/>
                <a:sym typeface="Arial" charset="0"/>
              </a:rPr>
              <a:t>higgins</a:t>
            </a:r>
            <a:r>
              <a:rPr lang="en-US">
                <a:cs typeface="Arial" charset="0"/>
                <a:sym typeface="Arial" charset="0"/>
              </a:rPr>
              <a:t> et aucune ligne n'est sélectionnée.</a:t>
            </a:r>
          </a:p>
          <a:p>
            <a:pPr lvl="1">
              <a:spcAft>
                <a:spcPct val="25000"/>
              </a:spcAft>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de la deuxième instruction SQL compare les noms d'employé de la table </a:t>
            </a:r>
            <a:r>
              <a:rPr lang="en-US">
                <a:latin typeface="Courier New" pitchFamily="49" charset="0"/>
                <a:cs typeface="Arial" charset="0"/>
                <a:sym typeface="Arial" charset="0"/>
              </a:rPr>
              <a:t>EMPLOYEES</a:t>
            </a:r>
            <a:r>
              <a:rPr lang="en-US">
                <a:cs typeface="Arial" charset="0"/>
                <a:sym typeface="Arial" charset="0"/>
              </a:rPr>
              <a:t> avec la chaîne </a:t>
            </a:r>
            <a:r>
              <a:rPr lang="en-US">
                <a:latin typeface="Courier New" pitchFamily="49" charset="0"/>
                <a:cs typeface="Arial" charset="0"/>
                <a:sym typeface="Arial" charset="0"/>
              </a:rPr>
              <a:t>higgins</a:t>
            </a:r>
            <a:r>
              <a:rPr lang="en-US">
                <a:cs typeface="Arial" charset="0"/>
                <a:sym typeface="Arial" charset="0"/>
              </a:rPr>
              <a:t>, après conversion de la colonne </a:t>
            </a:r>
            <a:r>
              <a:rPr lang="en-US">
                <a:latin typeface="Courier New" pitchFamily="49" charset="0"/>
                <a:cs typeface="Arial" charset="0"/>
                <a:sym typeface="Arial" charset="0"/>
              </a:rPr>
              <a:t>LAST_NAME</a:t>
            </a:r>
            <a:r>
              <a:rPr lang="en-US">
                <a:cs typeface="Arial" charset="0"/>
                <a:sym typeface="Arial" charset="0"/>
              </a:rPr>
              <a:t> en minuscules. Les noms étant maintenant en minuscules, une correspondance est trouvée et une ligne est sélectionnée. La clause </a:t>
            </a:r>
            <a:r>
              <a:rPr lang="en-US">
                <a:latin typeface="Courier New" pitchFamily="49" charset="0"/>
                <a:cs typeface="Arial" charset="0"/>
                <a:sym typeface="Arial" charset="0"/>
              </a:rPr>
              <a:t>WHERE</a:t>
            </a:r>
            <a:r>
              <a:rPr lang="en-US">
                <a:cs typeface="Arial" charset="0"/>
                <a:sym typeface="Arial" charset="0"/>
              </a:rPr>
              <a:t> peut être réécrite de la manière suivante afin de produire le même résultat :</a:t>
            </a:r>
          </a:p>
          <a:p>
            <a:pPr lvl="4">
              <a:buFont typeface="Arial" charset="0"/>
              <a:buNone/>
            </a:pPr>
            <a:r>
              <a:rPr lang="en-US">
                <a:cs typeface="Arial" charset="0"/>
                <a:sym typeface="Arial" charset="0"/>
              </a:rPr>
              <a:t>...WHERE last_name = 'Higgins'</a:t>
            </a:r>
          </a:p>
          <a:p>
            <a:pPr lvl="1">
              <a:buFont typeface="Arial" charset="0"/>
              <a:buNone/>
            </a:pPr>
            <a:r>
              <a:rPr lang="en-US">
                <a:cs typeface="Arial" charset="0"/>
                <a:sym typeface="Arial" charset="0"/>
              </a:rPr>
              <a:t>Le nom apparaît dans le résultat tel qu'il a été stocké dans la base de données. Pour afficher le nom en majuscules, utilisez la fonction </a:t>
            </a:r>
            <a:r>
              <a:rPr lang="en-US">
                <a:latin typeface="Courier New" pitchFamily="49" charset="0"/>
                <a:cs typeface="Arial" charset="0"/>
                <a:sym typeface="Arial" charset="0"/>
              </a:rPr>
              <a:t>UPPER</a:t>
            </a:r>
            <a:r>
              <a:rPr lang="en-US">
                <a:cs typeface="Arial" charset="0"/>
                <a:sym typeface="Arial" charset="0"/>
              </a:rPr>
              <a:t> de l'instruction </a:t>
            </a:r>
            <a:r>
              <a:rPr lang="en-US">
                <a:latin typeface="Courier New" pitchFamily="49" charset="0"/>
                <a:cs typeface="Arial" charset="0"/>
                <a:sym typeface="Arial" charset="0"/>
              </a:rPr>
              <a:t>SELECT</a:t>
            </a:r>
            <a:r>
              <a:rPr lang="en-US">
                <a:cs typeface="Arial" charset="0"/>
                <a:sym typeface="Arial" charset="0"/>
              </a:rPr>
              <a:t>.			</a:t>
            </a:r>
          </a:p>
          <a:p>
            <a:pPr lvl="4">
              <a:buFont typeface="Arial" charset="0"/>
              <a:buNone/>
            </a:pPr>
            <a:r>
              <a:rPr lang="en-US">
                <a:cs typeface="Arial" charset="0"/>
                <a:sym typeface="Arial" charset="0"/>
              </a:rPr>
              <a:t>SELECT employee_id, UPPER(last_name), department_id</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WHERE  INITCAP(last_name) = 'Higgins';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3 -  </a:t>
            </a:r>
            <a:fld id="{833E7198-B47D-45DB-8AF7-A1B14439AC0B}" type="slidenum">
              <a:rPr lang="en-US"/>
              <a:pPr/>
              <a:t>23</a:t>
            </a:fld>
            <a:endParaRPr lang="en-US"/>
          </a:p>
        </p:txBody>
      </p:sp>
      <p:sp>
        <p:nvSpPr>
          <p:cNvPr id="2530309" name="Rectangle 5"/>
          <p:cNvSpPr>
            <a:spLocks noGrp="1" noRot="1" noChangeAspect="1" noChangeArrowheads="1" noTextEdit="1"/>
          </p:cNvSpPr>
          <p:nvPr>
            <p:ph type="sldImg"/>
          </p:nvPr>
        </p:nvSpPr>
        <p:spPr>
          <a:xfrm>
            <a:off x="571500" y="153988"/>
            <a:ext cx="5689600" cy="4267200"/>
          </a:xfrm>
          <a:ln/>
        </p:spPr>
      </p:sp>
      <p:sp>
        <p:nvSpPr>
          <p:cNvPr id="2530310" name="Rectangle 6"/>
          <p:cNvSpPr>
            <a:spLocks noGrp="1" noChangeArrowheads="1"/>
          </p:cNvSpPr>
          <p:nvPr>
            <p:ph type="body" idx="1"/>
          </p:nvPr>
        </p:nvSpPr>
        <p:spPr/>
        <p:txBody>
          <a:bodyPr/>
          <a:lstStyle/>
          <a:p>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SYSDATE</a:t>
            </a:r>
            <a:r>
              <a:rPr lang="en-US">
                <a:solidFill>
                  <a:srgbClr val="000000"/>
                </a:solidFill>
                <a:cs typeface="Arial" charset="0"/>
                <a:sym typeface="Arial" charset="0"/>
              </a:rPr>
              <a:t> </a:t>
            </a:r>
          </a:p>
          <a:p>
            <a:pPr lvl="1">
              <a:buFont typeface="Arial" charset="0"/>
              <a:buNone/>
            </a:pPr>
            <a:r>
              <a:rPr lang="en-US">
                <a:latin typeface="Courier New" pitchFamily="49" charset="0"/>
                <a:cs typeface="Arial" charset="0"/>
                <a:sym typeface="Arial" charset="0"/>
              </a:rPr>
              <a:t>SYSDATE</a:t>
            </a:r>
            <a:r>
              <a:rPr lang="en-US">
                <a:cs typeface="Arial" charset="0"/>
                <a:sym typeface="Arial" charset="0"/>
              </a:rPr>
              <a:t> est une fonction de date qui renvoie la date du jour et l'heure actuelle du serveur de base de données. Vous pouvez l'utiliser comme n'importe quel autre nom de colonne. Par exemple, vous pouvez afficher la date du jour en sélectionnant </a:t>
            </a:r>
            <a:r>
              <a:rPr lang="en-US">
                <a:latin typeface="Courier New" pitchFamily="49" charset="0"/>
                <a:cs typeface="Arial" charset="0"/>
                <a:sym typeface="Arial" charset="0"/>
              </a:rPr>
              <a:t>SYSDATE</a:t>
            </a:r>
            <a:r>
              <a:rPr lang="en-US">
                <a:cs typeface="Arial" charset="0"/>
                <a:sym typeface="Arial" charset="0"/>
              </a:rPr>
              <a:t> dans une table. Il est de règle de sélectionner </a:t>
            </a:r>
            <a:r>
              <a:rPr lang="en-US">
                <a:latin typeface="Courier New" pitchFamily="49" charset="0"/>
                <a:cs typeface="Arial" charset="0"/>
                <a:sym typeface="Arial" charset="0"/>
              </a:rPr>
              <a:t>SYSDATE</a:t>
            </a:r>
            <a:r>
              <a:rPr lang="en-US">
                <a:cs typeface="Arial" charset="0"/>
                <a:sym typeface="Arial" charset="0"/>
              </a:rPr>
              <a:t> à partir d'une table publique nommée </a:t>
            </a:r>
            <a:r>
              <a:rPr lang="en-US">
                <a:latin typeface="Courier New" pitchFamily="49" charset="0"/>
                <a:cs typeface="Arial" charset="0"/>
                <a:sym typeface="Arial" charset="0"/>
              </a:rPr>
              <a:t>DUAL</a:t>
            </a:r>
            <a:r>
              <a:rPr lang="en-US">
                <a:cs typeface="Arial" charset="0"/>
                <a:sym typeface="Arial" charset="0"/>
              </a:rPr>
              <a:t>.</a:t>
            </a:r>
          </a:p>
          <a:p>
            <a:pPr lvl="1">
              <a:buFont typeface="Arial" charset="0"/>
              <a:buNone/>
            </a:pPr>
            <a:r>
              <a:rPr lang="en-US" b="1">
                <a:cs typeface="Arial" charset="0"/>
                <a:sym typeface="Arial" charset="0"/>
              </a:rPr>
              <a:t>Remarque :</a:t>
            </a:r>
            <a:r>
              <a:rPr lang="en-US">
                <a:cs typeface="Arial" charset="0"/>
                <a:sym typeface="Arial" charset="0"/>
              </a:rPr>
              <a:t> </a:t>
            </a:r>
            <a:r>
              <a:rPr lang="en-US">
                <a:latin typeface="Courier New" pitchFamily="49" charset="0"/>
                <a:cs typeface="Courier New" pitchFamily="49" charset="0"/>
                <a:sym typeface="Arial" charset="0"/>
              </a:rPr>
              <a:t>SYSDATE</a:t>
            </a:r>
            <a:r>
              <a:rPr lang="en-US">
                <a:cs typeface="Arial" charset="0"/>
                <a:sym typeface="Arial" charset="0"/>
              </a:rPr>
              <a:t> renvoie la date du jour et l'heure actuelle pour le système d'exploitation sur lequel réside la base de données. Par conséquent, si vous vous trouvez en Australie tout en étant connecté à une base distante située aux Etats-Unis, la fonction </a:t>
            </a:r>
            <a:r>
              <a:rPr lang="en-US">
                <a:latin typeface="Courier New" pitchFamily="49" charset="0"/>
                <a:cs typeface="Arial" charset="0"/>
                <a:sym typeface="Arial" charset="0"/>
              </a:rPr>
              <a:t>sysdate</a:t>
            </a:r>
            <a:r>
              <a:rPr lang="en-US">
                <a:cs typeface="Arial" charset="0"/>
                <a:sym typeface="Arial" charset="0"/>
              </a:rPr>
              <a:t> renvoie la date et l'heure des Etats-Unis. Dans ce cas, vous pouvez utiliser la fonction </a:t>
            </a:r>
            <a:r>
              <a:rPr lang="en-US">
                <a:latin typeface="Courier New" pitchFamily="49" charset="0"/>
                <a:cs typeface="Arial" charset="0"/>
                <a:sym typeface="Arial" charset="0"/>
              </a:rPr>
              <a:t>CURRENT_DATE</a:t>
            </a:r>
            <a:r>
              <a:rPr lang="en-US">
                <a:cs typeface="Arial" charset="0"/>
                <a:sym typeface="Arial" charset="0"/>
              </a:rPr>
              <a:t> qui renvoie la date du jour selon le fuseau horaire de la session. </a:t>
            </a:r>
          </a:p>
          <a:p>
            <a:pPr lvl="1">
              <a:buFont typeface="Arial" charset="0"/>
              <a:buNone/>
            </a:pPr>
            <a:r>
              <a:rPr lang="en-US">
                <a:cs typeface="Arial" charset="0"/>
                <a:sym typeface="Arial" charset="0"/>
              </a:rPr>
              <a:t>La fonction </a:t>
            </a:r>
            <a:r>
              <a:rPr lang="en-US">
                <a:latin typeface="Courier New" pitchFamily="49" charset="0"/>
                <a:cs typeface="Arial" charset="0"/>
                <a:sym typeface="Arial" charset="0"/>
              </a:rPr>
              <a:t>CURRENT_DATE</a:t>
            </a:r>
            <a:r>
              <a:rPr lang="en-US">
                <a:cs typeface="Arial" charset="0"/>
                <a:sym typeface="Arial" charset="0"/>
              </a:rPr>
              <a:t> et les fonctions associées relatives aux fuseaux horaires sont traitées dans le cours </a:t>
            </a:r>
            <a:r>
              <a:rPr lang="en-US" i="1">
                <a:cs typeface="Arial" charset="0"/>
                <a:sym typeface="Arial" charset="0"/>
              </a:rPr>
              <a:t>Oracle Database : Les fondamentaux du langage SQL (II)</a:t>
            </a:r>
            <a:r>
              <a:rPr lang="en-US">
                <a:cs typeface="Arial" charset="0"/>
                <a:sym typeface="Arial"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10 -  </a:t>
            </a:r>
            <a:fld id="{57763E90-8E03-4F95-A5E7-BF987494B1CF}" type="slidenum">
              <a:rPr lang="en-US"/>
              <a:pPr/>
              <a:t>3</a:t>
            </a:fld>
            <a:endParaRPr lang="en-US"/>
          </a:p>
        </p:txBody>
      </p:sp>
      <p:sp>
        <p:nvSpPr>
          <p:cNvPr id="2522117" name="Rectangle 5"/>
          <p:cNvSpPr>
            <a:spLocks noGrp="1" noRot="1" noChangeAspect="1" noChangeArrowheads="1" noTextEdit="1"/>
          </p:cNvSpPr>
          <p:nvPr>
            <p:ph type="sldImg"/>
          </p:nvPr>
        </p:nvSpPr>
        <p:spPr>
          <a:xfrm>
            <a:off x="571500" y="153988"/>
            <a:ext cx="5689600" cy="4267200"/>
          </a:xfrm>
          <a:ln/>
        </p:spPr>
      </p:sp>
      <p:sp>
        <p:nvSpPr>
          <p:cNvPr id="2522118" name="Rectangle 6"/>
          <p:cNvSpPr>
            <a:spLocks noGrp="1" noChangeArrowheads="1"/>
          </p:cNvSpPr>
          <p:nvPr>
            <p:ph type="body" idx="1"/>
          </p:nvPr>
        </p:nvSpPr>
        <p:spPr/>
        <p:txBody>
          <a:bodyPr/>
          <a:lstStyle/>
          <a:p>
            <a:r>
              <a:rPr lang="en-US"/>
              <a:t>Contrainte </a:t>
            </a:r>
            <a:r>
              <a:rPr lang="en-US">
                <a:solidFill>
                  <a:srgbClr val="000000"/>
                </a:solidFill>
                <a:latin typeface="Courier New" pitchFamily="49" charset="0"/>
                <a:cs typeface="Arial" pitchFamily="34" charset="0"/>
                <a:sym typeface="Arial" pitchFamily="34" charset="0"/>
              </a:rPr>
              <a:t>FOREIGN</a:t>
            </a:r>
            <a:r>
              <a:rPr lang="en-US">
                <a:solidFill>
                  <a:srgbClr val="000000"/>
                </a:solidFill>
                <a:latin typeface="Times New Roman" pitchFamily="18" charset="0"/>
                <a:cs typeface="Arial" pitchFamily="34" charset="0"/>
                <a:sym typeface="Arial" pitchFamily="34" charset="0"/>
              </a:rPr>
              <a:t> </a:t>
            </a:r>
            <a:r>
              <a:rPr lang="en-US">
                <a:solidFill>
                  <a:srgbClr val="000000"/>
                </a:solidFill>
                <a:latin typeface="Courier New" pitchFamily="49" charset="0"/>
                <a:cs typeface="Arial" pitchFamily="34" charset="0"/>
                <a:sym typeface="Arial" pitchFamily="34" charset="0"/>
              </a:rPr>
              <a:t>KEY</a:t>
            </a:r>
            <a:r>
              <a:rPr lang="en-US">
                <a:solidFill>
                  <a:srgbClr val="000000"/>
                </a:solidFill>
                <a:cs typeface="Arial" pitchFamily="34" charset="0"/>
                <a:sym typeface="Arial" pitchFamily="34" charset="0"/>
              </a:rPr>
              <a:t> (suite)</a:t>
            </a:r>
          </a:p>
          <a:p>
            <a:pPr lvl="1">
              <a:buFont typeface="Arial" pitchFamily="34" charset="0"/>
              <a:buNone/>
            </a:pPr>
            <a:r>
              <a:rPr lang="en-US" b="1">
                <a:latin typeface="Arial" pitchFamily="34" charset="0"/>
                <a:cs typeface="Arial" pitchFamily="34" charset="0"/>
                <a:sym typeface="Arial" pitchFamily="34" charset="0"/>
              </a:rPr>
              <a:t>Les contraintes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peuvent être définies au niveau colonne ou au niveau table. Une clé étrangère composée doit être créée au niveau table.</a:t>
            </a:r>
          </a:p>
          <a:p>
            <a:pPr lvl="1">
              <a:buFont typeface="Arial" pitchFamily="34" charset="0"/>
              <a:buNone/>
            </a:pPr>
            <a:r>
              <a:rPr lang="en-US">
                <a:cs typeface="Arial" pitchFamily="34" charset="0"/>
                <a:sym typeface="Arial" pitchFamily="34" charset="0"/>
              </a:rPr>
              <a:t>L'exemple de la diapositive ci-dessus définit une contrainte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sur la colonne </a:t>
            </a:r>
            <a:r>
              <a:rPr lang="en-US">
                <a:latin typeface="Courier New" pitchFamily="49" charset="0"/>
                <a:cs typeface="Arial" pitchFamily="34" charset="0"/>
                <a:sym typeface="Arial" pitchFamily="34" charset="0"/>
              </a:rPr>
              <a:t>DEPARTMENT_ID</a:t>
            </a:r>
            <a:r>
              <a:rPr lang="en-US">
                <a:cs typeface="Arial" pitchFamily="34" charset="0"/>
                <a:sym typeface="Arial" pitchFamily="34" charset="0"/>
              </a:rPr>
              <a: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à l'aide de la syntaxe de niveau table. Le nom de la contrainte est </a:t>
            </a:r>
            <a:r>
              <a:rPr lang="en-US">
                <a:latin typeface="Courier New" pitchFamily="49" charset="0"/>
                <a:cs typeface="Arial" pitchFamily="34" charset="0"/>
                <a:sym typeface="Arial" pitchFamily="34" charset="0"/>
              </a:rPr>
              <a:t>EMP_EMAIL_UK</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La clé étrangère peut aussi être définie au niveau colonne, à condition que la contrainte soit basée sur une colonne unique. La syntaxe diffère dans le sens où les mots-clés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n'apparaissent pas. Par exemple :</a:t>
            </a:r>
          </a:p>
          <a:p>
            <a:pPr lvl="4">
              <a:buFont typeface="Arial" pitchFamily="34" charset="0"/>
              <a:buNone/>
            </a:pPr>
            <a:r>
              <a:rPr lang="en-US">
                <a:cs typeface="Arial" pitchFamily="34" charset="0"/>
                <a:sym typeface="Arial" pitchFamily="34" charset="0"/>
              </a:rPr>
              <a:t>CREATE TABLE employees</a:t>
            </a:r>
          </a:p>
          <a:p>
            <a:pPr lvl="4">
              <a:buFont typeface="Arial" pitchFamily="34" charset="0"/>
              <a:buNone/>
            </a:pPr>
            <a:r>
              <a:rPr lang="en-US">
                <a:cs typeface="Arial" pitchFamily="34" charset="0"/>
                <a:sym typeface="Arial" pitchFamily="34" charset="0"/>
              </a:rPr>
              <a:t>(...</a:t>
            </a:r>
          </a:p>
          <a:p>
            <a:pPr lvl="4">
              <a:buFont typeface="Arial" pitchFamily="34" charset="0"/>
              <a:buNone/>
            </a:pPr>
            <a:r>
              <a:rPr lang="en-US">
                <a:cs typeface="Arial" pitchFamily="34" charset="0"/>
                <a:sym typeface="Arial" pitchFamily="34" charset="0"/>
              </a:rPr>
              <a:t>department_id NUMBER(4) CONSTRAINT emp_deptid_fk </a:t>
            </a:r>
          </a:p>
          <a:p>
            <a:pPr lvl="4">
              <a:buFont typeface="Arial" pitchFamily="34" charset="0"/>
              <a:buNone/>
            </a:pPr>
            <a:r>
              <a:rPr lang="en-US">
                <a:cs typeface="Arial" pitchFamily="34" charset="0"/>
                <a:sym typeface="Arial" pitchFamily="34" charset="0"/>
              </a:rPr>
              <a:t>REFERENCES departments(department_id),</a:t>
            </a:r>
          </a:p>
          <a:p>
            <a:pPr lvl="4">
              <a:buFont typeface="Arial" pitchFamily="34" charset="0"/>
              <a:buNone/>
            </a:pPr>
            <a:r>
              <a:rPr lang="en-US">
                <a:cs typeface="Arial" pitchFamily="34" charset="0"/>
                <a:sym typeface="Arial" pitchFamily="34" charset="0"/>
              </a:rPr>
              <a:t>...</a:t>
            </a:r>
          </a:p>
          <a:p>
            <a:pPr lvl="4">
              <a:buFont typeface="Arial" pitchFamily="34" charset="0"/>
              <a:buNone/>
            </a:pPr>
            <a:r>
              <a:rPr lang="en-US">
                <a:cs typeface="Arial" pitchFamily="34" charset="0"/>
                <a:sym typeface="Arial" pitchFamily="34" charset="0"/>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3 -  </a:t>
            </a:r>
            <a:fld id="{D2B850C0-ABEB-45DD-9672-F2C98AE67382}" type="slidenum">
              <a:rPr lang="en-US"/>
              <a:pPr/>
              <a:t>24</a:t>
            </a:fld>
            <a:endParaRPr lang="en-US"/>
          </a:p>
        </p:txBody>
      </p:sp>
      <p:sp>
        <p:nvSpPr>
          <p:cNvPr id="2542598" name="Rectangle 6"/>
          <p:cNvSpPr>
            <a:spLocks noGrp="1" noRot="1" noChangeAspect="1" noChangeArrowheads="1" noTextEdit="1"/>
          </p:cNvSpPr>
          <p:nvPr>
            <p:ph type="sldImg"/>
          </p:nvPr>
        </p:nvSpPr>
        <p:spPr>
          <a:xfrm>
            <a:off x="571500" y="153988"/>
            <a:ext cx="5689600" cy="4267200"/>
          </a:xfrm>
          <a:ln/>
        </p:spPr>
      </p:sp>
      <p:sp>
        <p:nvSpPr>
          <p:cNvPr id="2542599" name="Rectangle 7"/>
          <p:cNvSpPr>
            <a:spLocks noGrp="1" noChangeArrowheads="1"/>
          </p:cNvSpPr>
          <p:nvPr>
            <p:ph type="body" idx="1"/>
          </p:nvPr>
        </p:nvSpPr>
        <p:spPr/>
        <p:txBody>
          <a:bodyPr/>
          <a:lstStyle/>
          <a:p>
            <a:r>
              <a:rPr lang="en-US">
                <a:solidFill>
                  <a:srgbClr val="000000"/>
                </a:solidFill>
                <a:cs typeface="Arial" charset="0"/>
                <a:sym typeface="Arial" charset="0"/>
              </a:rPr>
              <a:t>Utiliser les fonctions </a:t>
            </a:r>
            <a:r>
              <a:rPr lang="en-US">
                <a:solidFill>
                  <a:srgbClr val="000000"/>
                </a:solidFill>
                <a:latin typeface="Courier New" pitchFamily="49" charset="0"/>
                <a:cs typeface="Arial" charset="0"/>
                <a:sym typeface="Arial" charset="0"/>
              </a:rPr>
              <a:t>ROUND</a:t>
            </a:r>
            <a:r>
              <a:rPr lang="en-US">
                <a:solidFill>
                  <a:srgbClr val="000000"/>
                </a:solidFill>
                <a:cs typeface="Arial" charset="0"/>
                <a:sym typeface="Arial" charset="0"/>
              </a:rPr>
              <a:t> et </a:t>
            </a:r>
            <a:r>
              <a:rPr lang="en-US">
                <a:solidFill>
                  <a:srgbClr val="000000"/>
                </a:solidFill>
                <a:latin typeface="Courier New" pitchFamily="49" charset="0"/>
                <a:cs typeface="Arial" charset="0"/>
                <a:sym typeface="Arial" charset="0"/>
              </a:rPr>
              <a:t>TRUNC</a:t>
            </a:r>
            <a:r>
              <a:rPr lang="en-US">
                <a:solidFill>
                  <a:srgbClr val="000000"/>
                </a:solidFill>
                <a:cs typeface="Arial" charset="0"/>
                <a:sym typeface="Arial" charset="0"/>
              </a:rPr>
              <a:t> avec des dates</a:t>
            </a:r>
          </a:p>
          <a:p>
            <a:pPr lvl="1">
              <a:buFont typeface="Arial" charset="0"/>
              <a:buNone/>
            </a:pPr>
            <a:r>
              <a:rPr lang="en-US">
                <a:cs typeface="Arial" charset="0"/>
                <a:sym typeface="Arial" charset="0"/>
              </a:rPr>
              <a:t>Les fonctions </a:t>
            </a:r>
            <a:r>
              <a:rPr lang="en-US">
                <a:latin typeface="Courier New" pitchFamily="49" charset="0"/>
                <a:cs typeface="Arial" charset="0"/>
                <a:sym typeface="Arial" charset="0"/>
              </a:rPr>
              <a:t>ROUND</a:t>
            </a:r>
            <a:r>
              <a:rPr lang="en-US">
                <a:cs typeface="Arial" charset="0"/>
                <a:sym typeface="Arial" charset="0"/>
              </a:rPr>
              <a:t> et </a:t>
            </a:r>
            <a:r>
              <a:rPr lang="en-US">
                <a:latin typeface="Courier New" pitchFamily="49" charset="0"/>
                <a:cs typeface="Arial" charset="0"/>
                <a:sym typeface="Arial" charset="0"/>
              </a:rPr>
              <a:t>TRUNC</a:t>
            </a:r>
            <a:r>
              <a:rPr lang="en-US">
                <a:cs typeface="Arial" charset="0"/>
                <a:sym typeface="Arial" charset="0"/>
              </a:rPr>
              <a:t> peuvent être utilisées pour des valeurs numériques et des valeurs de date. Dans le cas de dates, ces fonctions procèdent à un arrondi ou à une troncature selon le modèle de format indiqué. Vous pouvez ainsi arrondir des dates à l'année ou au mois le plus proche. Si le modèle de format est month, les dates comprises entre 1 et 15 renvoient le premier jour du mois en cours. Les dates comprises entre 16 et 31 renvoient le premier jour du mois suivant. Si le modèle de format est year, les mois 1 à 6 renvoient le 1er janvier de l'année en cours. Les mois 7 à 12 renvoient le 1er janvier de l'année suivante.</a:t>
            </a:r>
          </a:p>
          <a:p>
            <a:pPr lvl="1">
              <a:buFont typeface="Arial" charset="0"/>
              <a:buNone/>
            </a:pPr>
            <a:r>
              <a:rPr lang="en-US" b="1">
                <a:cs typeface="Arial" charset="0"/>
                <a:sym typeface="Arial" charset="0"/>
              </a:rPr>
              <a:t>Exemple :</a:t>
            </a:r>
          </a:p>
          <a:p>
            <a:pPr lvl="1">
              <a:buFont typeface="Arial" charset="0"/>
              <a:buNone/>
            </a:pPr>
            <a:r>
              <a:rPr lang="en-US">
                <a:cs typeface="Arial" charset="0"/>
                <a:sym typeface="Arial" charset="0"/>
              </a:rPr>
              <a:t>Comparez les dates d'embauche de tous les employés embauchés en 1997. Affichez le numéro d'employé, la date d'embauche et le mois d'embauche à l'aide des fonctions </a:t>
            </a:r>
            <a:r>
              <a:rPr lang="en-US">
                <a:latin typeface="Courier New" pitchFamily="49" charset="0"/>
                <a:cs typeface="Arial" charset="0"/>
                <a:sym typeface="Arial" charset="0"/>
              </a:rPr>
              <a:t>ROUND</a:t>
            </a:r>
            <a:r>
              <a:rPr lang="en-US">
                <a:cs typeface="Arial" charset="0"/>
                <a:sym typeface="Arial" charset="0"/>
              </a:rPr>
              <a:t> et </a:t>
            </a:r>
            <a:r>
              <a:rPr lang="en-US">
                <a:latin typeface="Courier New" pitchFamily="49" charset="0"/>
                <a:cs typeface="Arial" charset="0"/>
                <a:sym typeface="Arial" charset="0"/>
              </a:rPr>
              <a:t>TRUNC</a:t>
            </a:r>
            <a:r>
              <a:rPr lang="en-US">
                <a:cs typeface="Arial" charset="0"/>
                <a:sym typeface="Arial" charset="0"/>
              </a:rPr>
              <a:t>.</a:t>
            </a:r>
          </a:p>
          <a:p>
            <a:pPr lvl="4">
              <a:spcBef>
                <a:spcPct val="50000"/>
              </a:spcBef>
              <a:buFont typeface="Arial" charset="0"/>
              <a:buNone/>
            </a:pPr>
            <a:r>
              <a:rPr lang="en-US">
                <a:cs typeface="Arial" charset="0"/>
                <a:sym typeface="Arial" charset="0"/>
              </a:rPr>
              <a:t>SELECT employee_id, hire_date,</a:t>
            </a:r>
          </a:p>
          <a:p>
            <a:pPr lvl="4">
              <a:buFont typeface="Arial" charset="0"/>
              <a:buNone/>
            </a:pPr>
            <a:r>
              <a:rPr lang="en-US">
                <a:cs typeface="Arial" charset="0"/>
                <a:sym typeface="Arial" charset="0"/>
              </a:rPr>
              <a:t>	ROUND(hire_date, 'MONTH'), TRUNC(hire_date, 'MONTH')</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WHERE  hire_date LIKE '%97';</a:t>
            </a:r>
          </a:p>
        </p:txBody>
      </p:sp>
      <p:pic>
        <p:nvPicPr>
          <p:cNvPr id="2542597" name="Picture 8" descr="C:\salome_official\projects\11gR2\screenshots\les3_30n_a.gif"/>
          <p:cNvPicPr>
            <a:picLocks noChangeAspect="1" noChangeArrowheads="1"/>
          </p:cNvPicPr>
          <p:nvPr/>
        </p:nvPicPr>
        <p:blipFill>
          <a:blip r:embed="rId3"/>
          <a:srcRect/>
          <a:stretch>
            <a:fillRect/>
          </a:stretch>
        </p:blipFill>
        <p:spPr bwMode="auto">
          <a:xfrm>
            <a:off x="656333" y="7613953"/>
            <a:ext cx="5441156" cy="603250"/>
          </a:xfrm>
          <a:prstGeom prst="rect">
            <a:avLst/>
          </a:prstGeom>
          <a:noFill/>
          <a:ln w="12700">
            <a:solidFill>
              <a:schemeClr val="tx1"/>
            </a:solidFill>
            <a:miter lim="800000"/>
            <a:headEnd/>
            <a:tailEnd/>
          </a:ln>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4 -  </a:t>
            </a:r>
            <a:fld id="{82880A5E-126A-420A-A0B2-898A2BC454E4}" type="slidenum">
              <a:rPr lang="en-US"/>
              <a:pPr/>
              <a:t>25</a:t>
            </a:fld>
            <a:endParaRPr lang="en-US"/>
          </a:p>
        </p:txBody>
      </p:sp>
      <p:sp>
        <p:nvSpPr>
          <p:cNvPr id="2579462" name="Rectangle 6"/>
          <p:cNvSpPr>
            <a:spLocks noGrp="1" noRot="1" noChangeAspect="1" noChangeArrowheads="1" noTextEdit="1"/>
          </p:cNvSpPr>
          <p:nvPr>
            <p:ph type="sldImg"/>
          </p:nvPr>
        </p:nvSpPr>
        <p:spPr>
          <a:xfrm>
            <a:off x="571500" y="153988"/>
            <a:ext cx="5689600" cy="4267200"/>
          </a:xfrm>
          <a:ln/>
        </p:spPr>
      </p:sp>
      <p:sp>
        <p:nvSpPr>
          <p:cNvPr id="2579463" name="Rectangle 7"/>
          <p:cNvSpPr>
            <a:spLocks noGrp="1" noChangeArrowheads="1"/>
          </p:cNvSpPr>
          <p:nvPr>
            <p:ph type="body" idx="1"/>
          </p:nvPr>
        </p:nvSpPr>
        <p:spPr/>
        <p:txBody>
          <a:bodyPr/>
          <a:lstStyle/>
          <a:p>
            <a:r>
              <a:rPr lang="en-US">
                <a:solidFill>
                  <a:srgbClr val="000000"/>
                </a:solidFill>
                <a:cs typeface="Arial" charset="0"/>
                <a:sym typeface="Arial" charset="0"/>
              </a:rPr>
              <a:t>Conversion explicite de types de données</a:t>
            </a:r>
          </a:p>
          <a:p>
            <a:pPr lvl="1">
              <a:buFont typeface="Arial" charset="0"/>
              <a:buNone/>
            </a:pPr>
            <a:r>
              <a:rPr lang="en-US">
                <a:cs typeface="Arial" charset="0"/>
                <a:sym typeface="Arial" charset="0"/>
              </a:rPr>
              <a:t>Le langage SQL fournit trois fonctions qui permettent de convertir le type de données d'une valeur en un autre type  :</a:t>
            </a:r>
          </a:p>
        </p:txBody>
      </p:sp>
      <p:graphicFrame>
        <p:nvGraphicFramePr>
          <p:cNvPr id="2579466" name="Object 4"/>
          <p:cNvGraphicFramePr>
            <a:graphicFrameLocks/>
          </p:cNvGraphicFramePr>
          <p:nvPr/>
        </p:nvGraphicFramePr>
        <p:xfrm>
          <a:off x="672703" y="5303762"/>
          <a:ext cx="5804297" cy="3108476"/>
        </p:xfrm>
        <a:graphic>
          <a:graphicData uri="http://schemas.openxmlformats.org/presentationml/2006/ole">
            <mc:AlternateContent xmlns:mc="http://schemas.openxmlformats.org/markup-compatibility/2006">
              <mc:Choice xmlns:v="urn:schemas-microsoft-com:vml" Requires="v">
                <p:oleObj spid="_x0000_s47107" name="Document" r:id="rId5" imgW="6293782" imgH="3313461" progId="Word.Document.8">
                  <p:embed/>
                </p:oleObj>
              </mc:Choice>
              <mc:Fallback>
                <p:oleObj name="Document" r:id="rId5" imgW="6293782" imgH="3313461" progId="Word.Document.8">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703" y="5303762"/>
                        <a:ext cx="5804297" cy="310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 Les fondamentaux du langage SQL (I)   4 -  </a:t>
            </a:r>
            <a:fld id="{D3454CC0-CB75-43A8-8594-AD54B62258CD}" type="slidenum">
              <a:rPr lang="en-US"/>
              <a:pPr/>
              <a:t>27</a:t>
            </a:fld>
            <a:endParaRPr lang="en-US"/>
          </a:p>
        </p:txBody>
      </p:sp>
      <p:sp>
        <p:nvSpPr>
          <p:cNvPr id="2626569" name="Rectangle 9"/>
          <p:cNvSpPr>
            <a:spLocks noGrp="1" noRot="1" noChangeAspect="1" noChangeArrowheads="1" noTextEdit="1"/>
          </p:cNvSpPr>
          <p:nvPr>
            <p:ph type="sldImg"/>
          </p:nvPr>
        </p:nvSpPr>
        <p:spPr>
          <a:xfrm>
            <a:off x="571500" y="153988"/>
            <a:ext cx="5689600" cy="4267200"/>
          </a:xfrm>
          <a:ln/>
        </p:spPr>
      </p:sp>
      <p:sp>
        <p:nvSpPr>
          <p:cNvPr id="2626570" name="Rectangle 10"/>
          <p:cNvSpPr>
            <a:spLocks noGrp="1" noChangeArrowheads="1"/>
          </p:cNvSpPr>
          <p:nvPr>
            <p:ph type="body" idx="1"/>
          </p:nvPr>
        </p:nvSpPr>
        <p:spPr/>
        <p:txBody>
          <a:bodyPr>
            <a:normAutofit lnSpcReduction="10000"/>
          </a:bodyPr>
          <a:lstStyle/>
          <a:p>
            <a:pPr>
              <a:spcBef>
                <a:spcPct val="25000"/>
              </a:spcBef>
            </a:pPr>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NVL</a:t>
            </a:r>
            <a:r>
              <a:rPr lang="en-US">
                <a:solidFill>
                  <a:srgbClr val="000000"/>
                </a:solidFill>
                <a:cs typeface="Arial" charset="0"/>
                <a:sym typeface="Arial" charset="0"/>
              </a:rPr>
              <a:t> </a:t>
            </a:r>
          </a:p>
          <a:p>
            <a:pPr lvl="1">
              <a:buFont typeface="Arial" charset="0"/>
              <a:buNone/>
            </a:pPr>
            <a:r>
              <a:rPr lang="en-US">
                <a:cs typeface="Arial" charset="0"/>
                <a:sym typeface="Arial" charset="0"/>
              </a:rPr>
              <a:t>Pour calculer la rémunération annuelle de tous les employés, vous devez multiplier le salaire mensuel par 12, puis ajouter le pourcentage de commission au résultat :</a:t>
            </a:r>
          </a:p>
          <a:p>
            <a:pPr lvl="4">
              <a:spcBef>
                <a:spcPct val="25000"/>
              </a:spcBef>
              <a:buFont typeface="Arial" charset="0"/>
              <a:buNone/>
            </a:pPr>
            <a:r>
              <a:rPr lang="en-US">
                <a:cs typeface="Arial" charset="0"/>
                <a:sym typeface="Arial" charset="0"/>
              </a:rPr>
              <a:t>SELECT last_name, salary, commission_pct,</a:t>
            </a:r>
          </a:p>
          <a:p>
            <a:pPr lvl="4">
              <a:buFont typeface="Arial" charset="0"/>
              <a:buNone/>
            </a:pPr>
            <a:r>
              <a:rPr lang="en-US">
                <a:cs typeface="Arial" charset="0"/>
                <a:sym typeface="Arial" charset="0"/>
              </a:rPr>
              <a:t>	(salary*12) + (salary*12*commission_pct) AN_SAL</a:t>
            </a:r>
          </a:p>
          <a:p>
            <a:pPr lvl="4">
              <a:buFont typeface="Arial" charset="0"/>
              <a:buNone/>
            </a:pPr>
            <a:r>
              <a:rPr lang="en-US">
                <a:cs typeface="Arial" charset="0"/>
                <a:sym typeface="Arial" charset="0"/>
              </a:rPr>
              <a:t>FROM   employees;</a:t>
            </a:r>
          </a:p>
          <a:p>
            <a:pPr lvl="1">
              <a:spcBef>
                <a:spcPct val="0"/>
              </a:spcBef>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fr-FR" sz="1000">
              <a:latin typeface="Courier New" pitchFamily="49" charset="0"/>
              <a:cs typeface="Arial" charset="0"/>
              <a:sym typeface="Arial" charset="0"/>
            </a:endParaRPr>
          </a:p>
          <a:p>
            <a:pPr lvl="1">
              <a:buFont typeface="Arial" charset="0"/>
              <a:buNone/>
            </a:pPr>
            <a:endParaRPr lang="fr-FR"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a:cs typeface="Arial" charset="0"/>
                <a:sym typeface="Arial" charset="0"/>
              </a:rPr>
              <a:t>Notez que la rémunération annuelle est calculée uniquement pour les employés qui perçoivent une commission. Si une des valeurs impliquées dans l'expression est NULL, le résultat est NULL. Pour calculer une valeur pour tous les employés, vous devez convertir la valeur NULL en nombre avant application de l'opérateur arithmétique. Dans l'exemple de la diapositive ci-dessus, la fonction </a:t>
            </a:r>
            <a:r>
              <a:rPr lang="en-US">
                <a:latin typeface="Courier New" pitchFamily="49" charset="0"/>
                <a:cs typeface="Arial" charset="0"/>
                <a:sym typeface="Arial" charset="0"/>
              </a:rPr>
              <a:t>NVL</a:t>
            </a:r>
            <a:r>
              <a:rPr lang="en-US">
                <a:cs typeface="Arial" charset="0"/>
                <a:sym typeface="Arial" charset="0"/>
              </a:rPr>
              <a:t> est utilisée pour convertir les valeurs NULL en zéros.</a:t>
            </a:r>
          </a:p>
        </p:txBody>
      </p:sp>
      <p:sp>
        <p:nvSpPr>
          <p:cNvPr id="2626565" name="Rectangle 4"/>
          <p:cNvSpPr>
            <a:spLocks noChangeArrowheads="1"/>
          </p:cNvSpPr>
          <p:nvPr/>
        </p:nvSpPr>
        <p:spPr bwMode="auto">
          <a:xfrm>
            <a:off x="401836" y="5578929"/>
            <a:ext cx="5585520" cy="1640417"/>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charset="0"/>
              <a:buNone/>
            </a:pPr>
            <a:endParaRPr lang="en-IN" sz="1700" b="1"/>
          </a:p>
        </p:txBody>
      </p:sp>
      <p:sp>
        <p:nvSpPr>
          <p:cNvPr id="2626566" name="Text Box 7"/>
          <p:cNvSpPr txBox="1">
            <a:spLocks noChangeArrowheads="1"/>
          </p:cNvSpPr>
          <p:nvPr/>
        </p:nvSpPr>
        <p:spPr bwMode="gray">
          <a:xfrm>
            <a:off x="1012032" y="6094489"/>
            <a:ext cx="349747" cy="378482"/>
          </a:xfrm>
          <a:prstGeom prst="rect">
            <a:avLst/>
          </a:prstGeom>
          <a:noFill/>
          <a:ln w="25400">
            <a:noFill/>
            <a:miter lim="800000"/>
            <a:headEnd type="none" w="sm" len="sm"/>
            <a:tailEnd type="none" w="med" len="lg"/>
          </a:ln>
        </p:spPr>
        <p:txBody>
          <a:bodyPr lIns="12151" tIns="12151" rIns="12151" bIns="12151">
            <a:spAutoFit/>
          </a:bodyPr>
          <a:lstStyle/>
          <a:p>
            <a:pPr defTabSz="786847" eaLnBrk="0" hangingPunct="0">
              <a:buSzPct val="100000"/>
            </a:pPr>
            <a:r>
              <a:rPr lang="en-US" sz="2300" b="1">
                <a:sym typeface="Arial" charset="0"/>
              </a:rPr>
              <a:t>…</a:t>
            </a:r>
          </a:p>
        </p:txBody>
      </p:sp>
      <p:pic>
        <p:nvPicPr>
          <p:cNvPr id="2626567" name="Picture 15" descr="C:\salome_official\projects\11gR2\screenshots\les4_29n_a.gif"/>
          <p:cNvPicPr>
            <a:picLocks noChangeAspect="1" noChangeArrowheads="1"/>
          </p:cNvPicPr>
          <p:nvPr/>
        </p:nvPicPr>
        <p:blipFill>
          <a:blip r:embed="rId3"/>
          <a:srcRect/>
          <a:stretch>
            <a:fillRect/>
          </a:stretch>
        </p:blipFill>
        <p:spPr bwMode="auto">
          <a:xfrm>
            <a:off x="1049239" y="5840489"/>
            <a:ext cx="4265414" cy="436940"/>
          </a:xfrm>
          <a:prstGeom prst="rect">
            <a:avLst/>
          </a:prstGeom>
          <a:noFill/>
          <a:ln w="12700">
            <a:solidFill>
              <a:schemeClr val="tx1"/>
            </a:solidFill>
            <a:miter lim="800000"/>
            <a:headEnd/>
            <a:tailEnd/>
          </a:ln>
        </p:spPr>
      </p:pic>
      <p:pic>
        <p:nvPicPr>
          <p:cNvPr id="2626568" name="Picture 16" descr="C:\salome_official\projects\11gR2\screenshots\les4_29n_b.gif"/>
          <p:cNvPicPr>
            <a:picLocks noChangeAspect="1" noChangeArrowheads="1"/>
          </p:cNvPicPr>
          <p:nvPr/>
        </p:nvPicPr>
        <p:blipFill>
          <a:blip r:embed="rId4"/>
          <a:srcRect/>
          <a:stretch>
            <a:fillRect/>
          </a:stretch>
        </p:blipFill>
        <p:spPr bwMode="auto">
          <a:xfrm>
            <a:off x="1049239" y="6440715"/>
            <a:ext cx="4265414" cy="1088571"/>
          </a:xfrm>
          <a:prstGeom prst="rect">
            <a:avLst/>
          </a:prstGeom>
          <a:noFill/>
          <a:ln w="12700">
            <a:solidFill>
              <a:schemeClr val="tx1"/>
            </a:solidFill>
            <a:miter lim="800000"/>
            <a:headEnd/>
            <a:tailEnd/>
          </a:ln>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4 -  </a:t>
            </a:r>
            <a:fld id="{14B090F5-30F5-40D2-BAA0-B7CA5E3CF668}" type="slidenum">
              <a:rPr lang="en-US"/>
              <a:pPr/>
              <a:t>28</a:t>
            </a:fld>
            <a:endParaRPr lang="en-US"/>
          </a:p>
        </p:txBody>
      </p:sp>
      <p:sp>
        <p:nvSpPr>
          <p:cNvPr id="2644997" name="Rectangle 5"/>
          <p:cNvSpPr>
            <a:spLocks noGrp="1" noRot="1" noChangeAspect="1" noChangeArrowheads="1" noTextEdit="1"/>
          </p:cNvSpPr>
          <p:nvPr>
            <p:ph type="sldImg"/>
          </p:nvPr>
        </p:nvSpPr>
        <p:spPr>
          <a:xfrm>
            <a:off x="571500" y="153988"/>
            <a:ext cx="5689600" cy="4267200"/>
          </a:xfrm>
          <a:ln/>
        </p:spPr>
      </p:sp>
      <p:sp>
        <p:nvSpPr>
          <p:cNvPr id="2644998" name="Rectangle 6"/>
          <p:cNvSpPr>
            <a:spLocks noGrp="1" noChangeArrowheads="1"/>
          </p:cNvSpPr>
          <p:nvPr>
            <p:ph type="body" idx="1"/>
          </p:nvPr>
        </p:nvSpPr>
        <p:spPr/>
        <p:txBody>
          <a:bodyPr/>
          <a:lstStyle/>
          <a:p>
            <a:r>
              <a:rPr lang="en-US">
                <a:solidFill>
                  <a:srgbClr val="000000"/>
                </a:solidFill>
                <a:cs typeface="Arial" charset="0"/>
                <a:sym typeface="Arial" charset="0"/>
              </a:rPr>
              <a:t>Utiliser l'expression </a:t>
            </a:r>
            <a:r>
              <a:rPr lang="en-US">
                <a:solidFill>
                  <a:srgbClr val="000000"/>
                </a:solidFill>
                <a:latin typeface="Courier New" pitchFamily="49" charset="0"/>
                <a:cs typeface="Arial" charset="0"/>
                <a:sym typeface="Arial" charset="0"/>
              </a:rPr>
              <a:t>CASE</a:t>
            </a:r>
            <a:r>
              <a:rPr lang="en-US">
                <a:solidFill>
                  <a:srgbClr val="000000"/>
                </a:solidFill>
                <a:cs typeface="Arial" charset="0"/>
                <a:sym typeface="Arial" charset="0"/>
              </a:rPr>
              <a:t> </a:t>
            </a:r>
          </a:p>
          <a:p>
            <a:pPr lvl="1">
              <a:buFont typeface="Arial" charset="0"/>
              <a:buNone/>
            </a:pPr>
            <a:r>
              <a:rPr lang="en-US">
                <a:cs typeface="Arial" charset="0"/>
                <a:sym typeface="Arial" charset="0"/>
              </a:rPr>
              <a:t>L'instruction SQL de la diapositive ci-dessus teste la valeur de </a:t>
            </a:r>
            <a:r>
              <a:rPr lang="en-US">
                <a:latin typeface="Courier New" pitchFamily="49" charset="0"/>
                <a:cs typeface="Arial" charset="0"/>
                <a:sym typeface="Arial" charset="0"/>
              </a:rPr>
              <a:t>JOB_ID</a:t>
            </a:r>
            <a:r>
              <a:rPr lang="en-US">
                <a:cs typeface="Arial" charset="0"/>
                <a:sym typeface="Arial" charset="0"/>
              </a:rPr>
              <a:t>. Si la valeur de </a:t>
            </a:r>
            <a:r>
              <a:rPr lang="en-US">
                <a:latin typeface="Courier New" pitchFamily="49" charset="0"/>
                <a:cs typeface="Arial" charset="0"/>
                <a:sym typeface="Arial" charset="0"/>
              </a:rPr>
              <a:t>JOB_ID</a:t>
            </a:r>
            <a:r>
              <a:rPr lang="en-US">
                <a:cs typeface="Arial" charset="0"/>
                <a:sym typeface="Arial" charset="0"/>
              </a:rPr>
              <a:t> est égale à </a:t>
            </a:r>
            <a:r>
              <a:rPr lang="en-US">
                <a:latin typeface="Courier New" pitchFamily="49" charset="0"/>
                <a:cs typeface="Arial" charset="0"/>
                <a:sym typeface="Arial" charset="0"/>
              </a:rPr>
              <a:t>IT_PROG</a:t>
            </a:r>
            <a:r>
              <a:rPr lang="en-US">
                <a:cs typeface="Arial" charset="0"/>
                <a:sym typeface="Arial" charset="0"/>
              </a:rPr>
              <a:t>, l'augmentation de salaire est de 10%. Si elle est égale à </a:t>
            </a:r>
            <a:r>
              <a:rPr lang="en-US">
                <a:latin typeface="Courier New" pitchFamily="49" charset="0"/>
                <a:cs typeface="Arial" charset="0"/>
                <a:sym typeface="Arial" charset="0"/>
              </a:rPr>
              <a:t>ST_CLERK</a:t>
            </a:r>
            <a:r>
              <a:rPr lang="en-US">
                <a:cs typeface="Arial" charset="0"/>
                <a:sym typeface="Arial" charset="0"/>
              </a:rPr>
              <a:t>, l'augmentation de salaire est de 15%. Si elle est égale à </a:t>
            </a:r>
            <a:r>
              <a:rPr lang="en-US">
                <a:latin typeface="Courier New" pitchFamily="49" charset="0"/>
                <a:cs typeface="Arial" charset="0"/>
                <a:sym typeface="Arial" charset="0"/>
              </a:rPr>
              <a:t>SA_REP</a:t>
            </a:r>
            <a:r>
              <a:rPr lang="en-US">
                <a:cs typeface="Arial" charset="0"/>
                <a:sym typeface="Arial" charset="0"/>
              </a:rPr>
              <a:t>, l'augmentation est de 20%. Pour tous les autres postes, il n'y a aucune augmentation de salaire.</a:t>
            </a:r>
          </a:p>
          <a:p>
            <a:pPr lvl="1">
              <a:buFont typeface="Arial" charset="0"/>
              <a:buNone/>
            </a:pPr>
            <a:r>
              <a:rPr lang="en-US">
                <a:cs typeface="Arial" charset="0"/>
                <a:sym typeface="Arial" charset="0"/>
              </a:rPr>
              <a:t>La même instruction peut être écrite avec la fonction </a:t>
            </a:r>
            <a:r>
              <a:rPr lang="en-US">
                <a:latin typeface="Courier New" pitchFamily="49" charset="0"/>
                <a:cs typeface="Arial" charset="0"/>
                <a:sym typeface="Arial" charset="0"/>
              </a:rPr>
              <a:t>DECODE</a:t>
            </a:r>
            <a:r>
              <a:rPr lang="en-US">
                <a:cs typeface="Arial" charset="0"/>
                <a:sym typeface="Arial" charset="0"/>
              </a:rPr>
              <a:t>.</a:t>
            </a:r>
          </a:p>
          <a:p>
            <a:pPr lvl="1">
              <a:buFont typeface="Arial" charset="0"/>
              <a:buNone/>
            </a:pPr>
            <a:r>
              <a:rPr lang="en-US">
                <a:cs typeface="Arial" charset="0"/>
                <a:sym typeface="Arial" charset="0"/>
              </a:rPr>
              <a:t>Voici un exemple d'expression de recherche utilisant la clause </a:t>
            </a:r>
            <a:r>
              <a:rPr lang="en-US">
                <a:latin typeface="Courier New" pitchFamily="49" charset="0"/>
                <a:cs typeface="Arial" charset="0"/>
                <a:sym typeface="Arial" charset="0"/>
              </a:rPr>
              <a:t>CASE</a:t>
            </a:r>
            <a:r>
              <a:rPr lang="en-US">
                <a:cs typeface="Arial" charset="0"/>
                <a:sym typeface="Arial" charset="0"/>
              </a:rPr>
              <a:t>. Dans une telle expression, la recherche s'effectue de gauche à droite jusqu'à ce qu'une occurrence de la condition indiquée soit trouvée. L'expression de retour est alors renvoyée. Si aucune condition n'est vérifiée et qu'il existe une clause </a:t>
            </a:r>
            <a:r>
              <a:rPr lang="en-US">
                <a:latin typeface="Courier New" pitchFamily="49" charset="0"/>
                <a:cs typeface="Arial" charset="0"/>
                <a:sym typeface="Arial" charset="0"/>
              </a:rPr>
              <a:t>ELSE</a:t>
            </a:r>
            <a:r>
              <a:rPr lang="en-US">
                <a:cs typeface="Arial" charset="0"/>
                <a:sym typeface="Arial" charset="0"/>
              </a:rPr>
              <a:t>, l'expression de retour figurant dans cette clause est renvoyée. Sinon, une valeur </a:t>
            </a:r>
            <a:r>
              <a:rPr lang="en-US">
                <a:latin typeface="Courier New" pitchFamily="49" charset="0"/>
                <a:cs typeface="Arial" charset="0"/>
                <a:sym typeface="Arial" charset="0"/>
              </a:rPr>
              <a:t>NULL</a:t>
            </a:r>
            <a:r>
              <a:rPr lang="en-US">
                <a:cs typeface="Arial" charset="0"/>
                <a:sym typeface="Arial" charset="0"/>
              </a:rPr>
              <a:t> est renvoyée.</a:t>
            </a:r>
          </a:p>
          <a:p>
            <a:pPr lvl="4">
              <a:buFont typeface="Arial" charset="0"/>
              <a:buNone/>
            </a:pPr>
            <a:r>
              <a:rPr lang="en-US">
                <a:cs typeface="Arial" charset="0"/>
                <a:sym typeface="Arial" charset="0"/>
              </a:rPr>
              <a:t>SELECT last_name,salary, </a:t>
            </a:r>
          </a:p>
          <a:p>
            <a:pPr lvl="4">
              <a:buFont typeface="Arial" charset="0"/>
              <a:buNone/>
            </a:pPr>
            <a:r>
              <a:rPr lang="en-US">
                <a:cs typeface="Arial" charset="0"/>
                <a:sym typeface="Arial" charset="0"/>
              </a:rPr>
              <a:t>(CASE WHEN salary&lt;5000 THEN 'Low' </a:t>
            </a:r>
          </a:p>
          <a:p>
            <a:pPr lvl="4">
              <a:buFont typeface="Arial" charset="0"/>
              <a:buNone/>
            </a:pPr>
            <a:r>
              <a:rPr lang="en-US">
                <a:cs typeface="Arial" charset="0"/>
                <a:sym typeface="Arial" charset="0"/>
              </a:rPr>
              <a:t>      WHEN salary&lt;10000 THEN 'Medium' </a:t>
            </a:r>
          </a:p>
          <a:p>
            <a:pPr lvl="4">
              <a:buFont typeface="Arial" charset="0"/>
              <a:buNone/>
            </a:pPr>
            <a:r>
              <a:rPr lang="en-US">
                <a:cs typeface="Arial" charset="0"/>
                <a:sym typeface="Arial" charset="0"/>
              </a:rPr>
              <a:t>      WHEN salary&lt;20000 THEN 'Good' </a:t>
            </a:r>
          </a:p>
          <a:p>
            <a:pPr lvl="4">
              <a:buFont typeface="Arial" charset="0"/>
              <a:buNone/>
            </a:pPr>
            <a:r>
              <a:rPr lang="en-US">
                <a:cs typeface="Arial" charset="0"/>
                <a:sym typeface="Arial" charset="0"/>
              </a:rPr>
              <a:t>      ELSE 'Excellent' </a:t>
            </a:r>
          </a:p>
          <a:p>
            <a:pPr lvl="4">
              <a:buFont typeface="Arial" charset="0"/>
              <a:buNone/>
            </a:pPr>
            <a:r>
              <a:rPr lang="en-US">
                <a:cs typeface="Arial" charset="0"/>
                <a:sym typeface="Arial" charset="0"/>
              </a:rPr>
              <a:t>END) qualified_salary </a:t>
            </a:r>
          </a:p>
          <a:p>
            <a:pPr lvl="4">
              <a:buFont typeface="Arial" charset="0"/>
              <a:buNone/>
            </a:pPr>
            <a:r>
              <a:rPr lang="en-US">
                <a:cs typeface="Arial" charset="0"/>
                <a:sym typeface="Arial" charset="0"/>
              </a:rPr>
              <a:t>FROM employees;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612E6A5F-619E-42E6-899E-CBF023577488}" type="slidenum">
              <a:rPr lang="en-US"/>
              <a:pPr/>
              <a:t>30</a:t>
            </a:fld>
            <a:endParaRPr lang="en-US"/>
          </a:p>
        </p:txBody>
      </p:sp>
      <p:sp>
        <p:nvSpPr>
          <p:cNvPr id="2501637" name="Rectangle 5"/>
          <p:cNvSpPr>
            <a:spLocks noGrp="1" noRot="1" noChangeAspect="1" noChangeArrowheads="1" noTextEdit="1"/>
          </p:cNvSpPr>
          <p:nvPr>
            <p:ph type="sldImg"/>
          </p:nvPr>
        </p:nvSpPr>
        <p:spPr>
          <a:xfrm>
            <a:off x="571500" y="153988"/>
            <a:ext cx="5689600" cy="4267200"/>
          </a:xfrm>
          <a:ln/>
        </p:spPr>
      </p:sp>
      <p:sp>
        <p:nvSpPr>
          <p:cNvPr id="2501638" name="Rectangle 6"/>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GROUP</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BY</a:t>
            </a:r>
            <a:r>
              <a:rPr lang="en-US">
                <a:solidFill>
                  <a:srgbClr val="000000"/>
                </a:solidFill>
                <a:cs typeface="Arial" charset="0"/>
                <a:sym typeface="Arial" charset="0"/>
              </a:rPr>
              <a:t> </a:t>
            </a:r>
          </a:p>
          <a:p>
            <a:pPr lvl="1">
              <a:buFont typeface="Arial" charset="0"/>
              <a:buNone/>
            </a:pPr>
            <a:r>
              <a:rPr lang="en-US">
                <a:cs typeface="Arial" charset="0"/>
                <a:sym typeface="Arial" charset="0"/>
              </a:rPr>
              <a:t>Lors de l'utilisation de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veillez à ce que toutes les colonnes de la liste </a:t>
            </a:r>
            <a:r>
              <a:rPr lang="en-US">
                <a:latin typeface="Courier New" pitchFamily="49" charset="0"/>
                <a:cs typeface="Arial" charset="0"/>
                <a:sym typeface="Arial" charset="0"/>
              </a:rPr>
              <a:t>SELECT</a:t>
            </a:r>
            <a:r>
              <a:rPr lang="en-US">
                <a:cs typeface="Arial" charset="0"/>
                <a:sym typeface="Arial" charset="0"/>
              </a:rPr>
              <a:t> qui ne figurent pas dans des fonctions de groupe soient incluses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L'exemple de la diapositive ci-dessus affiche le numéro de chaque département et le salaire moyen correspondant. Cette instruction </a:t>
            </a:r>
            <a:r>
              <a:rPr lang="en-US">
                <a:latin typeface="Courier New" pitchFamily="49" charset="0"/>
                <a:cs typeface="Arial" charset="0"/>
                <a:sym typeface="Arial" charset="0"/>
              </a:rPr>
              <a:t>SELECT</a:t>
            </a:r>
            <a:r>
              <a:rPr lang="en-US">
                <a:cs typeface="Arial" charset="0"/>
                <a:sym typeface="Arial" charset="0"/>
              </a:rPr>
              <a:t>, qui contient 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est évaluée comme suit :</a:t>
            </a:r>
          </a:p>
          <a:p>
            <a:pPr lvl="2"/>
            <a:r>
              <a:rPr lang="en-US">
                <a:cs typeface="Arial" charset="0"/>
                <a:sym typeface="Arial" charset="0"/>
              </a:rPr>
              <a:t>La clause </a:t>
            </a:r>
            <a:r>
              <a:rPr lang="en-US">
                <a:latin typeface="Courier New" pitchFamily="49" charset="0"/>
                <a:cs typeface="Arial" charset="0"/>
                <a:sym typeface="Arial" charset="0"/>
              </a:rPr>
              <a:t>SELECT</a:t>
            </a:r>
            <a:r>
              <a:rPr lang="en-US">
                <a:cs typeface="Arial" charset="0"/>
                <a:sym typeface="Arial" charset="0"/>
              </a:rPr>
              <a:t> indique les colonnes à extraire, comme suit :</a:t>
            </a:r>
          </a:p>
          <a:p>
            <a:pPr lvl="3"/>
            <a:r>
              <a:rPr lang="en-US">
                <a:cs typeface="Arial" charset="0"/>
                <a:sym typeface="Arial" charset="0"/>
              </a:rPr>
              <a:t>Colonne des numéros de département de la table </a:t>
            </a:r>
            <a:r>
              <a:rPr lang="en-US">
                <a:latin typeface="Courier New" pitchFamily="49" charset="0"/>
                <a:cs typeface="Arial" charset="0"/>
                <a:sym typeface="Arial" charset="0"/>
              </a:rPr>
              <a:t>EMPLOYEES</a:t>
            </a:r>
          </a:p>
          <a:p>
            <a:pPr lvl="3"/>
            <a:r>
              <a:rPr lang="en-US">
                <a:cs typeface="Arial" charset="0"/>
                <a:sym typeface="Arial" charset="0"/>
              </a:rPr>
              <a:t>Somme de tous les salaires du groupe que vous avez indiqué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a:t>
            </a:r>
          </a:p>
          <a:p>
            <a:pPr lvl="2"/>
            <a:r>
              <a:rPr lang="en-US">
                <a:cs typeface="Arial" charset="0"/>
                <a:sym typeface="Arial" charset="0"/>
              </a:rPr>
              <a:t>La clause </a:t>
            </a:r>
            <a:r>
              <a:rPr lang="en-US">
                <a:latin typeface="Courier New" pitchFamily="49" charset="0"/>
                <a:cs typeface="Arial" charset="0"/>
                <a:sym typeface="Arial" charset="0"/>
              </a:rPr>
              <a:t>FROM</a:t>
            </a:r>
            <a:r>
              <a:rPr lang="en-US">
                <a:cs typeface="Arial" charset="0"/>
                <a:sym typeface="Arial" charset="0"/>
              </a:rPr>
              <a:t> indique les tables auxquelles la base de données doit accéder : la table </a:t>
            </a:r>
            <a:r>
              <a:rPr lang="en-US">
                <a:latin typeface="Courier New" pitchFamily="49" charset="0"/>
                <a:cs typeface="Arial" charset="0"/>
                <a:sym typeface="Arial" charset="0"/>
              </a:rPr>
              <a:t>EMPLOYEES</a:t>
            </a:r>
            <a:r>
              <a:rPr lang="en-US">
                <a:cs typeface="Arial" charset="0"/>
                <a:sym typeface="Arial" charset="0"/>
              </a:rPr>
              <a:t>.</a:t>
            </a:r>
          </a:p>
          <a:p>
            <a:pPr lvl="2"/>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indique les lignes à extraire. En l'absence de clause </a:t>
            </a:r>
            <a:r>
              <a:rPr lang="en-US">
                <a:latin typeface="Courier New" pitchFamily="49" charset="0"/>
                <a:cs typeface="Arial" charset="0"/>
                <a:sym typeface="Arial" charset="0"/>
              </a:rPr>
              <a:t>WHERE</a:t>
            </a:r>
            <a:r>
              <a:rPr lang="en-US">
                <a:cs typeface="Arial" charset="0"/>
                <a:sym typeface="Arial" charset="0"/>
              </a:rPr>
              <a:t>, toutes les lignes sont extraites par défaut.</a:t>
            </a:r>
          </a:p>
          <a:p>
            <a:pPr lvl="2"/>
            <a:r>
              <a:rPr lang="en-US">
                <a:cs typeface="Arial" charset="0"/>
                <a:sym typeface="Arial" charset="0"/>
              </a:rPr>
              <a:t>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indique comment les lignes doivent être regroupées. Les lignes étant regroupées par numéro de département, la fonction </a:t>
            </a:r>
            <a:r>
              <a:rPr lang="en-US">
                <a:latin typeface="Courier New" pitchFamily="49" charset="0"/>
                <a:cs typeface="Arial" charset="0"/>
                <a:sym typeface="Arial" charset="0"/>
              </a:rPr>
              <a:t>AVG</a:t>
            </a:r>
            <a:r>
              <a:rPr lang="en-US">
                <a:cs typeface="Arial" charset="0"/>
                <a:sym typeface="Arial" charset="0"/>
              </a:rPr>
              <a:t> appliquée à la colonne de salaire calcule le salaire moyen pour chaque département.</a:t>
            </a:r>
          </a:p>
          <a:p>
            <a:pPr lvl="1">
              <a:buFont typeface="Arial" charset="0"/>
              <a:buNone/>
            </a:pPr>
            <a:r>
              <a:rPr lang="en-US" b="1">
                <a:cs typeface="Arial" charset="0"/>
                <a:sym typeface="Arial" charset="0"/>
              </a:rPr>
              <a:t>Remarque :</a:t>
            </a:r>
            <a:r>
              <a:rPr lang="en-US">
                <a:cs typeface="Arial" charset="0"/>
                <a:sym typeface="Arial" charset="0"/>
              </a:rPr>
              <a:t> Pour classer les résultats par ordre croissant ou décroissant, incluez la clause </a:t>
            </a:r>
            <a:r>
              <a:rPr lang="en-US">
                <a:latin typeface="Courier New" pitchFamily="49" charset="0"/>
                <a:cs typeface="Arial" charset="0"/>
                <a:sym typeface="Arial" charset="0"/>
              </a:rPr>
              <a:t>ORDER BY</a:t>
            </a:r>
            <a:r>
              <a:rPr lang="en-US">
                <a:cs typeface="Arial" charset="0"/>
                <a:sym typeface="Arial" charset="0"/>
              </a:rPr>
              <a:t> dans l'interrogation.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481F3664-119B-4741-B8F1-761FA88CA707}" type="slidenum">
              <a:rPr lang="en-US"/>
              <a:pPr/>
              <a:t>31</a:t>
            </a:fld>
            <a:endParaRPr lang="en-US"/>
          </a:p>
        </p:txBody>
      </p:sp>
      <p:sp>
        <p:nvSpPr>
          <p:cNvPr id="2509829" name="Rectangle 5"/>
          <p:cNvSpPr>
            <a:spLocks noGrp="1" noRot="1" noChangeAspect="1" noChangeArrowheads="1" noTextEdit="1"/>
          </p:cNvSpPr>
          <p:nvPr>
            <p:ph type="sldImg"/>
          </p:nvPr>
        </p:nvSpPr>
        <p:spPr>
          <a:xfrm>
            <a:off x="571500" y="153988"/>
            <a:ext cx="5689600" cy="4267200"/>
          </a:xfrm>
          <a:ln/>
        </p:spPr>
      </p:sp>
      <p:sp>
        <p:nvSpPr>
          <p:cNvPr id="2509830" name="Rectangle 6"/>
          <p:cNvSpPr>
            <a:spLocks noGrp="1" noChangeArrowheads="1"/>
          </p:cNvSpPr>
          <p:nvPr>
            <p:ph type="body" idx="1"/>
          </p:nvPr>
        </p:nvSpPr>
        <p:spPr/>
        <p:txBody>
          <a:bodyPr/>
          <a:lstStyle/>
          <a:p>
            <a:r>
              <a:rPr lang="en-US">
                <a:solidFill>
                  <a:srgbClr val="000000"/>
                </a:solidFill>
                <a:cs typeface="Arial" charset="0"/>
                <a:sym typeface="Arial" charset="0"/>
              </a:rPr>
              <a:t>Interrogations non autorisées avec les fonctions de groupe</a:t>
            </a:r>
          </a:p>
          <a:p>
            <a:pPr lvl="1">
              <a:buFont typeface="Arial" charset="0"/>
              <a:buNone/>
            </a:pPr>
            <a:r>
              <a:rPr lang="en-US">
                <a:cs typeface="Arial" charset="0"/>
                <a:sym typeface="Arial" charset="0"/>
              </a:rPr>
              <a:t>Chaque fois que vous utilisez une combinaison d'éléments individuels (</a:t>
            </a:r>
            <a:r>
              <a:rPr lang="en-US">
                <a:latin typeface="Courier New" pitchFamily="49" charset="0"/>
                <a:cs typeface="Arial" charset="0"/>
                <a:sym typeface="Arial" charset="0"/>
              </a:rPr>
              <a:t>DEPARTMENT_ID</a:t>
            </a:r>
            <a:r>
              <a:rPr lang="en-US">
                <a:cs typeface="Arial" charset="0"/>
                <a:sym typeface="Arial" charset="0"/>
              </a:rPr>
              <a:t>) et de fonctions de groupe (</a:t>
            </a:r>
            <a:r>
              <a:rPr lang="en-US">
                <a:latin typeface="Courier New" pitchFamily="49" charset="0"/>
                <a:cs typeface="Arial" charset="0"/>
                <a:sym typeface="Arial" charset="0"/>
              </a:rPr>
              <a:t>COUNT</a:t>
            </a:r>
            <a:r>
              <a:rPr lang="en-US">
                <a:cs typeface="Arial" charset="0"/>
                <a:sym typeface="Arial" charset="0"/>
              </a:rPr>
              <a:t>) dans la même instruction </a:t>
            </a:r>
            <a:r>
              <a:rPr lang="en-US">
                <a:latin typeface="Courier New" pitchFamily="49" charset="0"/>
                <a:cs typeface="Arial" charset="0"/>
                <a:sym typeface="Arial" charset="0"/>
              </a:rPr>
              <a:t>SELECT</a:t>
            </a:r>
            <a:r>
              <a:rPr lang="en-US">
                <a:cs typeface="Arial" charset="0"/>
                <a:sym typeface="Arial" charset="0"/>
              </a:rPr>
              <a:t>, vous devez inclure 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qui indique les éléments individuels (dans l'exemple, </a:t>
            </a:r>
            <a:r>
              <a:rPr lang="en-US">
                <a:latin typeface="Courier New" pitchFamily="49" charset="0"/>
                <a:cs typeface="Arial" charset="0"/>
                <a:sym typeface="Arial" charset="0"/>
              </a:rPr>
              <a:t>DEPARTMENT_ID</a:t>
            </a:r>
            <a:r>
              <a:rPr lang="en-US">
                <a:cs typeface="Arial" charset="0"/>
                <a:sym typeface="Arial" charset="0"/>
              </a:rPr>
              <a:t>). Si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est absente, le message d'erreur "not a single-group group function" apparaît et un astérisque (*) désigne la colonne fautive. Vous pouvez corriger l'erreur dans le premier exemple de la diapositive ci-dessus en ajoutant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p>
          <a:p>
            <a:pPr lvl="4">
              <a:spcBef>
                <a:spcPct val="25000"/>
              </a:spcBef>
              <a:buFont typeface="Arial" charset="0"/>
              <a:buNone/>
            </a:pPr>
            <a:r>
              <a:rPr lang="en-US">
                <a:cs typeface="Arial" charset="0"/>
                <a:sym typeface="Arial" charset="0"/>
              </a:rPr>
              <a:t>SELECT   department_id, count(last_name)</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1">
              <a:buFont typeface="Arial" charset="0"/>
              <a:buNone/>
            </a:pPr>
            <a:r>
              <a:rPr lang="en-US">
                <a:cs typeface="Arial" charset="0"/>
                <a:sym typeface="Arial" charset="0"/>
              </a:rPr>
              <a:t>Toute colonne ou expression de la liste </a:t>
            </a:r>
            <a:r>
              <a:rPr lang="en-US">
                <a:latin typeface="Courier New" pitchFamily="49" charset="0"/>
                <a:cs typeface="Arial" charset="0"/>
                <a:sym typeface="Arial" charset="0"/>
              </a:rPr>
              <a:t>SELECT</a:t>
            </a:r>
            <a:r>
              <a:rPr lang="en-US">
                <a:cs typeface="Arial" charset="0"/>
                <a:sym typeface="Arial" charset="0"/>
              </a:rPr>
              <a:t> qui n'est pas une fonction d'agrégation doit figurer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Dans le deuxième exemple de la diapositive, </a:t>
            </a:r>
            <a:r>
              <a:rPr lang="en-US">
                <a:latin typeface="Courier New" pitchFamily="49" charset="0"/>
                <a:cs typeface="Arial" charset="0"/>
                <a:sym typeface="Arial" charset="0"/>
              </a:rPr>
              <a:t>job_id</a:t>
            </a:r>
            <a:r>
              <a:rPr lang="en-US">
                <a:cs typeface="Arial" charset="0"/>
                <a:sym typeface="Arial" charset="0"/>
              </a:rPr>
              <a:t> ne figure pas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et n'est pas utilisé par une fonction de groupe. Une erreur "not a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expression" est donc générée. Vous pouvez corriger l'erreur dans le deuxième exemple de la diapositive en ajoutant </a:t>
            </a:r>
            <a:r>
              <a:rPr lang="en-US">
                <a:latin typeface="Courier New" pitchFamily="49" charset="0"/>
                <a:cs typeface="Arial" charset="0"/>
                <a:sym typeface="Arial" charset="0"/>
              </a:rPr>
              <a:t>job_id</a:t>
            </a:r>
            <a:r>
              <a:rPr lang="en-US">
                <a:cs typeface="Arial" charset="0"/>
                <a:sym typeface="Arial" charset="0"/>
              </a:rPr>
              <a:t>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a:t>
            </a:r>
          </a:p>
          <a:p>
            <a:pPr lvl="4">
              <a:spcBef>
                <a:spcPct val="25000"/>
              </a:spcBef>
              <a:buFont typeface="Arial" charset="0"/>
              <a:buNone/>
            </a:pPr>
            <a:r>
              <a:rPr lang="en-US">
                <a:cs typeface="Arial" charset="0"/>
                <a:sym typeface="Arial" charset="0"/>
              </a:rPr>
              <a:t>SELECT department_id, job_id, COUNT(last_name)</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 job_id;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5 -  </a:t>
            </a:r>
            <a:fld id="{E26CE120-8098-4C74-8138-E1EC7AF64055}" type="slidenum">
              <a:rPr lang="en-US"/>
              <a:pPr/>
              <a:t>32</a:t>
            </a:fld>
            <a:endParaRPr lang="en-US"/>
          </a:p>
        </p:txBody>
      </p:sp>
      <p:sp>
        <p:nvSpPr>
          <p:cNvPr id="2511879" name="Rectangle 7"/>
          <p:cNvSpPr>
            <a:spLocks noGrp="1" noRot="1" noChangeAspect="1" noChangeArrowheads="1" noTextEdit="1"/>
          </p:cNvSpPr>
          <p:nvPr>
            <p:ph type="sldImg"/>
          </p:nvPr>
        </p:nvSpPr>
        <p:spPr>
          <a:xfrm>
            <a:off x="571500" y="153988"/>
            <a:ext cx="5689600" cy="4267200"/>
          </a:xfrm>
          <a:ln/>
        </p:spPr>
      </p:sp>
      <p:sp>
        <p:nvSpPr>
          <p:cNvPr id="2511880" name="Rectangle 8"/>
          <p:cNvSpPr>
            <a:spLocks noGrp="1" noChangeArrowheads="1"/>
          </p:cNvSpPr>
          <p:nvPr>
            <p:ph type="body" idx="1"/>
          </p:nvPr>
        </p:nvSpPr>
        <p:spPr/>
        <p:txBody>
          <a:bodyPr/>
          <a:lstStyle/>
          <a:p>
            <a:r>
              <a:rPr lang="en-US">
                <a:solidFill>
                  <a:srgbClr val="000000"/>
                </a:solidFill>
                <a:cs typeface="Arial" charset="0"/>
                <a:sym typeface="Arial" charset="0"/>
              </a:rPr>
              <a:t>Interrogations non autorisées avec les fonctions de groupe (suite)</a:t>
            </a:r>
          </a:p>
          <a:p>
            <a:pPr lvl="1">
              <a:spcBef>
                <a:spcPct val="30000"/>
              </a:spcBef>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ne peut pas être utilisée pour restreindre des groupes. L'instruction </a:t>
            </a:r>
            <a:r>
              <a:rPr lang="en-US">
                <a:latin typeface="Courier New" pitchFamily="49" charset="0"/>
                <a:cs typeface="Arial" charset="0"/>
                <a:sym typeface="Arial" charset="0"/>
              </a:rPr>
              <a:t>SELECT</a:t>
            </a:r>
            <a:r>
              <a:rPr lang="en-US">
                <a:cs typeface="Arial" charset="0"/>
                <a:sym typeface="Arial" charset="0"/>
              </a:rPr>
              <a:t> de l'exemple ci-dessus génère une erreur car elle utilise la clause </a:t>
            </a:r>
            <a:r>
              <a:rPr lang="en-US">
                <a:latin typeface="Courier New" pitchFamily="49" charset="0"/>
                <a:cs typeface="Arial" charset="0"/>
                <a:sym typeface="Arial" charset="0"/>
              </a:rPr>
              <a:t>WHERE</a:t>
            </a:r>
            <a:r>
              <a:rPr lang="en-US">
                <a:cs typeface="Arial" charset="0"/>
                <a:sym typeface="Arial" charset="0"/>
              </a:rPr>
              <a:t> pour limiter l'affichage des salaires moyens aux départements dont le salaire moyen est supérieur à 8 000 $.</a:t>
            </a:r>
          </a:p>
          <a:p>
            <a:pPr lvl="1">
              <a:spcBef>
                <a:spcPct val="30000"/>
              </a:spcBef>
              <a:buFont typeface="Arial" charset="0"/>
              <a:buNone/>
            </a:pPr>
            <a:r>
              <a:rPr lang="en-US">
                <a:cs typeface="Arial" charset="0"/>
                <a:sym typeface="Arial" charset="0"/>
              </a:rPr>
              <a:t>Vous pouvez corriger cette erreur en utilisant la clause </a:t>
            </a:r>
            <a:r>
              <a:rPr lang="en-US">
                <a:latin typeface="Courier New" pitchFamily="49" charset="0"/>
                <a:cs typeface="Arial" charset="0"/>
                <a:sym typeface="Arial" charset="0"/>
              </a:rPr>
              <a:t>HAVING</a:t>
            </a:r>
            <a:r>
              <a:rPr lang="en-US">
                <a:cs typeface="Arial" charset="0"/>
                <a:sym typeface="Arial" charset="0"/>
              </a:rPr>
              <a:t> pour restreindre les groupes :</a:t>
            </a:r>
          </a:p>
          <a:p>
            <a:pPr lvl="4">
              <a:buFont typeface="Arial" charset="0"/>
              <a:buNone/>
            </a:pPr>
            <a:r>
              <a:rPr lang="en-US">
                <a:cs typeface="Arial" charset="0"/>
                <a:sym typeface="Arial" charset="0"/>
              </a:rPr>
              <a:t>SELECT   department_id, AVG(salary)</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4">
              <a:buFont typeface="Arial" charset="0"/>
              <a:buNone/>
            </a:pPr>
            <a:r>
              <a:rPr lang="en-US">
                <a:cs typeface="Arial" charset="0"/>
                <a:sym typeface="Arial" charset="0"/>
              </a:rPr>
              <a:t>HAVING   AVG(salary) &gt; 8000;</a:t>
            </a:r>
          </a:p>
        </p:txBody>
      </p:sp>
      <p:sp>
        <p:nvSpPr>
          <p:cNvPr id="2511877" name="Rectangle 6"/>
          <p:cNvSpPr>
            <a:spLocks noChangeArrowheads="1"/>
          </p:cNvSpPr>
          <p:nvPr/>
        </p:nvSpPr>
        <p:spPr bwMode="auto">
          <a:xfrm>
            <a:off x="459879" y="4754941"/>
            <a:ext cx="6029027" cy="3757083"/>
          </a:xfrm>
          <a:prstGeom prst="rect">
            <a:avLst/>
          </a:prstGeom>
          <a:noFill/>
          <a:ln w="9525">
            <a:noFill/>
            <a:miter lim="800000"/>
            <a:headEnd/>
            <a:tailEnd/>
          </a:ln>
        </p:spPr>
        <p:txBody>
          <a:bodyPr lIns="91143" tIns="45572" rIns="91143" bIns="45572"/>
          <a:lstStyle/>
          <a:p>
            <a:pPr defTabSz="406938" eaLnBrk="0" hangingPunct="0">
              <a:spcBef>
                <a:spcPct val="30000"/>
              </a:spcBef>
            </a:pPr>
            <a:endParaRPr lang="fr-FR">
              <a:solidFill>
                <a:schemeClr val="tx1"/>
              </a:solidFill>
              <a:latin typeface="Courier New" pitchFamily="49" charset="0"/>
            </a:endParaRPr>
          </a:p>
        </p:txBody>
      </p:sp>
      <p:pic>
        <p:nvPicPr>
          <p:cNvPr id="2511878" name="Picture 11" descr="C:\salome_official\projects\11gR2\screenshots\les5_20n_a.gif"/>
          <p:cNvPicPr>
            <a:picLocks noChangeAspect="1" noChangeArrowheads="1"/>
          </p:cNvPicPr>
          <p:nvPr/>
        </p:nvPicPr>
        <p:blipFill>
          <a:blip r:embed="rId3"/>
          <a:srcRect/>
          <a:stretch>
            <a:fillRect/>
          </a:stretch>
        </p:blipFill>
        <p:spPr bwMode="auto">
          <a:xfrm>
            <a:off x="1460005" y="6617608"/>
            <a:ext cx="2806898" cy="1099154"/>
          </a:xfrm>
          <a:prstGeom prst="rect">
            <a:avLst/>
          </a:prstGeom>
          <a:noFill/>
          <a:ln w="12700">
            <a:solidFill>
              <a:schemeClr val="tx1"/>
            </a:solidFill>
            <a:miter lim="800000"/>
            <a:headEnd/>
            <a:tailEnd/>
          </a:ln>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5 -  </a:t>
            </a:r>
            <a:fld id="{FF7AB198-C6C6-4994-9900-3EB59A085644}" type="slidenum">
              <a:rPr lang="en-US"/>
              <a:pPr/>
              <a:t>33</a:t>
            </a:fld>
            <a:endParaRPr lang="en-US"/>
          </a:p>
        </p:txBody>
      </p:sp>
      <p:sp>
        <p:nvSpPr>
          <p:cNvPr id="2518023" name="Rectangle 7"/>
          <p:cNvSpPr>
            <a:spLocks noGrp="1" noRot="1" noChangeAspect="1" noChangeArrowheads="1" noTextEdit="1"/>
          </p:cNvSpPr>
          <p:nvPr>
            <p:ph type="sldImg"/>
          </p:nvPr>
        </p:nvSpPr>
        <p:spPr>
          <a:xfrm>
            <a:off x="571500" y="153988"/>
            <a:ext cx="5689600" cy="4267200"/>
          </a:xfrm>
          <a:ln/>
        </p:spPr>
      </p:sp>
      <p:sp>
        <p:nvSpPr>
          <p:cNvPr id="2518024" name="Rectangle 8"/>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HAVING</a:t>
            </a:r>
          </a:p>
          <a:p>
            <a:pPr lvl="1">
              <a:buFont typeface="Arial" charset="0"/>
              <a:buNone/>
            </a:pPr>
            <a:r>
              <a:rPr lang="en-US">
                <a:cs typeface="Arial" charset="0"/>
                <a:sym typeface="Arial" charset="0"/>
              </a:rPr>
              <a:t>L'exemple de la diapositive ci-dessus affiche le numéro de département et le salaire maximum des départements où le salaire maximum est supérieur à 10 000 $. </a:t>
            </a:r>
          </a:p>
          <a:p>
            <a:pPr lvl="1">
              <a:buFont typeface="Arial" charset="0"/>
              <a:buNone/>
            </a:pPr>
            <a:r>
              <a:rPr lang="en-US">
                <a:cs typeface="Arial" charset="0"/>
                <a:sym typeface="Arial" charset="0"/>
              </a:rPr>
              <a:t>Vous pouvez utiliser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sans utiliser de fonction de groupe dans la liste </a:t>
            </a:r>
            <a:r>
              <a:rPr lang="en-US">
                <a:latin typeface="Courier New" pitchFamily="49" charset="0"/>
                <a:cs typeface="Arial" charset="0"/>
                <a:sym typeface="Arial" charset="0"/>
              </a:rPr>
              <a:t>SELECT</a:t>
            </a:r>
            <a:r>
              <a:rPr lang="en-US">
                <a:cs typeface="Arial" charset="0"/>
                <a:sym typeface="Arial" charset="0"/>
              </a:rPr>
              <a:t>. Si vous limitez le nombre de lignes sur la base du résultat d'une fonction de groupe, vous devez disposer d'une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en plus de la clause </a:t>
            </a:r>
            <a:r>
              <a:rPr lang="en-US">
                <a:latin typeface="Courier New" pitchFamily="49" charset="0"/>
                <a:cs typeface="Arial" charset="0"/>
                <a:sym typeface="Arial" charset="0"/>
              </a:rPr>
              <a:t>HAVING</a:t>
            </a:r>
            <a:r>
              <a:rPr lang="en-US">
                <a:cs typeface="Arial" charset="0"/>
                <a:sym typeface="Arial" charset="0"/>
              </a:rPr>
              <a:t>.</a:t>
            </a:r>
          </a:p>
          <a:p>
            <a:pPr lvl="1">
              <a:buFont typeface="Arial" charset="0"/>
              <a:buNone/>
            </a:pPr>
            <a:r>
              <a:rPr lang="en-US">
                <a:cs typeface="Arial" charset="0"/>
                <a:sym typeface="Arial" charset="0"/>
              </a:rPr>
              <a:t>L'exemple suivant affiche le numéro de département et le salaire moyen des départements où le salaire maximum est supérieur à 10 000 $ :</a:t>
            </a:r>
          </a:p>
          <a:p>
            <a:pPr lvl="4">
              <a:spcBef>
                <a:spcPct val="25000"/>
              </a:spcBef>
              <a:buFont typeface="Arial" charset="0"/>
              <a:buNone/>
            </a:pPr>
            <a:r>
              <a:rPr lang="en-US">
                <a:cs typeface="Arial" charset="0"/>
                <a:sym typeface="Arial" charset="0"/>
              </a:rPr>
              <a:t>SELECT   department_id, AVG(salary)</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4">
              <a:buFont typeface="Arial" charset="0"/>
              <a:buNone/>
            </a:pPr>
            <a:r>
              <a:rPr lang="en-US">
                <a:cs typeface="Arial" charset="0"/>
                <a:sym typeface="Arial" charset="0"/>
              </a:rPr>
              <a:t>HAVING   max(salary)&gt;10000;</a:t>
            </a:r>
          </a:p>
        </p:txBody>
      </p:sp>
      <p:sp>
        <p:nvSpPr>
          <p:cNvPr id="2518021" name="Rectangle 6"/>
          <p:cNvSpPr>
            <a:spLocks noChangeArrowheads="1"/>
          </p:cNvSpPr>
          <p:nvPr/>
        </p:nvSpPr>
        <p:spPr bwMode="auto">
          <a:xfrm>
            <a:off x="671216" y="6411989"/>
            <a:ext cx="5603378" cy="743857"/>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charset="0"/>
              <a:buNone/>
            </a:pPr>
            <a:endParaRPr lang="en-IN" sz="1700" b="1"/>
          </a:p>
        </p:txBody>
      </p:sp>
      <p:pic>
        <p:nvPicPr>
          <p:cNvPr id="2518022" name="Picture 13" descr="C:\salome_official\projects\11gR2\screenshots\les5_23n_a.gif"/>
          <p:cNvPicPr>
            <a:picLocks noChangeAspect="1" noChangeArrowheads="1"/>
          </p:cNvPicPr>
          <p:nvPr/>
        </p:nvPicPr>
        <p:blipFill>
          <a:blip r:embed="rId3"/>
          <a:srcRect/>
          <a:stretch>
            <a:fillRect/>
          </a:stretch>
        </p:blipFill>
        <p:spPr bwMode="auto">
          <a:xfrm>
            <a:off x="1477864" y="7016751"/>
            <a:ext cx="2678906" cy="1076476"/>
          </a:xfrm>
          <a:prstGeom prst="rect">
            <a:avLst/>
          </a:prstGeom>
          <a:noFill/>
          <a:ln w="12700">
            <a:solidFill>
              <a:schemeClr val="tx1"/>
            </a:solidFill>
            <a:miter lim="800000"/>
            <a:headEnd/>
            <a:tailEnd/>
          </a:ln>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418D3B03-2958-48A4-9637-A4635C646E38}" type="slidenum">
              <a:rPr lang="en-US"/>
              <a:pPr/>
              <a:t>34</a:t>
            </a:fld>
            <a:endParaRPr lang="en-US"/>
          </a:p>
        </p:txBody>
      </p:sp>
      <p:sp>
        <p:nvSpPr>
          <p:cNvPr id="2489349" name="Rectangle 5"/>
          <p:cNvSpPr>
            <a:spLocks noGrp="1" noRot="1" noChangeAspect="1" noChangeArrowheads="1" noTextEdit="1"/>
          </p:cNvSpPr>
          <p:nvPr>
            <p:ph type="sldImg"/>
          </p:nvPr>
        </p:nvSpPr>
        <p:spPr>
          <a:xfrm>
            <a:off x="571500" y="153988"/>
            <a:ext cx="5689600" cy="4267200"/>
          </a:xfrm>
          <a:ln/>
        </p:spPr>
      </p:sp>
      <p:sp>
        <p:nvSpPr>
          <p:cNvPr id="2489350" name="Rectangle 6"/>
          <p:cNvSpPr>
            <a:spLocks noGrp="1" noChangeArrowheads="1"/>
          </p:cNvSpPr>
          <p:nvPr>
            <p:ph type="body" idx="1"/>
          </p:nvPr>
        </p:nvSpPr>
        <p:spPr/>
        <p:txBody>
          <a:bodyPr/>
          <a:lstStyle/>
          <a:p>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COUNT</a:t>
            </a:r>
          </a:p>
          <a:p>
            <a:pPr lvl="1">
              <a:buFont typeface="Arial" charset="0"/>
              <a:buNone/>
            </a:pPr>
            <a:r>
              <a:rPr lang="en-US">
                <a:cs typeface="Arial" charset="0"/>
                <a:sym typeface="Arial" charset="0"/>
              </a:rPr>
              <a:t>La fonction </a:t>
            </a:r>
            <a:r>
              <a:rPr lang="en-US">
                <a:latin typeface="Courier New" pitchFamily="49" charset="0"/>
                <a:cs typeface="Arial" charset="0"/>
                <a:sym typeface="Arial" charset="0"/>
              </a:rPr>
              <a:t>COUNT</a:t>
            </a:r>
            <a:r>
              <a:rPr lang="en-US">
                <a:cs typeface="Arial" charset="0"/>
                <a:sym typeface="Arial" charset="0"/>
              </a:rPr>
              <a:t> admet trois formats :</a:t>
            </a:r>
          </a:p>
          <a:p>
            <a:pPr marL="432465" lvl="2" indent="-216233">
              <a:buFont typeface="Courier New" pitchFamily="49" charset="0"/>
              <a:buChar char="•"/>
            </a:pPr>
            <a:r>
              <a:rPr lang="en-US">
                <a:latin typeface="Courier New" pitchFamily="49" charset="0"/>
                <a:cs typeface="Arial" charset="0"/>
                <a:sym typeface="Arial" charset="0"/>
              </a:rPr>
              <a:t>COUNT(*) </a:t>
            </a:r>
          </a:p>
          <a:p>
            <a:pPr marL="432465" lvl="2" indent="-216233">
              <a:buFont typeface="Courier New" pitchFamily="49" charset="0"/>
              <a:buChar char="•"/>
            </a:pPr>
            <a:r>
              <a:rPr lang="en-US">
                <a:latin typeface="Courier New" pitchFamily="49" charset="0"/>
                <a:cs typeface="Arial" charset="0"/>
                <a:sym typeface="Arial" charset="0"/>
              </a:rPr>
              <a:t>COUNT(</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p>
          <a:p>
            <a:pPr marL="432465" lvl="2" indent="-216233">
              <a:buFont typeface="Courier New" pitchFamily="49" charset="0"/>
              <a:buChar char="•"/>
            </a:pPr>
            <a:r>
              <a:rPr lang="en-US">
                <a:latin typeface="Courier New" pitchFamily="49" charset="0"/>
                <a:cs typeface="Arial" charset="0"/>
                <a:sym typeface="Arial" charset="0"/>
              </a:rPr>
              <a:t>COUNT(DISTINCT</a:t>
            </a:r>
            <a:r>
              <a:rPr lang="en-US">
                <a:cs typeface="Arial" charset="0"/>
                <a:sym typeface="Arial" charset="0"/>
              </a:rPr>
              <a:t> </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p>
          <a:p>
            <a:pPr lvl="1">
              <a:buFont typeface="Arial" charset="0"/>
              <a:buNone/>
            </a:pPr>
            <a:r>
              <a:rPr lang="en-US">
                <a:latin typeface="Courier New" pitchFamily="49" charset="0"/>
                <a:cs typeface="Arial" charset="0"/>
                <a:sym typeface="Arial" charset="0"/>
              </a:rPr>
              <a:t>COUNT(*)</a:t>
            </a:r>
            <a:r>
              <a:rPr lang="en-US">
                <a:cs typeface="Arial" charset="0"/>
                <a:sym typeface="Arial" charset="0"/>
              </a:rPr>
              <a:t> renvoie le nombre de lignes d'une table qui satisfont aux critères de l'instruction </a:t>
            </a:r>
            <a:r>
              <a:rPr lang="en-US">
                <a:latin typeface="Courier New" pitchFamily="49" charset="0"/>
                <a:cs typeface="Arial" charset="0"/>
                <a:sym typeface="Arial" charset="0"/>
              </a:rPr>
              <a:t>SELECT</a:t>
            </a:r>
            <a:r>
              <a:rPr lang="en-US">
                <a:cs typeface="Arial" charset="0"/>
                <a:sym typeface="Arial" charset="0"/>
              </a:rPr>
              <a:t>, en prenant en compte les lignes en double et les lignes contenant des valeurs NULL dans n'importe quelle colonne. Si une clause </a:t>
            </a:r>
            <a:r>
              <a:rPr lang="en-US">
                <a:latin typeface="Courier New" pitchFamily="49" charset="0"/>
                <a:cs typeface="Arial" charset="0"/>
                <a:sym typeface="Arial" charset="0"/>
              </a:rPr>
              <a:t>WHERE</a:t>
            </a:r>
            <a:r>
              <a:rPr lang="en-US">
                <a:cs typeface="Arial" charset="0"/>
                <a:sym typeface="Arial" charset="0"/>
              </a:rPr>
              <a:t> est incluse dans l'instruction </a:t>
            </a:r>
            <a:r>
              <a:rPr lang="en-US">
                <a:latin typeface="Courier New" pitchFamily="49" charset="0"/>
                <a:cs typeface="Arial" charset="0"/>
                <a:sym typeface="Arial" charset="0"/>
              </a:rPr>
              <a:t>SELECT</a:t>
            </a:r>
            <a:r>
              <a:rPr lang="en-US">
                <a:cs typeface="Arial" charset="0"/>
                <a:sym typeface="Arial" charset="0"/>
              </a:rPr>
              <a:t>, </a:t>
            </a:r>
            <a:r>
              <a:rPr lang="en-US">
                <a:latin typeface="Courier New" pitchFamily="49" charset="0"/>
                <a:cs typeface="Arial" charset="0"/>
                <a:sym typeface="Arial" charset="0"/>
              </a:rPr>
              <a:t>COUNT(*)</a:t>
            </a:r>
            <a:r>
              <a:rPr lang="en-US">
                <a:cs typeface="Arial" charset="0"/>
                <a:sym typeface="Arial" charset="0"/>
              </a:rPr>
              <a:t> renvoie le nombre de lignes qui satisfont à la condition de cette clause. </a:t>
            </a:r>
          </a:p>
          <a:p>
            <a:pPr lvl="1">
              <a:buFont typeface="Arial" charset="0"/>
              <a:buNone/>
            </a:pPr>
            <a:r>
              <a:rPr lang="en-US">
                <a:cs typeface="Arial" charset="0"/>
                <a:sym typeface="Arial" charset="0"/>
              </a:rPr>
              <a:t>En revanche, </a:t>
            </a:r>
            <a:r>
              <a:rPr lang="en-US">
                <a:latin typeface="Courier New" pitchFamily="49" charset="0"/>
                <a:cs typeface="Arial" charset="0"/>
                <a:sym typeface="Arial" charset="0"/>
              </a:rPr>
              <a:t>COUNT(</a:t>
            </a:r>
            <a:r>
              <a:rPr lang="en-US" i="1">
                <a:latin typeface="Courier New" pitchFamily="49" charset="0"/>
                <a:cs typeface="Arial" charset="0"/>
                <a:sym typeface="Arial" charset="0"/>
              </a:rPr>
              <a:t>expr)</a:t>
            </a:r>
            <a:r>
              <a:rPr lang="en-US" i="1">
                <a:cs typeface="Arial" charset="0"/>
                <a:sym typeface="Arial" charset="0"/>
              </a:rPr>
              <a:t> </a:t>
            </a:r>
            <a:r>
              <a:rPr lang="en-US">
                <a:cs typeface="Arial" charset="0"/>
                <a:sym typeface="Arial" charset="0"/>
              </a:rPr>
              <a:t>renvoie le nombre de valeurs non NULL figurant dans la colonne identifiée par </a:t>
            </a:r>
            <a:r>
              <a:rPr lang="en-US" i="1">
                <a:latin typeface="Courier New" pitchFamily="49" charset="0"/>
                <a:cs typeface="Arial" charset="0"/>
                <a:sym typeface="Arial" charset="0"/>
              </a:rPr>
              <a:t>expr</a:t>
            </a:r>
            <a:r>
              <a:rPr lang="en-US">
                <a:cs typeface="Arial" charset="0"/>
                <a:sym typeface="Arial" charset="0"/>
              </a:rPr>
              <a:t>. </a:t>
            </a:r>
          </a:p>
          <a:p>
            <a:pPr lvl="1">
              <a:buFont typeface="Arial" charset="0"/>
              <a:buNone/>
            </a:pPr>
            <a:r>
              <a:rPr lang="en-US">
                <a:latin typeface="Courier New" pitchFamily="49" charset="0"/>
                <a:cs typeface="Arial" charset="0"/>
                <a:sym typeface="Arial" charset="0"/>
              </a:rPr>
              <a:t>COUNT(DISTINCT</a:t>
            </a:r>
            <a:r>
              <a:rPr lang="en-US">
                <a:cs typeface="Arial" charset="0"/>
                <a:sym typeface="Arial" charset="0"/>
              </a:rPr>
              <a:t> </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r>
              <a:rPr lang="en-US">
                <a:cs typeface="Arial" charset="0"/>
                <a:sym typeface="Arial" charset="0"/>
              </a:rPr>
              <a:t> renvoie le nombre de valeurs non NULL uniques figurant dans la colonne identifiée par </a:t>
            </a:r>
            <a:r>
              <a:rPr lang="en-US" i="1">
                <a:latin typeface="Courier New" pitchFamily="49" charset="0"/>
                <a:cs typeface="Arial" charset="0"/>
                <a:sym typeface="Arial" charset="0"/>
              </a:rPr>
              <a:t>expr</a:t>
            </a:r>
            <a:r>
              <a:rPr lang="en-US">
                <a:cs typeface="Arial" charset="0"/>
                <a:sym typeface="Arial" charset="0"/>
              </a:rPr>
              <a:t>.</a:t>
            </a:r>
          </a:p>
          <a:p>
            <a:pPr lvl="1">
              <a:buFont typeface="Arial" charset="0"/>
              <a:buNone/>
            </a:pPr>
            <a:r>
              <a:rPr lang="en-US" b="1">
                <a:cs typeface="Arial" charset="0"/>
                <a:sym typeface="Arial" charset="0"/>
              </a:rPr>
              <a:t>Exemples :</a:t>
            </a:r>
          </a:p>
          <a:p>
            <a:pPr marL="432465" lvl="2" indent="-216233">
              <a:buFont typeface="Arial" charset="0"/>
              <a:buAutoNum type="arabicPeriod"/>
            </a:pPr>
            <a:r>
              <a:rPr lang="en-US">
                <a:cs typeface="Arial" charset="0"/>
                <a:sym typeface="Arial" charset="0"/>
              </a:rPr>
              <a:t>Le premier exemple de la diapositive affiche le nombre d'employés du département 50.</a:t>
            </a:r>
          </a:p>
          <a:p>
            <a:pPr marL="432465" lvl="2" indent="-216233"/>
            <a:r>
              <a:rPr lang="en-US">
                <a:cs typeface="Arial" charset="0"/>
                <a:sym typeface="Arial" charset="0"/>
              </a:rPr>
              <a:t>2.	Le deuxième exemple affiche le nombre d'employés du département 80 qui perçoivent une commission.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F68D88E8-DC2E-4499-812D-B6B82054DC33}" type="slidenum">
              <a:rPr lang="en-US"/>
              <a:pPr/>
              <a:t>35</a:t>
            </a:fld>
            <a:endParaRPr lang="en-US"/>
          </a:p>
        </p:txBody>
      </p:sp>
      <p:sp>
        <p:nvSpPr>
          <p:cNvPr id="2436101" name="Rectangle 5"/>
          <p:cNvSpPr>
            <a:spLocks noGrp="1" noRot="1" noChangeAspect="1" noChangeArrowheads="1" noTextEdit="1"/>
          </p:cNvSpPr>
          <p:nvPr>
            <p:ph type="sldImg"/>
          </p:nvPr>
        </p:nvSpPr>
        <p:spPr>
          <a:xfrm>
            <a:off x="571500" y="153988"/>
            <a:ext cx="5689600" cy="4267200"/>
          </a:xfrm>
          <a:ln/>
        </p:spPr>
      </p:sp>
      <p:sp>
        <p:nvSpPr>
          <p:cNvPr id="2436102" name="Rectangle 6"/>
          <p:cNvSpPr>
            <a:spLocks noGrp="1" noChangeArrowheads="1"/>
          </p:cNvSpPr>
          <p:nvPr>
            <p:ph type="body" idx="1"/>
          </p:nvPr>
        </p:nvSpPr>
        <p:spPr/>
        <p:txBody>
          <a:bodyPr/>
          <a:lstStyle/>
          <a:p>
            <a:r>
              <a:rPr lang="en-US">
                <a:solidFill>
                  <a:srgbClr val="000000"/>
                </a:solidFill>
                <a:cs typeface="Arial" charset="0"/>
                <a:sym typeface="Arial" charset="0"/>
              </a:rPr>
              <a:t>Joindre des noms de colonne</a:t>
            </a:r>
          </a:p>
          <a:p>
            <a:pPr lvl="1">
              <a:buFont typeface="Arial" charset="0"/>
              <a:buNone/>
            </a:pPr>
            <a:r>
              <a:rPr lang="en-US">
                <a:cs typeface="Arial" charset="0"/>
                <a:sym typeface="Arial" charset="0"/>
              </a:rPr>
              <a:t>Pour déterminer le nom du département d'un employé, vous comparez la valeur figurant dans la colonne </a:t>
            </a:r>
            <a:r>
              <a:rPr lang="en-US">
                <a:latin typeface="Courier New" pitchFamily="49" charset="0"/>
                <a:cs typeface="Arial" charset="0"/>
                <a:sym typeface="Arial" charset="0"/>
              </a:rPr>
              <a:t>DEPARTMENT_ID</a:t>
            </a:r>
            <a:r>
              <a:rPr lang="en-US">
                <a:cs typeface="Arial" charset="0"/>
                <a:sym typeface="Arial" charset="0"/>
              </a:rPr>
              <a:t> de la table </a:t>
            </a:r>
            <a:r>
              <a:rPr lang="en-US">
                <a:latin typeface="Courier New" pitchFamily="49" charset="0"/>
                <a:cs typeface="Arial" charset="0"/>
                <a:sym typeface="Arial" charset="0"/>
              </a:rPr>
              <a:t>EMPLOYEES</a:t>
            </a:r>
            <a:r>
              <a:rPr lang="en-US">
                <a:cs typeface="Arial" charset="0"/>
                <a:sym typeface="Arial" charset="0"/>
              </a:rPr>
              <a:t> avec les valeurs </a:t>
            </a:r>
            <a:r>
              <a:rPr lang="en-US">
                <a:latin typeface="Courier New" pitchFamily="49" charset="0"/>
                <a:cs typeface="Arial" charset="0"/>
                <a:sym typeface="Arial" charset="0"/>
              </a:rPr>
              <a:t>DEPARTMENT_ID</a:t>
            </a:r>
            <a:r>
              <a:rPr lang="en-US">
                <a:cs typeface="Arial" charset="0"/>
                <a:sym typeface="Arial" charset="0"/>
              </a:rPr>
              <a:t> de la table </a:t>
            </a:r>
            <a:r>
              <a:rPr lang="en-US">
                <a:latin typeface="Courier New" pitchFamily="49" charset="0"/>
                <a:cs typeface="Arial" charset="0"/>
                <a:sym typeface="Arial" charset="0"/>
              </a:rPr>
              <a:t>DEPARTMENTS</a:t>
            </a:r>
            <a:r>
              <a:rPr lang="en-US">
                <a:cs typeface="Arial" charset="0"/>
                <a:sym typeface="Arial" charset="0"/>
              </a:rPr>
              <a:t>. La relation entre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est une </a:t>
            </a:r>
            <a:r>
              <a:rPr lang="en-US" i="1">
                <a:cs typeface="Arial" charset="0"/>
                <a:sym typeface="Arial" charset="0"/>
              </a:rPr>
              <a:t>équijointure</a:t>
            </a:r>
            <a:r>
              <a:rPr lang="en-US">
                <a:cs typeface="Arial" charset="0"/>
                <a:sym typeface="Arial" charset="0"/>
              </a:rPr>
              <a:t>;</a:t>
            </a:r>
            <a:r>
              <a:rPr lang="en-US" i="1">
                <a:cs typeface="Arial" charset="0"/>
                <a:sym typeface="Arial" charset="0"/>
              </a:rPr>
              <a:t> </a:t>
            </a:r>
            <a:r>
              <a:rPr lang="en-US">
                <a:cs typeface="Arial" charset="0"/>
                <a:sym typeface="Arial" charset="0"/>
              </a:rPr>
              <a:t>ce qui signifie que les valeurs figurant dans la colonne </a:t>
            </a:r>
            <a:r>
              <a:rPr lang="en-US">
                <a:latin typeface="Courier New" pitchFamily="49" charset="0"/>
                <a:cs typeface="Arial" charset="0"/>
                <a:sym typeface="Arial" charset="0"/>
              </a:rPr>
              <a:t>DEPARTMENT_ID</a:t>
            </a:r>
            <a:r>
              <a:rPr lang="en-US">
                <a:cs typeface="Arial" charset="0"/>
                <a:sym typeface="Arial" charset="0"/>
              </a:rPr>
              <a:t> doivent être identiques dans les deux tables. Ce type de jointure implique fréquemment des clés primaires et étrangères.</a:t>
            </a:r>
          </a:p>
          <a:p>
            <a:pPr lvl="1">
              <a:buFont typeface="Arial" charset="0"/>
              <a:buNone/>
            </a:pPr>
            <a:r>
              <a:rPr lang="en-US" b="1">
                <a:cs typeface="Arial" charset="0"/>
                <a:sym typeface="Arial" charset="0"/>
              </a:rPr>
              <a:t>Remarque :</a:t>
            </a:r>
            <a:r>
              <a:rPr lang="en-US">
                <a:cs typeface="Arial" charset="0"/>
                <a:sym typeface="Arial" charset="0"/>
              </a:rPr>
              <a:t> Les équijointures sont aussi appelées </a:t>
            </a:r>
            <a:r>
              <a:rPr lang="en-US" i="1">
                <a:cs typeface="Arial" charset="0"/>
                <a:sym typeface="Arial" charset="0"/>
              </a:rPr>
              <a:t>jointures simples</a:t>
            </a:r>
            <a:r>
              <a:rPr lang="en-US">
                <a:cs typeface="Arial" charset="0"/>
                <a:sym typeface="Arial" charset="0"/>
              </a:rPr>
              <a:t> ou </a:t>
            </a:r>
            <a:r>
              <a:rPr lang="en-US" i="1">
                <a:cs typeface="Arial" charset="0"/>
                <a:sym typeface="Arial" charset="0"/>
              </a:rPr>
              <a:t>jointures externes</a:t>
            </a:r>
            <a:r>
              <a:rPr lang="en-US">
                <a:cs typeface="Arial" charset="0"/>
                <a:sym typeface="Arial"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10 -  </a:t>
            </a:r>
            <a:fld id="{4CDBEF19-33ED-4333-9889-69ED9AF4266F}" type="slidenum">
              <a:rPr lang="en-US"/>
              <a:pPr/>
              <a:t>4</a:t>
            </a:fld>
            <a:endParaRPr lang="en-US"/>
          </a:p>
        </p:txBody>
      </p:sp>
      <p:pic>
        <p:nvPicPr>
          <p:cNvPr id="2538499" name="Picture 6" descr="C:\salome_official\projects\11gR2_SQL 1\screenshots\les10_33n_a.gif"/>
          <p:cNvPicPr>
            <a:picLocks noChangeAspect="1" noChangeArrowheads="1"/>
          </p:cNvPicPr>
          <p:nvPr/>
        </p:nvPicPr>
        <p:blipFill>
          <a:blip r:embed="rId3"/>
          <a:srcRect/>
          <a:stretch>
            <a:fillRect/>
          </a:stretch>
        </p:blipFill>
        <p:spPr bwMode="auto">
          <a:xfrm>
            <a:off x="732235" y="6519333"/>
            <a:ext cx="5582543" cy="1838476"/>
          </a:xfrm>
          <a:prstGeom prst="rect">
            <a:avLst/>
          </a:prstGeom>
          <a:noFill/>
          <a:ln w="12700">
            <a:solidFill>
              <a:schemeClr val="tx1"/>
            </a:solidFill>
            <a:miter lim="800000"/>
            <a:headEnd/>
            <a:tailEnd/>
          </a:ln>
        </p:spPr>
      </p:pic>
      <p:sp>
        <p:nvSpPr>
          <p:cNvPr id="2538503" name="Rectangle 7"/>
          <p:cNvSpPr>
            <a:spLocks noGrp="1" noRot="1" noChangeAspect="1" noChangeArrowheads="1" noTextEdit="1"/>
          </p:cNvSpPr>
          <p:nvPr>
            <p:ph type="sldImg"/>
          </p:nvPr>
        </p:nvSpPr>
        <p:spPr>
          <a:xfrm>
            <a:off x="571500" y="153988"/>
            <a:ext cx="5689600" cy="4267200"/>
          </a:xfrm>
          <a:ln/>
        </p:spPr>
      </p:sp>
      <p:sp>
        <p:nvSpPr>
          <p:cNvPr id="2538504" name="Rectangle 8"/>
          <p:cNvSpPr>
            <a:spLocks noGrp="1" noChangeArrowheads="1"/>
          </p:cNvSpPr>
          <p:nvPr>
            <p:ph type="body" idx="1"/>
          </p:nvPr>
        </p:nvSpPr>
        <p:spPr/>
        <p:txBody>
          <a:bodyPr/>
          <a:lstStyle/>
          <a:p>
            <a:r>
              <a:rPr lang="en-US">
                <a:solidFill>
                  <a:srgbClr val="000000"/>
                </a:solidFill>
                <a:cs typeface="Arial" pitchFamily="34" charset="0"/>
                <a:sym typeface="Arial" pitchFamily="34" charset="0"/>
              </a:rPr>
              <a:t>Créer une table à l'aide d'une sous-interrogation (suite)</a:t>
            </a:r>
          </a:p>
          <a:p>
            <a:pPr lvl="1">
              <a:buFont typeface="Arial" pitchFamily="34" charset="0"/>
              <a:buNone/>
            </a:pPr>
            <a:r>
              <a:rPr lang="en-US">
                <a:cs typeface="Arial" pitchFamily="34" charset="0"/>
                <a:sym typeface="Arial" pitchFamily="34" charset="0"/>
              </a:rPr>
              <a:t>L'exemple de la diapositive ci-dessus crée une table nommée </a:t>
            </a:r>
            <a:r>
              <a:rPr lang="en-US">
                <a:latin typeface="Courier New" pitchFamily="49" charset="0"/>
                <a:cs typeface="Arial" pitchFamily="34" charset="0"/>
                <a:sym typeface="Arial" pitchFamily="34" charset="0"/>
              </a:rPr>
              <a:t>DEPT80</a:t>
            </a:r>
            <a:r>
              <a:rPr lang="en-US">
                <a:cs typeface="Arial" pitchFamily="34" charset="0"/>
                <a:sym typeface="Arial" pitchFamily="34" charset="0"/>
              </a:rPr>
              <a:t>, qui contient les détails de tous les employés travaillant dans le département 80. Notez que les données de cette table proviennent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Vous pouvez vérifier l'existence d'une table de base de données, ainsi que la définition de ses colonnes,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Veillez toutefois à fournir un alias de colonne lors de la sélection d'une expression. L'expression </a:t>
            </a:r>
            <a:r>
              <a:rPr lang="en-US">
                <a:latin typeface="Courier New" pitchFamily="49" charset="0"/>
                <a:cs typeface="Arial" pitchFamily="34" charset="0"/>
                <a:sym typeface="Arial" pitchFamily="34" charset="0"/>
              </a:rPr>
              <a:t>SALARY*12</a:t>
            </a:r>
            <a:r>
              <a:rPr lang="en-US">
                <a:cs typeface="Arial" pitchFamily="34" charset="0"/>
                <a:sym typeface="Arial" pitchFamily="34" charset="0"/>
              </a:rPr>
              <a:t> se voit attribuer l'alias </a:t>
            </a:r>
            <a:r>
              <a:rPr lang="en-US">
                <a:latin typeface="Courier New" pitchFamily="49" charset="0"/>
                <a:cs typeface="Arial" pitchFamily="34" charset="0"/>
                <a:sym typeface="Arial" pitchFamily="34" charset="0"/>
              </a:rPr>
              <a:t>ANNSAL</a:t>
            </a:r>
            <a:r>
              <a:rPr lang="en-US">
                <a:cs typeface="Arial" pitchFamily="34" charset="0"/>
                <a:sym typeface="Arial" pitchFamily="34" charset="0"/>
              </a:rPr>
              <a:t>. Sans cet alias, l'erreur suivante serait générée :</a:t>
            </a:r>
          </a:p>
          <a:p>
            <a:pPr lvl="1">
              <a:spcBef>
                <a:spcPct val="0"/>
              </a:spcBef>
              <a:buFont typeface="Arial" pitchFamily="34" charset="0"/>
              <a:buNone/>
            </a:pPr>
            <a:r>
              <a:rPr lang="en-US">
                <a:latin typeface="Courier New" pitchFamily="49" charset="0"/>
                <a:cs typeface="Arial" pitchFamily="34" charset="0"/>
                <a:sym typeface="Arial" pitchFamily="34" charset="0"/>
              </a:rPr>
              <a:t>   </a:t>
            </a:r>
          </a:p>
        </p:txBody>
      </p:sp>
      <p:sp>
        <p:nvSpPr>
          <p:cNvPr id="2538502" name="Rectangle 5"/>
          <p:cNvSpPr>
            <a:spLocks noChangeArrowheads="1"/>
          </p:cNvSpPr>
          <p:nvPr/>
        </p:nvSpPr>
        <p:spPr bwMode="auto">
          <a:xfrm>
            <a:off x="732234" y="7523238"/>
            <a:ext cx="5143500" cy="470203"/>
          </a:xfrm>
          <a:prstGeom prst="rect">
            <a:avLst/>
          </a:prstGeom>
          <a:noFill/>
          <a:ln w="28575">
            <a:solidFill>
              <a:schemeClr val="accent2"/>
            </a:solidFill>
            <a:miter lim="800000"/>
            <a:headEnd type="none" w="sm" len="sm"/>
            <a:tailEnd type="none" w="sm" len="sm"/>
          </a:ln>
        </p:spPr>
        <p:txBody>
          <a:bodyPr wrap="none" lIns="86484" tIns="43242" rIns="86484" bIns="43242" anchor="ctr"/>
          <a:lstStyle/>
          <a:p>
            <a:pPr>
              <a:spcBef>
                <a:spcPct val="20000"/>
              </a:spcBef>
              <a:buClr>
                <a:srgbClr val="FF0000"/>
              </a:buClr>
              <a:buFont typeface="Arial" pitchFamily="34" charset="0"/>
              <a:buNone/>
            </a:pPr>
            <a:endParaRPr lang="en-IN" sz="1700"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75A108AB-A19C-461F-9898-CD223E325BF5}" type="slidenum">
              <a:rPr lang="en-US"/>
              <a:pPr/>
              <a:t>36</a:t>
            </a:fld>
            <a:endParaRPr lang="en-US"/>
          </a:p>
        </p:txBody>
      </p:sp>
      <p:sp>
        <p:nvSpPr>
          <p:cNvPr id="2438149" name="Rectangle 5"/>
          <p:cNvSpPr>
            <a:spLocks noGrp="1" noRot="1" noChangeAspect="1" noChangeArrowheads="1" noTextEdit="1"/>
          </p:cNvSpPr>
          <p:nvPr>
            <p:ph type="sldImg"/>
          </p:nvPr>
        </p:nvSpPr>
        <p:spPr>
          <a:xfrm>
            <a:off x="571500" y="153988"/>
            <a:ext cx="5689600" cy="4267200"/>
          </a:xfrm>
          <a:ln/>
        </p:spPr>
      </p:sp>
      <p:sp>
        <p:nvSpPr>
          <p:cNvPr id="2438150" name="Rectangle 6"/>
          <p:cNvSpPr>
            <a:spLocks noGrp="1" noChangeArrowheads="1"/>
          </p:cNvSpPr>
          <p:nvPr>
            <p:ph type="body" idx="1"/>
          </p:nvPr>
        </p:nvSpPr>
        <p:spPr/>
        <p:txBody>
          <a:bodyPr/>
          <a:lstStyle/>
          <a:p>
            <a:r>
              <a:rPr lang="en-US">
                <a:solidFill>
                  <a:srgbClr val="000000"/>
                </a:solidFill>
                <a:cs typeface="Arial" charset="0"/>
                <a:sym typeface="Arial" charset="0"/>
              </a:rPr>
              <a:t>Extraire des enregistrements avec la clause </a:t>
            </a:r>
            <a:r>
              <a:rPr lang="en-US">
                <a:solidFill>
                  <a:srgbClr val="000000"/>
                </a:solidFill>
                <a:latin typeface="Courier New" pitchFamily="49" charset="0"/>
                <a:cs typeface="Arial" charset="0"/>
                <a:sym typeface="Arial" charset="0"/>
              </a:rPr>
              <a:t>USING</a:t>
            </a:r>
          </a:p>
          <a:p>
            <a:pPr lvl="1">
              <a:buFont typeface="Arial" charset="0"/>
              <a:buNone/>
            </a:pPr>
            <a:r>
              <a:rPr lang="en-US">
                <a:cs typeface="Arial" charset="0"/>
                <a:sym typeface="Arial" charset="0"/>
              </a:rPr>
              <a:t>L'exemple de la diapositive effectue une jointure entre les colonnes </a:t>
            </a:r>
            <a:r>
              <a:rPr lang="en-US">
                <a:latin typeface="Courier New" pitchFamily="49" charset="0"/>
                <a:cs typeface="Arial" charset="0"/>
                <a:sym typeface="Arial" charset="0"/>
              </a:rPr>
              <a:t>DEPARTMENT_ID</a:t>
            </a:r>
            <a:r>
              <a:rPr lang="en-US">
                <a:cs typeface="Arial" charset="0"/>
                <a:sym typeface="Arial" charset="0"/>
              </a:rPr>
              <a:t>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L'élément </a:t>
            </a:r>
            <a:r>
              <a:rPr lang="en-US">
                <a:latin typeface="Courier New" pitchFamily="49" charset="0"/>
                <a:cs typeface="Arial" charset="0"/>
                <a:sym typeface="Arial" charset="0"/>
              </a:rPr>
              <a:t>LOCATION_ID</a:t>
            </a:r>
            <a:r>
              <a:rPr lang="en-US">
                <a:cs typeface="Arial" charset="0"/>
                <a:sym typeface="Arial" charset="0"/>
              </a:rPr>
              <a:t> du département où travaille chaque employé apparaît donc.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A34067B2-DB0F-42E8-B201-DEC8C806CA11}" type="slidenum">
              <a:rPr lang="en-US"/>
              <a:pPr/>
              <a:t>37</a:t>
            </a:fld>
            <a:endParaRPr lang="en-US"/>
          </a:p>
        </p:txBody>
      </p:sp>
      <p:sp>
        <p:nvSpPr>
          <p:cNvPr id="2444293" name="Rectangle 5"/>
          <p:cNvSpPr>
            <a:spLocks noGrp="1" noRot="1" noChangeAspect="1" noChangeArrowheads="1" noTextEdit="1"/>
          </p:cNvSpPr>
          <p:nvPr>
            <p:ph type="sldImg"/>
          </p:nvPr>
        </p:nvSpPr>
        <p:spPr>
          <a:xfrm>
            <a:off x="571500" y="153988"/>
            <a:ext cx="5689600" cy="4267200"/>
          </a:xfrm>
          <a:ln/>
        </p:spPr>
      </p:sp>
      <p:sp>
        <p:nvSpPr>
          <p:cNvPr id="2444294" name="Rectangle 6"/>
          <p:cNvSpPr>
            <a:spLocks noGrp="1" noChangeArrowheads="1"/>
          </p:cNvSpPr>
          <p:nvPr>
            <p:ph type="body" idx="1"/>
          </p:nvPr>
        </p:nvSpPr>
        <p:spPr/>
        <p:txBody>
          <a:bodyPr/>
          <a:lstStyle/>
          <a:p>
            <a:r>
              <a:rPr lang="en-US">
                <a:solidFill>
                  <a:srgbClr val="000000"/>
                </a:solidFill>
                <a:cs typeface="Arial" charset="0"/>
                <a:sym typeface="Arial" charset="0"/>
              </a:rPr>
              <a:t>Extraire des enregistrements avec la clause </a:t>
            </a:r>
            <a:r>
              <a:rPr lang="en-US">
                <a:solidFill>
                  <a:srgbClr val="000000"/>
                </a:solidFill>
                <a:latin typeface="Courier New" pitchFamily="49" charset="0"/>
                <a:cs typeface="Arial" charset="0"/>
                <a:sym typeface="Arial" charset="0"/>
              </a:rPr>
              <a:t>ON</a:t>
            </a:r>
            <a:r>
              <a:rPr lang="en-US">
                <a:solidFill>
                  <a:srgbClr val="000000"/>
                </a:solidFill>
                <a:cs typeface="Arial" charset="0"/>
                <a:sym typeface="Arial" charset="0"/>
              </a:rPr>
              <a:t> </a:t>
            </a:r>
          </a:p>
          <a:p>
            <a:pPr lvl="1">
              <a:buFont typeface="Arial" charset="0"/>
              <a:buNone/>
            </a:pPr>
            <a:r>
              <a:rPr lang="en-US">
                <a:cs typeface="Arial" charset="0"/>
                <a:sym typeface="Arial" charset="0"/>
              </a:rPr>
              <a:t>Dans l'exemple, les colonnes </a:t>
            </a:r>
            <a:r>
              <a:rPr lang="en-US">
                <a:latin typeface="Courier New" pitchFamily="49" charset="0"/>
                <a:cs typeface="Arial" charset="0"/>
                <a:sym typeface="Arial" charset="0"/>
              </a:rPr>
              <a:t>DEPARTMENT_ID</a:t>
            </a:r>
            <a:r>
              <a:rPr lang="en-US">
                <a:cs typeface="Arial" charset="0"/>
                <a:sym typeface="Arial" charset="0"/>
              </a:rPr>
              <a:t>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sont jointes à l'aide de la clause </a:t>
            </a:r>
            <a:r>
              <a:rPr lang="en-US">
                <a:latin typeface="Courier New" pitchFamily="49" charset="0"/>
                <a:cs typeface="Arial" charset="0"/>
                <a:sym typeface="Arial" charset="0"/>
              </a:rPr>
              <a:t>ON</a:t>
            </a:r>
            <a:r>
              <a:rPr lang="en-US">
                <a:cs typeface="Arial" charset="0"/>
                <a:sym typeface="Arial" charset="0"/>
              </a:rPr>
              <a:t>. Chaque fois qu'un ID de département de la table </a:t>
            </a:r>
            <a:r>
              <a:rPr lang="en-US">
                <a:latin typeface="Courier New" pitchFamily="49" charset="0"/>
                <a:cs typeface="Arial" charset="0"/>
                <a:sym typeface="Arial" charset="0"/>
              </a:rPr>
              <a:t>EMPLOYEES</a:t>
            </a:r>
            <a:r>
              <a:rPr lang="en-US">
                <a:cs typeface="Arial" charset="0"/>
                <a:sym typeface="Arial" charset="0"/>
              </a:rPr>
              <a:t> est égal à un ID de département de la table </a:t>
            </a:r>
            <a:r>
              <a:rPr lang="en-US">
                <a:latin typeface="Courier New" pitchFamily="49" charset="0"/>
                <a:cs typeface="Arial" charset="0"/>
                <a:sym typeface="Arial" charset="0"/>
              </a:rPr>
              <a:t>DEPARTMENTS</a:t>
            </a:r>
            <a:r>
              <a:rPr lang="en-US">
                <a:cs typeface="Arial" charset="0"/>
                <a:sym typeface="Arial" charset="0"/>
              </a:rPr>
              <a:t>, la ligne correspondante est renvoyée. L'alias de table est nécessaire pour qualifier les noms de colonne identiques.</a:t>
            </a:r>
          </a:p>
          <a:p>
            <a:pPr lvl="1">
              <a:buFont typeface="Arial" charset="0"/>
              <a:buNone/>
            </a:pPr>
            <a:r>
              <a:rPr lang="en-US">
                <a:cs typeface="Arial" charset="0"/>
                <a:sym typeface="Arial" charset="0"/>
              </a:rPr>
              <a:t>Vous pouvez aussi utiliser la clause </a:t>
            </a:r>
            <a:r>
              <a:rPr lang="en-US">
                <a:latin typeface="Courier New" pitchFamily="49" charset="0"/>
                <a:cs typeface="Arial" charset="0"/>
                <a:sym typeface="Arial" charset="0"/>
              </a:rPr>
              <a:t>ON</a:t>
            </a:r>
            <a:r>
              <a:rPr lang="en-US">
                <a:cs typeface="Arial" charset="0"/>
                <a:sym typeface="Arial" charset="0"/>
              </a:rPr>
              <a:t> pour joindre des colonnes portant des noms différents. Les parenthèses entourant les colonnes jointes dans l'exemple de la diapositive, </a:t>
            </a:r>
            <a:r>
              <a:rPr lang="en-US">
                <a:latin typeface="Courier New" pitchFamily="49" charset="0"/>
                <a:cs typeface="Arial" charset="0"/>
                <a:sym typeface="Arial" charset="0"/>
              </a:rPr>
              <a:t>(e.department_id = d.department_id)</a:t>
            </a:r>
            <a:r>
              <a:rPr lang="en-US">
                <a:cs typeface="Arial" charset="0"/>
                <a:sym typeface="Arial" charset="0"/>
              </a:rPr>
              <a:t>, sont facultatives. Ainsi, vous pouvez simplement indiquer </a:t>
            </a:r>
            <a:r>
              <a:rPr lang="en-US">
                <a:latin typeface="Courier New" pitchFamily="49" charset="0"/>
                <a:cs typeface="Arial" charset="0"/>
                <a:sym typeface="Arial" charset="0"/>
              </a:rPr>
              <a:t>ON</a:t>
            </a:r>
            <a:r>
              <a:rPr lang="en-US">
                <a:cs typeface="Arial" charset="0"/>
                <a:sym typeface="Arial" charset="0"/>
              </a:rPr>
              <a:t> </a:t>
            </a:r>
            <a:r>
              <a:rPr lang="en-US">
                <a:latin typeface="Courier New" pitchFamily="49" charset="0"/>
                <a:cs typeface="Arial" charset="0"/>
                <a:sym typeface="Arial" charset="0"/>
              </a:rPr>
              <a:t>e.department_id = d.department_id</a:t>
            </a:r>
            <a:r>
              <a:rPr lang="en-US">
                <a:cs typeface="Arial" charset="0"/>
                <a:sym typeface="Arial" charset="0"/>
              </a:rPr>
              <a:t>.</a:t>
            </a:r>
          </a:p>
          <a:p>
            <a:pPr lvl="1">
              <a:buFont typeface="Arial" charset="0"/>
              <a:buNone/>
            </a:pPr>
            <a:r>
              <a:rPr lang="en-US" b="1">
                <a:cs typeface="Arial" charset="0"/>
                <a:sym typeface="Arial" charset="0"/>
              </a:rPr>
              <a:t>Remarque :</a:t>
            </a:r>
            <a:r>
              <a:rPr lang="en-US">
                <a:cs typeface="Arial" charset="0"/>
                <a:sym typeface="Arial" charset="0"/>
              </a:rPr>
              <a:t> Lorsque vous utilisez l'icône Execute Statement pour exécuter l'interrogation, SQL Developer ajoute le suffixe "1" pour différencier les deux valeurs </a:t>
            </a:r>
            <a:r>
              <a:rPr lang="en-US">
                <a:latin typeface="Courier New" pitchFamily="49" charset="0"/>
                <a:cs typeface="Arial" charset="0"/>
                <a:sym typeface="Arial" charset="0"/>
              </a:rPr>
              <a:t>department_id</a:t>
            </a:r>
            <a:r>
              <a:rPr lang="en-US">
                <a:cs typeface="Arial" charset="0"/>
                <a:sym typeface="Arial"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1D77D6A4-7DEF-4261-B994-225724C1DBA6}" type="slidenum">
              <a:rPr lang="en-US"/>
              <a:pPr/>
              <a:t>38</a:t>
            </a:fld>
            <a:endParaRPr lang="en-US"/>
          </a:p>
        </p:txBody>
      </p:sp>
      <p:sp>
        <p:nvSpPr>
          <p:cNvPr id="2446341" name="Rectangle 5"/>
          <p:cNvSpPr>
            <a:spLocks noGrp="1" noRot="1" noChangeAspect="1" noChangeArrowheads="1" noTextEdit="1"/>
          </p:cNvSpPr>
          <p:nvPr>
            <p:ph type="sldImg"/>
          </p:nvPr>
        </p:nvSpPr>
        <p:spPr>
          <a:xfrm>
            <a:off x="571500" y="153988"/>
            <a:ext cx="5689600" cy="4267200"/>
          </a:xfrm>
          <a:ln/>
        </p:spPr>
      </p:sp>
      <p:sp>
        <p:nvSpPr>
          <p:cNvPr id="2446342" name="Rectangle 6"/>
          <p:cNvSpPr>
            <a:spLocks noGrp="1" noChangeArrowheads="1"/>
          </p:cNvSpPr>
          <p:nvPr>
            <p:ph type="body" idx="1"/>
          </p:nvPr>
        </p:nvSpPr>
        <p:spPr/>
        <p:txBody>
          <a:bodyPr/>
          <a:lstStyle/>
          <a:p>
            <a:pPr>
              <a:lnSpc>
                <a:spcPct val="95000"/>
              </a:lnSpc>
            </a:pPr>
            <a:r>
              <a:rPr lang="en-US">
                <a:solidFill>
                  <a:srgbClr val="000000"/>
                </a:solidFill>
                <a:cs typeface="Arial" charset="0"/>
                <a:sym typeface="Arial" charset="0"/>
              </a:rPr>
              <a:t>Créer des jointures à trois liens à l'aide de la clause </a:t>
            </a:r>
            <a:r>
              <a:rPr lang="en-US">
                <a:solidFill>
                  <a:srgbClr val="000000"/>
                </a:solidFill>
                <a:latin typeface="Courier New" pitchFamily="49" charset="0"/>
                <a:cs typeface="Arial" charset="0"/>
                <a:sym typeface="Arial" charset="0"/>
              </a:rPr>
              <a:t>ON</a:t>
            </a:r>
            <a:r>
              <a:rPr lang="en-US">
                <a:solidFill>
                  <a:srgbClr val="000000"/>
                </a:solidFill>
                <a:cs typeface="Arial" charset="0"/>
                <a:sym typeface="Arial" charset="0"/>
              </a:rPr>
              <a:t> </a:t>
            </a:r>
          </a:p>
          <a:p>
            <a:pPr lvl="1">
              <a:buFont typeface="Arial" charset="0"/>
              <a:buNone/>
            </a:pPr>
            <a:r>
              <a:rPr lang="en-US">
                <a:cs typeface="Arial" charset="0"/>
                <a:sym typeface="Arial" charset="0"/>
              </a:rPr>
              <a:t>Une jointure à trois liens est une jointure entre trois tables. Dans la syntaxe conforme à la norme SQL:1999, les jointures sont effectuées de gauche à droite. La première jointure à réaliser est donc </a:t>
            </a:r>
            <a:r>
              <a:rPr lang="en-US">
                <a:latin typeface="Courier New" pitchFamily="49" charset="0"/>
                <a:cs typeface="Arial" charset="0"/>
                <a:sym typeface="Arial" charset="0"/>
              </a:rPr>
              <a:t>EMPLOYEES</a:t>
            </a:r>
            <a:r>
              <a:rPr lang="en-US">
                <a:cs typeface="Arial" charset="0"/>
                <a:sym typeface="Arial" charset="0"/>
              </a:rPr>
              <a:t> </a:t>
            </a:r>
            <a:r>
              <a:rPr lang="en-US">
                <a:latin typeface="Courier New" pitchFamily="49" charset="0"/>
                <a:cs typeface="Arial" charset="0"/>
                <a:sym typeface="Arial" charset="0"/>
              </a:rPr>
              <a:t>JOIN</a:t>
            </a:r>
            <a:r>
              <a:rPr lang="en-US">
                <a:cs typeface="Arial" charset="0"/>
                <a:sym typeface="Arial" charset="0"/>
              </a:rPr>
              <a:t> </a:t>
            </a:r>
            <a:r>
              <a:rPr lang="en-US">
                <a:latin typeface="Courier New" pitchFamily="49" charset="0"/>
                <a:cs typeface="Arial" charset="0"/>
                <a:sym typeface="Arial" charset="0"/>
              </a:rPr>
              <a:t>DEPARTMENTS</a:t>
            </a:r>
            <a:r>
              <a:rPr lang="en-US">
                <a:cs typeface="Arial" charset="0"/>
                <a:sym typeface="Arial" charset="0"/>
              </a:rPr>
              <a:t>. La première condition de jointure peut référencer les colonnes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mais pas celles de la table </a:t>
            </a:r>
            <a:r>
              <a:rPr lang="en-US">
                <a:latin typeface="Courier New" pitchFamily="49" charset="0"/>
                <a:cs typeface="Arial" charset="0"/>
                <a:sym typeface="Arial" charset="0"/>
              </a:rPr>
              <a:t>LOCATIONS</a:t>
            </a:r>
            <a:r>
              <a:rPr lang="en-US">
                <a:cs typeface="Arial" charset="0"/>
                <a:sym typeface="Arial" charset="0"/>
              </a:rPr>
              <a:t>. La deuxième condition de jointure peut référencer les colonnes des trois tables.</a:t>
            </a:r>
          </a:p>
          <a:p>
            <a:pPr lvl="1">
              <a:buFont typeface="Arial" charset="0"/>
              <a:buNone/>
            </a:pPr>
            <a:r>
              <a:rPr lang="en-US" b="1">
                <a:cs typeface="Arial" charset="0"/>
                <a:sym typeface="Arial" charset="0"/>
              </a:rPr>
              <a:t>Remarque :</a:t>
            </a:r>
            <a:r>
              <a:rPr lang="en-US">
                <a:cs typeface="Arial" charset="0"/>
                <a:sym typeface="Arial" charset="0"/>
              </a:rPr>
              <a:t> L'exemple de code de la diapositive ci-dessus peut également être réalisé avec la clause </a:t>
            </a:r>
            <a:r>
              <a:rPr lang="en-US">
                <a:latin typeface="Courier New" pitchFamily="49" charset="0"/>
                <a:cs typeface="Arial" charset="0"/>
                <a:sym typeface="Arial" charset="0"/>
              </a:rPr>
              <a:t>USING</a:t>
            </a:r>
            <a:r>
              <a:rPr lang="en-US">
                <a:cs typeface="Arial" charset="0"/>
                <a:sym typeface="Arial" charset="0"/>
              </a:rPr>
              <a:t> :</a:t>
            </a:r>
          </a:p>
          <a:p>
            <a:pPr lvl="4">
              <a:spcBef>
                <a:spcPct val="25000"/>
              </a:spcBef>
              <a:buFont typeface="Arial" charset="0"/>
              <a:buNone/>
            </a:pPr>
            <a:r>
              <a:rPr lang="en-US">
                <a:cs typeface="Arial" charset="0"/>
                <a:sym typeface="Arial" charset="0"/>
              </a:rPr>
              <a:t>SELECT e.employee_id, l.city, d.department_name</a:t>
            </a:r>
          </a:p>
          <a:p>
            <a:pPr lvl="4">
              <a:buFont typeface="Arial" charset="0"/>
              <a:buNone/>
            </a:pPr>
            <a:r>
              <a:rPr lang="en-US">
                <a:cs typeface="Arial" charset="0"/>
                <a:sym typeface="Arial" charset="0"/>
              </a:rPr>
              <a:t>FROM employees e</a:t>
            </a:r>
          </a:p>
          <a:p>
            <a:pPr lvl="4">
              <a:buFont typeface="Arial" charset="0"/>
              <a:buNone/>
            </a:pPr>
            <a:r>
              <a:rPr lang="en-US">
                <a:cs typeface="Arial" charset="0"/>
                <a:sym typeface="Arial" charset="0"/>
              </a:rPr>
              <a:t>JOIN departments d</a:t>
            </a:r>
          </a:p>
          <a:p>
            <a:pPr lvl="4">
              <a:buFont typeface="Arial" charset="0"/>
              <a:buNone/>
            </a:pPr>
            <a:r>
              <a:rPr lang="en-US">
                <a:cs typeface="Arial" charset="0"/>
                <a:sym typeface="Arial" charset="0"/>
              </a:rPr>
              <a:t>USING (department_id)</a:t>
            </a:r>
          </a:p>
          <a:p>
            <a:pPr lvl="4">
              <a:buFont typeface="Arial" charset="0"/>
              <a:buNone/>
            </a:pPr>
            <a:r>
              <a:rPr lang="en-US">
                <a:cs typeface="Arial" charset="0"/>
                <a:sym typeface="Arial" charset="0"/>
              </a:rPr>
              <a:t>JOIN locations l</a:t>
            </a:r>
          </a:p>
          <a:p>
            <a:pPr lvl="4">
              <a:buFont typeface="Arial" charset="0"/>
              <a:buNone/>
            </a:pPr>
            <a:r>
              <a:rPr lang="en-US">
                <a:cs typeface="Arial" charset="0"/>
                <a:sym typeface="Arial" charset="0"/>
              </a:rPr>
              <a:t>USING (location_id)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6 -  </a:t>
            </a:r>
            <a:fld id="{FA8179AE-5926-403F-8DAF-396BB9975709}" type="slidenum">
              <a:rPr lang="en-US"/>
              <a:pPr/>
              <a:t>39</a:t>
            </a:fld>
            <a:endParaRPr lang="en-US"/>
          </a:p>
        </p:txBody>
      </p:sp>
      <p:sp>
        <p:nvSpPr>
          <p:cNvPr id="2448390" name="Rectangle 6"/>
          <p:cNvSpPr>
            <a:spLocks noGrp="1" noRot="1" noChangeAspect="1" noChangeArrowheads="1" noTextEdit="1"/>
          </p:cNvSpPr>
          <p:nvPr>
            <p:ph type="sldImg"/>
          </p:nvPr>
        </p:nvSpPr>
        <p:spPr>
          <a:xfrm>
            <a:off x="571500" y="153988"/>
            <a:ext cx="5689600" cy="4267200"/>
          </a:xfrm>
          <a:ln/>
        </p:spPr>
      </p:sp>
      <p:sp>
        <p:nvSpPr>
          <p:cNvPr id="2448391" name="Rectangle 7"/>
          <p:cNvSpPr>
            <a:spLocks noGrp="1" noChangeArrowheads="1"/>
          </p:cNvSpPr>
          <p:nvPr>
            <p:ph type="body" idx="1"/>
          </p:nvPr>
        </p:nvSpPr>
        <p:spPr/>
        <p:txBody>
          <a:bodyPr/>
          <a:lstStyle/>
          <a:p>
            <a:r>
              <a:rPr lang="en-US">
                <a:solidFill>
                  <a:srgbClr val="000000"/>
                </a:solidFill>
                <a:cs typeface="Arial" charset="0"/>
                <a:sym typeface="Arial" charset="0"/>
              </a:rPr>
              <a:t>Appliquer des conditions supplémentaires à une jointure</a:t>
            </a:r>
          </a:p>
          <a:p>
            <a:pPr lvl="1">
              <a:buFont typeface="Arial" charset="0"/>
              <a:buNone/>
            </a:pPr>
            <a:r>
              <a:rPr lang="en-US">
                <a:cs typeface="Arial" charset="0"/>
                <a:sym typeface="Arial" charset="0"/>
              </a:rPr>
              <a:t>Vous pouvez appliquer des conditions supplémentaires à la jointure. </a:t>
            </a:r>
          </a:p>
          <a:p>
            <a:pPr lvl="1">
              <a:buFont typeface="Arial" charset="0"/>
              <a:buNone/>
            </a:pPr>
            <a:r>
              <a:rPr lang="en-US">
                <a:cs typeface="Arial" charset="0"/>
                <a:sym typeface="Arial" charset="0"/>
              </a:rPr>
              <a:t>L'exemple de la diapositive réalise une jointure sur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et affiche seulement les employés pour lesquels l'ID de manager est 149. Pour ajouter des conditions supplémentaires à la clause </a:t>
            </a:r>
            <a:r>
              <a:rPr lang="en-US">
                <a:latin typeface="Courier New" pitchFamily="49" charset="0"/>
                <a:cs typeface="Arial" charset="0"/>
                <a:sym typeface="Arial" charset="0"/>
              </a:rPr>
              <a:t>ON</a:t>
            </a:r>
            <a:r>
              <a:rPr lang="en-US">
                <a:cs typeface="Arial" charset="0"/>
                <a:sym typeface="Arial" charset="0"/>
              </a:rPr>
              <a:t>, vous pouvez ajouter des clauses </a:t>
            </a:r>
            <a:r>
              <a:rPr lang="en-US">
                <a:latin typeface="Courier New" pitchFamily="49" charset="0"/>
                <a:cs typeface="Arial" charset="0"/>
                <a:sym typeface="Arial" charset="0"/>
              </a:rPr>
              <a:t>AND</a:t>
            </a:r>
            <a:r>
              <a:rPr lang="en-US">
                <a:cs typeface="Arial" charset="0"/>
                <a:sym typeface="Arial" charset="0"/>
              </a:rPr>
              <a:t>. Vous pouvez également utiliser une clause </a:t>
            </a:r>
            <a:r>
              <a:rPr lang="en-US">
                <a:latin typeface="Courier New" pitchFamily="49" charset="0"/>
                <a:cs typeface="Arial" charset="0"/>
                <a:sym typeface="Arial" charset="0"/>
              </a:rPr>
              <a:t>WHERE</a:t>
            </a:r>
            <a:r>
              <a:rPr lang="en-US">
                <a:cs typeface="Arial" charset="0"/>
                <a:sym typeface="Arial" charset="0"/>
              </a:rPr>
              <a:t>.</a:t>
            </a:r>
          </a:p>
        </p:txBody>
      </p:sp>
      <p:pic>
        <p:nvPicPr>
          <p:cNvPr id="2448389" name="Picture 9" descr="C:\salome_official\projects\11gR2\screenshots\les6_18s_a.gif"/>
          <p:cNvPicPr>
            <a:picLocks noChangeAspect="1" noChangeArrowheads="1"/>
          </p:cNvPicPr>
          <p:nvPr/>
        </p:nvPicPr>
        <p:blipFill>
          <a:blip r:embed="rId3"/>
          <a:srcRect/>
          <a:stretch>
            <a:fillRect/>
          </a:stretch>
        </p:blipFill>
        <p:spPr bwMode="auto">
          <a:xfrm>
            <a:off x="687586" y="6424084"/>
            <a:ext cx="5164336" cy="631976"/>
          </a:xfrm>
          <a:prstGeom prst="rect">
            <a:avLst/>
          </a:prstGeom>
          <a:noFill/>
          <a:ln w="12700">
            <a:solidFill>
              <a:schemeClr val="tx1"/>
            </a:solidFill>
            <a:miter lim="800000"/>
            <a:headEnd/>
            <a:tailEnd/>
          </a:ln>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1723F105-68D7-47AB-A439-36B3898D5C02}" type="slidenum">
              <a:rPr lang="en-US"/>
              <a:pPr/>
              <a:t>40</a:t>
            </a:fld>
            <a:endParaRPr lang="en-US"/>
          </a:p>
        </p:txBody>
      </p:sp>
      <p:sp>
        <p:nvSpPr>
          <p:cNvPr id="2464773" name="Rectangle 5"/>
          <p:cNvSpPr>
            <a:spLocks noGrp="1" noRot="1" noChangeAspect="1" noChangeArrowheads="1" noTextEdit="1"/>
          </p:cNvSpPr>
          <p:nvPr>
            <p:ph type="sldImg"/>
          </p:nvPr>
        </p:nvSpPr>
        <p:spPr>
          <a:xfrm>
            <a:off x="571500" y="153988"/>
            <a:ext cx="5689600" cy="4267200"/>
          </a:xfrm>
          <a:ln/>
        </p:spPr>
      </p:sp>
      <p:sp>
        <p:nvSpPr>
          <p:cNvPr id="2464774" name="Rectangle 6"/>
          <p:cNvSpPr>
            <a:spLocks noGrp="1" noChangeArrowheads="1"/>
          </p:cNvSpPr>
          <p:nvPr>
            <p:ph type="body" idx="1"/>
          </p:nvPr>
        </p:nvSpPr>
        <p:spPr/>
        <p:txBody>
          <a:bodyPr/>
          <a:lstStyle/>
          <a:p>
            <a:r>
              <a:rPr lang="en-US">
                <a:solidFill>
                  <a:srgbClr val="000000"/>
                </a:solidFill>
                <a:cs typeface="Arial" charset="0"/>
                <a:sym typeface="Arial" charset="0"/>
              </a:rPr>
              <a:t>Renvoyer des enregistrements sans correspondance directe à l'aide de jointures externes</a:t>
            </a:r>
          </a:p>
          <a:p>
            <a:pPr lvl="1">
              <a:buFont typeface="Arial" charset="0"/>
              <a:buNone/>
            </a:pPr>
            <a:r>
              <a:rPr lang="en-US">
                <a:cs typeface="Arial" charset="0"/>
                <a:sym typeface="Arial" charset="0"/>
              </a:rPr>
              <a:t>Si une ligne ne satisfait pas à une condition de jointure, elle n'apparaît pas dans le résultat de l'interrogation.</a:t>
            </a:r>
          </a:p>
          <a:p>
            <a:pPr lvl="1">
              <a:buFont typeface="Arial" charset="0"/>
              <a:buNone/>
            </a:pPr>
            <a:r>
              <a:rPr lang="en-US">
                <a:cs typeface="Arial" charset="0"/>
                <a:sym typeface="Arial" charset="0"/>
              </a:rPr>
              <a:t>Dans l'exemple de la diapositive ci-dessus, une condition d'équijointure simple est utilisée sur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afin de renvoyer le résultat de droite. L'ensemble de résultats ne contient pas les éléments suivants :</a:t>
            </a:r>
          </a:p>
          <a:p>
            <a:pPr lvl="2"/>
            <a:r>
              <a:rPr lang="en-US">
                <a:cs typeface="Arial" charset="0"/>
                <a:sym typeface="Arial" charset="0"/>
              </a:rPr>
              <a:t>Le numéro de département 190, car il n'existe aucun employé associé à ce numéro dans la table </a:t>
            </a:r>
            <a:r>
              <a:rPr lang="en-US">
                <a:latin typeface="Courier New" pitchFamily="49" charset="0"/>
                <a:cs typeface="Arial" charset="0"/>
                <a:sym typeface="Arial" charset="0"/>
              </a:rPr>
              <a:t>EMPLOYEES</a:t>
            </a:r>
            <a:r>
              <a:rPr lang="en-US">
                <a:cs typeface="Arial" charset="0"/>
                <a:sym typeface="Arial" charset="0"/>
              </a:rPr>
              <a:t>.</a:t>
            </a:r>
          </a:p>
          <a:p>
            <a:pPr lvl="2"/>
            <a:r>
              <a:rPr lang="en-US">
                <a:cs typeface="Arial" charset="0"/>
                <a:sym typeface="Arial" charset="0"/>
              </a:rPr>
              <a:t>L'employé Grant, car cet employé n'est pas associé à un ID de département.</a:t>
            </a:r>
          </a:p>
          <a:p>
            <a:pPr lvl="1">
              <a:buFont typeface="Arial" charset="0"/>
              <a:buNone/>
            </a:pPr>
            <a:r>
              <a:rPr lang="en-US">
                <a:cs typeface="Arial" charset="0"/>
                <a:sym typeface="Arial" charset="0"/>
              </a:rPr>
              <a:t>Pour renvoyer l'enregistrement de département qui ne comporte aucun employé, ou les employés qui n'ont pas de département affecté, vous pouvez utiliser une jointure externe.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8DA813C8-83EA-4981-8CF9-FB5C77609621}" type="slidenum">
              <a:rPr lang="en-US"/>
              <a:pPr/>
              <a:t>41</a:t>
            </a:fld>
            <a:endParaRPr lang="en-US"/>
          </a:p>
        </p:txBody>
      </p:sp>
      <p:sp>
        <p:nvSpPr>
          <p:cNvPr id="2470917" name="Rectangle 5"/>
          <p:cNvSpPr>
            <a:spLocks noGrp="1" noRot="1" noChangeAspect="1" noChangeArrowheads="1" noTextEdit="1"/>
          </p:cNvSpPr>
          <p:nvPr>
            <p:ph type="sldImg"/>
          </p:nvPr>
        </p:nvSpPr>
        <p:spPr>
          <a:xfrm>
            <a:off x="571500" y="153988"/>
            <a:ext cx="5689600" cy="4267200"/>
          </a:xfrm>
          <a:ln/>
        </p:spPr>
      </p:sp>
      <p:sp>
        <p:nvSpPr>
          <p:cNvPr id="2470918" name="Rectangle 6"/>
          <p:cNvSpPr>
            <a:spLocks noGrp="1" noChangeArrowheads="1"/>
          </p:cNvSpPr>
          <p:nvPr>
            <p:ph type="body" idx="1"/>
          </p:nvPr>
        </p:nvSpPr>
        <p:spPr/>
        <p:txBody>
          <a:bodyPr/>
          <a:lstStyle/>
          <a:p>
            <a:r>
              <a:rPr lang="en-US">
                <a:solidFill>
                  <a:srgbClr val="000000"/>
                </a:solidFill>
                <a:latin typeface="Courier New" pitchFamily="49" charset="0"/>
                <a:cs typeface="Arial" charset="0"/>
                <a:sym typeface="Arial" charset="0"/>
              </a:rPr>
              <a:t>RIGHT</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OUTER</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JOIN</a:t>
            </a:r>
          </a:p>
          <a:p>
            <a:pPr lvl="1">
              <a:buFont typeface="Arial" charset="0"/>
              <a:buNone/>
            </a:pPr>
            <a:r>
              <a:rPr lang="en-US">
                <a:cs typeface="Arial" charset="0"/>
                <a:sym typeface="Arial" charset="0"/>
              </a:rPr>
              <a:t>L'interrogation de la diapositive extrait toutes les lignes de la table </a:t>
            </a:r>
            <a:r>
              <a:rPr lang="en-US">
                <a:latin typeface="Courier New" pitchFamily="49" charset="0"/>
                <a:cs typeface="Arial" charset="0"/>
                <a:sym typeface="Arial" charset="0"/>
              </a:rPr>
              <a:t>DEPARTMENTS</a:t>
            </a:r>
            <a:r>
              <a:rPr lang="en-US">
                <a:cs typeface="Arial" charset="0"/>
                <a:sym typeface="Arial" charset="0"/>
              </a:rPr>
              <a:t>, qui est la table de droite, même s'il n'y a pas de correspondance dans la table </a:t>
            </a:r>
            <a:r>
              <a:rPr lang="en-US">
                <a:latin typeface="Courier New" pitchFamily="49" charset="0"/>
                <a:cs typeface="Arial" charset="0"/>
                <a:sym typeface="Arial" charset="0"/>
              </a:rPr>
              <a:t>EMPLOYEES</a:t>
            </a:r>
            <a:r>
              <a:rPr lang="en-US">
                <a:cs typeface="Arial" charset="0"/>
                <a:sym typeface="Arial"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57A11220-7AAB-4F4C-ABE4-74910F04F715}" type="slidenum">
              <a:rPr lang="en-US"/>
              <a:pPr/>
              <a:t>42</a:t>
            </a:fld>
            <a:endParaRPr lang="en-US"/>
          </a:p>
        </p:txBody>
      </p:sp>
      <p:sp>
        <p:nvSpPr>
          <p:cNvPr id="2468869" name="Rectangle 5"/>
          <p:cNvSpPr>
            <a:spLocks noGrp="1" noRot="1" noChangeAspect="1" noChangeArrowheads="1" noTextEdit="1"/>
          </p:cNvSpPr>
          <p:nvPr>
            <p:ph type="sldImg"/>
          </p:nvPr>
        </p:nvSpPr>
        <p:spPr>
          <a:xfrm>
            <a:off x="571500" y="153988"/>
            <a:ext cx="5689600" cy="4267200"/>
          </a:xfrm>
          <a:ln/>
        </p:spPr>
      </p:sp>
      <p:sp>
        <p:nvSpPr>
          <p:cNvPr id="2468870" name="Rectangle 6"/>
          <p:cNvSpPr>
            <a:spLocks noGrp="1" noChangeArrowheads="1"/>
          </p:cNvSpPr>
          <p:nvPr>
            <p:ph type="body" idx="1"/>
          </p:nvPr>
        </p:nvSpPr>
        <p:spPr/>
        <p:txBody>
          <a:bodyPr/>
          <a:lstStyle/>
          <a:p>
            <a:r>
              <a:rPr lang="en-US">
                <a:solidFill>
                  <a:srgbClr val="000000"/>
                </a:solidFill>
                <a:latin typeface="Courier New" pitchFamily="49" charset="0"/>
                <a:cs typeface="Arial" charset="0"/>
                <a:sym typeface="Arial" charset="0"/>
              </a:rPr>
              <a:t>LEFT</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OUTER</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JOIN</a:t>
            </a:r>
          </a:p>
          <a:p>
            <a:pPr lvl="1">
              <a:buFont typeface="Arial" charset="0"/>
              <a:buNone/>
            </a:pPr>
            <a:r>
              <a:rPr lang="en-US">
                <a:cs typeface="Arial" charset="0"/>
                <a:sym typeface="Arial" charset="0"/>
              </a:rPr>
              <a:t>L'interrogation de la diapositive extrait toutes les lignes de la table </a:t>
            </a:r>
            <a:r>
              <a:rPr lang="en-US">
                <a:latin typeface="Courier New" pitchFamily="49" charset="0"/>
                <a:cs typeface="Arial" charset="0"/>
                <a:sym typeface="Arial" charset="0"/>
              </a:rPr>
              <a:t>EMPLOYEES</a:t>
            </a:r>
            <a:r>
              <a:rPr lang="en-US">
                <a:cs typeface="Arial" charset="0"/>
                <a:sym typeface="Arial" charset="0"/>
              </a:rPr>
              <a:t>, qui est la table de gauche, même s'il n'y a pas de correspondance dans la table </a:t>
            </a:r>
            <a:r>
              <a:rPr lang="en-US">
                <a:latin typeface="Courier New" pitchFamily="49" charset="0"/>
                <a:cs typeface="Arial" charset="0"/>
                <a:sym typeface="Arial" charset="0"/>
              </a:rPr>
              <a:t>DEPARTMENTS</a:t>
            </a:r>
            <a:r>
              <a:rPr lang="en-US">
                <a:cs typeface="Arial" charset="0"/>
                <a:sym typeface="Arial" charset="0"/>
              </a:rPr>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7 -  </a:t>
            </a:r>
            <a:fld id="{59885024-5C7A-40E4-9243-8D55C98A48B4}" type="slidenum">
              <a:rPr lang="en-US"/>
              <a:pPr/>
              <a:t>43</a:t>
            </a:fld>
            <a:endParaRPr lang="en-US"/>
          </a:p>
        </p:txBody>
      </p:sp>
      <p:sp>
        <p:nvSpPr>
          <p:cNvPr id="2423813" name="Rectangle 5"/>
          <p:cNvSpPr>
            <a:spLocks noGrp="1" noRot="1" noChangeAspect="1" noChangeArrowheads="1" noTextEdit="1"/>
          </p:cNvSpPr>
          <p:nvPr>
            <p:ph type="sldImg"/>
          </p:nvPr>
        </p:nvSpPr>
        <p:spPr>
          <a:xfrm>
            <a:off x="571500" y="153988"/>
            <a:ext cx="5689600" cy="4267200"/>
          </a:xfrm>
          <a:ln/>
        </p:spPr>
      </p:sp>
      <p:sp>
        <p:nvSpPr>
          <p:cNvPr id="2423814" name="Rectangle 6"/>
          <p:cNvSpPr>
            <a:spLocks noGrp="1" noChangeArrowheads="1"/>
          </p:cNvSpPr>
          <p:nvPr>
            <p:ph type="body" idx="1"/>
          </p:nvPr>
        </p:nvSpPr>
        <p:spPr/>
        <p:txBody>
          <a:bodyPr/>
          <a:lstStyle/>
          <a:p>
            <a:r>
              <a:rPr lang="en-US">
                <a:solidFill>
                  <a:srgbClr val="000000"/>
                </a:solidFill>
                <a:cs typeface="Arial" charset="0"/>
                <a:sym typeface="Arial" charset="0"/>
              </a:rPr>
              <a:t>Utiliser une sous-interrogation</a:t>
            </a:r>
          </a:p>
          <a:p>
            <a:pPr lvl="1">
              <a:buFont typeface="Arial" charset="0"/>
              <a:buNone/>
            </a:pPr>
            <a:r>
              <a:rPr lang="en-US">
                <a:cs typeface="Arial" charset="0"/>
                <a:sym typeface="Arial" charset="0"/>
              </a:rPr>
              <a:t>Dans la diapositive ci-dessus, l'interrogation interne détermine le salaire de l'employé Abel. L'interrogation externe prend le résultat de l'interrogation interne et l'utilise pour afficher tous les employés qui gagnent plus que l'employé Abel.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7 -  </a:t>
            </a:r>
            <a:fld id="{316EDBC6-B894-4A27-B64A-DB0A10339E54}" type="slidenum">
              <a:rPr lang="en-US"/>
              <a:pPr/>
              <a:t>44</a:t>
            </a:fld>
            <a:endParaRPr lang="en-US"/>
          </a:p>
        </p:txBody>
      </p:sp>
      <p:sp>
        <p:nvSpPr>
          <p:cNvPr id="2434053" name="Rectangle 5"/>
          <p:cNvSpPr>
            <a:spLocks noGrp="1" noRot="1" noChangeAspect="1" noChangeArrowheads="1" noTextEdit="1"/>
          </p:cNvSpPr>
          <p:nvPr>
            <p:ph type="sldImg"/>
          </p:nvPr>
        </p:nvSpPr>
        <p:spPr>
          <a:xfrm>
            <a:off x="571500" y="153988"/>
            <a:ext cx="5689600" cy="4267200"/>
          </a:xfrm>
          <a:ln/>
        </p:spPr>
      </p:sp>
      <p:sp>
        <p:nvSpPr>
          <p:cNvPr id="2434054" name="Rectangle 6"/>
          <p:cNvSpPr>
            <a:spLocks noGrp="1" noChangeArrowheads="1"/>
          </p:cNvSpPr>
          <p:nvPr>
            <p:ph type="body" idx="1"/>
          </p:nvPr>
        </p:nvSpPr>
        <p:spPr/>
        <p:txBody>
          <a:bodyPr/>
          <a:lstStyle/>
          <a:p>
            <a:r>
              <a:rPr lang="en-US">
                <a:solidFill>
                  <a:srgbClr val="000000"/>
                </a:solidFill>
                <a:cs typeface="Arial" charset="0"/>
                <a:sym typeface="Arial" charset="0"/>
              </a:rPr>
              <a:t>Exécuter des sous-interrogations monolingues</a:t>
            </a:r>
          </a:p>
          <a:p>
            <a:pPr lvl="1">
              <a:buFont typeface="Arial" charset="0"/>
              <a:buNone/>
            </a:pPr>
            <a:r>
              <a:rPr lang="en-US">
                <a:cs typeface="Arial" charset="0"/>
                <a:sym typeface="Arial" charset="0"/>
              </a:rPr>
              <a:t>Une instruction </a:t>
            </a:r>
            <a:r>
              <a:rPr lang="en-US">
                <a:latin typeface="Courier New" pitchFamily="49" charset="0"/>
                <a:cs typeface="Arial" charset="0"/>
                <a:sym typeface="Arial" charset="0"/>
              </a:rPr>
              <a:t>SELECT</a:t>
            </a:r>
            <a:r>
              <a:rPr lang="en-US">
                <a:cs typeface="Arial" charset="0"/>
                <a:sym typeface="Arial" charset="0"/>
              </a:rPr>
              <a:t> peut être considérée comme un bloc d'interrogation. L'exemple de la diapositive ci-dessus affiche les employés qui occupent le même poste que Taylor, mais gagnent un salaire plus élevé que lui.</a:t>
            </a:r>
          </a:p>
          <a:p>
            <a:pPr lvl="1">
              <a:buFont typeface="Arial" charset="0"/>
              <a:buNone/>
            </a:pPr>
            <a:r>
              <a:rPr lang="en-US">
                <a:cs typeface="Arial" charset="0"/>
                <a:sym typeface="Arial" charset="0"/>
              </a:rPr>
              <a:t>L'exemple se compose de trois blocs d'interrogation : l'interrogation externe et deux interrogations internes. Les blocs d'interrogation internes sont exécutés en premier et produisent respectivement les résultats </a:t>
            </a:r>
            <a:r>
              <a:rPr lang="en-US">
                <a:latin typeface="Courier New" pitchFamily="49" charset="0"/>
                <a:cs typeface="Arial" charset="0"/>
                <a:sym typeface="Arial" charset="0"/>
              </a:rPr>
              <a:t>SA_REP</a:t>
            </a:r>
            <a:r>
              <a:rPr lang="en-US">
                <a:cs typeface="Arial" charset="0"/>
                <a:sym typeface="Arial" charset="0"/>
              </a:rPr>
              <a:t> et </a:t>
            </a:r>
            <a:r>
              <a:rPr lang="en-US">
                <a:latin typeface="Courier New" pitchFamily="49" charset="0"/>
                <a:cs typeface="Arial" charset="0"/>
                <a:sym typeface="Arial" charset="0"/>
              </a:rPr>
              <a:t>8600</a:t>
            </a:r>
            <a:r>
              <a:rPr lang="en-US">
                <a:cs typeface="Arial" charset="0"/>
                <a:sym typeface="Arial" charset="0"/>
              </a:rPr>
              <a:t>. Le bloc d'interrogation externe est ensuite traité. Il utilise les valeurs renvoyées par les interrogations internes pour exécuter ses conditions de recherche. </a:t>
            </a:r>
          </a:p>
          <a:p>
            <a:pPr lvl="1">
              <a:buFont typeface="Arial" charset="0"/>
              <a:buNone/>
            </a:pPr>
            <a:r>
              <a:rPr lang="en-US">
                <a:cs typeface="Arial" charset="0"/>
                <a:sym typeface="Arial" charset="0"/>
              </a:rPr>
              <a:t>Etant donné que les deux interrogations internes renvoient des valeurs uniques (respectivement </a:t>
            </a:r>
            <a:r>
              <a:rPr lang="en-US">
                <a:latin typeface="Courier New" pitchFamily="49" charset="0"/>
                <a:cs typeface="Arial" charset="0"/>
                <a:sym typeface="Arial" charset="0"/>
              </a:rPr>
              <a:t>SA_REP</a:t>
            </a:r>
            <a:r>
              <a:rPr lang="en-US">
                <a:cs typeface="Arial" charset="0"/>
                <a:sym typeface="Arial" charset="0"/>
              </a:rPr>
              <a:t> et </a:t>
            </a:r>
            <a:r>
              <a:rPr lang="en-US">
                <a:latin typeface="Courier New" pitchFamily="49" charset="0"/>
                <a:cs typeface="Arial" charset="0"/>
                <a:sym typeface="Arial" charset="0"/>
              </a:rPr>
              <a:t>8600</a:t>
            </a:r>
            <a:r>
              <a:rPr lang="en-US">
                <a:cs typeface="Arial" charset="0"/>
                <a:sym typeface="Arial" charset="0"/>
              </a:rPr>
              <a:t>), cette instruction SQL est appelée une sous-interrogation monoligne.</a:t>
            </a:r>
          </a:p>
          <a:p>
            <a:pPr lvl="1">
              <a:buFont typeface="Arial" charset="0"/>
              <a:buNone/>
            </a:pPr>
            <a:r>
              <a:rPr lang="en-US" b="1">
                <a:cs typeface="Arial" charset="0"/>
                <a:sym typeface="Arial" charset="0"/>
              </a:rPr>
              <a:t>Remarque :</a:t>
            </a:r>
            <a:r>
              <a:rPr lang="en-US">
                <a:cs typeface="Arial" charset="0"/>
                <a:sym typeface="Arial" charset="0"/>
              </a:rPr>
              <a:t> Les interrogations externes et internes peuvent obtenir des données à partir de différentes tables.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11 -  </a:t>
            </a:r>
            <a:fld id="{A50E146A-63E6-4EF0-B39B-4ACF49446B3D}" type="slidenum">
              <a:rPr lang="en-US"/>
              <a:pPr/>
              <a:t>48</a:t>
            </a:fld>
            <a:endParaRPr lang="en-US"/>
          </a:p>
        </p:txBody>
      </p:sp>
      <p:sp>
        <p:nvSpPr>
          <p:cNvPr id="2479109" name="Rectangle 5"/>
          <p:cNvSpPr>
            <a:spLocks noGrp="1" noRot="1" noChangeAspect="1" noChangeArrowheads="1" noTextEdit="1"/>
          </p:cNvSpPr>
          <p:nvPr>
            <p:ph type="sldImg"/>
          </p:nvPr>
        </p:nvSpPr>
        <p:spPr>
          <a:xfrm>
            <a:off x="571500" y="153988"/>
            <a:ext cx="5689600" cy="4267200"/>
          </a:xfrm>
          <a:ln/>
        </p:spPr>
      </p:sp>
      <p:sp>
        <p:nvSpPr>
          <p:cNvPr id="2479110" name="Rectangle 6"/>
          <p:cNvSpPr>
            <a:spLocks noGrp="1" noChangeArrowheads="1"/>
          </p:cNvSpPr>
          <p:nvPr>
            <p:ph type="body" idx="1"/>
          </p:nvPr>
        </p:nvSpPr>
        <p:spPr/>
        <p:txBody>
          <a:bodyPr/>
          <a:lstStyle/>
          <a:p>
            <a:r>
              <a:rPr lang="en-US">
                <a:solidFill>
                  <a:srgbClr val="000000"/>
                </a:solidFill>
                <a:cs typeface="Arial" charset="0"/>
                <a:sym typeface="Arial" charset="0"/>
              </a:rPr>
              <a:t>Objets de base de données</a:t>
            </a:r>
          </a:p>
          <a:p>
            <a:pPr lvl="1">
              <a:buFont typeface="Arial" charset="0"/>
              <a:buNone/>
            </a:pPr>
            <a:r>
              <a:rPr lang="en-US">
                <a:cs typeface="Arial" charset="0"/>
                <a:sym typeface="Arial" charset="0"/>
              </a:rPr>
              <a:t>Une base de données ne se compose pas uniquement de tables mais comporte plusieurs autres objets.</a:t>
            </a:r>
          </a:p>
          <a:p>
            <a:pPr lvl="1">
              <a:buFont typeface="Arial" charset="0"/>
              <a:buNone/>
            </a:pPr>
            <a:r>
              <a:rPr lang="en-US">
                <a:cs typeface="Arial" charset="0"/>
                <a:sym typeface="Arial" charset="0"/>
              </a:rPr>
              <a:t>Les vues permettent de présenter certaines données des tables et de masquer les autres.</a:t>
            </a:r>
          </a:p>
          <a:p>
            <a:pPr lvl="1">
              <a:buFont typeface="Arial" charset="0"/>
              <a:buNone/>
            </a:pPr>
            <a:r>
              <a:rPr lang="en-US">
                <a:cs typeface="Arial" charset="0"/>
                <a:sym typeface="Arial" charset="0"/>
              </a:rPr>
              <a:t>De nombreuses applications nécessitent l'utilisation de numéros uniques en tant que valeurs de clé primaire. Pour cela, vous pouvez inclure du code dans l'application ou utiliser une séquence pour générer des numéros uniques.</a:t>
            </a:r>
          </a:p>
          <a:p>
            <a:pPr lvl="1">
              <a:buFont typeface="Arial" charset="0"/>
              <a:buNone/>
            </a:pPr>
            <a:r>
              <a:rPr lang="en-US">
                <a:cs typeface="Arial" charset="0"/>
                <a:sym typeface="Arial" charset="0"/>
              </a:rPr>
              <a:t>Si vous souhaitez améliorer les performances des interrogations d'extraction de données, vous devez envisager la création d'un index. Les index permettent également d'imposer l'unicité sur une colonne ou un ensemble de colonnes.</a:t>
            </a:r>
          </a:p>
          <a:p>
            <a:pPr lvl="1">
              <a:buFont typeface="Arial" charset="0"/>
              <a:buNone/>
            </a:pPr>
            <a:r>
              <a:rPr lang="en-US">
                <a:cs typeface="Arial" charset="0"/>
                <a:sym typeface="Arial" charset="0"/>
              </a:rPr>
              <a:t>Vous pouvez attribuer d'autres noms aux objets à l'aide de synonymes.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9 -  </a:t>
            </a:r>
            <a:fld id="{8BE451C2-4F40-4D05-89DC-AFECB3B551D7}" type="slidenum">
              <a:rPr lang="en-US"/>
              <a:pPr/>
              <a:t>5</a:t>
            </a:fld>
            <a:endParaRPr lang="en-US"/>
          </a:p>
        </p:txBody>
      </p:sp>
      <p:sp>
        <p:nvSpPr>
          <p:cNvPr id="2425865" name="Rectangle 9"/>
          <p:cNvSpPr>
            <a:spLocks noGrp="1" noRot="1" noChangeAspect="1" noChangeArrowheads="1" noTextEdit="1"/>
          </p:cNvSpPr>
          <p:nvPr>
            <p:ph type="sldImg"/>
          </p:nvPr>
        </p:nvSpPr>
        <p:spPr>
          <a:xfrm>
            <a:off x="571500" y="153988"/>
            <a:ext cx="5689600" cy="4267200"/>
          </a:xfrm>
          <a:ln/>
        </p:spPr>
      </p:sp>
      <p:sp>
        <p:nvSpPr>
          <p:cNvPr id="2425866" name="Rectangle 10"/>
          <p:cNvSpPr>
            <a:spLocks noGrp="1" noChangeArrowheads="1"/>
          </p:cNvSpPr>
          <p:nvPr>
            <p:ph type="body" idx="1"/>
          </p:nvPr>
        </p:nvSpPr>
        <p:spPr/>
        <p:txBody>
          <a:bodyPr/>
          <a:lstStyle/>
          <a:p>
            <a:r>
              <a:rPr lang="en-US">
                <a:solidFill>
                  <a:srgbClr val="000000"/>
                </a:solidFill>
                <a:cs typeface="Arial" pitchFamily="34" charset="0"/>
                <a:sym typeface="Arial" pitchFamily="34" charset="0"/>
              </a:rPr>
              <a:t>Insérer de nouvelles lignes</a:t>
            </a:r>
          </a:p>
          <a:p>
            <a:pPr lvl="1">
              <a:buFont typeface="Arial" pitchFamily="34" charset="0"/>
              <a:buNone/>
            </a:pPr>
            <a:r>
              <a:rPr lang="en-US">
                <a:cs typeface="Arial" pitchFamily="34" charset="0"/>
                <a:sym typeface="Arial" pitchFamily="34" charset="0"/>
              </a:rPr>
              <a:t>Puisque vous pouvez insérer une nouvelle ligne contenant des valeurs pour chaque colonne, la liste de colonnes n'est pas obligatoire dans la clause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 Toutefois, si vous n'indiquez pas de liste de colonnes, vous devez énumérer les valeurs selon l'ordre par défaut des colonnes de la table et fournir une valeur pour chaque colonne. </a:t>
            </a:r>
          </a:p>
          <a:p>
            <a:pPr lvl="1">
              <a:spcBef>
                <a:spcPct val="0"/>
              </a:spcBef>
              <a:buFont typeface="Arial" pitchFamily="34" charset="0"/>
              <a:buNone/>
            </a:pPr>
            <a:r>
              <a:rPr lang="en-US">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DESCRIBE</a:t>
            </a:r>
            <a:r>
              <a:rPr lang="en-US" sz="1000">
                <a:cs typeface="Arial" pitchFamily="34" charset="0"/>
                <a:sym typeface="Arial" pitchFamily="34" charset="0"/>
              </a:rPr>
              <a:t>  </a:t>
            </a:r>
            <a:r>
              <a:rPr lang="en-US" sz="1000">
                <a:latin typeface="Courier New" pitchFamily="49" charset="0"/>
                <a:cs typeface="Arial" pitchFamily="34" charset="0"/>
                <a:sym typeface="Arial" pitchFamily="34" charset="0"/>
              </a:rPr>
              <a:t>departments</a:t>
            </a:r>
          </a:p>
          <a:p>
            <a:pPr lvl="1">
              <a:spcBef>
                <a:spcPct val="0"/>
              </a:spcBef>
              <a:buFont typeface="Arial" pitchFamily="34" charset="0"/>
              <a:buNone/>
            </a:pPr>
            <a:r>
              <a:rPr lang="en-US">
                <a:latin typeface="Courier New" pitchFamily="49" charset="0"/>
                <a:cs typeface="Arial" pitchFamily="34" charset="0"/>
                <a:sym typeface="Arial" pitchFamily="34" charset="0"/>
              </a:rPr>
              <a:t>     </a:t>
            </a:r>
          </a:p>
          <a:p>
            <a:pPr lvl="1">
              <a:spcBef>
                <a:spcPct val="0"/>
              </a:spcBef>
              <a:buFont typeface="Arial" pitchFamily="34" charset="0"/>
              <a:buNone/>
            </a:pPr>
            <a:r>
              <a:rPr lang="en-US">
                <a:latin typeface="Courier New" pitchFamily="49" charset="0"/>
                <a:cs typeface="Arial" pitchFamily="34" charset="0"/>
                <a:sym typeface="Arial" pitchFamily="34" charset="0"/>
              </a:rPr>
              <a:t>   </a:t>
            </a: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endParaRPr lang="fr-FR">
              <a:latin typeface="Courier New" pitchFamily="49" charset="0"/>
              <a:cs typeface="Arial" pitchFamily="34" charset="0"/>
              <a:sym typeface="Arial" pitchFamily="34" charset="0"/>
            </a:endParaRP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r>
              <a:rPr lang="en-US">
                <a:cs typeface="Arial" pitchFamily="34" charset="0"/>
                <a:sym typeface="Arial" pitchFamily="34" charset="0"/>
              </a:rPr>
              <a:t>Pour plus de clarté, précisez la liste de colonnes dans la clause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a:t>
            </a:r>
            <a:br>
              <a:rPr lang="en-US">
                <a:cs typeface="Arial" pitchFamily="34" charset="0"/>
                <a:sym typeface="Arial" pitchFamily="34" charset="0"/>
              </a:rPr>
            </a:br>
            <a:r>
              <a:rPr lang="en-US">
                <a:cs typeface="Arial" pitchFamily="34" charset="0"/>
                <a:sym typeface="Arial" pitchFamily="34" charset="0"/>
              </a:rPr>
              <a:t>Placez les valeurs de type date et de type caractère entre apostrophes. En revanche, il est déconseillé d'en faire autant avec les valeurs numériques. </a:t>
            </a:r>
          </a:p>
        </p:txBody>
      </p:sp>
      <p:sp>
        <p:nvSpPr>
          <p:cNvPr id="2425861" name="Rectangle 4"/>
          <p:cNvSpPr>
            <a:spLocks noChangeArrowheads="1"/>
          </p:cNvSpPr>
          <p:nvPr/>
        </p:nvSpPr>
        <p:spPr bwMode="auto">
          <a:xfrm>
            <a:off x="626567" y="5958418"/>
            <a:ext cx="5573613" cy="952500"/>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pitchFamily="34" charset="0"/>
              <a:buNone/>
            </a:pPr>
            <a:endParaRPr lang="en-IN" sz="1700" b="1"/>
          </a:p>
        </p:txBody>
      </p:sp>
      <p:pic>
        <p:nvPicPr>
          <p:cNvPr id="2425862" name="Picture 7" descr="C:\salome_official\projects\11gR2_SQL 1\screenshots\les9_7n_a.gif"/>
          <p:cNvPicPr>
            <a:picLocks noChangeAspect="1" noChangeArrowheads="1"/>
          </p:cNvPicPr>
          <p:nvPr/>
        </p:nvPicPr>
        <p:blipFill>
          <a:blip r:embed="rId3"/>
          <a:srcRect/>
          <a:stretch>
            <a:fillRect/>
          </a:stretch>
        </p:blipFill>
        <p:spPr bwMode="auto">
          <a:xfrm>
            <a:off x="1041797" y="5749775"/>
            <a:ext cx="4006453" cy="1023559"/>
          </a:xfrm>
          <a:prstGeom prst="rect">
            <a:avLst/>
          </a:prstGeom>
          <a:noFill/>
          <a:ln w="12700">
            <a:solidFill>
              <a:schemeClr val="tx1"/>
            </a:solidFill>
            <a:miter lim="800000"/>
            <a:headEnd/>
            <a:tailEnd/>
          </a:ln>
        </p:spPr>
      </p:pic>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4019379A-AD2F-49CE-8CC8-6757686EDD45}" type="slidenum">
              <a:rPr lang="en-US"/>
              <a:pPr/>
              <a:t>49</a:t>
            </a:fld>
            <a:endParaRPr lang="en-US"/>
          </a:p>
        </p:txBody>
      </p:sp>
      <p:sp>
        <p:nvSpPr>
          <p:cNvPr id="2489350" name="Rectangle 6"/>
          <p:cNvSpPr>
            <a:spLocks noGrp="1" noRot="1" noChangeAspect="1" noChangeArrowheads="1" noTextEdit="1"/>
          </p:cNvSpPr>
          <p:nvPr>
            <p:ph type="sldImg"/>
          </p:nvPr>
        </p:nvSpPr>
        <p:spPr>
          <a:xfrm>
            <a:off x="571500" y="153988"/>
            <a:ext cx="5689600" cy="4267200"/>
          </a:xfrm>
          <a:ln/>
        </p:spPr>
      </p:sp>
      <p:sp>
        <p:nvSpPr>
          <p:cNvPr id="2489351" name="Rectangle 7"/>
          <p:cNvSpPr>
            <a:spLocks noGrp="1" noChangeArrowheads="1"/>
          </p:cNvSpPr>
          <p:nvPr>
            <p:ph type="body" idx="1"/>
          </p:nvPr>
        </p:nvSpPr>
        <p:spPr/>
        <p:txBody>
          <a:bodyPr/>
          <a:lstStyle/>
          <a:p>
            <a:r>
              <a:rPr lang="en-US">
                <a:solidFill>
                  <a:srgbClr val="000000"/>
                </a:solidFill>
                <a:cs typeface="Arial" charset="0"/>
                <a:sym typeface="Arial" charset="0"/>
              </a:rPr>
              <a:t>Créer une vue (suite)</a:t>
            </a:r>
          </a:p>
          <a:p>
            <a:pPr lvl="1">
              <a:buFont typeface="Arial" charset="0"/>
              <a:buNone/>
            </a:pPr>
            <a:r>
              <a:rPr lang="en-US">
                <a:cs typeface="Arial" charset="0"/>
                <a:sym typeface="Arial" charset="0"/>
              </a:rPr>
              <a:t>L'exemple de la diapositive crée une vue contenant le numéro, le nom et le salaire de chaque employé du département 80. </a:t>
            </a:r>
          </a:p>
          <a:p>
            <a:pPr lvl="1">
              <a:buFont typeface="Arial" charset="0"/>
              <a:buNone/>
            </a:pPr>
            <a:r>
              <a:rPr lang="en-US">
                <a:cs typeface="Arial" charset="0"/>
                <a:sym typeface="Arial" charset="0"/>
              </a:rPr>
              <a:t>Vous pouvez afficher la structure de la vue à l'aide de la commande </a:t>
            </a:r>
            <a:r>
              <a:rPr lang="en-US">
                <a:latin typeface="Courier New" pitchFamily="49" charset="0"/>
                <a:cs typeface="Arial" charset="0"/>
                <a:sym typeface="Arial" charset="0"/>
              </a:rPr>
              <a:t>DESCRIBE</a:t>
            </a:r>
            <a:r>
              <a:rPr lang="en-US">
                <a:cs typeface="Arial" charset="0"/>
                <a:sym typeface="Arial" charset="0"/>
              </a:rPr>
              <a:t>.</a:t>
            </a:r>
          </a:p>
          <a:p>
            <a:pPr lvl="1">
              <a:spcBef>
                <a:spcPct val="65000"/>
              </a:spcBef>
              <a:buFont typeface="Arial" charset="0"/>
              <a:buNone/>
            </a:pPr>
            <a:r>
              <a:rPr lang="en-US">
                <a:cs typeface="Arial" charset="0"/>
                <a:sym typeface="Arial" charset="0"/>
              </a:rPr>
              <a:t>.   </a:t>
            </a:r>
          </a:p>
          <a:p>
            <a:pPr lvl="1">
              <a:spcBef>
                <a:spcPct val="0"/>
              </a:spcBef>
              <a:buFont typeface="Arial" charset="0"/>
              <a:buNone/>
            </a:pPr>
            <a:r>
              <a:rPr lang="en-US">
                <a:latin typeface="Courier New" pitchFamily="49" charset="0"/>
                <a:cs typeface="Arial" charset="0"/>
                <a:sym typeface="Arial" charset="0"/>
              </a:rPr>
              <a:t>    </a:t>
            </a: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r>
              <a:rPr lang="en-US" b="1">
                <a:cs typeface="Arial" charset="0"/>
                <a:sym typeface="Arial" charset="0"/>
              </a:rPr>
              <a:t>Indications</a:t>
            </a:r>
          </a:p>
          <a:p>
            <a:pPr lvl="2"/>
            <a:r>
              <a:rPr lang="en-US">
                <a:cs typeface="Arial" charset="0"/>
                <a:sym typeface="Arial" charset="0"/>
              </a:rPr>
              <a:t>La sous-interrogation qui définit une vue peut contenir une syntaxe </a:t>
            </a:r>
            <a:r>
              <a:rPr lang="en-US">
                <a:latin typeface="Courier New" pitchFamily="49" charset="0"/>
                <a:cs typeface="Arial" charset="0"/>
                <a:sym typeface="Arial" charset="0"/>
              </a:rPr>
              <a:t>SELECT</a:t>
            </a:r>
            <a:r>
              <a:rPr lang="en-US">
                <a:cs typeface="Arial" charset="0"/>
                <a:sym typeface="Arial" charset="0"/>
              </a:rPr>
              <a:t> complexe, incluant des jointures, des groupes et des sous-interrogations.</a:t>
            </a:r>
          </a:p>
          <a:p>
            <a:pPr lvl="2"/>
            <a:r>
              <a:rPr lang="en-US">
                <a:cs typeface="Arial" charset="0"/>
                <a:sym typeface="Arial" charset="0"/>
              </a:rPr>
              <a:t>Si vous ne précisez pas de nom de contrainte pour une vue créée avec l'option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le système attribue à la contrainte un nom par défaut de la forme </a:t>
            </a:r>
            <a:r>
              <a:rPr lang="en-US">
                <a:latin typeface="Courier New" pitchFamily="49" charset="0"/>
                <a:cs typeface="Arial" charset="0"/>
                <a:sym typeface="Arial" charset="0"/>
              </a:rPr>
              <a:t>SYS_C</a:t>
            </a:r>
            <a:r>
              <a:rPr lang="en-US" i="1">
                <a:latin typeface="Courier New" pitchFamily="49" charset="0"/>
                <a:cs typeface="Arial" charset="0"/>
                <a:sym typeface="Arial" charset="0"/>
              </a:rPr>
              <a:t>n</a:t>
            </a:r>
            <a:r>
              <a:rPr lang="en-US" i="1">
                <a:cs typeface="Arial" charset="0"/>
                <a:sym typeface="Arial" charset="0"/>
              </a:rPr>
              <a:t> </a:t>
            </a:r>
            <a:r>
              <a:rPr lang="en-US">
                <a:cs typeface="Arial" charset="0"/>
                <a:sym typeface="Arial" charset="0"/>
              </a:rPr>
              <a:t>.</a:t>
            </a:r>
          </a:p>
          <a:p>
            <a:pPr lvl="2"/>
            <a:r>
              <a:rPr lang="en-US">
                <a:cs typeface="Arial" charset="0"/>
                <a:sym typeface="Arial" charset="0"/>
              </a:rPr>
              <a:t>Vous pouvez utiliser l'option </a:t>
            </a:r>
            <a:r>
              <a:rPr lang="en-US">
                <a:latin typeface="Courier New" pitchFamily="49" charset="0"/>
                <a:cs typeface="Arial" charset="0"/>
                <a:sym typeface="Arial" charset="0"/>
              </a:rPr>
              <a:t>OR</a:t>
            </a:r>
            <a:r>
              <a:rPr lang="en-US">
                <a:cs typeface="Arial" charset="0"/>
                <a:sym typeface="Arial" charset="0"/>
              </a:rPr>
              <a:t> </a:t>
            </a:r>
            <a:r>
              <a:rPr lang="en-US">
                <a:latin typeface="Courier New" pitchFamily="49" charset="0"/>
                <a:cs typeface="Arial" charset="0"/>
                <a:sym typeface="Arial" charset="0"/>
              </a:rPr>
              <a:t>REPLACE</a:t>
            </a:r>
            <a:r>
              <a:rPr lang="en-US">
                <a:cs typeface="Arial" charset="0"/>
                <a:sym typeface="Arial" charset="0"/>
              </a:rPr>
              <a:t> pour changer la définition d'une vue. Cela vous évite de supprimer la vue, de la recréer, puis d'accorder à nouveau les privilèges objet.</a:t>
            </a:r>
          </a:p>
        </p:txBody>
      </p:sp>
      <p:pic>
        <p:nvPicPr>
          <p:cNvPr id="2489349" name="Picture 2054" descr="C:\salome_official\projects\11gR2_SQL 1\screenshots\les11_9s_a.gif"/>
          <p:cNvPicPr>
            <a:picLocks noChangeAspect="1" noChangeArrowheads="1"/>
          </p:cNvPicPr>
          <p:nvPr/>
        </p:nvPicPr>
        <p:blipFill>
          <a:blip r:embed="rId3"/>
          <a:srcRect/>
          <a:stretch>
            <a:fillRect/>
          </a:stretch>
        </p:blipFill>
        <p:spPr bwMode="auto">
          <a:xfrm>
            <a:off x="763489" y="5507870"/>
            <a:ext cx="4071938" cy="881440"/>
          </a:xfrm>
          <a:prstGeom prst="rect">
            <a:avLst/>
          </a:prstGeom>
          <a:noFill/>
          <a:ln w="12700">
            <a:solidFill>
              <a:schemeClr val="tx1"/>
            </a:solidFill>
            <a:miter lim="800000"/>
            <a:headEnd/>
            <a:tailEnd/>
          </a:ln>
        </p:spPr>
      </p:pic>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FFD59BBE-D4ED-4980-8D73-C00A12ACC079}" type="slidenum">
              <a:rPr lang="en-US"/>
              <a:pPr/>
              <a:t>50</a:t>
            </a:fld>
            <a:endParaRPr lang="en-US"/>
          </a:p>
        </p:txBody>
      </p:sp>
      <p:sp>
        <p:nvSpPr>
          <p:cNvPr id="2505734" name="Rectangle 6"/>
          <p:cNvSpPr>
            <a:spLocks noGrp="1" noRot="1" noChangeAspect="1" noChangeArrowheads="1" noTextEdit="1"/>
          </p:cNvSpPr>
          <p:nvPr>
            <p:ph type="sldImg"/>
          </p:nvPr>
        </p:nvSpPr>
        <p:spPr>
          <a:xfrm>
            <a:off x="571500" y="153988"/>
            <a:ext cx="5689600" cy="4267200"/>
          </a:xfrm>
          <a:ln/>
        </p:spPr>
      </p:sp>
      <p:sp>
        <p:nvSpPr>
          <p:cNvPr id="2505735" name="Rectangle 7"/>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WITH</a:t>
            </a:r>
            <a:r>
              <a:rPr lang="en-US">
                <a:solidFill>
                  <a:srgbClr val="000000"/>
                </a:solidFill>
                <a:cs typeface="Arial" charset="0"/>
                <a:sym typeface="Arial" charset="0"/>
              </a:rPr>
              <a:t> </a:t>
            </a:r>
            <a:r>
              <a:rPr lang="en-US">
                <a:solidFill>
                  <a:srgbClr val="000000"/>
                </a:solidFill>
                <a:latin typeface="Courier New" pitchFamily="49" charset="0"/>
                <a:cs typeface="Arial" charset="0"/>
                <a:sym typeface="Arial" charset="0"/>
              </a:rPr>
              <a:t>CHECK</a:t>
            </a:r>
            <a:r>
              <a:rPr lang="en-US">
                <a:solidFill>
                  <a:srgbClr val="000000"/>
                </a:solidFill>
                <a:cs typeface="Arial" charset="0"/>
                <a:sym typeface="Arial" charset="0"/>
              </a:rPr>
              <a:t> </a:t>
            </a:r>
            <a:r>
              <a:rPr lang="en-US">
                <a:solidFill>
                  <a:srgbClr val="000000"/>
                </a:solidFill>
                <a:latin typeface="Courier New" pitchFamily="49" charset="0"/>
                <a:cs typeface="Arial" charset="0"/>
                <a:sym typeface="Arial" charset="0"/>
              </a:rPr>
              <a:t>OPTION</a:t>
            </a:r>
          </a:p>
          <a:p>
            <a:pPr lvl="1">
              <a:buFont typeface="Arial" charset="0"/>
              <a:buNone/>
            </a:pPr>
            <a:r>
              <a:rPr lang="en-US">
                <a:cs typeface="Arial" charset="0"/>
                <a:sym typeface="Arial" charset="0"/>
              </a:rPr>
              <a:t>Il est possible d'effectuer des vérifications d'intégrité référentielle par l'intermédiaire de vues. Vous pouvez également appliquer des contraintes au niveau de la base de données. Les vues peuvent être utilisées pour préserver l'intégrité des données, mais cette utilisation est très limitée.</a:t>
            </a:r>
          </a:p>
          <a:p>
            <a:pPr lvl="1">
              <a:lnSpc>
                <a:spcPct val="95000"/>
              </a:lnSpc>
              <a:buFont typeface="Arial" charset="0"/>
              <a:buNone/>
            </a:pPr>
            <a:r>
              <a:rPr lang="en-US">
                <a:cs typeface="Arial" charset="0"/>
                <a:sym typeface="Arial" charset="0"/>
              </a:rPr>
              <a:t>La clause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indique que les opérations </a:t>
            </a:r>
            <a:r>
              <a:rPr lang="en-US">
                <a:latin typeface="Courier New" pitchFamily="49" charset="0"/>
                <a:cs typeface="Arial" charset="0"/>
                <a:sym typeface="Arial" charset="0"/>
              </a:rPr>
              <a:t>INSERT</a:t>
            </a:r>
            <a:r>
              <a:rPr lang="en-US">
                <a:cs typeface="Arial" charset="0"/>
                <a:sym typeface="Arial" charset="0"/>
              </a:rPr>
              <a:t> et </a:t>
            </a:r>
            <a:r>
              <a:rPr lang="en-US">
                <a:latin typeface="Courier New" pitchFamily="49" charset="0"/>
                <a:cs typeface="Arial" charset="0"/>
                <a:sym typeface="Arial" charset="0"/>
              </a:rPr>
              <a:t>UPDATE</a:t>
            </a:r>
            <a:r>
              <a:rPr lang="en-US">
                <a:cs typeface="Arial" charset="0"/>
                <a:sym typeface="Arial" charset="0"/>
              </a:rPr>
              <a:t> effectuées par l'intermédiaire de la vue ne peuvent pas créer de lignes que la vue ne peut pas sélectionner. Ceci permet d'appliquer des contraintes d'intégrité et des vérifications de validation sur les données à insérer ou à mettre à jour. Si un utilisateur tente de lancer des opérations LMD sur des lignes que la vue n'a pas sélectionnées, une erreur s'affiche, avec le nom de la contrainte s'il a été indiqué.</a:t>
            </a:r>
          </a:p>
          <a:p>
            <a:pPr lvl="4">
              <a:lnSpc>
                <a:spcPct val="95000"/>
              </a:lnSpc>
              <a:buFont typeface="Arial" charset="0"/>
              <a:buNone/>
            </a:pPr>
            <a:r>
              <a:rPr lang="en-US">
                <a:cs typeface="Arial" charset="0"/>
                <a:sym typeface="Arial" charset="0"/>
              </a:rPr>
              <a:t>UPDATE empvu20</a:t>
            </a:r>
          </a:p>
          <a:p>
            <a:pPr lvl="4">
              <a:lnSpc>
                <a:spcPct val="95000"/>
              </a:lnSpc>
              <a:buFont typeface="Arial" charset="0"/>
              <a:buNone/>
            </a:pPr>
            <a:r>
              <a:rPr lang="en-US">
                <a:cs typeface="Arial" charset="0"/>
                <a:sym typeface="Arial" charset="0"/>
              </a:rPr>
              <a:t>SET    department_id = 10</a:t>
            </a:r>
          </a:p>
          <a:p>
            <a:pPr lvl="4">
              <a:lnSpc>
                <a:spcPct val="95000"/>
              </a:lnSpc>
              <a:buFont typeface="Arial" charset="0"/>
              <a:buNone/>
            </a:pPr>
            <a:r>
              <a:rPr lang="en-US">
                <a:cs typeface="Arial" charset="0"/>
                <a:sym typeface="Arial" charset="0"/>
              </a:rPr>
              <a:t>WHERE  employee_id = 201;</a:t>
            </a:r>
          </a:p>
          <a:p>
            <a:pPr lvl="1">
              <a:lnSpc>
                <a:spcPct val="95000"/>
              </a:lnSpc>
              <a:buFont typeface="Arial" charset="0"/>
              <a:buNone/>
            </a:pPr>
            <a:r>
              <a:rPr lang="en-US">
                <a:cs typeface="Arial" charset="0"/>
                <a:sym typeface="Arial" charset="0"/>
              </a:rPr>
              <a:t>entraîne :</a:t>
            </a:r>
          </a:p>
          <a:p>
            <a:pPr lvl="1">
              <a:lnSpc>
                <a:spcPct val="95000"/>
              </a:lnSpc>
              <a:buFont typeface="Arial" charset="0"/>
              <a:buNone/>
            </a:pPr>
            <a:endParaRPr lang="en-US">
              <a:cs typeface="Arial" charset="0"/>
              <a:sym typeface="Arial" charset="0"/>
            </a:endParaRPr>
          </a:p>
          <a:p>
            <a:pPr lvl="1">
              <a:lnSpc>
                <a:spcPct val="93000"/>
              </a:lnSpc>
              <a:buFont typeface="Arial" charset="0"/>
              <a:buNone/>
            </a:pPr>
            <a:endParaRPr lang="fr-FR">
              <a:cs typeface="Arial" charset="0"/>
              <a:sym typeface="Arial" charset="0"/>
            </a:endParaRPr>
          </a:p>
          <a:p>
            <a:pPr lvl="1">
              <a:lnSpc>
                <a:spcPct val="93000"/>
              </a:lnSpc>
              <a:buFont typeface="Arial" charset="0"/>
              <a:buNone/>
            </a:pPr>
            <a:endParaRPr lang="en-US">
              <a:cs typeface="Arial" charset="0"/>
              <a:sym typeface="Arial" charset="0"/>
            </a:endParaRPr>
          </a:p>
          <a:p>
            <a:pPr lvl="1">
              <a:lnSpc>
                <a:spcPct val="93000"/>
              </a:lnSpc>
              <a:buFont typeface="Arial" charset="0"/>
              <a:buNone/>
            </a:pPr>
            <a:endParaRPr lang="en-US">
              <a:cs typeface="Arial" charset="0"/>
              <a:sym typeface="Arial" charset="0"/>
            </a:endParaRPr>
          </a:p>
          <a:p>
            <a:pPr lvl="1">
              <a:lnSpc>
                <a:spcPct val="93000"/>
              </a:lnSpc>
              <a:spcBef>
                <a:spcPct val="20000"/>
              </a:spcBef>
              <a:buFont typeface="Arial" charset="0"/>
              <a:buNone/>
            </a:pPr>
            <a:r>
              <a:rPr lang="en-US" b="1">
                <a:cs typeface="Arial" charset="0"/>
                <a:sym typeface="Arial" charset="0"/>
              </a:rPr>
              <a:t>Remarque :</a:t>
            </a:r>
            <a:r>
              <a:rPr lang="en-US">
                <a:cs typeface="Arial" charset="0"/>
                <a:sym typeface="Arial" charset="0"/>
              </a:rPr>
              <a:t> Aucune ligne n'est mise à jour car, si l'ID de département en cours était remplacé par l'ID 10, la vue n'afficherait plus les employés concernés. Par conséquent, avec la clause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la vue ne peut afficher que les employés du département 20, et l'ID de département de ces employés ne peut pas être modifié par l'intermédiaire de la vue.</a:t>
            </a:r>
          </a:p>
        </p:txBody>
      </p:sp>
      <p:pic>
        <p:nvPicPr>
          <p:cNvPr id="2505733" name="Picture 5" descr="C:\salome_official\projects\11gR2_SQL 1\screenshots\les11_17n_a.gif"/>
          <p:cNvPicPr>
            <a:picLocks noChangeAspect="1" noChangeArrowheads="1"/>
          </p:cNvPicPr>
          <p:nvPr/>
        </p:nvPicPr>
        <p:blipFill>
          <a:blip r:embed="rId3"/>
          <a:srcRect/>
          <a:stretch>
            <a:fillRect/>
          </a:stretch>
        </p:blipFill>
        <p:spPr bwMode="auto">
          <a:xfrm>
            <a:off x="738188" y="7340298"/>
            <a:ext cx="5098852" cy="511024"/>
          </a:xfrm>
          <a:prstGeom prst="rect">
            <a:avLst/>
          </a:prstGeom>
          <a:noFill/>
          <a:ln w="12700">
            <a:solidFill>
              <a:schemeClr val="tx1"/>
            </a:solidFill>
            <a:miter lim="800000"/>
            <a:headEnd/>
            <a:tailEnd/>
          </a:ln>
        </p:spPr>
      </p:pic>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90B98011-2829-4F7F-99E3-60987A71F2D3}" type="slidenum">
              <a:rPr lang="en-US"/>
              <a:pPr/>
              <a:t>52</a:t>
            </a:fld>
            <a:endParaRPr lang="en-US"/>
          </a:p>
        </p:txBody>
      </p:sp>
      <p:sp>
        <p:nvSpPr>
          <p:cNvPr id="2530310" name="Rectangle 6"/>
          <p:cNvSpPr>
            <a:spLocks noGrp="1" noRot="1" noChangeAspect="1" noChangeArrowheads="1" noTextEdit="1"/>
          </p:cNvSpPr>
          <p:nvPr>
            <p:ph type="sldImg"/>
          </p:nvPr>
        </p:nvSpPr>
        <p:spPr>
          <a:xfrm>
            <a:off x="571500" y="153988"/>
            <a:ext cx="5689600" cy="4267200"/>
          </a:xfrm>
          <a:ln/>
        </p:spPr>
      </p:sp>
      <p:sp>
        <p:nvSpPr>
          <p:cNvPr id="2530311" name="Rectangle 7"/>
          <p:cNvSpPr>
            <a:spLocks noGrp="1" noChangeArrowheads="1"/>
          </p:cNvSpPr>
          <p:nvPr>
            <p:ph type="body" idx="1"/>
          </p:nvPr>
        </p:nvSpPr>
        <p:spPr/>
        <p:txBody>
          <a:bodyPr/>
          <a:lstStyle/>
          <a:p>
            <a:r>
              <a:rPr lang="en-US">
                <a:solidFill>
                  <a:srgbClr val="000000"/>
                </a:solidFill>
                <a:cs typeface="Arial" charset="0"/>
                <a:sym typeface="Arial" charset="0"/>
              </a:rPr>
              <a:t>Utiliser une séquence</a:t>
            </a:r>
          </a:p>
          <a:p>
            <a:pPr lvl="1">
              <a:buFont typeface="Arial" charset="0"/>
              <a:buNone/>
            </a:pPr>
            <a:r>
              <a:rPr lang="en-US">
                <a:cs typeface="Arial" charset="0"/>
                <a:sym typeface="Arial" charset="0"/>
              </a:rPr>
              <a:t>L'exemple de la diapositive ci-dessus insère un nouveau département dans la table </a:t>
            </a:r>
            <a:r>
              <a:rPr lang="en-US">
                <a:latin typeface="Courier New" pitchFamily="49" charset="0"/>
                <a:cs typeface="Arial" charset="0"/>
                <a:sym typeface="Arial" charset="0"/>
              </a:rPr>
              <a:t>DEPARTMENTS</a:t>
            </a:r>
            <a:r>
              <a:rPr lang="en-US">
                <a:cs typeface="Arial" charset="0"/>
                <a:sym typeface="Arial" charset="0"/>
              </a:rPr>
              <a:t>. Il utilise la séquence </a:t>
            </a:r>
            <a:r>
              <a:rPr lang="en-US">
                <a:latin typeface="Courier New" pitchFamily="49" charset="0"/>
                <a:cs typeface="Arial" charset="0"/>
                <a:sym typeface="Arial" charset="0"/>
              </a:rPr>
              <a:t>DEPT_DEPTID_SEQ</a:t>
            </a:r>
            <a:r>
              <a:rPr lang="en-US">
                <a:cs typeface="Arial" charset="0"/>
                <a:sym typeface="Arial" charset="0"/>
              </a:rPr>
              <a:t> pour générer un nouvel ID de département comme suit. </a:t>
            </a:r>
          </a:p>
          <a:p>
            <a:pPr lvl="1">
              <a:buFont typeface="Arial" charset="0"/>
              <a:buNone/>
            </a:pPr>
            <a:r>
              <a:rPr lang="en-US">
                <a:cs typeface="Arial" charset="0"/>
                <a:sym typeface="Arial" charset="0"/>
              </a:rPr>
              <a:t>Vous pouvez afficher la valeur actuelle de la séquence à l'aide de </a:t>
            </a:r>
            <a:r>
              <a:rPr lang="en-US" i="1">
                <a:cs typeface="Arial" charset="0"/>
                <a:sym typeface="Arial" charset="0"/>
              </a:rPr>
              <a:t>sequence_name</a:t>
            </a:r>
            <a:r>
              <a:rPr lang="en-US">
                <a:cs typeface="Arial" charset="0"/>
                <a:sym typeface="Arial" charset="0"/>
              </a:rPr>
              <a:t>.</a:t>
            </a:r>
            <a:r>
              <a:rPr lang="en-US">
                <a:latin typeface="Courier New" pitchFamily="49" charset="0"/>
                <a:cs typeface="Arial" charset="0"/>
                <a:sym typeface="Arial" charset="0"/>
              </a:rPr>
              <a:t>CURRVAL</a:t>
            </a:r>
            <a:r>
              <a:rPr lang="en-US">
                <a:cs typeface="Arial" charset="0"/>
                <a:sym typeface="Arial" charset="0"/>
              </a:rPr>
              <a:t>, comme illustré dans le deuxième exemple de la diapositive ci-dessus. Le résultat de l'interrogation est le suivant :</a:t>
            </a:r>
          </a:p>
          <a:p>
            <a:pPr lvl="2">
              <a:buFont typeface="Arial" charset="0"/>
              <a:buNone/>
            </a:pPr>
            <a:endParaRPr lang="en-US">
              <a:cs typeface="Arial" charset="0"/>
              <a:sym typeface="Arial" charset="0"/>
            </a:endParaRPr>
          </a:p>
          <a:p>
            <a:pPr lvl="1">
              <a:spcBef>
                <a:spcPct val="30000"/>
              </a:spcBef>
              <a:buFont typeface="Arial" charset="0"/>
              <a:buNone/>
            </a:pPr>
            <a:endParaRPr lang="en-US">
              <a:cs typeface="Arial" charset="0"/>
              <a:sym typeface="Arial" charset="0"/>
            </a:endParaRPr>
          </a:p>
          <a:p>
            <a:pPr lvl="1">
              <a:spcBef>
                <a:spcPct val="30000"/>
              </a:spcBef>
              <a:buFont typeface="Arial" charset="0"/>
              <a:buNone/>
            </a:pPr>
            <a:endParaRPr lang="en-US">
              <a:cs typeface="Arial" charset="0"/>
              <a:sym typeface="Arial" charset="0"/>
            </a:endParaRPr>
          </a:p>
          <a:p>
            <a:pPr lvl="1">
              <a:buFont typeface="Arial" charset="0"/>
              <a:buNone/>
            </a:pPr>
            <a:r>
              <a:rPr lang="en-US">
                <a:cs typeface="Arial" charset="0"/>
                <a:sym typeface="Arial" charset="0"/>
              </a:rPr>
              <a:t>A présent, supposons que vous souhaitiez embaucher des employés pour le nouveau département. L'instruction </a:t>
            </a:r>
            <a:r>
              <a:rPr lang="en-US">
                <a:latin typeface="Courier New" pitchFamily="49" charset="0"/>
                <a:cs typeface="Arial" charset="0"/>
                <a:sym typeface="Arial" charset="0"/>
              </a:rPr>
              <a:t>INSERT</a:t>
            </a:r>
            <a:r>
              <a:rPr lang="en-US">
                <a:cs typeface="Arial" charset="0"/>
                <a:sym typeface="Arial" charset="0"/>
              </a:rPr>
              <a:t> à exécuter pour les nouveaux employés peut inclure le code suivant :</a:t>
            </a:r>
          </a:p>
          <a:p>
            <a:pPr lvl="2">
              <a:buFont typeface="Arial" charset="0"/>
              <a:buNone/>
            </a:pPr>
            <a:r>
              <a:rPr lang="en-US">
                <a:latin typeface="Courier New" pitchFamily="49" charset="0"/>
                <a:cs typeface="Arial" charset="0"/>
                <a:sym typeface="Arial" charset="0"/>
              </a:rPr>
              <a:t>INSERT INTO employees (employee_id, department_id, ...)</a:t>
            </a:r>
          </a:p>
          <a:p>
            <a:pPr lvl="2">
              <a:buFont typeface="Arial" charset="0"/>
              <a:buNone/>
            </a:pPr>
            <a:r>
              <a:rPr lang="en-US">
                <a:latin typeface="Courier New" pitchFamily="49" charset="0"/>
                <a:cs typeface="Arial" charset="0"/>
                <a:sym typeface="Arial" charset="0"/>
              </a:rPr>
              <a:t>VALUES (employees_seq.NEXTVAL, dept_deptid_seq .CURRVAL, ...);</a:t>
            </a:r>
          </a:p>
          <a:p>
            <a:pPr lvl="1">
              <a:buFont typeface="Arial" charset="0"/>
              <a:buNone/>
            </a:pPr>
            <a:r>
              <a:rPr lang="en-US" b="1">
                <a:cs typeface="Arial" charset="0"/>
                <a:sym typeface="Arial" charset="0"/>
              </a:rPr>
              <a:t>Remarque :</a:t>
            </a:r>
            <a:r>
              <a:rPr lang="en-US">
                <a:cs typeface="Arial" charset="0"/>
                <a:sym typeface="Arial" charset="0"/>
              </a:rPr>
              <a:t> Dans l'exemple précédent, il est supposé qu'une séquence nommée </a:t>
            </a:r>
            <a:r>
              <a:rPr lang="en-US">
                <a:latin typeface="Courier New" pitchFamily="49" charset="0"/>
                <a:cs typeface="Arial" charset="0"/>
                <a:sym typeface="Arial" charset="0"/>
              </a:rPr>
              <a:t>EMPLOYEE_SEQ</a:t>
            </a:r>
            <a:r>
              <a:rPr lang="en-US">
                <a:cs typeface="Arial" charset="0"/>
                <a:sym typeface="Arial" charset="0"/>
              </a:rPr>
              <a:t> a été créée pour générer de nouveaux numéros d'employé.</a:t>
            </a:r>
          </a:p>
        </p:txBody>
      </p:sp>
      <p:pic>
        <p:nvPicPr>
          <p:cNvPr id="2530309" name="Picture 6" descr="C:\salome_official\projects\11gR2_SQL 1\screenshots\les11_29n_a.gif"/>
          <p:cNvPicPr>
            <a:picLocks noChangeAspect="1" noChangeArrowheads="1"/>
          </p:cNvPicPr>
          <p:nvPr/>
        </p:nvPicPr>
        <p:blipFill>
          <a:blip r:embed="rId3"/>
          <a:srcRect/>
          <a:stretch>
            <a:fillRect/>
          </a:stretch>
        </p:blipFill>
        <p:spPr bwMode="auto">
          <a:xfrm>
            <a:off x="763489" y="6014358"/>
            <a:ext cx="1318617" cy="444500"/>
          </a:xfrm>
          <a:prstGeom prst="rect">
            <a:avLst/>
          </a:prstGeom>
          <a:noFill/>
          <a:ln w="12700">
            <a:solidFill>
              <a:schemeClr val="tx1"/>
            </a:solidFill>
            <a:miter lim="800000"/>
            <a:headEnd/>
            <a:tailEnd/>
          </a:ln>
        </p:spPr>
      </p:pic>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C2A9BA59-CD47-469B-A211-DDB4106BAD62}" type="slidenum">
              <a:rPr lang="en-US"/>
              <a:pPr/>
              <a:t>54</a:t>
            </a:fld>
            <a:endParaRPr lang="en-US"/>
          </a:p>
        </p:txBody>
      </p:sp>
      <p:sp>
        <p:nvSpPr>
          <p:cNvPr id="2558982" name="Rectangle 6"/>
          <p:cNvSpPr>
            <a:spLocks noGrp="1" noRot="1" noChangeAspect="1" noChangeArrowheads="1" noTextEdit="1"/>
          </p:cNvSpPr>
          <p:nvPr>
            <p:ph type="sldImg"/>
          </p:nvPr>
        </p:nvSpPr>
        <p:spPr>
          <a:xfrm>
            <a:off x="571500" y="153988"/>
            <a:ext cx="5689600" cy="4267200"/>
          </a:xfrm>
          <a:ln/>
        </p:spPr>
      </p:sp>
      <p:sp>
        <p:nvSpPr>
          <p:cNvPr id="2558983" name="Rectangle 7"/>
          <p:cNvSpPr>
            <a:spLocks noGrp="1" noChangeArrowheads="1"/>
          </p:cNvSpPr>
          <p:nvPr>
            <p:ph type="body" idx="1"/>
          </p:nvPr>
        </p:nvSpPr>
        <p:spPr/>
        <p:txBody>
          <a:bodyPr/>
          <a:lstStyle/>
          <a:p>
            <a:pPr>
              <a:spcBef>
                <a:spcPct val="30000"/>
              </a:spcBef>
            </a:pPr>
            <a:r>
              <a:rPr lang="en-US">
                <a:solidFill>
                  <a:srgbClr val="000000"/>
                </a:solidFill>
                <a:cs typeface="Arial" charset="0"/>
                <a:sym typeface="Arial" charset="0"/>
              </a:rPr>
              <a:t>Créer et supprimer des synonymes</a:t>
            </a:r>
          </a:p>
          <a:p>
            <a:pPr lvl="1">
              <a:spcBef>
                <a:spcPct val="30000"/>
              </a:spcBef>
              <a:buFont typeface="Arial" charset="0"/>
              <a:buNone/>
            </a:pPr>
            <a:r>
              <a:rPr lang="en-US" b="1">
                <a:cs typeface="Arial" charset="0"/>
                <a:sym typeface="Arial" charset="0"/>
              </a:rPr>
              <a:t>Créer un synonyme</a:t>
            </a:r>
          </a:p>
          <a:p>
            <a:pPr lvl="1">
              <a:buFont typeface="Arial" charset="0"/>
              <a:buNone/>
            </a:pPr>
            <a:r>
              <a:rPr lang="en-US">
                <a:cs typeface="Arial" charset="0"/>
                <a:sym typeface="Arial" charset="0"/>
              </a:rPr>
              <a:t>L'exemple de la diapositive ci-dessus crée un synonyme pour la vue </a:t>
            </a:r>
            <a:r>
              <a:rPr lang="en-US">
                <a:latin typeface="Courier New" pitchFamily="49" charset="0"/>
                <a:cs typeface="Arial" charset="0"/>
                <a:sym typeface="Arial" charset="0"/>
              </a:rPr>
              <a:t>DEPT_SUM_VU</a:t>
            </a:r>
            <a:r>
              <a:rPr lang="en-US">
                <a:cs typeface="Arial" charset="0"/>
                <a:sym typeface="Arial" charset="0"/>
              </a:rPr>
              <a:t> afin qu'elle puisse être référencée plus facilement.</a:t>
            </a:r>
          </a:p>
          <a:p>
            <a:pPr lvl="1">
              <a:buFont typeface="Arial" charset="0"/>
              <a:buNone/>
            </a:pPr>
            <a:r>
              <a:rPr lang="en-US">
                <a:cs typeface="Arial" charset="0"/>
                <a:sym typeface="Arial" charset="0"/>
              </a:rPr>
              <a:t>L'administrateur de base de données peut créer un synonyme public accessible à tous les utilisateurs. L'exemple suivant crée un synonyme public nommé </a:t>
            </a:r>
            <a:r>
              <a:rPr lang="en-US">
                <a:latin typeface="Courier New" pitchFamily="49" charset="0"/>
                <a:cs typeface="Arial" charset="0"/>
                <a:sym typeface="Arial" charset="0"/>
              </a:rPr>
              <a:t>DEPT</a:t>
            </a:r>
            <a:r>
              <a:rPr lang="en-US">
                <a:cs typeface="Arial" charset="0"/>
                <a:sym typeface="Arial" charset="0"/>
              </a:rPr>
              <a:t> pour la table </a:t>
            </a:r>
            <a:r>
              <a:rPr lang="en-US">
                <a:latin typeface="Courier New" pitchFamily="49" charset="0"/>
                <a:cs typeface="Arial" charset="0"/>
                <a:sym typeface="Arial" charset="0"/>
              </a:rPr>
              <a:t>DEPARTMENTS</a:t>
            </a:r>
            <a:r>
              <a:rPr lang="en-US">
                <a:cs typeface="Arial" charset="0"/>
                <a:sym typeface="Arial" charset="0"/>
              </a:rPr>
              <a:t> d'Alice :</a:t>
            </a:r>
          </a:p>
          <a:p>
            <a:pPr lvl="4">
              <a:buFont typeface="Arial" charset="0"/>
              <a:buNone/>
            </a:pPr>
            <a:endParaRPr lang="en-US" sz="1100">
              <a:latin typeface="Times New Roman" pitchFamily="18" charset="0"/>
              <a:cs typeface="Arial" charset="0"/>
              <a:sym typeface="Arial" charset="0"/>
            </a:endParaRPr>
          </a:p>
          <a:p>
            <a:pPr lvl="4">
              <a:buFont typeface="Arial" charset="0"/>
              <a:buNone/>
            </a:pPr>
            <a:r>
              <a:rPr lang="en-US">
                <a:cs typeface="Arial" charset="0"/>
                <a:sym typeface="Arial" charset="0"/>
              </a:rPr>
              <a:t>CREATE PUBLIC SYNONYM  dept</a:t>
            </a:r>
          </a:p>
          <a:p>
            <a:pPr lvl="4">
              <a:buFont typeface="Arial" charset="0"/>
              <a:buNone/>
            </a:pPr>
            <a:r>
              <a:rPr lang="en-US">
                <a:cs typeface="Arial" charset="0"/>
                <a:sym typeface="Arial" charset="0"/>
              </a:rPr>
              <a:t>FOR    alice.departments;</a:t>
            </a:r>
          </a:p>
          <a:p>
            <a:pPr lvl="4">
              <a:buFont typeface="Arial" charset="0"/>
              <a:buNone/>
            </a:pPr>
            <a:endParaRPr lang="en-US">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b="1">
                <a:cs typeface="Arial" charset="0"/>
                <a:sym typeface="Arial" charset="0"/>
              </a:rPr>
              <a:t>Supprimer un synonyme</a:t>
            </a:r>
          </a:p>
          <a:p>
            <a:pPr lvl="1">
              <a:buFont typeface="Arial" charset="0"/>
              <a:buNone/>
            </a:pPr>
            <a:r>
              <a:rPr lang="en-US">
                <a:cs typeface="Arial" charset="0"/>
                <a:sym typeface="Arial" charset="0"/>
              </a:rPr>
              <a:t>Pour supprimer un synonyme, utilisez l'instruction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Seul l'administrateur de la base de données peut supprimer un synonyme public.</a:t>
            </a:r>
          </a:p>
          <a:p>
            <a:pPr lvl="4">
              <a:buFont typeface="Arial" charset="0"/>
              <a:buNone/>
            </a:pPr>
            <a:r>
              <a:rPr lang="en-US">
                <a:cs typeface="Arial" charset="0"/>
                <a:sym typeface="Arial" charset="0"/>
              </a:rPr>
              <a:t>DROP PUBLIC SYNONYM  dept;</a:t>
            </a:r>
          </a:p>
          <a:p>
            <a:pPr lvl="1">
              <a:spcBef>
                <a:spcPct val="30000"/>
              </a:spcBef>
              <a:buFont typeface="Arial" charset="0"/>
              <a:buNone/>
            </a:pPr>
            <a:r>
              <a:rPr lang="en-US">
                <a:cs typeface="Arial" charset="0"/>
                <a:sym typeface="Arial" charset="0"/>
              </a:rPr>
              <a:t>Pour plus d'informations, reportez-vous à la section relative à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du manuel </a:t>
            </a:r>
            <a:r>
              <a:rPr lang="en-US" i="1">
                <a:cs typeface="Arial" charset="0"/>
                <a:sym typeface="Arial" charset="0"/>
              </a:rPr>
              <a:t>Oracle Database SQL Language Reference for 10g or 11g database</a:t>
            </a:r>
            <a:r>
              <a:rPr lang="en-US">
                <a:cs typeface="Arial" charset="0"/>
                <a:sym typeface="Arial" charset="0"/>
              </a:rPr>
              <a:t>.</a:t>
            </a:r>
          </a:p>
        </p:txBody>
      </p:sp>
      <p:pic>
        <p:nvPicPr>
          <p:cNvPr id="2558981" name="Picture 4" descr="C:\project-SQLFund1\images\img11synonym.gif"/>
          <p:cNvPicPr>
            <a:picLocks noChangeAspect="1" noChangeArrowheads="1"/>
          </p:cNvPicPr>
          <p:nvPr/>
        </p:nvPicPr>
        <p:blipFill>
          <a:blip r:embed="rId3"/>
          <a:srcRect/>
          <a:stretch>
            <a:fillRect/>
          </a:stretch>
        </p:blipFill>
        <p:spPr bwMode="auto">
          <a:xfrm>
            <a:off x="1458516" y="6498167"/>
            <a:ext cx="1939231" cy="216203"/>
          </a:xfrm>
          <a:prstGeom prst="rect">
            <a:avLst/>
          </a:prstGeom>
          <a:noFill/>
          <a:ln w="9525">
            <a:noFill/>
            <a:miter lim="800000"/>
            <a:headEnd/>
            <a:tailEnd/>
          </a:ln>
        </p:spPr>
      </p:pic>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C2A9BA59-CD47-469B-A211-DDB4106BAD62}" type="slidenum">
              <a:rPr lang="en-US"/>
              <a:pPr/>
              <a:t>55</a:t>
            </a:fld>
            <a:endParaRPr lang="en-US"/>
          </a:p>
        </p:txBody>
      </p:sp>
      <p:sp>
        <p:nvSpPr>
          <p:cNvPr id="2558982" name="Rectangle 6"/>
          <p:cNvSpPr>
            <a:spLocks noGrp="1" noRot="1" noChangeAspect="1" noChangeArrowheads="1" noTextEdit="1"/>
          </p:cNvSpPr>
          <p:nvPr>
            <p:ph type="sldImg"/>
          </p:nvPr>
        </p:nvSpPr>
        <p:spPr>
          <a:xfrm>
            <a:off x="571500" y="153988"/>
            <a:ext cx="5689600" cy="4267200"/>
          </a:xfrm>
          <a:ln/>
        </p:spPr>
      </p:sp>
      <p:sp>
        <p:nvSpPr>
          <p:cNvPr id="2558983" name="Rectangle 7"/>
          <p:cNvSpPr>
            <a:spLocks noGrp="1" noChangeArrowheads="1"/>
          </p:cNvSpPr>
          <p:nvPr>
            <p:ph type="body" idx="1"/>
          </p:nvPr>
        </p:nvSpPr>
        <p:spPr/>
        <p:txBody>
          <a:bodyPr/>
          <a:lstStyle/>
          <a:p>
            <a:pPr>
              <a:spcBef>
                <a:spcPct val="30000"/>
              </a:spcBef>
            </a:pPr>
            <a:r>
              <a:rPr lang="en-US">
                <a:solidFill>
                  <a:srgbClr val="000000"/>
                </a:solidFill>
                <a:cs typeface="Arial" charset="0"/>
                <a:sym typeface="Arial" charset="0"/>
              </a:rPr>
              <a:t>Créer et supprimer des synonymes</a:t>
            </a:r>
          </a:p>
          <a:p>
            <a:pPr lvl="1">
              <a:spcBef>
                <a:spcPct val="30000"/>
              </a:spcBef>
              <a:buFont typeface="Arial" charset="0"/>
              <a:buNone/>
            </a:pPr>
            <a:r>
              <a:rPr lang="en-US" b="1">
                <a:cs typeface="Arial" charset="0"/>
                <a:sym typeface="Arial" charset="0"/>
              </a:rPr>
              <a:t>Créer un synonyme</a:t>
            </a:r>
          </a:p>
          <a:p>
            <a:pPr lvl="1">
              <a:buFont typeface="Arial" charset="0"/>
              <a:buNone/>
            </a:pPr>
            <a:r>
              <a:rPr lang="en-US">
                <a:cs typeface="Arial" charset="0"/>
                <a:sym typeface="Arial" charset="0"/>
              </a:rPr>
              <a:t>L'exemple de la diapositive ci-dessus crée un synonyme pour la vue </a:t>
            </a:r>
            <a:r>
              <a:rPr lang="en-US">
                <a:latin typeface="Courier New" pitchFamily="49" charset="0"/>
                <a:cs typeface="Arial" charset="0"/>
                <a:sym typeface="Arial" charset="0"/>
              </a:rPr>
              <a:t>DEPT_SUM_VU</a:t>
            </a:r>
            <a:r>
              <a:rPr lang="en-US">
                <a:cs typeface="Arial" charset="0"/>
                <a:sym typeface="Arial" charset="0"/>
              </a:rPr>
              <a:t> afin qu'elle puisse être référencée plus facilement.</a:t>
            </a:r>
          </a:p>
          <a:p>
            <a:pPr lvl="1">
              <a:buFont typeface="Arial" charset="0"/>
              <a:buNone/>
            </a:pPr>
            <a:r>
              <a:rPr lang="en-US">
                <a:cs typeface="Arial" charset="0"/>
                <a:sym typeface="Arial" charset="0"/>
              </a:rPr>
              <a:t>L'administrateur de base de données peut créer un synonyme public accessible à tous les utilisateurs. L'exemple suivant crée un synonyme public nommé </a:t>
            </a:r>
            <a:r>
              <a:rPr lang="en-US">
                <a:latin typeface="Courier New" pitchFamily="49" charset="0"/>
                <a:cs typeface="Arial" charset="0"/>
                <a:sym typeface="Arial" charset="0"/>
              </a:rPr>
              <a:t>DEPT</a:t>
            </a:r>
            <a:r>
              <a:rPr lang="en-US">
                <a:cs typeface="Arial" charset="0"/>
                <a:sym typeface="Arial" charset="0"/>
              </a:rPr>
              <a:t> pour la table </a:t>
            </a:r>
            <a:r>
              <a:rPr lang="en-US">
                <a:latin typeface="Courier New" pitchFamily="49" charset="0"/>
                <a:cs typeface="Arial" charset="0"/>
                <a:sym typeface="Arial" charset="0"/>
              </a:rPr>
              <a:t>DEPARTMENTS</a:t>
            </a:r>
            <a:r>
              <a:rPr lang="en-US">
                <a:cs typeface="Arial" charset="0"/>
                <a:sym typeface="Arial" charset="0"/>
              </a:rPr>
              <a:t> d'Alice :</a:t>
            </a:r>
          </a:p>
          <a:p>
            <a:pPr lvl="4">
              <a:buFont typeface="Arial" charset="0"/>
              <a:buNone/>
            </a:pPr>
            <a:endParaRPr lang="en-US" sz="1100">
              <a:latin typeface="Times New Roman" pitchFamily="18" charset="0"/>
              <a:cs typeface="Arial" charset="0"/>
              <a:sym typeface="Arial" charset="0"/>
            </a:endParaRPr>
          </a:p>
          <a:p>
            <a:pPr lvl="4">
              <a:buFont typeface="Arial" charset="0"/>
              <a:buNone/>
            </a:pPr>
            <a:r>
              <a:rPr lang="en-US">
                <a:cs typeface="Arial" charset="0"/>
                <a:sym typeface="Arial" charset="0"/>
              </a:rPr>
              <a:t>CREATE PUBLIC SYNONYM  dept</a:t>
            </a:r>
          </a:p>
          <a:p>
            <a:pPr lvl="4">
              <a:buFont typeface="Arial" charset="0"/>
              <a:buNone/>
            </a:pPr>
            <a:r>
              <a:rPr lang="en-US">
                <a:cs typeface="Arial" charset="0"/>
                <a:sym typeface="Arial" charset="0"/>
              </a:rPr>
              <a:t>FOR    alice.departments;</a:t>
            </a:r>
          </a:p>
          <a:p>
            <a:pPr lvl="4">
              <a:buFont typeface="Arial" charset="0"/>
              <a:buNone/>
            </a:pPr>
            <a:endParaRPr lang="en-US">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b="1">
                <a:cs typeface="Arial" charset="0"/>
                <a:sym typeface="Arial" charset="0"/>
              </a:rPr>
              <a:t>Supprimer un synonyme</a:t>
            </a:r>
          </a:p>
          <a:p>
            <a:pPr lvl="1">
              <a:buFont typeface="Arial" charset="0"/>
              <a:buNone/>
            </a:pPr>
            <a:r>
              <a:rPr lang="en-US">
                <a:cs typeface="Arial" charset="0"/>
                <a:sym typeface="Arial" charset="0"/>
              </a:rPr>
              <a:t>Pour supprimer un synonyme, utilisez l'instruction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Seul l'administrateur de la base de données peut supprimer un synonyme public.</a:t>
            </a:r>
          </a:p>
          <a:p>
            <a:pPr lvl="4">
              <a:buFont typeface="Arial" charset="0"/>
              <a:buNone/>
            </a:pPr>
            <a:r>
              <a:rPr lang="en-US">
                <a:cs typeface="Arial" charset="0"/>
                <a:sym typeface="Arial" charset="0"/>
              </a:rPr>
              <a:t>DROP PUBLIC SYNONYM  dept;</a:t>
            </a:r>
          </a:p>
          <a:p>
            <a:pPr lvl="1">
              <a:spcBef>
                <a:spcPct val="30000"/>
              </a:spcBef>
              <a:buFont typeface="Arial" charset="0"/>
              <a:buNone/>
            </a:pPr>
            <a:r>
              <a:rPr lang="en-US">
                <a:cs typeface="Arial" charset="0"/>
                <a:sym typeface="Arial" charset="0"/>
              </a:rPr>
              <a:t>Pour plus d'informations, reportez-vous à la section relative à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du manuel </a:t>
            </a:r>
            <a:r>
              <a:rPr lang="en-US" i="1">
                <a:cs typeface="Arial" charset="0"/>
                <a:sym typeface="Arial" charset="0"/>
              </a:rPr>
              <a:t>Oracle Database SQL Language Reference for 10g or 11g database</a:t>
            </a:r>
            <a:r>
              <a:rPr lang="en-US">
                <a:cs typeface="Arial" charset="0"/>
                <a:sym typeface="Arial" charset="0"/>
              </a:rPr>
              <a:t>.</a:t>
            </a:r>
          </a:p>
        </p:txBody>
      </p:sp>
      <p:pic>
        <p:nvPicPr>
          <p:cNvPr id="2558981" name="Picture 4" descr="C:\project-SQLFund1\images\img11synonym.gif"/>
          <p:cNvPicPr>
            <a:picLocks noChangeAspect="1" noChangeArrowheads="1"/>
          </p:cNvPicPr>
          <p:nvPr/>
        </p:nvPicPr>
        <p:blipFill>
          <a:blip r:embed="rId3"/>
          <a:srcRect/>
          <a:stretch>
            <a:fillRect/>
          </a:stretch>
        </p:blipFill>
        <p:spPr bwMode="auto">
          <a:xfrm>
            <a:off x="1458516" y="6498167"/>
            <a:ext cx="1939231" cy="216203"/>
          </a:xfrm>
          <a:prstGeom prst="rect">
            <a:avLst/>
          </a:prstGeom>
          <a:noFill/>
          <a:ln w="9525">
            <a:noFill/>
            <a:miter lim="800000"/>
            <a:headEnd/>
            <a:tailEnd/>
          </a:ln>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D3585F9A-25F3-4F18-AE24-75409ECE5C85}" type="slidenum">
              <a:rPr lang="en-US"/>
              <a:pPr/>
              <a:t>6</a:t>
            </a:fld>
            <a:endParaRPr lang="en-US"/>
          </a:p>
        </p:txBody>
      </p:sp>
      <p:sp>
        <p:nvSpPr>
          <p:cNvPr id="2427912" name="Rectangle 8"/>
          <p:cNvSpPr>
            <a:spLocks noGrp="1" noRot="1" noChangeAspect="1" noChangeArrowheads="1" noTextEdit="1"/>
          </p:cNvSpPr>
          <p:nvPr>
            <p:ph type="sldImg"/>
          </p:nvPr>
        </p:nvSpPr>
        <p:spPr>
          <a:xfrm>
            <a:off x="571500" y="153988"/>
            <a:ext cx="5689600" cy="4267200"/>
          </a:xfrm>
          <a:ln/>
        </p:spPr>
      </p:sp>
      <p:sp>
        <p:nvSpPr>
          <p:cNvPr id="2427913" name="Rectangle 9"/>
          <p:cNvSpPr>
            <a:spLocks noGrp="1" noChangeArrowheads="1"/>
          </p:cNvSpPr>
          <p:nvPr>
            <p:ph type="body" idx="1"/>
          </p:nvPr>
        </p:nvSpPr>
        <p:spPr/>
        <p:txBody>
          <a:bodyPr/>
          <a:lstStyle/>
          <a:p>
            <a:r>
              <a:rPr lang="en-US">
                <a:solidFill>
                  <a:srgbClr val="000000"/>
                </a:solidFill>
                <a:cs typeface="Arial" pitchFamily="34" charset="0"/>
                <a:sym typeface="Arial" pitchFamily="34" charset="0"/>
              </a:rPr>
              <a:t>Insérer des lignes comprenant des valeurs NULL</a:t>
            </a:r>
          </a:p>
          <a:p>
            <a:endParaRPr lang="en-US">
              <a:solidFill>
                <a:srgbClr val="000000"/>
              </a:solidFill>
              <a:cs typeface="Arial" pitchFamily="34" charset="0"/>
              <a:sym typeface="Arial" pitchFamily="34" charset="0"/>
            </a:endParaRPr>
          </a:p>
          <a:p>
            <a:endParaRPr lang="en-US">
              <a:solidFill>
                <a:srgbClr val="000000"/>
              </a:solidFill>
              <a:cs typeface="Arial" pitchFamily="34" charset="0"/>
              <a:sym typeface="Arial" pitchFamily="34" charset="0"/>
            </a:endParaRPr>
          </a:p>
          <a:p>
            <a:endParaRPr lang="fr-FR">
              <a:solidFill>
                <a:srgbClr val="000000"/>
              </a:solidFill>
              <a:cs typeface="Arial" pitchFamily="34" charset="0"/>
              <a:sym typeface="Arial" pitchFamily="34" charset="0"/>
            </a:endParaRPr>
          </a:p>
          <a:p>
            <a:endParaRPr lang="fr-FR">
              <a:solidFill>
                <a:srgbClr val="000000"/>
              </a:solidFill>
              <a:cs typeface="Arial" pitchFamily="34" charset="0"/>
              <a:sym typeface="Arial" pitchFamily="34" charset="0"/>
            </a:endParaRPr>
          </a:p>
          <a:p>
            <a:endParaRPr lang="en-US">
              <a:solidFill>
                <a:srgbClr val="000000"/>
              </a:solidFill>
              <a:cs typeface="Arial" pitchFamily="34" charset="0"/>
              <a:sym typeface="Arial" pitchFamily="34" charset="0"/>
            </a:endParaRPr>
          </a:p>
          <a:p>
            <a:pPr lvl="1">
              <a:buFont typeface="Arial" pitchFamily="34" charset="0"/>
              <a:buNone/>
            </a:pPr>
            <a:r>
              <a:rPr lang="en-US">
                <a:cs typeface="Arial" pitchFamily="34" charset="0"/>
                <a:sym typeface="Arial" pitchFamily="34" charset="0"/>
              </a:rPr>
              <a:t>Assurez-vous de pouvoir utiliser des valeurs NULL dans la colonne considérée,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Le serveur Oracle applique automatiquement l'ensemble des types de données, des plages de données et des contraintes d'intégrité des données. Toute colonne qui n'est pas indiquée explicitement reçoit une valeur NULL dans la nouvelle ligne. </a:t>
            </a:r>
          </a:p>
          <a:p>
            <a:pPr lvl="1">
              <a:buFont typeface="Arial" pitchFamily="34" charset="0"/>
              <a:buNone/>
            </a:pPr>
            <a:r>
              <a:rPr lang="en-US">
                <a:cs typeface="Arial" pitchFamily="34" charset="0"/>
                <a:sym typeface="Arial" pitchFamily="34" charset="0"/>
              </a:rPr>
              <a:t>Les erreurs courantes qui peuvent se produire pendant la saisie par l'utilisateur sont vérifiées dans l'ordre suivant :</a:t>
            </a:r>
          </a:p>
          <a:p>
            <a:pPr lvl="2"/>
            <a:r>
              <a:rPr lang="en-US">
                <a:cs typeface="Arial" pitchFamily="34" charset="0"/>
                <a:sym typeface="Arial" pitchFamily="34" charset="0"/>
              </a:rPr>
              <a:t>Valeur obligatoire manquante pour une colonne </a:t>
            </a:r>
            <a:r>
              <a:rPr lang="en-US">
                <a:latin typeface="Courier New" pitchFamily="49" charset="0"/>
                <a:cs typeface="Arial" pitchFamily="34" charset="0"/>
                <a:sym typeface="Arial" pitchFamily="34" charset="0"/>
              </a:rPr>
              <a:t>NOT</a:t>
            </a:r>
            <a:r>
              <a:rPr lang="en-US">
                <a:cs typeface="Arial" pitchFamily="34" charset="0"/>
                <a:sym typeface="Arial" pitchFamily="34" charset="0"/>
              </a:rPr>
              <a:t> </a:t>
            </a:r>
            <a:r>
              <a:rPr lang="en-US">
                <a:latin typeface="Courier New" pitchFamily="49" charset="0"/>
                <a:cs typeface="Arial" pitchFamily="34" charset="0"/>
                <a:sym typeface="Arial" pitchFamily="34" charset="0"/>
              </a:rPr>
              <a:t>NULL</a:t>
            </a:r>
          </a:p>
          <a:p>
            <a:pPr lvl="2"/>
            <a:r>
              <a:rPr lang="en-US">
                <a:cs typeface="Arial" pitchFamily="34" charset="0"/>
                <a:sym typeface="Arial" pitchFamily="34" charset="0"/>
              </a:rPr>
              <a:t>Valeur en double violant une contrainte de clé unique ou primaire.</a:t>
            </a:r>
          </a:p>
          <a:p>
            <a:pPr lvl="2"/>
            <a:r>
              <a:rPr lang="en-US">
                <a:cs typeface="Arial" pitchFamily="34" charset="0"/>
                <a:sym typeface="Arial" pitchFamily="34" charset="0"/>
              </a:rPr>
              <a:t>Valeur quelconque (</a:t>
            </a:r>
            <a:r>
              <a:rPr lang="en-US">
                <a:latin typeface="Courier New" pitchFamily="49" charset="0"/>
                <a:cs typeface="Arial" pitchFamily="34" charset="0"/>
                <a:sym typeface="Arial" pitchFamily="34" charset="0"/>
              </a:rPr>
              <a:t>Any</a:t>
            </a:r>
            <a:r>
              <a:rPr lang="en-US">
                <a:cs typeface="Arial" pitchFamily="34" charset="0"/>
                <a:sym typeface="Arial" pitchFamily="34" charset="0"/>
              </a:rPr>
              <a:t>) violant une contrainte </a:t>
            </a:r>
            <a:r>
              <a:rPr lang="en-US">
                <a:latin typeface="Courier New" pitchFamily="49" charset="0"/>
                <a:cs typeface="Arial" pitchFamily="34" charset="0"/>
                <a:sym typeface="Arial" pitchFamily="34" charset="0"/>
              </a:rPr>
              <a:t>CHECK</a:t>
            </a:r>
            <a:r>
              <a:rPr lang="en-US">
                <a:cs typeface="Arial" pitchFamily="34" charset="0"/>
                <a:sym typeface="Arial" pitchFamily="34" charset="0"/>
              </a:rPr>
              <a:t>.</a:t>
            </a:r>
          </a:p>
          <a:p>
            <a:pPr lvl="2"/>
            <a:r>
              <a:rPr lang="en-US">
                <a:cs typeface="Arial" pitchFamily="34" charset="0"/>
                <a:sym typeface="Arial" pitchFamily="34" charset="0"/>
              </a:rPr>
              <a:t>Préservation de l'intégrité référentielle en cas de contrainte de clé étrangère.</a:t>
            </a:r>
          </a:p>
          <a:p>
            <a:pPr lvl="2"/>
            <a:r>
              <a:rPr lang="en-US">
                <a:cs typeface="Arial" pitchFamily="34" charset="0"/>
                <a:sym typeface="Arial" pitchFamily="34" charset="0"/>
              </a:rPr>
              <a:t>Non-concordance des types de données ou valeurs trop longues pour tenir dans la colonne.</a:t>
            </a:r>
          </a:p>
          <a:p>
            <a:pPr lvl="1">
              <a:lnSpc>
                <a:spcPct val="95000"/>
              </a:lnSpc>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Il est recommandé d'indiquer la liste de colonnes car l'instruction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 est ainsi plus lisible et plus fiable, ou moins sujette aux erreurs.</a:t>
            </a:r>
          </a:p>
        </p:txBody>
      </p:sp>
      <p:graphicFrame>
        <p:nvGraphicFramePr>
          <p:cNvPr id="2427916" name="Object 0"/>
          <p:cNvGraphicFramePr>
            <a:graphicFrameLocks/>
          </p:cNvGraphicFramePr>
          <p:nvPr/>
        </p:nvGraphicFramePr>
        <p:xfrm>
          <a:off x="555130" y="4995333"/>
          <a:ext cx="5533430" cy="1126370"/>
        </p:xfrm>
        <a:graphic>
          <a:graphicData uri="http://schemas.openxmlformats.org/presentationml/2006/ole">
            <mc:AlternateContent xmlns:mc="http://schemas.openxmlformats.org/markup-compatibility/2006">
              <mc:Choice xmlns:v="urn:schemas-microsoft-com:vml" Requires="v">
                <p:oleObj spid="_x0000_s1027" name="Document" r:id="rId5" imgW="5991813" imgH="1201913" progId="Word.Document.8">
                  <p:embed/>
                </p:oleObj>
              </mc:Choice>
              <mc:Fallback>
                <p:oleObj name="Document" r:id="rId5" imgW="5991813" imgH="1201913" progId="Word.Document.8">
                  <p:embed/>
                  <p:pic>
                    <p:nvPicPr>
                      <p:cNvPr id="0" name="Object 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130" y="4995333"/>
                        <a:ext cx="5533430" cy="112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278D035B-3EFE-4E62-9767-6873B174A1D2}" type="slidenum">
              <a:rPr lang="en-US"/>
              <a:pPr/>
              <a:t>7</a:t>
            </a:fld>
            <a:endParaRPr lang="en-US"/>
          </a:p>
        </p:txBody>
      </p:sp>
      <p:sp>
        <p:nvSpPr>
          <p:cNvPr id="2436101" name="Rectangle 5"/>
          <p:cNvSpPr>
            <a:spLocks noGrp="1" noRot="1" noChangeAspect="1" noChangeArrowheads="1" noTextEdit="1"/>
          </p:cNvSpPr>
          <p:nvPr>
            <p:ph type="sldImg"/>
          </p:nvPr>
        </p:nvSpPr>
        <p:spPr>
          <a:xfrm>
            <a:off x="571500" y="153988"/>
            <a:ext cx="5689600" cy="4267200"/>
          </a:xfrm>
          <a:ln/>
        </p:spPr>
      </p:sp>
      <p:sp>
        <p:nvSpPr>
          <p:cNvPr id="2436102" name="Rectangle 6"/>
          <p:cNvSpPr>
            <a:spLocks noGrp="1" noChangeArrowheads="1"/>
          </p:cNvSpPr>
          <p:nvPr>
            <p:ph type="body" idx="1"/>
          </p:nvPr>
        </p:nvSpPr>
        <p:spPr/>
        <p:txBody>
          <a:bodyPr>
            <a:normAutofit lnSpcReduction="10000"/>
          </a:bodyPr>
          <a:lstStyle/>
          <a:p>
            <a:r>
              <a:rPr lang="en-US">
                <a:solidFill>
                  <a:srgbClr val="000000"/>
                </a:solidFill>
                <a:cs typeface="Arial" charset="0"/>
                <a:sym typeface="Arial" charset="0"/>
              </a:rPr>
              <a:t>Copier des lignes depuis une autre table</a:t>
            </a:r>
          </a:p>
          <a:p>
            <a:pPr lvl="1">
              <a:buFont typeface="Arial" charset="0"/>
              <a:buNone/>
            </a:pPr>
            <a:r>
              <a:rPr lang="en-US">
                <a:cs typeface="Arial" charset="0"/>
                <a:sym typeface="Arial" charset="0"/>
              </a:rPr>
              <a:t>Vous pouvez utiliser l'instruction </a:t>
            </a:r>
            <a:r>
              <a:rPr lang="en-US">
                <a:latin typeface="Courier New" pitchFamily="49" charset="0"/>
                <a:cs typeface="Arial" charset="0"/>
                <a:sym typeface="Arial" charset="0"/>
              </a:rPr>
              <a:t>INSERT</a:t>
            </a:r>
            <a:r>
              <a:rPr lang="en-US">
                <a:cs typeface="Arial" charset="0"/>
                <a:sym typeface="Arial" charset="0"/>
              </a:rPr>
              <a:t> pour ajouter à une table des lignes dont les valeurs proviennent de tables existantes. Dans l'exemple de la diapositive ci-dessus, pour que l'instruction </a:t>
            </a:r>
            <a:r>
              <a:rPr lang="en-US">
                <a:latin typeface="Courier New" pitchFamily="49" charset="0"/>
                <a:cs typeface="Arial" charset="0"/>
                <a:sym typeface="Arial" charset="0"/>
              </a:rPr>
              <a:t>INSERT</a:t>
            </a:r>
            <a:r>
              <a:rPr lang="en-US">
                <a:cs typeface="Arial" charset="0"/>
                <a:sym typeface="Arial" charset="0"/>
              </a:rPr>
              <a:t> </a:t>
            </a:r>
            <a:r>
              <a:rPr lang="en-US">
                <a:latin typeface="Courier New" pitchFamily="49" charset="0"/>
                <a:cs typeface="Arial" charset="0"/>
                <a:sym typeface="Arial" charset="0"/>
              </a:rPr>
              <a:t>INTO</a:t>
            </a:r>
            <a:r>
              <a:rPr lang="en-US">
                <a:cs typeface="Arial" charset="0"/>
                <a:sym typeface="Arial" charset="0"/>
              </a:rPr>
              <a:t> fonctionne, vous devez avoir créé la table </a:t>
            </a:r>
            <a:r>
              <a:rPr lang="en-US">
                <a:latin typeface="Courier New" pitchFamily="49" charset="0"/>
                <a:cs typeface="Arial" charset="0"/>
                <a:sym typeface="Arial" charset="0"/>
              </a:rPr>
              <a:t>sales_reps</a:t>
            </a:r>
            <a:r>
              <a:rPr lang="en-US">
                <a:cs typeface="Arial" charset="0"/>
                <a:sym typeface="Arial" charset="0"/>
              </a:rPr>
              <a:t> à l'aide de l'instruction </a:t>
            </a:r>
            <a:r>
              <a:rPr lang="en-US">
                <a:latin typeface="Courier New" pitchFamily="49" charset="0"/>
                <a:cs typeface="Arial" charset="0"/>
                <a:sym typeface="Arial" charset="0"/>
              </a:rPr>
              <a:t>CREATE</a:t>
            </a:r>
            <a:r>
              <a:rPr lang="en-US">
                <a:cs typeface="Arial" charset="0"/>
                <a:sym typeface="Arial" charset="0"/>
              </a:rPr>
              <a:t> </a:t>
            </a:r>
            <a:r>
              <a:rPr lang="en-US">
                <a:latin typeface="Courier New" pitchFamily="49" charset="0"/>
                <a:cs typeface="Arial" charset="0"/>
                <a:sym typeface="Arial" charset="0"/>
              </a:rPr>
              <a:t>TABLE</a:t>
            </a:r>
            <a:r>
              <a:rPr lang="en-US">
                <a:cs typeface="Arial" charset="0"/>
                <a:sym typeface="Arial" charset="0"/>
              </a:rPr>
              <a:t>. Cette instruction sera décrite dans le chapitre suivant, "Utiliser des instructions LDD pour créer et gérer des tables". </a:t>
            </a:r>
          </a:p>
          <a:p>
            <a:pPr lvl="1">
              <a:buFont typeface="Arial" charset="0"/>
              <a:buNone/>
            </a:pPr>
            <a:r>
              <a:rPr lang="en-US">
                <a:cs typeface="Arial" charset="0"/>
                <a:sym typeface="Arial" charset="0"/>
              </a:rPr>
              <a:t>A la place de la clause </a:t>
            </a:r>
            <a:r>
              <a:rPr lang="en-US">
                <a:latin typeface="Courier New" pitchFamily="49" charset="0"/>
                <a:cs typeface="Arial" charset="0"/>
                <a:sym typeface="Arial" charset="0"/>
              </a:rPr>
              <a:t>VALUES</a:t>
            </a:r>
            <a:r>
              <a:rPr lang="en-US">
                <a:cs typeface="Arial" charset="0"/>
                <a:sym typeface="Arial" charset="0"/>
              </a:rPr>
              <a:t>, vous utilisez une sous-interrogation. </a:t>
            </a:r>
          </a:p>
          <a:p>
            <a:pPr lvl="1">
              <a:buFont typeface="Arial" charset="0"/>
              <a:buNone/>
            </a:pPr>
            <a:r>
              <a:rPr lang="en-US" b="1">
                <a:cs typeface="Arial" charset="0"/>
                <a:sym typeface="Arial" charset="0"/>
              </a:rPr>
              <a:t>Syntaxe</a:t>
            </a:r>
          </a:p>
          <a:p>
            <a:pPr lvl="2" algn="just">
              <a:buFont typeface="Arial" charset="0"/>
              <a:buNone/>
            </a:pPr>
            <a:r>
              <a:rPr lang="en-US" sz="1000">
                <a:latin typeface="Courier New" pitchFamily="49" charset="0"/>
                <a:cs typeface="Arial" charset="0"/>
                <a:sym typeface="Arial" charset="0"/>
              </a:rPr>
              <a:t>INSERT INTO </a:t>
            </a:r>
            <a:r>
              <a:rPr lang="en-US" sz="1000" i="1">
                <a:latin typeface="Courier New" pitchFamily="49" charset="0"/>
                <a:cs typeface="Arial" charset="0"/>
                <a:sym typeface="Arial" charset="0"/>
              </a:rPr>
              <a:t>table</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column</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column</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subquery;</a:t>
            </a:r>
            <a:r>
              <a:rPr lang="en-US" sz="1000">
                <a:latin typeface="Courier New" pitchFamily="49" charset="0"/>
                <a:cs typeface="Arial" charset="0"/>
                <a:sym typeface="Arial" charset="0"/>
              </a:rPr>
              <a:t> </a:t>
            </a:r>
          </a:p>
          <a:p>
            <a:pPr lvl="1">
              <a:buFont typeface="Arial" charset="0"/>
              <a:buNone/>
            </a:pPr>
            <a:r>
              <a:rPr lang="en-US">
                <a:cs typeface="Arial" charset="0"/>
                <a:sym typeface="Arial" charset="0"/>
              </a:rPr>
              <a:t>Dans la syntaxe :</a:t>
            </a:r>
          </a:p>
          <a:p>
            <a:pPr lvl="2">
              <a:buFont typeface="Arial" charset="0"/>
              <a:buNone/>
            </a:pPr>
            <a:r>
              <a:rPr lang="en-US" i="1">
                <a:latin typeface="Courier New" pitchFamily="49" charset="0"/>
                <a:cs typeface="Arial" charset="0"/>
                <a:sym typeface="Arial" charset="0"/>
              </a:rPr>
              <a:t>table</a:t>
            </a:r>
            <a:r>
              <a:rPr lang="en-US" i="1">
                <a:cs typeface="Arial" charset="0"/>
                <a:sym typeface="Arial" charset="0"/>
              </a:rPr>
              <a:t>		</a:t>
            </a:r>
            <a:r>
              <a:rPr lang="en-US">
                <a:cs typeface="Arial" charset="0"/>
                <a:sym typeface="Arial" charset="0"/>
              </a:rPr>
              <a:t>Est le nom de la table.</a:t>
            </a:r>
          </a:p>
          <a:p>
            <a:pPr lvl="2">
              <a:buFont typeface="Arial" charset="0"/>
              <a:buNone/>
            </a:pPr>
            <a:r>
              <a:rPr lang="en-US" i="1">
                <a:latin typeface="Courier New" pitchFamily="49" charset="0"/>
                <a:cs typeface="Arial" charset="0"/>
                <a:sym typeface="Arial" charset="0"/>
              </a:rPr>
              <a:t>column</a:t>
            </a:r>
            <a:r>
              <a:rPr lang="en-US" i="1">
                <a:cs typeface="Arial" charset="0"/>
                <a:sym typeface="Arial" charset="0"/>
              </a:rPr>
              <a:t>		</a:t>
            </a:r>
            <a:r>
              <a:rPr lang="en-US">
                <a:cs typeface="Arial" charset="0"/>
                <a:sym typeface="Arial" charset="0"/>
              </a:rPr>
              <a:t>Est le nom de la colonne à remplir dans la table.</a:t>
            </a:r>
          </a:p>
          <a:p>
            <a:pPr lvl="2">
              <a:buFont typeface="Arial" charset="0"/>
              <a:buNone/>
            </a:pPr>
            <a:r>
              <a:rPr lang="en-US" i="1">
                <a:latin typeface="Courier New" pitchFamily="49" charset="0"/>
                <a:cs typeface="Arial" charset="0"/>
                <a:sym typeface="Arial" charset="0"/>
              </a:rPr>
              <a:t>subquery</a:t>
            </a:r>
            <a:r>
              <a:rPr lang="en-US">
                <a:cs typeface="Arial" charset="0"/>
                <a:sym typeface="Arial" charset="0"/>
              </a:rPr>
              <a:t>	Est la sous-interrogation qui renvoie les lignes dans la table.</a:t>
            </a:r>
          </a:p>
          <a:p>
            <a:pPr lvl="1">
              <a:buFont typeface="Arial" charset="0"/>
              <a:buNone/>
            </a:pPr>
            <a:r>
              <a:rPr lang="en-US">
                <a:cs typeface="Arial" charset="0"/>
                <a:sym typeface="Arial" charset="0"/>
              </a:rPr>
              <a:t>Les colonnes indiquées dans la clause </a:t>
            </a:r>
            <a:r>
              <a:rPr lang="en-US">
                <a:latin typeface="Courier New" pitchFamily="49" charset="0"/>
                <a:cs typeface="Arial" charset="0"/>
                <a:sym typeface="Arial" charset="0"/>
              </a:rPr>
              <a:t>INSERT</a:t>
            </a:r>
            <a:r>
              <a:rPr lang="en-US">
                <a:cs typeface="Arial" charset="0"/>
                <a:sym typeface="Arial" charset="0"/>
              </a:rPr>
              <a:t> doivent correspondre en termes de nombre et de type de données aux valeurs de la sous-interrogation. Le nombre de lignes ajoutées dépend du nombre de lignes renvoyées par la sous-interrogation. Pour créer une copie des lignes d'une table, utilisez </a:t>
            </a:r>
            <a:r>
              <a:rPr lang="en-US">
                <a:latin typeface="Courier New" pitchFamily="49" charset="0"/>
                <a:cs typeface="Arial" charset="0"/>
                <a:sym typeface="Arial" charset="0"/>
              </a:rPr>
              <a:t>SELECT</a:t>
            </a:r>
            <a:r>
              <a:rPr lang="en-US">
                <a:cs typeface="Arial" charset="0"/>
                <a:sym typeface="Arial" charset="0"/>
              </a:rPr>
              <a:t> * dans la sous-interrogation :</a:t>
            </a:r>
          </a:p>
          <a:p>
            <a:pPr lvl="2">
              <a:buFont typeface="Arial" charset="0"/>
              <a:buNone/>
            </a:pPr>
            <a:r>
              <a:rPr lang="en-US" sz="1000">
                <a:latin typeface="Courier New" pitchFamily="49" charset="0"/>
                <a:cs typeface="Arial" charset="0"/>
                <a:sym typeface="Arial" charset="0"/>
              </a:rPr>
              <a:t>INSERT INTO copy_emp</a:t>
            </a:r>
          </a:p>
          <a:p>
            <a:pPr lvl="1">
              <a:spcBef>
                <a:spcPct val="0"/>
              </a:spcBef>
              <a:buFont typeface="Arial" charset="0"/>
              <a:buNone/>
            </a:pPr>
            <a:r>
              <a:rPr lang="en-US" sz="1000">
                <a:latin typeface="Courier New" pitchFamily="49" charset="0"/>
                <a:cs typeface="Arial" charset="0"/>
                <a:sym typeface="Arial" charset="0"/>
              </a:rPr>
              <a:t>   	SELECT * </a:t>
            </a:r>
          </a:p>
          <a:p>
            <a:pPr lvl="1">
              <a:spcBef>
                <a:spcPct val="0"/>
              </a:spcBef>
              <a:buFont typeface="Arial" charset="0"/>
              <a:buNone/>
            </a:pPr>
            <a:r>
              <a:rPr lang="en-US" sz="1000">
                <a:latin typeface="Courier New" pitchFamily="49" charset="0"/>
                <a:cs typeface="Arial" charset="0"/>
                <a:sym typeface="Arial" charset="0"/>
              </a:rPr>
              <a:t>   	FROM   employees;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9 -  </a:t>
            </a:r>
            <a:fld id="{84B794CB-4431-4ACC-88CB-BA73ADA80798}" type="slidenum">
              <a:rPr lang="en-US"/>
              <a:pPr/>
              <a:t>8</a:t>
            </a:fld>
            <a:endParaRPr lang="en-US"/>
          </a:p>
        </p:txBody>
      </p:sp>
      <p:sp>
        <p:nvSpPr>
          <p:cNvPr id="2444295" name="Rectangle 7"/>
          <p:cNvSpPr>
            <a:spLocks noGrp="1" noRot="1" noChangeAspect="1" noChangeArrowheads="1" noTextEdit="1"/>
          </p:cNvSpPr>
          <p:nvPr>
            <p:ph type="sldImg"/>
          </p:nvPr>
        </p:nvSpPr>
        <p:spPr>
          <a:xfrm>
            <a:off x="571500" y="153988"/>
            <a:ext cx="5689600" cy="4267200"/>
          </a:xfrm>
          <a:ln/>
        </p:spPr>
      </p:sp>
      <p:sp>
        <p:nvSpPr>
          <p:cNvPr id="2444296" name="Rectangle 8"/>
          <p:cNvSpPr>
            <a:spLocks noGrp="1" noChangeArrowheads="1"/>
          </p:cNvSpPr>
          <p:nvPr>
            <p:ph type="body" idx="1"/>
          </p:nvPr>
        </p:nvSpPr>
        <p:spPr/>
        <p:txBody>
          <a:bodyPr/>
          <a:lstStyle/>
          <a:p>
            <a:r>
              <a:rPr lang="en-US">
                <a:solidFill>
                  <a:srgbClr val="000000"/>
                </a:solidFill>
                <a:cs typeface="Arial" pitchFamily="34" charset="0"/>
                <a:sym typeface="Arial" pitchFamily="34" charset="0"/>
              </a:rPr>
              <a:t>Mettre à jour des lignes d'une table</a:t>
            </a:r>
          </a:p>
          <a:p>
            <a:pPr lvl="1">
              <a:buFont typeface="Arial" pitchFamily="34" charset="0"/>
              <a:buNone/>
            </a:pPr>
            <a:r>
              <a:rPr lang="en-US">
                <a:cs typeface="Arial" pitchFamily="34" charset="0"/>
                <a:sym typeface="Arial" pitchFamily="34" charset="0"/>
              </a:rPr>
              <a:t>Si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est indiquée, l'instruction </a:t>
            </a:r>
            <a:r>
              <a:rPr lang="en-US">
                <a:latin typeface="Courier New" pitchFamily="49" charset="0"/>
                <a:cs typeface="Arial" pitchFamily="34" charset="0"/>
                <a:sym typeface="Arial" pitchFamily="34" charset="0"/>
              </a:rPr>
              <a:t>UPDATE</a:t>
            </a:r>
            <a:r>
              <a:rPr lang="en-US">
                <a:cs typeface="Arial" pitchFamily="34" charset="0"/>
                <a:sym typeface="Arial" pitchFamily="34" charset="0"/>
              </a:rPr>
              <a:t> modifie les valeurs d'une ou de plusieurs lignes spécifiques. L'exemple de la diapositive ci-dessus illustre le transfert de l'employé 113 (Popp) vers le département 50.</a:t>
            </a:r>
          </a:p>
          <a:p>
            <a:pPr lvl="1">
              <a:buFont typeface="Arial" pitchFamily="34" charset="0"/>
              <a:buNone/>
            </a:pPr>
            <a:r>
              <a:rPr lang="en-US">
                <a:cs typeface="Arial" pitchFamily="34" charset="0"/>
                <a:sym typeface="Arial" pitchFamily="34" charset="0"/>
              </a:rPr>
              <a:t>Si vous omettez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les valeurs de toutes les lignes de la table sont modifiées. Examinez les lignes mises à jour dans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a:t>
            </a:r>
          </a:p>
          <a:p>
            <a:pPr lvl="1">
              <a:spcBef>
                <a:spcPct val="0"/>
              </a:spcBef>
              <a:buFont typeface="Arial" pitchFamily="34" charset="0"/>
              <a:buNone/>
            </a:pPr>
            <a:r>
              <a:rPr lang="en-US" sz="1000">
                <a:latin typeface="Courier New" pitchFamily="49" charset="0"/>
                <a:cs typeface="Arial" pitchFamily="34" charset="0"/>
                <a:sym typeface="Arial" pitchFamily="34" charset="0"/>
              </a:rPr>
              <a:t>   SELECT last_name, department_id</a:t>
            </a:r>
          </a:p>
          <a:p>
            <a:pPr lvl="1">
              <a:spcBef>
                <a:spcPct val="0"/>
              </a:spcBef>
              <a:buFont typeface="Arial" pitchFamily="34" charset="0"/>
              <a:buNone/>
            </a:pPr>
            <a:r>
              <a:rPr lang="en-US" sz="1000">
                <a:latin typeface="Courier New" pitchFamily="49" charset="0"/>
                <a:cs typeface="Arial" pitchFamily="34" charset="0"/>
                <a:sym typeface="Arial" pitchFamily="34" charset="0"/>
              </a:rPr>
              <a:t>   FROM   copy_emp;</a:t>
            </a:r>
          </a:p>
          <a:p>
            <a:pPr lvl="1">
              <a:spcBef>
                <a:spcPct val="0"/>
              </a:spcBef>
              <a:buFont typeface="Arial" pitchFamily="34" charset="0"/>
              <a:buNone/>
            </a:pPr>
            <a:endParaRPr lang="fr-FR"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fr-FR"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r>
              <a:rPr lang="en-US">
                <a:cs typeface="Arial" pitchFamily="34" charset="0"/>
                <a:sym typeface="Arial" pitchFamily="34" charset="0"/>
              </a:rPr>
              <a:t>Par exemple, un employé qui occupait le poste </a:t>
            </a:r>
            <a:r>
              <a:rPr lang="en-US">
                <a:latin typeface="Courier New" pitchFamily="49" charset="0"/>
                <a:cs typeface="Arial" pitchFamily="34" charset="0"/>
                <a:sym typeface="Arial" pitchFamily="34" charset="0"/>
              </a:rPr>
              <a:t>SA_REP</a:t>
            </a:r>
            <a:r>
              <a:rPr lang="en-US">
                <a:cs typeface="Arial" pitchFamily="34" charset="0"/>
                <a:sym typeface="Arial" pitchFamily="34" charset="0"/>
              </a:rPr>
              <a:t> occupe désormais le poste </a:t>
            </a:r>
            <a:r>
              <a:rPr lang="en-US">
                <a:latin typeface="Courier New" pitchFamily="49" charset="0"/>
                <a:cs typeface="Arial" pitchFamily="34" charset="0"/>
                <a:sym typeface="Arial" pitchFamily="34" charset="0"/>
              </a:rPr>
              <a:t>IT_PROG</a:t>
            </a:r>
            <a:r>
              <a:rPr lang="en-US">
                <a:cs typeface="Arial" pitchFamily="34" charset="0"/>
                <a:sym typeface="Arial" pitchFamily="34" charset="0"/>
              </a:rPr>
              <a:t>. Le paramètre </a:t>
            </a:r>
            <a:r>
              <a:rPr lang="en-US">
                <a:latin typeface="Courier New" pitchFamily="49" charset="0"/>
                <a:cs typeface="Arial" pitchFamily="34" charset="0"/>
                <a:sym typeface="Arial" pitchFamily="34" charset="0"/>
              </a:rPr>
              <a:t>JOB_ID</a:t>
            </a:r>
            <a:r>
              <a:rPr lang="en-US">
                <a:cs typeface="Arial" pitchFamily="34" charset="0"/>
                <a:sym typeface="Arial" pitchFamily="34" charset="0"/>
              </a:rPr>
              <a:t> correspondant doit donc être mis à jour et la valeur </a:t>
            </a:r>
            <a:r>
              <a:rPr lang="en-US">
                <a:latin typeface="Courier New" pitchFamily="49" charset="0"/>
                <a:cs typeface="Arial" pitchFamily="34" charset="0"/>
                <a:sym typeface="Arial" pitchFamily="34" charset="0"/>
              </a:rPr>
              <a:t>NULL</a:t>
            </a:r>
            <a:r>
              <a:rPr lang="en-US">
                <a:cs typeface="Arial" pitchFamily="34" charset="0"/>
                <a:sym typeface="Arial" pitchFamily="34" charset="0"/>
              </a:rPr>
              <a:t> doit être attribuée au champ de commission.</a:t>
            </a:r>
          </a:p>
          <a:p>
            <a:pPr lvl="1">
              <a:spcBef>
                <a:spcPct val="0"/>
              </a:spcBef>
              <a:buFont typeface="Arial" pitchFamily="34" charset="0"/>
              <a:buNone/>
            </a:pPr>
            <a:r>
              <a:rPr lang="en-US" sz="1000" b="1">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UPDATE employees</a:t>
            </a:r>
          </a:p>
          <a:p>
            <a:pPr lvl="1">
              <a:spcBef>
                <a:spcPct val="0"/>
              </a:spcBef>
              <a:buFont typeface="Arial" pitchFamily="34" charset="0"/>
              <a:buNone/>
            </a:pPr>
            <a:r>
              <a:rPr lang="en-US" sz="1000">
                <a:latin typeface="Courier New" pitchFamily="49" charset="0"/>
                <a:cs typeface="Arial" pitchFamily="34" charset="0"/>
                <a:sym typeface="Arial" pitchFamily="34" charset="0"/>
              </a:rPr>
              <a:t>	SET job_id = </a:t>
            </a:r>
            <a:r>
              <a:rPr lang="en-US" sz="1000">
                <a:latin typeface="Courier New" pitchFamily="49" charset="0"/>
                <a:cs typeface="Courier New" pitchFamily="49" charset="0"/>
                <a:sym typeface="Arial" pitchFamily="34" charset="0"/>
              </a:rPr>
              <a:t>'</a:t>
            </a:r>
            <a:r>
              <a:rPr lang="en-US" sz="1000">
                <a:latin typeface="Courier New" pitchFamily="49" charset="0"/>
                <a:cs typeface="Arial" pitchFamily="34" charset="0"/>
                <a:sym typeface="Arial" pitchFamily="34" charset="0"/>
              </a:rPr>
              <a:t>IT_PROG</a:t>
            </a:r>
            <a:r>
              <a:rPr lang="en-US" sz="1000">
                <a:latin typeface="Courier New" pitchFamily="49" charset="0"/>
                <a:cs typeface="Courier New" pitchFamily="49" charset="0"/>
                <a:sym typeface="Arial" pitchFamily="34" charset="0"/>
              </a:rPr>
              <a:t>'</a:t>
            </a:r>
            <a:r>
              <a:rPr lang="en-US" sz="1000">
                <a:latin typeface="Courier New" pitchFamily="49" charset="0"/>
                <a:cs typeface="Arial" pitchFamily="34" charset="0"/>
                <a:sym typeface="Arial" pitchFamily="34" charset="0"/>
              </a:rPr>
              <a:t>, commission_pct = NULL	</a:t>
            </a:r>
          </a:p>
          <a:p>
            <a:pPr lvl="1">
              <a:spcBef>
                <a:spcPct val="0"/>
              </a:spcBef>
              <a:buFont typeface="Arial" pitchFamily="34" charset="0"/>
              <a:buNone/>
            </a:pPr>
            <a:r>
              <a:rPr lang="en-US" sz="1000">
                <a:latin typeface="Courier New" pitchFamily="49" charset="0"/>
                <a:cs typeface="Arial" pitchFamily="34" charset="0"/>
                <a:sym typeface="Arial" pitchFamily="34" charset="0"/>
              </a:rPr>
              <a:t>	WHERE employee_id = 114;</a:t>
            </a: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 contient les mêmes données que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a:t>
            </a:r>
          </a:p>
        </p:txBody>
      </p:sp>
      <p:sp>
        <p:nvSpPr>
          <p:cNvPr id="2444293" name="Text Box 11"/>
          <p:cNvSpPr txBox="1">
            <a:spLocks noChangeArrowheads="1"/>
          </p:cNvSpPr>
          <p:nvPr/>
        </p:nvSpPr>
        <p:spPr bwMode="auto">
          <a:xfrm>
            <a:off x="916782" y="6924524"/>
            <a:ext cx="318492" cy="362163"/>
          </a:xfrm>
          <a:prstGeom prst="rect">
            <a:avLst/>
          </a:prstGeom>
          <a:noFill/>
          <a:ln w="25400">
            <a:noFill/>
            <a:miter lim="800000"/>
            <a:headEnd type="none" w="sm" len="sm"/>
            <a:tailEnd type="none" w="med" len="lg"/>
          </a:ln>
        </p:spPr>
        <p:txBody>
          <a:bodyPr lIns="11690" tIns="11690" rIns="11690" bIns="11690">
            <a:spAutoFit/>
          </a:bodyPr>
          <a:lstStyle/>
          <a:p>
            <a:pPr defTabSz="756815" eaLnBrk="0" hangingPunct="0">
              <a:buSzPct val="100000"/>
            </a:pPr>
            <a:r>
              <a:rPr lang="en-US" sz="2200" b="1">
                <a:sym typeface="Arial" pitchFamily="34" charset="0"/>
              </a:rPr>
              <a:t>…</a:t>
            </a:r>
          </a:p>
        </p:txBody>
      </p:sp>
      <p:pic>
        <p:nvPicPr>
          <p:cNvPr id="2444294" name="Picture 14" descr="C:\salome_official\projects\11gR2_SQL 1\screenshots\les9_16n_a.gif"/>
          <p:cNvPicPr>
            <a:picLocks noChangeAspect="1" noChangeArrowheads="1"/>
          </p:cNvPicPr>
          <p:nvPr/>
        </p:nvPicPr>
        <p:blipFill>
          <a:blip r:embed="rId3"/>
          <a:srcRect/>
          <a:stretch>
            <a:fillRect/>
          </a:stretch>
        </p:blipFill>
        <p:spPr bwMode="auto">
          <a:xfrm>
            <a:off x="985242" y="6145893"/>
            <a:ext cx="2698254" cy="870857"/>
          </a:xfrm>
          <a:prstGeom prst="rect">
            <a:avLst/>
          </a:prstGeom>
          <a:noFill/>
          <a:ln w="12700">
            <a:solidFill>
              <a:schemeClr val="tx1"/>
            </a:solidFill>
            <a:miter lim="800000"/>
            <a:headEnd/>
            <a:tailEnd/>
          </a:ln>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 Les fondamentaux du langage SQL (I)   9 -  </a:t>
            </a:r>
            <a:fld id="{D3FF4D4F-ED68-49CF-A75C-AA3F2327D188}" type="slidenum">
              <a:rPr lang="en-US"/>
              <a:pPr/>
              <a:t>9</a:t>
            </a:fld>
            <a:endParaRPr lang="en-US"/>
          </a:p>
        </p:txBody>
      </p:sp>
      <p:sp>
        <p:nvSpPr>
          <p:cNvPr id="2456585" name="Rectangle 9"/>
          <p:cNvSpPr>
            <a:spLocks noGrp="1" noRot="1" noChangeAspect="1" noChangeArrowheads="1" noTextEdit="1"/>
          </p:cNvSpPr>
          <p:nvPr>
            <p:ph type="sldImg"/>
          </p:nvPr>
        </p:nvSpPr>
        <p:spPr>
          <a:xfrm>
            <a:off x="571500" y="153988"/>
            <a:ext cx="5689600" cy="4267200"/>
          </a:xfrm>
          <a:ln/>
        </p:spPr>
      </p:sp>
      <p:sp>
        <p:nvSpPr>
          <p:cNvPr id="2456586" name="Rectangle 10"/>
          <p:cNvSpPr>
            <a:spLocks noGrp="1" noChangeArrowheads="1"/>
          </p:cNvSpPr>
          <p:nvPr>
            <p:ph type="body" idx="1"/>
          </p:nvPr>
        </p:nvSpPr>
        <p:spPr/>
        <p:txBody>
          <a:bodyPr/>
          <a:lstStyle/>
          <a:p>
            <a:r>
              <a:rPr lang="en-US">
                <a:solidFill>
                  <a:srgbClr val="000000"/>
                </a:solidFill>
                <a:cs typeface="Arial" pitchFamily="34" charset="0"/>
                <a:sym typeface="Arial" pitchFamily="34" charset="0"/>
              </a:rPr>
              <a:t>Supprimer des lignes d'une table</a:t>
            </a:r>
          </a:p>
          <a:p>
            <a:pPr lvl="1">
              <a:buFont typeface="Arial" pitchFamily="34" charset="0"/>
              <a:buNone/>
            </a:pPr>
            <a:r>
              <a:rPr lang="en-US">
                <a:cs typeface="Arial" pitchFamily="34" charset="0"/>
                <a:sym typeface="Arial" pitchFamily="34" charset="0"/>
              </a:rPr>
              <a:t>Vous pouvez supprimer des lignes spécifiques en indiquant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dans l'instruction </a:t>
            </a:r>
            <a:r>
              <a:rPr lang="en-US">
                <a:latin typeface="Courier New" pitchFamily="49" charset="0"/>
                <a:cs typeface="Arial" pitchFamily="34" charset="0"/>
                <a:sym typeface="Arial" pitchFamily="34" charset="0"/>
              </a:rPr>
              <a:t>DELETE</a:t>
            </a:r>
            <a:r>
              <a:rPr lang="en-US">
                <a:cs typeface="Arial" pitchFamily="34" charset="0"/>
                <a:sym typeface="Arial" pitchFamily="34" charset="0"/>
              </a:rPr>
              <a:t>. Le premier exemple de la diapositive ci-dessus supprime le département Accounting de la table </a:t>
            </a:r>
            <a:r>
              <a:rPr lang="en-US">
                <a:latin typeface="Courier New" pitchFamily="49" charset="0"/>
                <a:cs typeface="Arial" pitchFamily="34" charset="0"/>
                <a:sym typeface="Arial" pitchFamily="34" charset="0"/>
              </a:rPr>
              <a:t>DEPARTMENTS</a:t>
            </a:r>
            <a:r>
              <a:rPr lang="en-US">
                <a:cs typeface="Arial" pitchFamily="34" charset="0"/>
                <a:sym typeface="Arial" pitchFamily="34" charset="0"/>
              </a:rPr>
              <a:t>. Vous pouvez vérifier l'opération de suppression en affichant les lignes supprimées à l'aide de l'instruction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a:t>
            </a:r>
          </a:p>
          <a:p>
            <a:pPr lvl="1">
              <a:spcBef>
                <a:spcPct val="0"/>
              </a:spcBef>
              <a:buFont typeface="Arial" pitchFamily="34" charset="0"/>
              <a:buNone/>
            </a:pPr>
            <a:r>
              <a:rPr lang="en-US" sz="1000">
                <a:latin typeface="Courier New" pitchFamily="49" charset="0"/>
                <a:cs typeface="Arial" pitchFamily="34" charset="0"/>
                <a:sym typeface="Arial" pitchFamily="34" charset="0"/>
              </a:rPr>
              <a:t>    SELECT  *</a:t>
            </a:r>
          </a:p>
          <a:p>
            <a:pPr lvl="1">
              <a:spcBef>
                <a:spcPct val="0"/>
              </a:spcBef>
              <a:buFont typeface="Arial" pitchFamily="34" charset="0"/>
              <a:buNone/>
            </a:pPr>
            <a:r>
              <a:rPr lang="en-US" sz="1000">
                <a:latin typeface="Courier New" pitchFamily="49" charset="0"/>
                <a:cs typeface="Arial" pitchFamily="34" charset="0"/>
                <a:sym typeface="Arial" pitchFamily="34" charset="0"/>
              </a:rPr>
              <a:t>    FROM    departments</a:t>
            </a:r>
          </a:p>
          <a:p>
            <a:pPr lvl="1">
              <a:spcBef>
                <a:spcPct val="0"/>
              </a:spcBef>
              <a:buFont typeface="Arial" pitchFamily="34" charset="0"/>
              <a:buNone/>
            </a:pPr>
            <a:r>
              <a:rPr lang="en-US" sz="1000">
                <a:latin typeface="Courier New" pitchFamily="49" charset="0"/>
                <a:cs typeface="Arial" pitchFamily="34" charset="0"/>
                <a:sym typeface="Arial" pitchFamily="34" charset="0"/>
              </a:rPr>
              <a:t>    WHERE   department_name = 'Finance';</a:t>
            </a: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buFont typeface="Arial" pitchFamily="34" charset="0"/>
              <a:buNone/>
            </a:pPr>
            <a:endParaRPr lang="en-US" sz="1000">
              <a:latin typeface="Courier New" pitchFamily="49" charset="0"/>
              <a:cs typeface="Arial" pitchFamily="34" charset="0"/>
              <a:sym typeface="Arial" pitchFamily="34" charset="0"/>
            </a:endParaRPr>
          </a:p>
          <a:p>
            <a:pPr lvl="1">
              <a:lnSpc>
                <a:spcPct val="95000"/>
              </a:lnSpc>
              <a:buFont typeface="Arial" pitchFamily="34" charset="0"/>
              <a:buNone/>
            </a:pPr>
            <a:r>
              <a:rPr lang="en-US">
                <a:cs typeface="Arial" pitchFamily="34" charset="0"/>
                <a:sym typeface="Arial" pitchFamily="34" charset="0"/>
              </a:rPr>
              <a:t>Toutefois, si vous omettez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toutes les lignes de la table sont supprimées. Le deuxième exemple de la diapositive supprime toutes les lignes de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 car aucune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n'a été indiquée.</a:t>
            </a:r>
          </a:p>
          <a:p>
            <a:pPr lvl="1">
              <a:lnSpc>
                <a:spcPct val="95000"/>
              </a:lnSpc>
              <a:buFont typeface="Arial" pitchFamily="34" charset="0"/>
              <a:buNone/>
            </a:pPr>
            <a:r>
              <a:rPr lang="en-US" b="1">
                <a:cs typeface="Arial" pitchFamily="34" charset="0"/>
                <a:sym typeface="Arial" pitchFamily="34" charset="0"/>
              </a:rPr>
              <a:t>Exemple :</a:t>
            </a:r>
          </a:p>
          <a:p>
            <a:pPr lvl="1">
              <a:lnSpc>
                <a:spcPct val="95000"/>
              </a:lnSpc>
              <a:buFont typeface="Arial" pitchFamily="34" charset="0"/>
              <a:buNone/>
            </a:pPr>
            <a:r>
              <a:rPr lang="en-US">
                <a:cs typeface="Arial" pitchFamily="34" charset="0"/>
                <a:sym typeface="Arial" pitchFamily="34" charset="0"/>
              </a:rPr>
              <a:t>Supprimez les lignes identifiées dans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a:t>
            </a:r>
          </a:p>
          <a:p>
            <a:pPr lvl="3">
              <a:lnSpc>
                <a:spcPct val="95000"/>
              </a:lnSpc>
              <a:buFont typeface="Arial" pitchFamily="34" charset="0"/>
              <a:buNone/>
            </a:pPr>
            <a:endParaRPr lang="en-US">
              <a:cs typeface="Arial" pitchFamily="34" charset="0"/>
              <a:sym typeface="Arial" pitchFamily="34" charset="0"/>
            </a:endParaRPr>
          </a:p>
          <a:p>
            <a:pPr lvl="1">
              <a:lnSpc>
                <a:spcPct val="95000"/>
              </a:lnSpc>
              <a:spcBef>
                <a:spcPct val="0"/>
              </a:spcBef>
              <a:buFont typeface="Arial" pitchFamily="34" charset="0"/>
              <a:buNone/>
            </a:pPr>
            <a:r>
              <a:rPr lang="en-US">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DELETE FROM  employees WHERE employee_id = 114;</a:t>
            </a:r>
          </a:p>
          <a:p>
            <a:pPr lvl="1">
              <a:lnSpc>
                <a:spcPct val="95000"/>
              </a:lnSpc>
              <a:spcBef>
                <a:spcPct val="0"/>
              </a:spcBef>
              <a:buFont typeface="Arial" pitchFamily="34" charset="0"/>
              <a:buNone/>
            </a:pPr>
            <a:endParaRPr lang="en-US" sz="1000">
              <a:latin typeface="Courier New" pitchFamily="49" charset="0"/>
              <a:cs typeface="Arial" pitchFamily="34" charset="0"/>
              <a:sym typeface="Arial" pitchFamily="34" charset="0"/>
            </a:endParaRPr>
          </a:p>
          <a:p>
            <a:pPr lvl="1">
              <a:lnSpc>
                <a:spcPct val="95000"/>
              </a:lnSpc>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r>
              <a:rPr lang="en-US" sz="1000">
                <a:latin typeface="Courier New" pitchFamily="49" charset="0"/>
                <a:cs typeface="Arial" pitchFamily="34" charset="0"/>
                <a:sym typeface="Arial" pitchFamily="34" charset="0"/>
              </a:rPr>
              <a:t>	DELETE FROM  departments WHERE department_id IN (30, 40);</a:t>
            </a:r>
          </a:p>
        </p:txBody>
      </p:sp>
      <p:sp>
        <p:nvSpPr>
          <p:cNvPr id="2456581" name="Rectangle 4"/>
          <p:cNvSpPr>
            <a:spLocks noChangeArrowheads="1"/>
          </p:cNvSpPr>
          <p:nvPr/>
        </p:nvSpPr>
        <p:spPr bwMode="auto">
          <a:xfrm>
            <a:off x="565547" y="6972905"/>
            <a:ext cx="5633145" cy="550333"/>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pitchFamily="34" charset="0"/>
              <a:buNone/>
            </a:pPr>
            <a:endParaRPr lang="en-IN" sz="1700" b="1"/>
          </a:p>
        </p:txBody>
      </p:sp>
      <p:pic>
        <p:nvPicPr>
          <p:cNvPr id="2456582" name="Picture 5" descr="C:\project-SQLFund1\images\img09-0rows.gif"/>
          <p:cNvPicPr>
            <a:picLocks noChangeAspect="1" noChangeArrowheads="1"/>
          </p:cNvPicPr>
          <p:nvPr/>
        </p:nvPicPr>
        <p:blipFill>
          <a:blip r:embed="rId3"/>
          <a:srcRect/>
          <a:stretch>
            <a:fillRect/>
          </a:stretch>
        </p:blipFill>
        <p:spPr bwMode="auto">
          <a:xfrm>
            <a:off x="1081982" y="6058203"/>
            <a:ext cx="1221878" cy="238881"/>
          </a:xfrm>
          <a:prstGeom prst="rect">
            <a:avLst/>
          </a:prstGeom>
          <a:noFill/>
          <a:ln w="9525">
            <a:noFill/>
            <a:miter lim="800000"/>
            <a:headEnd/>
            <a:tailEnd/>
          </a:ln>
        </p:spPr>
      </p:pic>
      <p:pic>
        <p:nvPicPr>
          <p:cNvPr id="2456583" name="Picture 7" descr="C:\project-SQLFund1\images\img09-1rowdelete.gif"/>
          <p:cNvPicPr>
            <a:picLocks noChangeAspect="1" noChangeArrowheads="1"/>
          </p:cNvPicPr>
          <p:nvPr/>
        </p:nvPicPr>
        <p:blipFill>
          <a:blip r:embed="rId4"/>
          <a:srcRect/>
          <a:stretch>
            <a:fillRect/>
          </a:stretch>
        </p:blipFill>
        <p:spPr bwMode="auto">
          <a:xfrm>
            <a:off x="1089422" y="7665357"/>
            <a:ext cx="1135559" cy="195036"/>
          </a:xfrm>
          <a:prstGeom prst="rect">
            <a:avLst/>
          </a:prstGeom>
          <a:noFill/>
          <a:ln w="9525">
            <a:noFill/>
            <a:miter lim="800000"/>
            <a:headEnd/>
            <a:tailEnd/>
          </a:ln>
        </p:spPr>
      </p:pic>
      <p:pic>
        <p:nvPicPr>
          <p:cNvPr id="2456584" name="Picture 8" descr="C:\project-SQLFund1\images\img09-2rowsdeleted.gif"/>
          <p:cNvPicPr>
            <a:picLocks noChangeAspect="1" noChangeArrowheads="1"/>
          </p:cNvPicPr>
          <p:nvPr/>
        </p:nvPicPr>
        <p:blipFill>
          <a:blip r:embed="rId5"/>
          <a:srcRect/>
          <a:stretch>
            <a:fillRect/>
          </a:stretch>
        </p:blipFill>
        <p:spPr bwMode="auto">
          <a:xfrm>
            <a:off x="1089422" y="8140095"/>
            <a:ext cx="1125141" cy="182941"/>
          </a:xfrm>
          <a:prstGeom prst="rect">
            <a:avLst/>
          </a:prstGeom>
          <a:noFill/>
          <a:ln w="9525">
            <a:noFill/>
            <a:miter lim="800000"/>
            <a:headEnd/>
            <a:tailEnd/>
          </a:ln>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206FC098-B0E2-46E4-9F35-BF5FE1A8A8BE}" type="slidenum">
              <a:rPr lang="en-US"/>
              <a:pPr/>
              <a:t>10</a:t>
            </a:fld>
            <a:endParaRPr lang="en-US"/>
          </a:p>
        </p:txBody>
      </p:sp>
      <p:sp>
        <p:nvSpPr>
          <p:cNvPr id="2464774" name="Rectangle 6"/>
          <p:cNvSpPr>
            <a:spLocks noGrp="1" noRot="1" noChangeAspect="1" noChangeArrowheads="1" noTextEdit="1"/>
          </p:cNvSpPr>
          <p:nvPr>
            <p:ph type="sldImg"/>
          </p:nvPr>
        </p:nvSpPr>
        <p:spPr>
          <a:xfrm>
            <a:off x="571500" y="153988"/>
            <a:ext cx="5689600" cy="4267200"/>
          </a:xfrm>
          <a:ln/>
        </p:spPr>
      </p:sp>
      <p:sp>
        <p:nvSpPr>
          <p:cNvPr id="2464775"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Transactions de base de données</a:t>
            </a:r>
          </a:p>
          <a:p>
            <a:pPr lvl="1">
              <a:buFont typeface="Arial" pitchFamily="34" charset="0"/>
              <a:buNone/>
            </a:pPr>
            <a:r>
              <a:rPr lang="en-US">
                <a:cs typeface="Arial" pitchFamily="34" charset="0"/>
                <a:sym typeface="Arial" pitchFamily="34" charset="0"/>
              </a:rPr>
              <a:t>Le serveur Oracle garantit la cohérence des données par l'intermédiaire des transactions</a:t>
            </a:r>
            <a:r>
              <a:rPr lang="en-US">
                <a:solidFill>
                  <a:srgbClr val="FC0128"/>
                </a:solidFill>
                <a:cs typeface="Arial" pitchFamily="34" charset="0"/>
                <a:sym typeface="Arial" pitchFamily="34" charset="0"/>
              </a:rPr>
              <a:t>.</a:t>
            </a:r>
            <a:r>
              <a:rPr lang="en-US">
                <a:cs typeface="Arial" pitchFamily="34" charset="0"/>
                <a:sym typeface="Arial" pitchFamily="34" charset="0"/>
              </a:rPr>
              <a:t> Ces dernières offrent davantage de souplesse et de contrôle lors de la modification des données. Par ailleurs, elles garantissent la cohérence des données en cas de défaillance du système ou d'échec d'un processus utilisateur.</a:t>
            </a:r>
          </a:p>
          <a:p>
            <a:pPr lvl="1">
              <a:buFont typeface="Arial" pitchFamily="34" charset="0"/>
              <a:buNone/>
            </a:pPr>
            <a:r>
              <a:rPr lang="en-US">
                <a:cs typeface="Arial" pitchFamily="34" charset="0"/>
                <a:sym typeface="Arial" pitchFamily="34" charset="0"/>
              </a:rPr>
              <a:t>Les transactions se composent d'instructions LMD qui apportent une modification cohérente aux données. Par exemple, un virement entre deux comptes doit inclure le débit d'un compte et le crédit du même montant sur un autre compte. Ces deux actions doivent échouer ou réussir ensemble : le crédit ne doit pas être validé (commit) si le débit correspondant ne l'est pas.</a:t>
            </a:r>
          </a:p>
          <a:p>
            <a:pPr lvl="1">
              <a:buFont typeface="Arial" pitchFamily="34" charset="0"/>
              <a:buNone/>
            </a:pPr>
            <a:r>
              <a:rPr lang="en-US" b="1">
                <a:cs typeface="Arial" pitchFamily="34" charset="0"/>
                <a:sym typeface="Arial" pitchFamily="34" charset="0"/>
              </a:rPr>
              <a:t>Types de transaction</a:t>
            </a:r>
          </a:p>
        </p:txBody>
      </p:sp>
      <p:graphicFrame>
        <p:nvGraphicFramePr>
          <p:cNvPr id="2464777" name="Object 3072"/>
          <p:cNvGraphicFramePr>
            <a:graphicFrameLocks/>
          </p:cNvGraphicFramePr>
          <p:nvPr/>
        </p:nvGraphicFramePr>
        <p:xfrm>
          <a:off x="668239" y="6774846"/>
          <a:ext cx="5383113" cy="1638905"/>
        </p:xfrm>
        <a:graphic>
          <a:graphicData uri="http://schemas.openxmlformats.org/presentationml/2006/ole">
            <mc:AlternateContent xmlns:mc="http://schemas.openxmlformats.org/markup-compatibility/2006">
              <mc:Choice xmlns:v="urn:schemas-microsoft-com:vml" Requires="v">
                <p:oleObj spid="_x0000_s2051" name="Document" r:id="rId5" imgW="5817766" imgH="1747910" progId="Word.Document.8">
                  <p:embed/>
                </p:oleObj>
              </mc:Choice>
              <mc:Fallback>
                <p:oleObj name="Document" r:id="rId5" imgW="5817766" imgH="1747910" progId="Word.Document.8">
                  <p:embed/>
                  <p:pic>
                    <p:nvPicPr>
                      <p:cNvPr id="0" name="Object 307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239" y="6774846"/>
                        <a:ext cx="5383113"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76528"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buClr>
                <a:srgbClr val="000000"/>
              </a:buClr>
              <a:buFont typeface="Arial" charset="0"/>
              <a:buNone/>
            </a:pPr>
            <a:r>
              <a:rPr lang="en-US" sz="27700" b="1">
                <a:solidFill>
                  <a:srgbClr val="CCCCCC"/>
                </a:solidFill>
                <a:latin typeface="Times New Roman" pitchFamily="18" charset="0"/>
              </a:rPr>
              <a:t>B</a:t>
            </a:r>
          </a:p>
        </p:txBody>
      </p:sp>
      <p:sp>
        <p:nvSpPr>
          <p:cNvPr id="276529"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fr-FR" smtClean="0"/>
              <a:t>Cliquez pour modifier le style du titre</a:t>
            </a:r>
            <a:endParaRPr lang="en-US"/>
          </a:p>
        </p:txBody>
      </p:sp>
      <p:sp>
        <p:nvSpPr>
          <p:cNvPr id="276530"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fr-FR" smtClean="0"/>
              <a:t>Cliquez pour modifier le style des sous-titres du masque</a:t>
            </a:r>
            <a:endParaRPr lang="en-US"/>
          </a:p>
        </p:txBody>
      </p:sp>
      <p:pic>
        <p:nvPicPr>
          <p:cNvPr id="276531" name="Picture 2099"/>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3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r>
              <a:rPr lang="en-US" sz="1200"/>
              <a:t>Copyright © 2010, Oracle et/ou ses filiales. Tous droits réservés.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8438" y="439738"/>
            <a:ext cx="1979612" cy="29876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439738"/>
            <a:ext cx="5786438" cy="29876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 </a:t>
            </a:r>
          </a:p>
          <a:p>
            <a:pPr lvl="1"/>
            <a:r>
              <a:rPr lang="en-US" smtClean="0"/>
              <a:t> </a:t>
            </a:r>
          </a:p>
          <a:p>
            <a:pPr lvl="2"/>
            <a:r>
              <a:rPr lang="en-US" smtClean="0"/>
              <a:t> </a:t>
            </a:r>
          </a:p>
          <a:p>
            <a:pPr lvl="3"/>
            <a:r>
              <a:rPr lang="en-US" smtClean="0"/>
              <a:t> </a:t>
            </a:r>
          </a:p>
          <a:p>
            <a:pPr lvl="4"/>
            <a:r>
              <a:rPr lang="en-US" smtClean="0"/>
              <a:t> </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fr-FR" smtClean="0"/>
              <a:t>Cliquez pour modifier le style du titre</a:t>
            </a:r>
            <a:endParaRPr lang="en-US" smtClean="0"/>
          </a:p>
        </p:txBody>
      </p:sp>
      <p:sp>
        <p:nvSpPr>
          <p:cNvPr id="275487"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r>
              <a:rPr lang="en-US" sz="1200"/>
              <a:t>Copyright © 2010, Oracle et/ou ses filiales. Tous droits réservés. </a:t>
            </a:r>
          </a:p>
        </p:txBody>
      </p:sp>
      <p:sp>
        <p:nvSpPr>
          <p:cNvPr id="275488"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r>
              <a:rPr lang="en-US"/>
              <a:t>B - </a:t>
            </a:r>
            <a:fld id="{EEB69395-A771-4D07-94CF-6460C176CEA4}" type="slidenum">
              <a:rPr lang="en-US"/>
              <a:pPr algn="just"/>
              <a:t>‹N°›</a:t>
            </a:fld>
            <a:r>
              <a:rPr lang="en-US" b="1"/>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28600" rtl="0" eaLnBrk="1" fontAlgn="base" hangingPunct="1">
        <a:spcBef>
          <a:spcPct val="20000"/>
        </a:spcBef>
        <a:spcAft>
          <a:spcPct val="0"/>
        </a:spcAft>
        <a:buClr>
          <a:srgbClr val="000000"/>
        </a:buClr>
        <a:buFont typeface="Arial" charset="0"/>
        <a:defRPr sz="2600" b="1">
          <a:solidFill>
            <a:srgbClr val="000000"/>
          </a:solidFill>
          <a:latin typeface="+mj-lt"/>
          <a:ea typeface="+mj-ea"/>
          <a:cs typeface="+mj-cs"/>
        </a:defRPr>
      </a:lvl1pPr>
      <a:lvl2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2pPr>
      <a:lvl3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3pPr>
      <a:lvl4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4pPr>
      <a:lvl5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5pPr>
      <a:lvl6pPr marL="4572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6pPr>
      <a:lvl7pPr marL="9144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7pPr>
      <a:lvl8pPr marL="13716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8pPr>
      <a:lvl9pPr marL="18288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9pPr>
    </p:titleStyle>
    <p:bodyStyle>
      <a:lvl1pPr algn="l" defTabSz="228600" rtl="0" eaLnBrk="1" fontAlgn="base" hangingPunct="1">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eaLnBrk="1" fontAlgn="base" hangingPunct="1">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eaLnBrk="1" fontAlgn="base" hangingPunct="1">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eaLnBrk="1" fontAlgn="base" hangingPunct="1">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492664"/>
          </a:xfrm>
        </p:spPr>
        <p:txBody>
          <a:bodyPr>
            <a:normAutofit fontScale="90000"/>
          </a:bodyPr>
          <a:lstStyle/>
          <a:p>
            <a:r>
              <a:rPr lang="fr-FR" b="1" smtClean="0"/>
              <a:t/>
            </a:r>
            <a:br>
              <a:rPr lang="fr-FR" b="1" smtClean="0"/>
            </a:br>
            <a:r>
              <a:rPr lang="fr-FR" sz="5400" b="1" smtClean="0"/>
              <a:t> </a:t>
            </a:r>
            <a:r>
              <a:rPr lang="fr-FR" sz="3100" b="1" smtClean="0"/>
              <a:t>Le langage SQL (STRUCTURED QUERY LANGUAGE)</a:t>
            </a:r>
            <a:r>
              <a:rPr lang="fr-FR" sz="4400" b="1" smtClean="0"/>
              <a:t> </a:t>
            </a:r>
            <a:endParaRPr lang="fr-FR" sz="4400"/>
          </a:p>
        </p:txBody>
      </p:sp>
      <p:sp>
        <p:nvSpPr>
          <p:cNvPr id="3" name="Espace réservé du contenu 2"/>
          <p:cNvSpPr>
            <a:spLocks noGrp="1"/>
          </p:cNvSpPr>
          <p:nvPr>
            <p:ph idx="1"/>
          </p:nvPr>
        </p:nvSpPr>
        <p:spPr/>
        <p:txBody>
          <a:bodyPr>
            <a:normAutofit fontScale="32500" lnSpcReduction="20000"/>
          </a:bodyPr>
          <a:lstStyle/>
          <a:p>
            <a:pPr>
              <a:buNone/>
            </a:pPr>
            <a:r>
              <a:rPr lang="fr-FR" b="1" smtClean="0"/>
              <a:t>SQL est le langage consacré aux SGBD relationnels. </a:t>
            </a:r>
          </a:p>
          <a:p>
            <a:pPr>
              <a:spcBef>
                <a:spcPts val="1200"/>
              </a:spcBef>
              <a:buNone/>
            </a:pPr>
            <a:r>
              <a:rPr lang="fr-FR" smtClean="0"/>
              <a:t>Il permet  : </a:t>
            </a:r>
          </a:p>
          <a:p>
            <a:pPr>
              <a:buNone/>
            </a:pPr>
            <a:endParaRPr lang="fr-FR" smtClean="0"/>
          </a:p>
          <a:p>
            <a:r>
              <a:rPr lang="fr-FR" smtClean="0"/>
              <a:t>La définition des données (data definition language, DDL) :</a:t>
            </a:r>
          </a:p>
          <a:p>
            <a:pPr>
              <a:buNone/>
            </a:pPr>
            <a:r>
              <a:rPr lang="fr-FR" smtClean="0"/>
              <a:t>     création et la modification de la structure des données </a:t>
            </a:r>
          </a:p>
          <a:p>
            <a:pPr>
              <a:buNone/>
            </a:pPr>
            <a:endParaRPr lang="fr-FR" smtClean="0"/>
          </a:p>
          <a:p>
            <a:r>
              <a:rPr lang="fr-FR" smtClean="0"/>
              <a:t>La manipulation des données (data manipulation language, DML) : interrogation, ajout, mise à jour et suppression de données </a:t>
            </a:r>
          </a:p>
          <a:p>
            <a:endParaRPr lang="fr-FR" smtClean="0"/>
          </a:p>
          <a:p>
            <a:r>
              <a:rPr lang="fr-FR" smtClean="0"/>
              <a:t>La gestion des transactions  (transactional control language, TCL) : validation ou annulation des transactions</a:t>
            </a:r>
          </a:p>
          <a:p>
            <a:pPr>
              <a:buNone/>
            </a:pPr>
            <a:endParaRPr lang="fr-FR" smtClean="0"/>
          </a:p>
          <a:p>
            <a:r>
              <a:rPr lang="fr-FR" smtClean="0"/>
              <a:t>La gestion du contrôle d'accès (data control language DCL) :</a:t>
            </a:r>
          </a:p>
          <a:p>
            <a:pPr>
              <a:buNone/>
            </a:pPr>
            <a:r>
              <a:rPr lang="fr-FR" smtClean="0"/>
              <a:t>     la définition de comptes d'accès et de droits associés </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746" name="Rectangle 4"/>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Transactions de base de données</a:t>
            </a:r>
          </a:p>
        </p:txBody>
      </p:sp>
      <p:sp>
        <p:nvSpPr>
          <p:cNvPr id="2463747" name="Rectangle 5"/>
          <p:cNvSpPr>
            <a:spLocks noGrp="1" noChangeArrowheads="1"/>
          </p:cNvSpPr>
          <p:nvPr>
            <p:ph type="body" idx="4294967295"/>
          </p:nvPr>
        </p:nvSpPr>
        <p:spPr>
          <a:xfrm>
            <a:off x="0" y="1449388"/>
            <a:ext cx="7918450" cy="4067175"/>
          </a:xfrm>
        </p:spPr>
        <p:txBody>
          <a:bodyPr>
            <a:normAutofit/>
          </a:bodyPr>
          <a:lstStyle/>
          <a:p>
            <a:pPr>
              <a:buClrTx/>
            </a:pPr>
            <a:r>
              <a:rPr lang="en-US" b="0">
                <a:solidFill>
                  <a:srgbClr val="000000"/>
                </a:solidFill>
                <a:cs typeface="Arial" pitchFamily="34" charset="0"/>
                <a:sym typeface="Arial" pitchFamily="34" charset="0"/>
              </a:rPr>
              <a:t>Une transaction de base de données se compose des éléments suivants :</a:t>
            </a:r>
          </a:p>
          <a:p>
            <a:pPr marL="574675" lvl="1" indent="-460375"/>
            <a:r>
              <a:rPr lang="en-US" b="0">
                <a:solidFill>
                  <a:srgbClr val="000000"/>
                </a:solidFill>
                <a:cs typeface="Arial" pitchFamily="34" charset="0"/>
                <a:sym typeface="Arial" pitchFamily="34" charset="0"/>
              </a:rPr>
              <a:t>Des instructions LMD qui apportent une modification </a:t>
            </a:r>
            <a:r>
              <a:rPr lang="en-US" b="0" smtClean="0">
                <a:solidFill>
                  <a:srgbClr val="000000"/>
                </a:solidFill>
                <a:cs typeface="Arial" pitchFamily="34" charset="0"/>
                <a:sym typeface="Arial" pitchFamily="34" charset="0"/>
              </a:rPr>
              <a:t>cohérente aux données (Insert, Update, Delete)</a:t>
            </a: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Une instruction </a:t>
            </a:r>
            <a:r>
              <a:rPr lang="en-US" b="0" smtClean="0">
                <a:solidFill>
                  <a:srgbClr val="000000"/>
                </a:solidFill>
                <a:cs typeface="Arial" pitchFamily="34" charset="0"/>
                <a:sym typeface="Arial" pitchFamily="34" charset="0"/>
              </a:rPr>
              <a:t>LDD (Create table, Create index…)</a:t>
            </a: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Une instruction LCD (langage de contrôle de </a:t>
            </a:r>
            <a:r>
              <a:rPr lang="en-US" b="0" smtClean="0">
                <a:solidFill>
                  <a:srgbClr val="000000"/>
                </a:solidFill>
                <a:cs typeface="Arial" pitchFamily="34" charset="0"/>
                <a:sym typeface="Arial" pitchFamily="34" charset="0"/>
              </a:rPr>
              <a:t>données: Rollback, Commit)</a:t>
            </a:r>
            <a:endParaRPr lang="en-US" b="0">
              <a:solidFill>
                <a:srgbClr val="000000"/>
              </a:solidFill>
              <a:cs typeface="Arial" pitchFamily="34" charset="0"/>
              <a:sym typeface="Arial" pitchFamily="34"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794" name="Rectangle 4"/>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Transactions de base de données : Début et </a:t>
            </a:r>
            <a:r>
              <a:rPr lang="en-US" smtClean="0">
                <a:sym typeface="Arial" pitchFamily="34" charset="0"/>
              </a:rPr>
              <a:t>fin</a:t>
            </a:r>
            <a:br>
              <a:rPr lang="en-US" smtClean="0">
                <a:sym typeface="Arial" pitchFamily="34" charset="0"/>
              </a:rPr>
            </a:br>
            <a:endParaRPr lang="en-US">
              <a:sym typeface="Arial" pitchFamily="34" charset="0"/>
            </a:endParaRPr>
          </a:p>
        </p:txBody>
      </p:sp>
      <p:sp>
        <p:nvSpPr>
          <p:cNvPr id="2465795" name="Rectangle 5"/>
          <p:cNvSpPr>
            <a:spLocks noGrp="1" noChangeArrowheads="1"/>
          </p:cNvSpPr>
          <p:nvPr>
            <p:ph type="body" idx="4294967295"/>
          </p:nvPr>
        </p:nvSpPr>
        <p:spPr>
          <a:xfrm>
            <a:off x="0" y="1449388"/>
            <a:ext cx="7918450" cy="4572000"/>
          </a:xfrm>
        </p:spPr>
        <p:txBody>
          <a:bodyPr>
            <a:normAutofit/>
          </a:bodyPr>
          <a:lstStyle/>
          <a:p>
            <a:pPr marL="574675" lvl="1" indent="-460375"/>
            <a:r>
              <a:rPr lang="en-US" b="0">
                <a:solidFill>
                  <a:srgbClr val="000000"/>
                </a:solidFill>
                <a:cs typeface="Arial" pitchFamily="34" charset="0"/>
                <a:sym typeface="Arial" pitchFamily="34" charset="0"/>
              </a:rPr>
              <a:t>Elles commencent avec l'exécution de la première instruction SQL LMD.</a:t>
            </a:r>
          </a:p>
          <a:p>
            <a:pPr marL="574675" lvl="1" indent="-460375"/>
            <a:r>
              <a:rPr lang="en-US" b="0">
                <a:solidFill>
                  <a:srgbClr val="000000"/>
                </a:solidFill>
                <a:cs typeface="Arial" pitchFamily="34" charset="0"/>
                <a:sym typeface="Arial" pitchFamily="34" charset="0"/>
              </a:rPr>
              <a:t>Elles finissent lorsque l'un des événements suivants se produit :</a:t>
            </a:r>
          </a:p>
          <a:p>
            <a:pPr marL="1020763" lvl="2"/>
            <a:r>
              <a:rPr lang="en-US" b="0">
                <a:solidFill>
                  <a:srgbClr val="000000"/>
                </a:solidFill>
                <a:cs typeface="Arial" pitchFamily="34" charset="0"/>
                <a:sym typeface="Arial" pitchFamily="34" charset="0"/>
              </a:rPr>
              <a:t>Une instruction </a:t>
            </a:r>
            <a:r>
              <a:rPr lang="en-US" b="0">
                <a:solidFill>
                  <a:srgbClr val="000000"/>
                </a:solidFill>
                <a:latin typeface="Courier New" pitchFamily="49" charset="0"/>
                <a:cs typeface="Arial" pitchFamily="34" charset="0"/>
                <a:sym typeface="Arial" pitchFamily="34" charset="0"/>
              </a:rPr>
              <a:t>COMMIT</a:t>
            </a:r>
            <a:r>
              <a:rPr lang="en-US" b="0">
                <a:solidFill>
                  <a:srgbClr val="000000"/>
                </a:solidFill>
                <a:cs typeface="Arial" pitchFamily="34" charset="0"/>
                <a:sym typeface="Arial" pitchFamily="34" charset="0"/>
              </a:rPr>
              <a:t> ou </a:t>
            </a:r>
            <a:r>
              <a:rPr lang="en-US" b="0">
                <a:solidFill>
                  <a:srgbClr val="000000"/>
                </a:solidFill>
                <a:latin typeface="Courier New" pitchFamily="49" charset="0"/>
                <a:cs typeface="Arial" pitchFamily="34" charset="0"/>
                <a:sym typeface="Arial" pitchFamily="34" charset="0"/>
              </a:rPr>
              <a:t>ROLLBACK</a:t>
            </a:r>
            <a:r>
              <a:rPr lang="en-US" b="0">
                <a:solidFill>
                  <a:srgbClr val="000000"/>
                </a:solidFill>
                <a:cs typeface="Arial" pitchFamily="34" charset="0"/>
                <a:sym typeface="Arial" pitchFamily="34" charset="0"/>
              </a:rPr>
              <a:t> est exécutée.</a:t>
            </a:r>
          </a:p>
          <a:p>
            <a:pPr marL="1020763" lvl="2"/>
            <a:r>
              <a:rPr lang="en-US" b="0">
                <a:solidFill>
                  <a:srgbClr val="000000"/>
                </a:solidFill>
                <a:cs typeface="Arial" pitchFamily="34" charset="0"/>
                <a:sym typeface="Arial" pitchFamily="34" charset="0"/>
              </a:rPr>
              <a:t>Une instruction LDD ou LCD est exécutée (validation automatique).</a:t>
            </a:r>
          </a:p>
          <a:p>
            <a:pPr marL="1020763" lvl="2"/>
            <a:r>
              <a:rPr lang="en-US" b="0">
                <a:solidFill>
                  <a:srgbClr val="000000"/>
                </a:solidFill>
                <a:cs typeface="Arial" pitchFamily="34" charset="0"/>
                <a:sym typeface="Arial" pitchFamily="34" charset="0"/>
              </a:rPr>
              <a:t>L'utilisateur quitte SQL Developer ou </a:t>
            </a:r>
            <a:r>
              <a:rPr lang="en-US" b="0" i="1">
                <a:solidFill>
                  <a:srgbClr val="000000"/>
                </a:solidFill>
                <a:cs typeface="Arial" pitchFamily="34" charset="0"/>
                <a:sym typeface="Arial" pitchFamily="34" charset="0"/>
              </a:rPr>
              <a:t> </a:t>
            </a:r>
            <a:r>
              <a:rPr lang="en-US" b="0">
                <a:solidFill>
                  <a:srgbClr val="000000"/>
                </a:solidFill>
                <a:cs typeface="Arial" pitchFamily="34" charset="0"/>
                <a:sym typeface="Arial" pitchFamily="34" charset="0"/>
              </a:rPr>
              <a:t>SQL*Plus.</a:t>
            </a:r>
          </a:p>
          <a:p>
            <a:pPr marL="1020763" lvl="2"/>
            <a:r>
              <a:rPr lang="en-US" b="0">
                <a:solidFill>
                  <a:srgbClr val="000000"/>
                </a:solidFill>
                <a:cs typeface="Arial" pitchFamily="34" charset="0"/>
                <a:sym typeface="Arial" pitchFamily="34" charset="0"/>
              </a:rPr>
              <a:t>Le système connaît une défaillance.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890" name="Rectangle 2"/>
          <p:cNvSpPr>
            <a:spLocks noGrp="1" noChangeArrowheads="1"/>
          </p:cNvSpPr>
          <p:nvPr>
            <p:ph type="title" idx="4294967295"/>
          </p:nvPr>
        </p:nvSpPr>
        <p:spPr>
          <a:xfrm>
            <a:off x="0" y="439738"/>
            <a:ext cx="8134350" cy="876300"/>
          </a:xfrm>
        </p:spPr>
        <p:txBody>
          <a:bodyPr>
            <a:normAutofit/>
          </a:bodyPr>
          <a:lstStyle/>
          <a:p>
            <a:pPr>
              <a:buClrTx/>
            </a:pPr>
            <a:r>
              <a:rPr lang="en-US">
                <a:sym typeface="Arial" pitchFamily="34" charset="0"/>
              </a:rPr>
              <a:t>Instructions explicites de contrôle des transactions</a:t>
            </a:r>
          </a:p>
        </p:txBody>
      </p:sp>
      <p:sp>
        <p:nvSpPr>
          <p:cNvPr id="2469891" name="Rectangle 3"/>
          <p:cNvSpPr>
            <a:spLocks noChangeArrowheads="1"/>
          </p:cNvSpPr>
          <p:nvPr/>
        </p:nvSpPr>
        <p:spPr bwMode="auto">
          <a:xfrm>
            <a:off x="1360488" y="5054600"/>
            <a:ext cx="2046287" cy="366713"/>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SAVEPOINT</a:t>
            </a:r>
            <a:r>
              <a:rPr lang="en-US" sz="1800" b="1">
                <a:sym typeface="Arial" pitchFamily="34" charset="0"/>
              </a:rPr>
              <a:t> </a:t>
            </a:r>
            <a:r>
              <a:rPr lang="en-US" sz="1800" b="1">
                <a:latin typeface="Courier New" pitchFamily="49" charset="0"/>
                <a:sym typeface="Arial" pitchFamily="34" charset="0"/>
              </a:rPr>
              <a:t>A</a:t>
            </a:r>
          </a:p>
        </p:txBody>
      </p:sp>
      <p:sp>
        <p:nvSpPr>
          <p:cNvPr id="2469892" name="Rectangle 4"/>
          <p:cNvSpPr>
            <a:spLocks noChangeArrowheads="1"/>
          </p:cNvSpPr>
          <p:nvPr/>
        </p:nvSpPr>
        <p:spPr bwMode="auto">
          <a:xfrm>
            <a:off x="1360488" y="3001963"/>
            <a:ext cx="2046287" cy="366712"/>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SAVEPOINT</a:t>
            </a:r>
            <a:r>
              <a:rPr lang="en-US" sz="1800" b="1">
                <a:sym typeface="Arial" pitchFamily="34" charset="0"/>
              </a:rPr>
              <a:t> </a:t>
            </a:r>
            <a:r>
              <a:rPr lang="en-US" sz="1800" b="1">
                <a:latin typeface="Courier New" pitchFamily="49" charset="0"/>
                <a:sym typeface="Arial" pitchFamily="34" charset="0"/>
              </a:rPr>
              <a:t>A</a:t>
            </a:r>
          </a:p>
        </p:txBody>
      </p:sp>
      <p:sp>
        <p:nvSpPr>
          <p:cNvPr id="2469893" name="Rectangle 5"/>
          <p:cNvSpPr>
            <a:spLocks noChangeArrowheads="1"/>
          </p:cNvSpPr>
          <p:nvPr/>
        </p:nvSpPr>
        <p:spPr bwMode="blackGray">
          <a:xfrm>
            <a:off x="1493838" y="2443163"/>
            <a:ext cx="1031875" cy="395287"/>
          </a:xfrm>
          <a:prstGeom prst="rect">
            <a:avLst/>
          </a:prstGeom>
          <a:solidFill>
            <a:srgbClr val="99CCCC"/>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DELETE</a:t>
            </a:r>
          </a:p>
        </p:txBody>
      </p:sp>
      <p:sp>
        <p:nvSpPr>
          <p:cNvPr id="2469894" name="Rectangle 6"/>
          <p:cNvSpPr>
            <a:spLocks noChangeArrowheads="1"/>
          </p:cNvSpPr>
          <p:nvPr/>
        </p:nvSpPr>
        <p:spPr bwMode="blackGray">
          <a:xfrm>
            <a:off x="1493838" y="3489325"/>
            <a:ext cx="1031875" cy="395288"/>
          </a:xfrm>
          <a:prstGeom prst="rect">
            <a:avLst/>
          </a:prstGeom>
          <a:solidFill>
            <a:srgbClr val="FFCC99"/>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INSERT</a:t>
            </a:r>
          </a:p>
        </p:txBody>
      </p:sp>
      <p:sp>
        <p:nvSpPr>
          <p:cNvPr id="2469895" name="Rectangle 7"/>
          <p:cNvSpPr>
            <a:spLocks noChangeArrowheads="1"/>
          </p:cNvSpPr>
          <p:nvPr/>
        </p:nvSpPr>
        <p:spPr bwMode="blackGray">
          <a:xfrm>
            <a:off x="1493838" y="4522788"/>
            <a:ext cx="1031875" cy="395287"/>
          </a:xfrm>
          <a:prstGeom prst="rect">
            <a:avLst/>
          </a:prstGeom>
          <a:solidFill>
            <a:srgbClr val="99CCFF"/>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UPDATE</a:t>
            </a:r>
          </a:p>
        </p:txBody>
      </p:sp>
      <p:sp>
        <p:nvSpPr>
          <p:cNvPr id="2469896" name="Rectangle 8"/>
          <p:cNvSpPr>
            <a:spLocks noChangeArrowheads="1"/>
          </p:cNvSpPr>
          <p:nvPr/>
        </p:nvSpPr>
        <p:spPr bwMode="blackGray">
          <a:xfrm>
            <a:off x="1493838" y="5535613"/>
            <a:ext cx="1031875" cy="395287"/>
          </a:xfrm>
          <a:prstGeom prst="rect">
            <a:avLst/>
          </a:prstGeom>
          <a:solidFill>
            <a:srgbClr val="FF6699"/>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INSERT</a:t>
            </a:r>
          </a:p>
        </p:txBody>
      </p:sp>
      <p:sp>
        <p:nvSpPr>
          <p:cNvPr id="2469897" name="Rectangle 9"/>
          <p:cNvSpPr>
            <a:spLocks noChangeArrowheads="1"/>
          </p:cNvSpPr>
          <p:nvPr/>
        </p:nvSpPr>
        <p:spPr bwMode="auto">
          <a:xfrm>
            <a:off x="1381125" y="1357313"/>
            <a:ext cx="1295400" cy="366712"/>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i="1">
                <a:latin typeface="Courier New" pitchFamily="49" charset="0"/>
                <a:sym typeface="Arial" pitchFamily="34" charset="0"/>
              </a:rPr>
              <a:t>COMMIT</a:t>
            </a:r>
          </a:p>
        </p:txBody>
      </p:sp>
      <p:sp>
        <p:nvSpPr>
          <p:cNvPr id="2469898" name="Line 10"/>
          <p:cNvSpPr>
            <a:spLocks noChangeShapeType="1"/>
          </p:cNvSpPr>
          <p:nvPr/>
        </p:nvSpPr>
        <p:spPr bwMode="auto">
          <a:xfrm flipV="1">
            <a:off x="895350" y="1728788"/>
            <a:ext cx="0" cy="4287837"/>
          </a:xfrm>
          <a:prstGeom prst="line">
            <a:avLst/>
          </a:prstGeom>
          <a:noFill/>
          <a:ln w="28575">
            <a:solidFill>
              <a:schemeClr val="tx1"/>
            </a:solidFill>
            <a:round/>
            <a:headEnd type="triangle" w="sm" len="sm"/>
            <a:tailEnd type="none" w="sm" len="sm"/>
          </a:ln>
        </p:spPr>
        <p:txBody>
          <a:bodyPr/>
          <a:lstStyle/>
          <a:p>
            <a:endParaRPr lang="fr-FR"/>
          </a:p>
        </p:txBody>
      </p:sp>
      <p:sp>
        <p:nvSpPr>
          <p:cNvPr id="2469899" name="Rectangle 11"/>
          <p:cNvSpPr>
            <a:spLocks noChangeArrowheads="1"/>
          </p:cNvSpPr>
          <p:nvPr/>
        </p:nvSpPr>
        <p:spPr bwMode="auto">
          <a:xfrm>
            <a:off x="458788" y="1357313"/>
            <a:ext cx="868362" cy="336550"/>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600" b="1" i="1">
                <a:latin typeface="Courier New" pitchFamily="49" charset="0"/>
                <a:sym typeface="Arial" pitchFamily="34" charset="0"/>
              </a:rPr>
              <a:t>Temps</a:t>
            </a:r>
          </a:p>
        </p:txBody>
      </p:sp>
      <p:sp>
        <p:nvSpPr>
          <p:cNvPr id="2469900" name="Rectangle 12"/>
          <p:cNvSpPr>
            <a:spLocks noChangeArrowheads="1"/>
          </p:cNvSpPr>
          <p:nvPr/>
        </p:nvSpPr>
        <p:spPr bwMode="auto">
          <a:xfrm>
            <a:off x="1360488" y="1803400"/>
            <a:ext cx="1479550" cy="366713"/>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sym typeface="Arial" pitchFamily="34" charset="0"/>
              </a:rPr>
              <a:t>Transaction</a:t>
            </a:r>
          </a:p>
        </p:txBody>
      </p:sp>
      <p:sp>
        <p:nvSpPr>
          <p:cNvPr id="2469901" name="Rectangle 13"/>
          <p:cNvSpPr>
            <a:spLocks noChangeArrowheads="1"/>
          </p:cNvSpPr>
          <p:nvPr/>
        </p:nvSpPr>
        <p:spPr bwMode="auto">
          <a:xfrm>
            <a:off x="2998788" y="5703888"/>
            <a:ext cx="2095500" cy="641350"/>
          </a:xfrm>
          <a:prstGeom prst="rect">
            <a:avLst/>
          </a:prstGeom>
          <a:noFill/>
          <a:ln w="9525">
            <a:noFill/>
            <a:miter lim="800000"/>
            <a:headEnd/>
            <a:tailEnd/>
          </a:ln>
        </p:spPr>
        <p:txBody>
          <a:bodyPr wrap="none" lIns="92075" tIns="46038" rIns="92075" bIns="46038">
            <a:spAutoFit/>
          </a:bodyPr>
          <a:lstStyle/>
          <a:p>
            <a:pPr eaLnBrk="0" hangingPunct="0">
              <a:buSzPct val="100000"/>
              <a:buFont typeface="Arial" pitchFamily="34" charset="0"/>
              <a:buNone/>
            </a:pPr>
            <a:r>
              <a:rPr lang="en-US" sz="1800" b="1">
                <a:latin typeface="Courier New" pitchFamily="49" charset="0"/>
                <a:sym typeface="Arial" pitchFamily="34" charset="0"/>
              </a:rPr>
              <a:t>ROLLBACK </a:t>
            </a:r>
          </a:p>
          <a:p>
            <a:pPr eaLnBrk="0" hangingPunct="0">
              <a:buSzPct val="100000"/>
              <a:buFont typeface="Arial" pitchFamily="34" charset="0"/>
              <a:buNone/>
            </a:pPr>
            <a:r>
              <a:rPr lang="en-US" sz="1800" b="1">
                <a:latin typeface="Courier New" pitchFamily="49" charset="0"/>
                <a:sym typeface="Arial" pitchFamily="34" charset="0"/>
              </a:rPr>
              <a:t>to SAVEPOINT B</a:t>
            </a:r>
          </a:p>
        </p:txBody>
      </p:sp>
      <p:sp>
        <p:nvSpPr>
          <p:cNvPr id="2469902" name="Freeform 14"/>
          <p:cNvSpPr>
            <a:spLocks/>
          </p:cNvSpPr>
          <p:nvPr/>
        </p:nvSpPr>
        <p:spPr bwMode="gray">
          <a:xfrm>
            <a:off x="3121025" y="5227638"/>
            <a:ext cx="838200" cy="476250"/>
          </a:xfrm>
          <a:custGeom>
            <a:avLst/>
            <a:gdLst>
              <a:gd name="T0" fmla="*/ 836714 w 564"/>
              <a:gd name="T1" fmla="*/ 473915 h 204"/>
              <a:gd name="T2" fmla="*/ 836714 w 564"/>
              <a:gd name="T3" fmla="*/ 0 h 204"/>
              <a:gd name="T4" fmla="*/ 0 w 564"/>
              <a:gd name="T5" fmla="*/ 0 h 204"/>
              <a:gd name="T6" fmla="*/ 0 60000 65536"/>
              <a:gd name="T7" fmla="*/ 0 60000 65536"/>
              <a:gd name="T8" fmla="*/ 0 60000 65536"/>
              <a:gd name="T9" fmla="*/ 0 w 564"/>
              <a:gd name="T10" fmla="*/ 0 h 204"/>
              <a:gd name="T11" fmla="*/ 564 w 564"/>
              <a:gd name="T12" fmla="*/ 204 h 204"/>
            </a:gdLst>
            <a:ahLst/>
            <a:cxnLst>
              <a:cxn ang="T6">
                <a:pos x="T0" y="T1"/>
              </a:cxn>
              <a:cxn ang="T7">
                <a:pos x="T2" y="T3"/>
              </a:cxn>
              <a:cxn ang="T8">
                <a:pos x="T4" y="T5"/>
              </a:cxn>
            </a:cxnLst>
            <a:rect l="T9" t="T10" r="T11" b="T12"/>
            <a:pathLst>
              <a:path w="564" h="204">
                <a:moveTo>
                  <a:pt x="563" y="203"/>
                </a:moveTo>
                <a:lnTo>
                  <a:pt x="563"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
        <p:nvSpPr>
          <p:cNvPr id="2469903" name="Rectangle 15"/>
          <p:cNvSpPr>
            <a:spLocks noChangeArrowheads="1"/>
          </p:cNvSpPr>
          <p:nvPr/>
        </p:nvSpPr>
        <p:spPr bwMode="auto">
          <a:xfrm>
            <a:off x="5153025" y="5703888"/>
            <a:ext cx="2095500" cy="641350"/>
          </a:xfrm>
          <a:prstGeom prst="rect">
            <a:avLst/>
          </a:prstGeom>
          <a:noFill/>
          <a:ln w="9525">
            <a:noFill/>
            <a:miter lim="800000"/>
            <a:headEnd/>
            <a:tailEnd/>
          </a:ln>
        </p:spPr>
        <p:txBody>
          <a:bodyPr wrap="none" lIns="92075" tIns="46038" rIns="92075" bIns="46038">
            <a:spAutoFit/>
          </a:bodyPr>
          <a:lstStyle/>
          <a:p>
            <a:pPr eaLnBrk="0" hangingPunct="0">
              <a:buSzPct val="100000"/>
              <a:buFont typeface="Arial" pitchFamily="34" charset="0"/>
              <a:buNone/>
            </a:pPr>
            <a:r>
              <a:rPr lang="en-US" sz="1800" b="1">
                <a:latin typeface="Courier New" pitchFamily="49" charset="0"/>
                <a:sym typeface="Arial" pitchFamily="34" charset="0"/>
              </a:rPr>
              <a:t>ROLLBACK </a:t>
            </a:r>
          </a:p>
          <a:p>
            <a:pPr eaLnBrk="0" hangingPunct="0">
              <a:buSzPct val="100000"/>
              <a:buFont typeface="Arial" pitchFamily="34" charset="0"/>
              <a:buNone/>
            </a:pPr>
            <a:r>
              <a:rPr lang="en-US" sz="1800" b="1">
                <a:latin typeface="Courier New" pitchFamily="49" charset="0"/>
                <a:sym typeface="Arial" pitchFamily="34" charset="0"/>
              </a:rPr>
              <a:t>to SAVEPOINT A</a:t>
            </a:r>
          </a:p>
        </p:txBody>
      </p:sp>
      <p:sp>
        <p:nvSpPr>
          <p:cNvPr id="2469904" name="Freeform 16"/>
          <p:cNvSpPr>
            <a:spLocks/>
          </p:cNvSpPr>
          <p:nvPr/>
        </p:nvSpPr>
        <p:spPr bwMode="gray">
          <a:xfrm>
            <a:off x="3121025" y="3178175"/>
            <a:ext cx="2994025" cy="2514600"/>
          </a:xfrm>
          <a:custGeom>
            <a:avLst/>
            <a:gdLst>
              <a:gd name="T0" fmla="*/ 2992391 w 1832"/>
              <a:gd name="T1" fmla="*/ 2512910 h 1488"/>
              <a:gd name="T2" fmla="*/ 2992391 w 1832"/>
              <a:gd name="T3" fmla="*/ 0 h 1488"/>
              <a:gd name="T4" fmla="*/ 0 w 1832"/>
              <a:gd name="T5" fmla="*/ 0 h 1488"/>
              <a:gd name="T6" fmla="*/ 0 60000 65536"/>
              <a:gd name="T7" fmla="*/ 0 60000 65536"/>
              <a:gd name="T8" fmla="*/ 0 60000 65536"/>
              <a:gd name="T9" fmla="*/ 0 w 1832"/>
              <a:gd name="T10" fmla="*/ 0 h 1488"/>
              <a:gd name="T11" fmla="*/ 1832 w 1832"/>
              <a:gd name="T12" fmla="*/ 1488 h 1488"/>
            </a:gdLst>
            <a:ahLst/>
            <a:cxnLst>
              <a:cxn ang="T6">
                <a:pos x="T0" y="T1"/>
              </a:cxn>
              <a:cxn ang="T7">
                <a:pos x="T2" y="T3"/>
              </a:cxn>
              <a:cxn ang="T8">
                <a:pos x="T4" y="T5"/>
              </a:cxn>
            </a:cxnLst>
            <a:rect l="T9" t="T10" r="T11" b="T12"/>
            <a:pathLst>
              <a:path w="1832" h="1488">
                <a:moveTo>
                  <a:pt x="1831" y="1487"/>
                </a:moveTo>
                <a:lnTo>
                  <a:pt x="1831"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
        <p:nvSpPr>
          <p:cNvPr id="2469905" name="Rectangle 17"/>
          <p:cNvSpPr>
            <a:spLocks noChangeArrowheads="1"/>
          </p:cNvSpPr>
          <p:nvPr/>
        </p:nvSpPr>
        <p:spPr bwMode="auto">
          <a:xfrm>
            <a:off x="7297738" y="5703888"/>
            <a:ext cx="1276350" cy="366712"/>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ROLLBACK</a:t>
            </a:r>
          </a:p>
        </p:txBody>
      </p:sp>
      <p:sp>
        <p:nvSpPr>
          <p:cNvPr id="2469906" name="Freeform 18"/>
          <p:cNvSpPr>
            <a:spLocks/>
          </p:cNvSpPr>
          <p:nvPr/>
        </p:nvSpPr>
        <p:spPr bwMode="gray">
          <a:xfrm>
            <a:off x="3121025" y="1978025"/>
            <a:ext cx="4776788" cy="3759200"/>
          </a:xfrm>
          <a:custGeom>
            <a:avLst/>
            <a:gdLst>
              <a:gd name="T0" fmla="*/ 4775264 w 3135"/>
              <a:gd name="T1" fmla="*/ 3757663 h 2446"/>
              <a:gd name="T2" fmla="*/ 4775264 w 3135"/>
              <a:gd name="T3" fmla="*/ 0 h 2446"/>
              <a:gd name="T4" fmla="*/ 0 w 3135"/>
              <a:gd name="T5" fmla="*/ 0 h 2446"/>
              <a:gd name="T6" fmla="*/ 0 60000 65536"/>
              <a:gd name="T7" fmla="*/ 0 60000 65536"/>
              <a:gd name="T8" fmla="*/ 0 60000 65536"/>
              <a:gd name="T9" fmla="*/ 0 w 3135"/>
              <a:gd name="T10" fmla="*/ 0 h 2446"/>
              <a:gd name="T11" fmla="*/ 3135 w 3135"/>
              <a:gd name="T12" fmla="*/ 2446 h 2446"/>
            </a:gdLst>
            <a:ahLst/>
            <a:cxnLst>
              <a:cxn ang="T6">
                <a:pos x="T0" y="T1"/>
              </a:cxn>
              <a:cxn ang="T7">
                <a:pos x="T2" y="T3"/>
              </a:cxn>
              <a:cxn ang="T8">
                <a:pos x="T4" y="T5"/>
              </a:cxn>
            </a:cxnLst>
            <a:rect l="T9" t="T10" r="T11" b="T12"/>
            <a:pathLst>
              <a:path w="3135" h="2446">
                <a:moveTo>
                  <a:pt x="3134" y="2445"/>
                </a:moveTo>
                <a:lnTo>
                  <a:pt x="3134"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82" name="Rectangle 2052"/>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Etat des données avant exécution de l'instruction  </a:t>
            </a:r>
            <a:r>
              <a:rPr lang="en-US">
                <a:latin typeface="Courier New" pitchFamily="49" charset="0"/>
                <a:sym typeface="Arial" pitchFamily="34" charset="0"/>
              </a:rPr>
              <a:t>COMMIT</a:t>
            </a:r>
            <a:r>
              <a:rPr lang="en-US">
                <a:sym typeface="Arial" pitchFamily="34" charset="0"/>
              </a:rPr>
              <a:t> ou </a:t>
            </a:r>
            <a:r>
              <a:rPr lang="en-US">
                <a:latin typeface="Courier New" pitchFamily="49" charset="0"/>
                <a:sym typeface="Arial" pitchFamily="34" charset="0"/>
              </a:rPr>
              <a:t>ROLLBACK</a:t>
            </a:r>
          </a:p>
        </p:txBody>
      </p:sp>
      <p:sp>
        <p:nvSpPr>
          <p:cNvPr id="2478083" name="Rectangle 2053"/>
          <p:cNvSpPr>
            <a:spLocks noGrp="1" noChangeArrowheads="1"/>
          </p:cNvSpPr>
          <p:nvPr>
            <p:ph type="body" idx="4294967295"/>
          </p:nvPr>
        </p:nvSpPr>
        <p:spPr>
          <a:xfrm>
            <a:off x="0" y="1792288"/>
            <a:ext cx="7918450" cy="4445000"/>
          </a:xfrm>
        </p:spPr>
        <p:txBody>
          <a:bodyPr>
            <a:normAutofit/>
          </a:bodyPr>
          <a:lstStyle/>
          <a:p>
            <a:pPr marL="574675" lvl="1" indent="-460375"/>
            <a:r>
              <a:rPr lang="en-US" b="0">
                <a:solidFill>
                  <a:srgbClr val="000000"/>
                </a:solidFill>
                <a:cs typeface="Arial" pitchFamily="34" charset="0"/>
                <a:sym typeface="Arial" pitchFamily="34" charset="0"/>
              </a:rPr>
              <a:t>L'état antérieur des données peut être récupéré.</a:t>
            </a:r>
          </a:p>
          <a:p>
            <a:pPr marL="574675" lvl="1" indent="-460375"/>
            <a:r>
              <a:rPr lang="en-US" b="0">
                <a:solidFill>
                  <a:srgbClr val="000000"/>
                </a:solidFill>
                <a:cs typeface="Arial" pitchFamily="34" charset="0"/>
                <a:sym typeface="Arial" pitchFamily="34" charset="0"/>
              </a:rPr>
              <a:t>L'utilisateur actuel peut visualiser les résultats des opérations LMD à l'aide de l'instruction </a:t>
            </a:r>
            <a:r>
              <a:rPr lang="en-US" b="0">
                <a:solidFill>
                  <a:srgbClr val="000000"/>
                </a:solidFill>
                <a:latin typeface="Courier New" pitchFamily="49" charset="0"/>
                <a:cs typeface="Arial" pitchFamily="34" charset="0"/>
                <a:sym typeface="Arial" pitchFamily="34" charset="0"/>
              </a:rPr>
              <a:t>SELECT</a:t>
            </a:r>
            <a:r>
              <a:rPr lang="en-US" b="0">
                <a:solidFill>
                  <a:srgbClr val="000000"/>
                </a:solidFill>
                <a:cs typeface="Arial" pitchFamily="34" charset="0"/>
                <a:sym typeface="Arial" pitchFamily="34" charset="0"/>
              </a:rPr>
              <a:t>.</a:t>
            </a:r>
          </a:p>
          <a:p>
            <a:pPr marL="574675" lvl="1" indent="-460375"/>
            <a:r>
              <a:rPr lang="en-US" b="0">
                <a:solidFill>
                  <a:srgbClr val="000000"/>
                </a:solidFill>
                <a:cs typeface="Arial" pitchFamily="34" charset="0"/>
                <a:sym typeface="Arial" pitchFamily="34" charset="0"/>
              </a:rPr>
              <a:t>Les autres utilisateurs </a:t>
            </a:r>
            <a:r>
              <a:rPr lang="en-US" b="0" i="1">
                <a:solidFill>
                  <a:srgbClr val="000000"/>
                </a:solidFill>
                <a:cs typeface="Arial" pitchFamily="34" charset="0"/>
                <a:sym typeface="Arial" pitchFamily="34" charset="0"/>
              </a:rPr>
              <a:t>ne peuvent pas</a:t>
            </a:r>
            <a:r>
              <a:rPr lang="en-US" b="0">
                <a:solidFill>
                  <a:srgbClr val="000000"/>
                </a:solidFill>
                <a:cs typeface="Arial" pitchFamily="34" charset="0"/>
                <a:sym typeface="Arial" pitchFamily="34" charset="0"/>
              </a:rPr>
              <a:t> afficher les résultats des instructions LMD exécutées par l'utilisateur actuel.</a:t>
            </a:r>
          </a:p>
          <a:p>
            <a:pPr marL="574675" lvl="1" indent="-460375"/>
            <a:r>
              <a:rPr lang="en-US" b="0">
                <a:solidFill>
                  <a:srgbClr val="000000"/>
                </a:solidFill>
                <a:cs typeface="Arial" pitchFamily="34" charset="0"/>
                <a:sym typeface="Arial" pitchFamily="34" charset="0"/>
              </a:rPr>
              <a:t>Les lignes affectées sont </a:t>
            </a:r>
            <a:r>
              <a:rPr lang="en-US" b="0" i="1">
                <a:solidFill>
                  <a:srgbClr val="000000"/>
                </a:solidFill>
                <a:cs typeface="Arial" pitchFamily="34" charset="0"/>
                <a:sym typeface="Arial" pitchFamily="34" charset="0"/>
              </a:rPr>
              <a:t>verrouillées</a:t>
            </a:r>
            <a:r>
              <a:rPr lang="en-US" b="0">
                <a:solidFill>
                  <a:srgbClr val="000000"/>
                </a:solidFill>
                <a:cs typeface="Arial" pitchFamily="34" charset="0"/>
                <a:sym typeface="Arial" pitchFamily="34" charset="0"/>
              </a:rPr>
              <a:t>. Les autres utilisateurs ne peuvent donc pas modifier les données de ces lignes.</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Extraire les lignes d’une table</a:t>
            </a:r>
            <a:endParaRPr lang="fr-FR"/>
          </a:p>
        </p:txBody>
      </p:sp>
      <p:sp>
        <p:nvSpPr>
          <p:cNvPr id="3" name="Rectangle 6"/>
          <p:cNvSpPr>
            <a:spLocks noChangeArrowheads="1"/>
          </p:cNvSpPr>
          <p:nvPr/>
        </p:nvSpPr>
        <p:spPr bwMode="blackGray">
          <a:xfrm>
            <a:off x="755576" y="2204864"/>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departments;</a:t>
            </a:r>
          </a:p>
        </p:txBody>
      </p:sp>
      <p:sp>
        <p:nvSpPr>
          <p:cNvPr id="4" name="ZoneTexte 3"/>
          <p:cNvSpPr txBox="1"/>
          <p:nvPr/>
        </p:nvSpPr>
        <p:spPr>
          <a:xfrm>
            <a:off x="683568" y="1700808"/>
            <a:ext cx="3235886" cy="369332"/>
          </a:xfrm>
          <a:prstGeom prst="rect">
            <a:avLst/>
          </a:prstGeom>
          <a:noFill/>
        </p:spPr>
        <p:txBody>
          <a:bodyPr wrap="none" rtlCol="0">
            <a:spAutoFit/>
          </a:bodyPr>
          <a:lstStyle/>
          <a:p>
            <a:r>
              <a:rPr lang="fr-FR" b="1" smtClean="0"/>
              <a:t>Sélectionner toutes les colonnes</a:t>
            </a:r>
            <a:endParaRPr lang="fr-FR" b="1"/>
          </a:p>
        </p:txBody>
      </p:sp>
      <p:sp>
        <p:nvSpPr>
          <p:cNvPr id="5" name="Rectangle 6"/>
          <p:cNvSpPr>
            <a:spLocks noChangeArrowheads="1"/>
          </p:cNvSpPr>
          <p:nvPr/>
        </p:nvSpPr>
        <p:spPr bwMode="blackGray">
          <a:xfrm>
            <a:off x="755576" y="5013176"/>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department_id, location_id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departments;</a:t>
            </a:r>
          </a:p>
        </p:txBody>
      </p:sp>
      <p:sp>
        <p:nvSpPr>
          <p:cNvPr id="6" name="ZoneTexte 5"/>
          <p:cNvSpPr txBox="1"/>
          <p:nvPr/>
        </p:nvSpPr>
        <p:spPr>
          <a:xfrm>
            <a:off x="611560" y="4509120"/>
            <a:ext cx="3787062" cy="369332"/>
          </a:xfrm>
          <a:prstGeom prst="rect">
            <a:avLst/>
          </a:prstGeom>
          <a:noFill/>
        </p:spPr>
        <p:txBody>
          <a:bodyPr wrap="none" rtlCol="0">
            <a:spAutoFit/>
          </a:bodyPr>
          <a:lstStyle/>
          <a:p>
            <a:r>
              <a:rPr lang="fr-FR" b="1" smtClean="0"/>
              <a:t>Sélectionner des colonnes spécifiques</a:t>
            </a:r>
            <a:endParaRPr lang="fr-FR" b="1"/>
          </a:p>
        </p:txBody>
      </p:sp>
      <p:sp>
        <p:nvSpPr>
          <p:cNvPr id="8" name="ZoneTexte 7"/>
          <p:cNvSpPr txBox="1"/>
          <p:nvPr/>
        </p:nvSpPr>
        <p:spPr>
          <a:xfrm>
            <a:off x="683568" y="3717032"/>
            <a:ext cx="396044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fr-FR" sz="2400" smtClean="0"/>
              <a:t>select * from tab</a:t>
            </a:r>
            <a:endParaRPr lang="fr-FR" sz="2400"/>
          </a:p>
        </p:txBody>
      </p:sp>
      <p:sp>
        <p:nvSpPr>
          <p:cNvPr id="9" name="ZoneTexte 8"/>
          <p:cNvSpPr txBox="1"/>
          <p:nvPr/>
        </p:nvSpPr>
        <p:spPr>
          <a:xfrm>
            <a:off x="683568" y="3284984"/>
            <a:ext cx="5222520" cy="369332"/>
          </a:xfrm>
          <a:prstGeom prst="rect">
            <a:avLst/>
          </a:prstGeom>
          <a:noFill/>
        </p:spPr>
        <p:txBody>
          <a:bodyPr wrap="none" rtlCol="0">
            <a:spAutoFit/>
          </a:bodyPr>
          <a:lstStyle/>
          <a:p>
            <a:r>
              <a:rPr lang="fr-FR" b="1" smtClean="0"/>
              <a:t>Afficher les tables appartenant à l’utilisateur courant</a:t>
            </a:r>
            <a:endParaRPr lang="fr-FR"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1698" name="Picture 14" descr="C:\salome_official\projects\11gR2\screenshots\les1_s26_a.gif"/>
          <p:cNvPicPr>
            <a:picLocks noChangeAspect="1" noChangeArrowheads="1"/>
          </p:cNvPicPr>
          <p:nvPr/>
        </p:nvPicPr>
        <p:blipFill>
          <a:blip r:embed="rId3" cstate="print"/>
          <a:srcRect/>
          <a:stretch>
            <a:fillRect/>
          </a:stretch>
        </p:blipFill>
        <p:spPr bwMode="auto">
          <a:xfrm>
            <a:off x="960438" y="3475038"/>
            <a:ext cx="2293937" cy="2478087"/>
          </a:xfrm>
          <a:prstGeom prst="rect">
            <a:avLst/>
          </a:prstGeom>
          <a:noFill/>
          <a:ln w="12700">
            <a:solidFill>
              <a:schemeClr val="tx1"/>
            </a:solidFill>
            <a:miter lim="800000"/>
            <a:headEnd/>
            <a:tailEnd/>
          </a:ln>
        </p:spPr>
      </p:pic>
      <p:pic>
        <p:nvPicPr>
          <p:cNvPr id="2461699" name="Picture 15" descr="C:\salome_official\projects\11gR2\screenshots\les1_s26_b.gif"/>
          <p:cNvPicPr>
            <a:picLocks noChangeAspect="1" noChangeArrowheads="1"/>
          </p:cNvPicPr>
          <p:nvPr/>
        </p:nvPicPr>
        <p:blipFill>
          <a:blip r:embed="rId4" cstate="print"/>
          <a:srcRect/>
          <a:stretch>
            <a:fillRect/>
          </a:stretch>
        </p:blipFill>
        <p:spPr bwMode="auto">
          <a:xfrm>
            <a:off x="2046288" y="4749800"/>
            <a:ext cx="6773862" cy="1506538"/>
          </a:xfrm>
          <a:prstGeom prst="rect">
            <a:avLst/>
          </a:prstGeom>
          <a:noFill/>
          <a:ln w="12700">
            <a:solidFill>
              <a:schemeClr val="tx1"/>
            </a:solidFill>
            <a:miter lim="800000"/>
            <a:headEnd/>
            <a:tailEnd/>
          </a:ln>
        </p:spPr>
      </p:pic>
      <p:sp>
        <p:nvSpPr>
          <p:cNvPr id="2461700" name="Rectangle 5"/>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Afficher la structure d'une table</a:t>
            </a:r>
          </a:p>
        </p:txBody>
      </p:sp>
      <p:sp>
        <p:nvSpPr>
          <p:cNvPr id="2461701" name="Rectangle 6"/>
          <p:cNvSpPr>
            <a:spLocks noGrp="1" noChangeArrowheads="1"/>
          </p:cNvSpPr>
          <p:nvPr>
            <p:ph type="body" idx="4294967295"/>
          </p:nvPr>
        </p:nvSpPr>
        <p:spPr>
          <a:xfrm>
            <a:off x="0" y="1104900"/>
            <a:ext cx="7918450" cy="1766888"/>
          </a:xfrm>
        </p:spPr>
        <p:txBody>
          <a:bodyPr>
            <a:normAutofit lnSpcReduction="10000"/>
          </a:bodyPr>
          <a:lstStyle/>
          <a:p>
            <a:pPr marL="574675" lvl="1" indent="-460375"/>
            <a:r>
              <a:rPr lang="en-US" b="0">
                <a:solidFill>
                  <a:srgbClr val="000000"/>
                </a:solidFill>
                <a:cs typeface="Arial" pitchFamily="34" charset="0"/>
                <a:sym typeface="Arial" pitchFamily="34" charset="0"/>
              </a:rPr>
              <a:t>Utilisez la commande </a:t>
            </a:r>
            <a:r>
              <a:rPr lang="en-US" b="0">
                <a:solidFill>
                  <a:srgbClr val="000000"/>
                </a:solidFill>
                <a:latin typeface="Courier New" pitchFamily="49" charset="0"/>
                <a:cs typeface="Arial" pitchFamily="34" charset="0"/>
                <a:sym typeface="Arial" pitchFamily="34" charset="0"/>
              </a:rPr>
              <a:t>DESCRIBE</a:t>
            </a:r>
            <a:r>
              <a:rPr lang="en-US" b="0">
                <a:solidFill>
                  <a:srgbClr val="000000"/>
                </a:solidFill>
                <a:cs typeface="Arial" pitchFamily="34" charset="0"/>
                <a:sym typeface="Arial" pitchFamily="34" charset="0"/>
              </a:rPr>
              <a:t> pour afficher la structure d'une table.</a:t>
            </a:r>
          </a:p>
          <a:p>
            <a:pPr marL="574675" lvl="1" indent="-460375"/>
            <a:r>
              <a:rPr lang="en-US" b="0">
                <a:solidFill>
                  <a:srgbClr val="000000"/>
                </a:solidFill>
                <a:cs typeface="Arial" pitchFamily="34" charset="0"/>
                <a:sym typeface="Arial" pitchFamily="34" charset="0"/>
              </a:rPr>
              <a:t>Vous pouvez aussi sélectionner la table dans l'arborescence Connections et cliquer sur l'onglet Columns.</a:t>
            </a:r>
          </a:p>
        </p:txBody>
      </p:sp>
      <p:sp>
        <p:nvSpPr>
          <p:cNvPr id="2461703" name="Rectangle 12"/>
          <p:cNvSpPr>
            <a:spLocks noChangeArrowheads="1"/>
          </p:cNvSpPr>
          <p:nvPr/>
        </p:nvSpPr>
        <p:spPr bwMode="gray">
          <a:xfrm>
            <a:off x="2047875" y="4748213"/>
            <a:ext cx="549275" cy="187325"/>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9" name="ZoneTexte 8"/>
          <p:cNvSpPr txBox="1"/>
          <p:nvPr/>
        </p:nvSpPr>
        <p:spPr>
          <a:xfrm>
            <a:off x="899592" y="2996952"/>
            <a:ext cx="244374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FR" b="1" smtClean="0"/>
              <a:t>DESCRIBE  departments</a:t>
            </a:r>
            <a:endParaRPr lang="fr-FR" b="1"/>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02" name="Rectangle 23"/>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Lignes en double</a:t>
            </a:r>
          </a:p>
        </p:txBody>
      </p:sp>
      <p:sp>
        <p:nvSpPr>
          <p:cNvPr id="2457603" name="Rectangle 24"/>
          <p:cNvSpPr>
            <a:spLocks noGrp="1" noChangeArrowheads="1"/>
          </p:cNvSpPr>
          <p:nvPr>
            <p:ph type="body" idx="4294967295"/>
          </p:nvPr>
        </p:nvSpPr>
        <p:spPr>
          <a:xfrm>
            <a:off x="0" y="1308100"/>
            <a:ext cx="7918450" cy="695325"/>
          </a:xfrm>
        </p:spPr>
        <p:txBody>
          <a:bodyPr>
            <a:normAutofit lnSpcReduction="10000"/>
          </a:bodyPr>
          <a:lstStyle/>
          <a:p>
            <a:pPr>
              <a:buClrTx/>
            </a:pPr>
            <a:r>
              <a:rPr lang="en-US" b="0">
                <a:solidFill>
                  <a:srgbClr val="000000"/>
                </a:solidFill>
                <a:cs typeface="Arial" pitchFamily="34" charset="0"/>
                <a:sym typeface="Arial" pitchFamily="34" charset="0"/>
              </a:rPr>
              <a:t>Par défaut, pour les interrogations, toutes les lignes sont affichées (y compris celles en double).</a:t>
            </a:r>
          </a:p>
        </p:txBody>
      </p:sp>
      <p:sp>
        <p:nvSpPr>
          <p:cNvPr id="2457604" name="Rectangle 4"/>
          <p:cNvSpPr>
            <a:spLocks noChangeArrowheads="1"/>
          </p:cNvSpPr>
          <p:nvPr/>
        </p:nvSpPr>
        <p:spPr bwMode="blackGray">
          <a:xfrm>
            <a:off x="911225" y="2738438"/>
            <a:ext cx="3213100" cy="701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p:txBody>
      </p:sp>
      <p:sp>
        <p:nvSpPr>
          <p:cNvPr id="2457605" name="Rectangle 9"/>
          <p:cNvSpPr>
            <a:spLocks noChangeArrowheads="1"/>
          </p:cNvSpPr>
          <p:nvPr/>
        </p:nvSpPr>
        <p:spPr bwMode="blackGray">
          <a:xfrm>
            <a:off x="4364038" y="2738438"/>
            <a:ext cx="4189412" cy="701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DISTINCT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p:txBody>
      </p:sp>
      <p:sp>
        <p:nvSpPr>
          <p:cNvPr id="2457606" name="Rectangle 10"/>
          <p:cNvSpPr>
            <a:spLocks noChangeArrowheads="1"/>
          </p:cNvSpPr>
          <p:nvPr/>
        </p:nvSpPr>
        <p:spPr bwMode="gray">
          <a:xfrm>
            <a:off x="5354638" y="2814638"/>
            <a:ext cx="1295400" cy="25082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57607" name="Oval 14"/>
          <p:cNvSpPr>
            <a:spLocks noChangeArrowheads="1"/>
          </p:cNvSpPr>
          <p:nvPr/>
        </p:nvSpPr>
        <p:spPr bwMode="blackWhite">
          <a:xfrm>
            <a:off x="1306513" y="2173288"/>
            <a:ext cx="490537" cy="493712"/>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buSzPct val="100000"/>
              <a:buFont typeface="Arial" pitchFamily="34" charset="0"/>
              <a:buNone/>
            </a:pPr>
            <a:r>
              <a:rPr lang="en-US" sz="2400" b="1">
                <a:sym typeface="Arial" pitchFamily="34" charset="0"/>
              </a:rPr>
              <a:t>1</a:t>
            </a:r>
          </a:p>
        </p:txBody>
      </p:sp>
      <p:sp>
        <p:nvSpPr>
          <p:cNvPr id="2457608" name="Oval 15"/>
          <p:cNvSpPr>
            <a:spLocks noChangeArrowheads="1"/>
          </p:cNvSpPr>
          <p:nvPr/>
        </p:nvSpPr>
        <p:spPr bwMode="blackWhite">
          <a:xfrm>
            <a:off x="7685088" y="2190750"/>
            <a:ext cx="493712" cy="493713"/>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buSzPct val="100000"/>
              <a:buFont typeface="Arial" pitchFamily="34" charset="0"/>
              <a:buNone/>
            </a:pPr>
            <a:r>
              <a:rPr lang="en-US" sz="2400" b="1">
                <a:sym typeface="Arial" pitchFamily="34" charset="0"/>
              </a:rPr>
              <a:t>2</a:t>
            </a:r>
          </a:p>
        </p:txBody>
      </p:sp>
      <p:grpSp>
        <p:nvGrpSpPr>
          <p:cNvPr id="2" name="Group 26"/>
          <p:cNvGrpSpPr>
            <a:grpSpLocks/>
          </p:cNvGrpSpPr>
          <p:nvPr/>
        </p:nvGrpSpPr>
        <p:grpSpPr bwMode="auto">
          <a:xfrm>
            <a:off x="903288" y="3611563"/>
            <a:ext cx="1887537" cy="1579562"/>
            <a:chOff x="569" y="2101"/>
            <a:chExt cx="1189" cy="995"/>
          </a:xfrm>
        </p:grpSpPr>
        <p:sp>
          <p:nvSpPr>
            <p:cNvPr id="2457610" name="Text Box 6"/>
            <p:cNvSpPr txBox="1">
              <a:spLocks noChangeArrowheads="1"/>
            </p:cNvSpPr>
            <p:nvPr/>
          </p:nvSpPr>
          <p:spPr bwMode="gray">
            <a:xfrm>
              <a:off x="569" y="2850"/>
              <a:ext cx="231" cy="246"/>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pitchFamily="34" charset="0"/>
                <a:buNone/>
              </a:pPr>
              <a:r>
                <a:rPr lang="en-US" sz="2400" b="1">
                  <a:sym typeface="Arial" pitchFamily="34" charset="0"/>
                </a:rPr>
                <a:t>…</a:t>
              </a:r>
            </a:p>
          </p:txBody>
        </p:sp>
        <p:pic>
          <p:nvPicPr>
            <p:cNvPr id="2457611" name="Picture 25" descr="C:\salome_official\projects\11gR2\screenshots\les1_s24_a.gif"/>
            <p:cNvPicPr>
              <a:picLocks noChangeAspect="1" noChangeArrowheads="1"/>
            </p:cNvPicPr>
            <p:nvPr/>
          </p:nvPicPr>
          <p:blipFill>
            <a:blip r:embed="rId3" cstate="print"/>
            <a:srcRect/>
            <a:stretch>
              <a:fillRect/>
            </a:stretch>
          </p:blipFill>
          <p:spPr bwMode="auto">
            <a:xfrm>
              <a:off x="599" y="2101"/>
              <a:ext cx="1159" cy="864"/>
            </a:xfrm>
            <a:prstGeom prst="rect">
              <a:avLst/>
            </a:prstGeom>
            <a:noFill/>
            <a:ln w="12700">
              <a:solidFill>
                <a:schemeClr val="tx1"/>
              </a:solidFill>
              <a:miter lim="800000"/>
              <a:headEnd/>
              <a:tailEnd/>
            </a:ln>
          </p:spPr>
        </p:pic>
      </p:grpSp>
      <p:pic>
        <p:nvPicPr>
          <p:cNvPr id="2457612" name="Picture 27" descr="C:\salome_official\projects\11gR2\screenshots\les1_s24_b.gif"/>
          <p:cNvPicPr>
            <a:picLocks noChangeAspect="1" noChangeArrowheads="1"/>
          </p:cNvPicPr>
          <p:nvPr/>
        </p:nvPicPr>
        <p:blipFill>
          <a:blip r:embed="rId4" cstate="print"/>
          <a:srcRect/>
          <a:stretch>
            <a:fillRect/>
          </a:stretch>
        </p:blipFill>
        <p:spPr bwMode="auto">
          <a:xfrm>
            <a:off x="4449763" y="3589338"/>
            <a:ext cx="1839912" cy="2046287"/>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1760" y="476672"/>
            <a:ext cx="4268476" cy="584775"/>
          </a:xfrm>
          <a:prstGeom prst="rect">
            <a:avLst/>
          </a:prstGeom>
          <a:noFill/>
        </p:spPr>
        <p:txBody>
          <a:bodyPr wrap="none" rtlCol="0">
            <a:spAutoFit/>
          </a:bodyPr>
          <a:lstStyle/>
          <a:p>
            <a:r>
              <a:rPr lang="fr-FR" sz="3200" b="1" smtClean="0"/>
              <a:t>Restreindre les données</a:t>
            </a:r>
            <a:endParaRPr lang="fr-FR" sz="3200" b="1"/>
          </a:p>
        </p:txBody>
      </p:sp>
      <p:sp>
        <p:nvSpPr>
          <p:cNvPr id="3" name="ZoneTexte 2"/>
          <p:cNvSpPr txBox="1"/>
          <p:nvPr/>
        </p:nvSpPr>
        <p:spPr>
          <a:xfrm>
            <a:off x="251520" y="5589240"/>
            <a:ext cx="889248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smtClean="0"/>
              <a:t>SELECT employee_id, first_name || ' ' || last_name, salary*12 "Salaire annuel"</a:t>
            </a:r>
          </a:p>
          <a:p>
            <a:r>
              <a:rPr lang="en-US" sz="2000" smtClean="0"/>
              <a:t>FROM employees</a:t>
            </a:r>
          </a:p>
          <a:p>
            <a:r>
              <a:rPr lang="en-US" sz="2000" smtClean="0"/>
              <a:t>WHERE first_name LIKE 'A%'</a:t>
            </a:r>
            <a:endParaRPr lang="fr-FR" sz="2000"/>
          </a:p>
        </p:txBody>
      </p:sp>
      <p:sp>
        <p:nvSpPr>
          <p:cNvPr id="4" name="ZoneTexte 3"/>
          <p:cNvSpPr txBox="1"/>
          <p:nvPr/>
        </p:nvSpPr>
        <p:spPr>
          <a:xfrm>
            <a:off x="2699792" y="3933056"/>
            <a:ext cx="184731" cy="369332"/>
          </a:xfrm>
          <a:prstGeom prst="rect">
            <a:avLst/>
          </a:prstGeom>
          <a:noFill/>
        </p:spPr>
        <p:txBody>
          <a:bodyPr wrap="none" rtlCol="0">
            <a:spAutoFit/>
          </a:bodyPr>
          <a:lstStyle/>
          <a:p>
            <a:endParaRPr lang="fr-FR"/>
          </a:p>
        </p:txBody>
      </p:sp>
      <p:sp>
        <p:nvSpPr>
          <p:cNvPr id="5" name="Rectangle 2"/>
          <p:cNvSpPr>
            <a:spLocks noChangeArrowheads="1"/>
          </p:cNvSpPr>
          <p:nvPr/>
        </p:nvSpPr>
        <p:spPr bwMode="blackGray">
          <a:xfrm>
            <a:off x="323528" y="1196752"/>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&lt;= 3000 ;</a:t>
            </a:r>
          </a:p>
        </p:txBody>
      </p:sp>
      <p:sp>
        <p:nvSpPr>
          <p:cNvPr id="6" name="Rectangle 2"/>
          <p:cNvSpPr>
            <a:spLocks noChangeArrowheads="1"/>
          </p:cNvSpPr>
          <p:nvPr/>
        </p:nvSpPr>
        <p:spPr bwMode="blackGray">
          <a:xfrm>
            <a:off x="323528" y="2420888"/>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BETWEEN 2500 AND 3500 ;</a:t>
            </a:r>
          </a:p>
        </p:txBody>
      </p:sp>
      <p:sp>
        <p:nvSpPr>
          <p:cNvPr id="7" name="Rectangle 2"/>
          <p:cNvSpPr>
            <a:spLocks noChangeArrowheads="1"/>
          </p:cNvSpPr>
          <p:nvPr/>
        </p:nvSpPr>
        <p:spPr bwMode="blackGray">
          <a:xfrm>
            <a:off x="323528" y="3501008"/>
            <a:ext cx="7283450"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 manager_id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manager_id IN (100, 101, 201) ;</a:t>
            </a:r>
          </a:p>
        </p:txBody>
      </p:sp>
      <p:sp>
        <p:nvSpPr>
          <p:cNvPr id="8" name="Rectangle 3"/>
          <p:cNvSpPr>
            <a:spLocks noChangeArrowheads="1"/>
          </p:cNvSpPr>
          <p:nvPr/>
        </p:nvSpPr>
        <p:spPr bwMode="blackGray">
          <a:xfrm>
            <a:off x="323528" y="4581128"/>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last_name LIKE '_o%'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Restreindre les données</a:t>
            </a:r>
            <a:endParaRPr lang="fr-FR"/>
          </a:p>
        </p:txBody>
      </p:sp>
      <p:sp>
        <p:nvSpPr>
          <p:cNvPr id="4" name="Rectangle 2"/>
          <p:cNvSpPr>
            <a:spLocks noChangeArrowheads="1"/>
          </p:cNvSpPr>
          <p:nvPr/>
        </p:nvSpPr>
        <p:spPr bwMode="blackGray">
          <a:xfrm>
            <a:off x="683568" y="1844824"/>
            <a:ext cx="7272338" cy="137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2000" b="1">
                <a:latin typeface="Courier New" pitchFamily="49" charset="0"/>
                <a:sym typeface="Arial" pitchFamily="34" charset="0"/>
              </a:rPr>
              <a:t>SELECT last_name, manager_id</a:t>
            </a:r>
          </a:p>
          <a:p>
            <a:pPr algn="l" eaLnBrk="0" hangingPunct="0">
              <a:buSzPct val="100000"/>
              <a:buFont typeface="Arial" pitchFamily="34" charset="0"/>
              <a:buNone/>
              <a:tabLst>
                <a:tab pos="1200150" algn="l"/>
              </a:tabLst>
            </a:pPr>
            <a:r>
              <a:rPr lang="en-US" sz="20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2000" b="1">
                <a:latin typeface="Courier New" pitchFamily="49" charset="0"/>
                <a:sym typeface="Arial" pitchFamily="34" charset="0"/>
              </a:rPr>
              <a:t>WHERE  manager_id IS NULL </a:t>
            </a:r>
            <a:endParaRPr lang="en-US" sz="2000" b="1" smtClean="0">
              <a:latin typeface="Courier New" pitchFamily="49" charset="0"/>
              <a:sym typeface="Arial" pitchFamily="34" charset="0"/>
            </a:endParaRPr>
          </a:p>
          <a:p>
            <a:pPr algn="l" eaLnBrk="0" hangingPunct="0">
              <a:buSzPct val="100000"/>
              <a:buFont typeface="Arial" pitchFamily="34" charset="0"/>
              <a:buNone/>
              <a:tabLst>
                <a:tab pos="1200150" algn="l"/>
              </a:tabLst>
            </a:pPr>
            <a:r>
              <a:rPr lang="en-US" sz="2000" b="1" smtClean="0">
                <a:latin typeface="Courier New" pitchFamily="49" charset="0"/>
                <a:sym typeface="Arial" pitchFamily="34" charset="0"/>
              </a:rPr>
              <a:t>ORDER BY last_name</a:t>
            </a:r>
            <a:endParaRPr lang="en-US" sz="2000" b="1">
              <a:latin typeface="Courier New" pitchFamily="49" charset="0"/>
              <a:sym typeface="Arial" pitchFamily="34" charset="0"/>
            </a:endParaRPr>
          </a:p>
        </p:txBody>
      </p:sp>
      <p:sp>
        <p:nvSpPr>
          <p:cNvPr id="5" name="ZoneTexte 4"/>
          <p:cNvSpPr txBox="1"/>
          <p:nvPr/>
        </p:nvSpPr>
        <p:spPr>
          <a:xfrm>
            <a:off x="1547664" y="1484784"/>
            <a:ext cx="184731" cy="369332"/>
          </a:xfrm>
          <a:prstGeom prst="rect">
            <a:avLst/>
          </a:prstGeom>
          <a:noFill/>
        </p:spPr>
        <p:txBody>
          <a:bodyPr wrap="none" rtlCol="0">
            <a:spAutoFit/>
          </a:bodyPr>
          <a:lstStyle/>
          <a:p>
            <a:endParaRPr lang="fr-FR"/>
          </a:p>
        </p:txBody>
      </p:sp>
      <p:sp>
        <p:nvSpPr>
          <p:cNvPr id="6" name="ZoneTexte 5"/>
          <p:cNvSpPr txBox="1"/>
          <p:nvPr/>
        </p:nvSpPr>
        <p:spPr>
          <a:xfrm>
            <a:off x="827584" y="1340768"/>
            <a:ext cx="2861617" cy="369332"/>
          </a:xfrm>
          <a:prstGeom prst="rect">
            <a:avLst/>
          </a:prstGeom>
          <a:noFill/>
        </p:spPr>
        <p:txBody>
          <a:bodyPr wrap="none" rtlCol="0">
            <a:spAutoFit/>
          </a:bodyPr>
          <a:lstStyle/>
          <a:p>
            <a:r>
              <a:rPr lang="fr-FR" b="1" smtClean="0"/>
              <a:t>Rechercher les valeurs NULL</a:t>
            </a:r>
            <a:endParaRPr lang="fr-FR" b="1"/>
          </a:p>
        </p:txBody>
      </p:sp>
      <p:sp>
        <p:nvSpPr>
          <p:cNvPr id="7" name="Rectangle 2"/>
          <p:cNvSpPr>
            <a:spLocks noChangeArrowheads="1"/>
          </p:cNvSpPr>
          <p:nvPr/>
        </p:nvSpPr>
        <p:spPr bwMode="blackGray">
          <a:xfrm>
            <a:off x="683568" y="3525564"/>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job_id,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&gt;= 10000</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     job_id LIKE '%MAN%' ;</a:t>
            </a:r>
          </a:p>
        </p:txBody>
      </p:sp>
      <p:sp>
        <p:nvSpPr>
          <p:cNvPr id="9" name="Rectangle 2"/>
          <p:cNvSpPr>
            <a:spLocks noChangeArrowheads="1"/>
          </p:cNvSpPr>
          <p:nvPr/>
        </p:nvSpPr>
        <p:spPr bwMode="blackGray">
          <a:xfrm>
            <a:off x="683568" y="5229200"/>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job_id </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       NOT IN ('IT_PROG', 'ST_CLERK', 'SA_REP')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42" name="Rectangle 14"/>
          <p:cNvSpPr>
            <a:spLocks noGrp="1" noChangeArrowheads="1"/>
          </p:cNvSpPr>
          <p:nvPr>
            <p:ph type="title" idx="4294967295"/>
          </p:nvPr>
        </p:nvSpPr>
        <p:spPr>
          <a:xfrm>
            <a:off x="0" y="274638"/>
            <a:ext cx="8229600" cy="922337"/>
          </a:xfrm>
        </p:spPr>
        <p:txBody>
          <a:bodyPr/>
          <a:lstStyle/>
          <a:p>
            <a:pPr>
              <a:buClrTx/>
            </a:pPr>
            <a:r>
              <a:rPr lang="en-US">
                <a:sym typeface="Arial" pitchFamily="34" charset="0"/>
              </a:rPr>
              <a:t>Tri</a:t>
            </a:r>
          </a:p>
        </p:txBody>
      </p:sp>
      <p:sp>
        <p:nvSpPr>
          <p:cNvPr id="2519044" name="Rectangle 4"/>
          <p:cNvSpPr>
            <a:spLocks noChangeArrowheads="1"/>
          </p:cNvSpPr>
          <p:nvPr/>
        </p:nvSpPr>
        <p:spPr bwMode="blackGray">
          <a:xfrm>
            <a:off x="611560" y="4221088"/>
            <a:ext cx="7283450"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hire_date DESC ;</a:t>
            </a:r>
          </a:p>
        </p:txBody>
      </p:sp>
      <p:sp>
        <p:nvSpPr>
          <p:cNvPr id="2519047" name="Rectangle 7"/>
          <p:cNvSpPr>
            <a:spLocks noChangeArrowheads="1"/>
          </p:cNvSpPr>
          <p:nvPr/>
        </p:nvSpPr>
        <p:spPr bwMode="blackGray">
          <a:xfrm>
            <a:off x="611560" y="5661248"/>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salary*12 annsal</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annsal ;</a:t>
            </a:r>
          </a:p>
        </p:txBody>
      </p:sp>
      <p:sp>
        <p:nvSpPr>
          <p:cNvPr id="11" name="Rectangle 5"/>
          <p:cNvSpPr>
            <a:spLocks noChangeArrowheads="1"/>
          </p:cNvSpPr>
          <p:nvPr/>
        </p:nvSpPr>
        <p:spPr bwMode="blackGray">
          <a:xfrm>
            <a:off x="539552" y="1268760"/>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hire_date ;</a:t>
            </a:r>
          </a:p>
        </p:txBody>
      </p:sp>
      <p:sp>
        <p:nvSpPr>
          <p:cNvPr id="12" name="Rectangle 4"/>
          <p:cNvSpPr>
            <a:spLocks noChangeArrowheads="1"/>
          </p:cNvSpPr>
          <p:nvPr/>
        </p:nvSpPr>
        <p:spPr bwMode="blackGray">
          <a:xfrm>
            <a:off x="683568" y="2708920"/>
            <a:ext cx="7283450"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3;</a:t>
            </a:r>
          </a:p>
        </p:txBody>
      </p:sp>
      <p:sp>
        <p:nvSpPr>
          <p:cNvPr id="13" name="ZoneTexte 12"/>
          <p:cNvSpPr txBox="1"/>
          <p:nvPr/>
        </p:nvSpPr>
        <p:spPr>
          <a:xfrm>
            <a:off x="539552" y="2348880"/>
            <a:ext cx="6478312" cy="369332"/>
          </a:xfrm>
          <a:prstGeom prst="rect">
            <a:avLst/>
          </a:prstGeom>
          <a:noFill/>
        </p:spPr>
        <p:txBody>
          <a:bodyPr wrap="none" rtlCol="0">
            <a:spAutoFit/>
          </a:bodyPr>
          <a:lstStyle/>
          <a:p>
            <a:r>
              <a:rPr lang="fr-FR" smtClean="0"/>
              <a:t>Tri selon une colonne répérée par sa position dans la clause SELECT</a:t>
            </a:r>
            <a:endParaRPr lang="fr-FR"/>
          </a:p>
        </p:txBody>
      </p:sp>
      <p:sp>
        <p:nvSpPr>
          <p:cNvPr id="14" name="ZoneTexte 13"/>
          <p:cNvSpPr txBox="1"/>
          <p:nvPr/>
        </p:nvSpPr>
        <p:spPr>
          <a:xfrm>
            <a:off x="611560" y="3789040"/>
            <a:ext cx="1541512" cy="369332"/>
          </a:xfrm>
          <a:prstGeom prst="rect">
            <a:avLst/>
          </a:prstGeom>
          <a:noFill/>
        </p:spPr>
        <p:txBody>
          <a:bodyPr wrap="none" rtlCol="0">
            <a:spAutoFit/>
          </a:bodyPr>
          <a:lstStyle/>
          <a:p>
            <a:r>
              <a:rPr lang="fr-FR" smtClean="0"/>
              <a:t>Tri décroissant</a:t>
            </a:r>
            <a:endParaRPr lang="fr-FR"/>
          </a:p>
        </p:txBody>
      </p:sp>
      <p:sp>
        <p:nvSpPr>
          <p:cNvPr id="15" name="ZoneTexte 14"/>
          <p:cNvSpPr txBox="1"/>
          <p:nvPr/>
        </p:nvSpPr>
        <p:spPr>
          <a:xfrm>
            <a:off x="755576" y="5229200"/>
            <a:ext cx="2345322" cy="369332"/>
          </a:xfrm>
          <a:prstGeom prst="rect">
            <a:avLst/>
          </a:prstGeom>
          <a:noFill/>
        </p:spPr>
        <p:txBody>
          <a:bodyPr wrap="none" rtlCol="0">
            <a:spAutoFit/>
          </a:bodyPr>
          <a:lstStyle/>
          <a:p>
            <a:r>
              <a:rPr lang="fr-FR" smtClean="0"/>
              <a:t>Tri par alias de colonne</a:t>
            </a:r>
            <a:endParaRPr lang="fr-F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7234" name="Rectangle 2"/>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pitchFamily="34" charset="0"/>
              </a:rPr>
              <a:t>CREATE</a:t>
            </a:r>
            <a:r>
              <a:rPr lang="en-US">
                <a:sym typeface="Arial" pitchFamily="34" charset="0"/>
              </a:rPr>
              <a:t> </a:t>
            </a:r>
            <a:r>
              <a:rPr lang="en-US">
                <a:latin typeface="Courier New" pitchFamily="49" charset="0"/>
                <a:sym typeface="Arial" pitchFamily="34" charset="0"/>
              </a:rPr>
              <a:t>TABLE</a:t>
            </a:r>
            <a:r>
              <a:rPr lang="en-US">
                <a:sym typeface="Arial" pitchFamily="34" charset="0"/>
              </a:rPr>
              <a:t> </a:t>
            </a:r>
          </a:p>
        </p:txBody>
      </p:sp>
      <p:sp>
        <p:nvSpPr>
          <p:cNvPr id="2527235" name="Rectangle 3"/>
          <p:cNvSpPr>
            <a:spLocks noChangeArrowheads="1"/>
          </p:cNvSpPr>
          <p:nvPr/>
        </p:nvSpPr>
        <p:spPr bwMode="blackGray">
          <a:xfrm>
            <a:off x="899592" y="1268760"/>
            <a:ext cx="7270750" cy="518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CREATE TABLE employees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employee_id    NUMBER(6)</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emp_employee_id   PRIMARY KEY</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first_name     VARCHAR2(20)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last_name      VARCHAR2(25)</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emp_last_name_nn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email          VARCHAR2(25)</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emp_email_nn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emp_email_uk      UNIQUE</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phone_number   VARCHAR2(20)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hire_date      DATE</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emp_hire_date_nn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job_id         VARCHAR2(10)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emp_job_nn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salary         NUMBER(8,2)</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emp_salary_ck     CHECK (salary&gt;0)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commission_pct NUMBER(2,2)</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manager_id     NUMBER(6)</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emp_manager_fk REFERENCES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employees (employee_id)</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department_id  NUMBER(4)</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emp_dept_fk       REFERENCES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departments (department_id));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2"/>
          <p:cNvSpPr>
            <a:spLocks noChangeArrowheads="1"/>
          </p:cNvSpPr>
          <p:nvPr/>
        </p:nvSpPr>
        <p:spPr bwMode="blackGray">
          <a:xfrm>
            <a:off x="882650" y="2908300"/>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employee_id = &amp;employee_num ;</a:t>
            </a:r>
          </a:p>
        </p:txBody>
      </p:sp>
      <p:sp>
        <p:nvSpPr>
          <p:cNvPr id="2529283" name="Rectangle 8"/>
          <p:cNvSpPr>
            <a:spLocks noGrp="1" noChangeArrowheads="1"/>
          </p:cNvSpPr>
          <p:nvPr>
            <p:ph type="title" idx="4294967295"/>
          </p:nvPr>
        </p:nvSpPr>
        <p:spPr>
          <a:xfrm>
            <a:off x="0" y="274638"/>
            <a:ext cx="8229600" cy="1143000"/>
          </a:xfrm>
        </p:spPr>
        <p:txBody>
          <a:bodyPr>
            <a:noAutofit/>
          </a:bodyPr>
          <a:lstStyle/>
          <a:p>
            <a:pPr>
              <a:buClrTx/>
            </a:pPr>
            <a:r>
              <a:rPr lang="en-US" sz="3600" b="1">
                <a:sym typeface="Arial" pitchFamily="34" charset="0"/>
              </a:rPr>
              <a:t>Utiliser une variable de substitution</a:t>
            </a:r>
            <a:br>
              <a:rPr lang="en-US" sz="3600" b="1">
                <a:sym typeface="Arial" pitchFamily="34" charset="0"/>
              </a:rPr>
            </a:br>
            <a:r>
              <a:rPr lang="en-US" sz="3600" b="1">
                <a:sym typeface="Arial" pitchFamily="34" charset="0"/>
              </a:rPr>
              <a:t>avec esperluette simple</a:t>
            </a:r>
          </a:p>
        </p:txBody>
      </p:sp>
      <p:sp>
        <p:nvSpPr>
          <p:cNvPr id="2529284" name="Rectangle 9"/>
          <p:cNvSpPr>
            <a:spLocks noGrp="1" noChangeArrowheads="1"/>
          </p:cNvSpPr>
          <p:nvPr>
            <p:ph type="body" idx="4294967295"/>
          </p:nvPr>
        </p:nvSpPr>
        <p:spPr>
          <a:xfrm>
            <a:off x="0" y="1676400"/>
            <a:ext cx="7918450" cy="1030288"/>
          </a:xfrm>
        </p:spPr>
        <p:txBody>
          <a:bodyPr>
            <a:normAutofit lnSpcReduction="10000"/>
          </a:bodyPr>
          <a:lstStyle/>
          <a:p>
            <a:pPr>
              <a:buClrTx/>
            </a:pPr>
            <a:r>
              <a:rPr lang="en-US" b="0">
                <a:solidFill>
                  <a:srgbClr val="000000"/>
                </a:solidFill>
                <a:cs typeface="Arial" pitchFamily="34" charset="0"/>
                <a:sym typeface="Arial" pitchFamily="34" charset="0"/>
              </a:rPr>
              <a:t>Utilisez une variable comprenant une esperluette d'interprétation (</a:t>
            </a:r>
            <a:r>
              <a:rPr lang="en-US" b="0">
                <a:solidFill>
                  <a:srgbClr val="000000"/>
                </a:solidFill>
                <a:latin typeface="Courier New" pitchFamily="49" charset="0"/>
                <a:cs typeface="Arial" pitchFamily="34" charset="0"/>
                <a:sym typeface="Arial" pitchFamily="34" charset="0"/>
              </a:rPr>
              <a:t>&amp;</a:t>
            </a:r>
            <a:r>
              <a:rPr lang="en-US" b="0">
                <a:solidFill>
                  <a:srgbClr val="000000"/>
                </a:solidFill>
                <a:cs typeface="Arial" pitchFamily="34" charset="0"/>
                <a:sym typeface="Arial" pitchFamily="34" charset="0"/>
              </a:rPr>
              <a:t>) comme préfixe pour inviter l'utilisateur à entrer une valeur :</a:t>
            </a:r>
          </a:p>
        </p:txBody>
      </p:sp>
      <p:sp>
        <p:nvSpPr>
          <p:cNvPr id="2529285" name="Rectangle 5"/>
          <p:cNvSpPr>
            <a:spLocks noChangeArrowheads="1"/>
          </p:cNvSpPr>
          <p:nvPr/>
        </p:nvSpPr>
        <p:spPr bwMode="gray">
          <a:xfrm>
            <a:off x="3783013" y="3479800"/>
            <a:ext cx="1930400" cy="30956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pic>
        <p:nvPicPr>
          <p:cNvPr id="2529286" name="Picture 11" descr="C:\salome_official\projects\11gR2\screenshots\les2_29s_a.gif"/>
          <p:cNvPicPr>
            <a:picLocks noChangeAspect="1" noChangeArrowheads="1"/>
          </p:cNvPicPr>
          <p:nvPr/>
        </p:nvPicPr>
        <p:blipFill>
          <a:blip r:embed="rId3" cstate="print"/>
          <a:srcRect/>
          <a:stretch>
            <a:fillRect/>
          </a:stretch>
        </p:blipFill>
        <p:spPr bwMode="auto">
          <a:xfrm>
            <a:off x="914400" y="4127500"/>
            <a:ext cx="3108325" cy="173672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4" name="Rectangle 2"/>
          <p:cNvSpPr>
            <a:spLocks noChangeArrowheads="1"/>
          </p:cNvSpPr>
          <p:nvPr/>
        </p:nvSpPr>
        <p:spPr bwMode="blackGray">
          <a:xfrm>
            <a:off x="758825" y="2438400"/>
            <a:ext cx="7537450" cy="8810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job_id, &amp;&amp;column_name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&amp;column_name ;</a:t>
            </a:r>
          </a:p>
        </p:txBody>
      </p:sp>
      <p:sp>
        <p:nvSpPr>
          <p:cNvPr id="2537475" name="Rectangle 3"/>
          <p:cNvSpPr>
            <a:spLocks noChangeArrowheads="1"/>
          </p:cNvSpPr>
          <p:nvPr/>
        </p:nvSpPr>
        <p:spPr bwMode="gray">
          <a:xfrm>
            <a:off x="2039938" y="2989263"/>
            <a:ext cx="1781175" cy="2952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76" name="Rectangle 4"/>
          <p:cNvSpPr>
            <a:spLocks noChangeArrowheads="1"/>
          </p:cNvSpPr>
          <p:nvPr/>
        </p:nvSpPr>
        <p:spPr bwMode="gray">
          <a:xfrm>
            <a:off x="6429375" y="2476500"/>
            <a:ext cx="1819275" cy="30956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77" name="Text Box 6"/>
          <p:cNvSpPr txBox="1">
            <a:spLocks noChangeArrowheads="1"/>
          </p:cNvSpPr>
          <p:nvPr/>
        </p:nvSpPr>
        <p:spPr bwMode="gray">
          <a:xfrm>
            <a:off x="784225" y="599598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pitchFamily="34" charset="0"/>
              <a:buNone/>
            </a:pPr>
            <a:r>
              <a:rPr lang="en-US" sz="2400" b="1">
                <a:sym typeface="Arial" pitchFamily="34" charset="0"/>
              </a:rPr>
              <a:t>…</a:t>
            </a:r>
          </a:p>
        </p:txBody>
      </p:sp>
      <p:sp>
        <p:nvSpPr>
          <p:cNvPr id="2537478" name="Rectangle 12"/>
          <p:cNvSpPr>
            <a:spLocks noGrp="1" noChangeArrowheads="1"/>
          </p:cNvSpPr>
          <p:nvPr>
            <p:ph type="title" idx="4294967295"/>
          </p:nvPr>
        </p:nvSpPr>
        <p:spPr>
          <a:xfrm>
            <a:off x="0" y="274638"/>
            <a:ext cx="8229600" cy="1143000"/>
          </a:xfrm>
        </p:spPr>
        <p:txBody>
          <a:bodyPr>
            <a:normAutofit/>
          </a:bodyPr>
          <a:lstStyle/>
          <a:p>
            <a:pPr>
              <a:buClrTx/>
            </a:pPr>
            <a:r>
              <a:rPr lang="en-US" sz="2800" b="1">
                <a:sym typeface="Arial" pitchFamily="34" charset="0"/>
              </a:rPr>
              <a:t>Utiliser une variable de substitution </a:t>
            </a:r>
            <a:br>
              <a:rPr lang="en-US" sz="2800" b="1">
                <a:sym typeface="Arial" pitchFamily="34" charset="0"/>
              </a:rPr>
            </a:br>
            <a:r>
              <a:rPr lang="en-US" sz="2800" b="1">
                <a:sym typeface="Arial" pitchFamily="34" charset="0"/>
              </a:rPr>
              <a:t>avec esperluette double</a:t>
            </a:r>
          </a:p>
        </p:txBody>
      </p:sp>
      <p:sp>
        <p:nvSpPr>
          <p:cNvPr id="2537479" name="Rectangle 13"/>
          <p:cNvSpPr>
            <a:spLocks noGrp="1" noChangeArrowheads="1"/>
          </p:cNvSpPr>
          <p:nvPr>
            <p:ph type="body" idx="4294967295"/>
          </p:nvPr>
        </p:nvSpPr>
        <p:spPr>
          <a:xfrm>
            <a:off x="0" y="1346200"/>
            <a:ext cx="7918450" cy="1030288"/>
          </a:xfrm>
        </p:spPr>
        <p:txBody>
          <a:bodyPr>
            <a:normAutofit lnSpcReduction="10000"/>
          </a:bodyPr>
          <a:lstStyle/>
          <a:p>
            <a:pPr>
              <a:buClrTx/>
            </a:pPr>
            <a:r>
              <a:rPr lang="en-US" b="0">
                <a:solidFill>
                  <a:srgbClr val="000000"/>
                </a:solidFill>
                <a:cs typeface="Arial" pitchFamily="34" charset="0"/>
                <a:sym typeface="Arial" pitchFamily="34" charset="0"/>
              </a:rPr>
              <a:t>Utilisez l'esperluette d'interprétation double (</a:t>
            </a:r>
            <a:r>
              <a:rPr lang="en-US" b="0">
                <a:solidFill>
                  <a:srgbClr val="000000"/>
                </a:solidFill>
                <a:latin typeface="Courier New" pitchFamily="49" charset="0"/>
                <a:cs typeface="Arial" pitchFamily="34" charset="0"/>
                <a:sym typeface="Arial" pitchFamily="34" charset="0"/>
              </a:rPr>
              <a:t>&amp;&amp;</a:t>
            </a:r>
            <a:r>
              <a:rPr lang="en-US" b="0">
                <a:solidFill>
                  <a:srgbClr val="000000"/>
                </a:solidFill>
                <a:cs typeface="Arial" pitchFamily="34" charset="0"/>
                <a:sym typeface="Arial" pitchFamily="34" charset="0"/>
              </a:rPr>
              <a:t>) si vous souhaitez réutiliser la valeur de la variable sans solliciter l'utilisateur à chaque fois :</a:t>
            </a:r>
          </a:p>
        </p:txBody>
      </p:sp>
      <p:pic>
        <p:nvPicPr>
          <p:cNvPr id="2537480" name="Picture 17" descr="C:\salome_official\projects\11gR2\screenshots\les2_33s_a.gif"/>
          <p:cNvPicPr>
            <a:picLocks noChangeAspect="1" noChangeArrowheads="1"/>
          </p:cNvPicPr>
          <p:nvPr/>
        </p:nvPicPr>
        <p:blipFill>
          <a:blip r:embed="rId3" cstate="print"/>
          <a:srcRect/>
          <a:stretch>
            <a:fillRect/>
          </a:stretch>
        </p:blipFill>
        <p:spPr bwMode="auto">
          <a:xfrm>
            <a:off x="838200" y="3416300"/>
            <a:ext cx="3108325" cy="1736725"/>
          </a:xfrm>
          <a:prstGeom prst="rect">
            <a:avLst/>
          </a:prstGeom>
          <a:noFill/>
          <a:ln w="12700">
            <a:solidFill>
              <a:schemeClr val="tx1"/>
            </a:solidFill>
            <a:miter lim="800000"/>
            <a:headEnd/>
            <a:tailEnd/>
          </a:ln>
        </p:spPr>
      </p:pic>
      <p:pic>
        <p:nvPicPr>
          <p:cNvPr id="2537481" name="Picture 18" descr="C:\salome_official\projects\11gR2\screenshots\les2_33n_a.gif"/>
          <p:cNvPicPr>
            <a:picLocks noChangeAspect="1" noChangeArrowheads="1"/>
          </p:cNvPicPr>
          <p:nvPr/>
        </p:nvPicPr>
        <p:blipFill>
          <a:blip r:embed="rId4" cstate="print"/>
          <a:srcRect/>
          <a:stretch>
            <a:fillRect/>
          </a:stretch>
        </p:blipFill>
        <p:spPr bwMode="auto">
          <a:xfrm>
            <a:off x="838200" y="5245100"/>
            <a:ext cx="4960938" cy="903288"/>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7" name="Rectangle 9"/>
          <p:cNvSpPr>
            <a:spLocks noGrp="1" noChangeArrowheads="1"/>
          </p:cNvSpPr>
          <p:nvPr>
            <p:ph type="title" idx="4294967295"/>
          </p:nvPr>
        </p:nvSpPr>
        <p:spPr>
          <a:xfrm>
            <a:off x="0" y="439738"/>
            <a:ext cx="7918450" cy="876300"/>
          </a:xfrm>
        </p:spPr>
        <p:txBody>
          <a:bodyPr>
            <a:noAutofit/>
          </a:bodyPr>
          <a:lstStyle/>
          <a:p>
            <a:pPr>
              <a:buClrTx/>
            </a:pPr>
            <a:r>
              <a:rPr lang="en-US" sz="3600">
                <a:sym typeface="Arial" charset="0"/>
              </a:rPr>
              <a:t>Utiliser les fonctions de conversion de casse</a:t>
            </a:r>
          </a:p>
        </p:txBody>
      </p:sp>
      <p:sp>
        <p:nvSpPr>
          <p:cNvPr id="2504708" name="Rectangle 10"/>
          <p:cNvSpPr>
            <a:spLocks noGrp="1" noChangeArrowheads="1"/>
          </p:cNvSpPr>
          <p:nvPr>
            <p:ph type="body" idx="4294967295"/>
          </p:nvPr>
        </p:nvSpPr>
        <p:spPr>
          <a:xfrm>
            <a:off x="0" y="1422400"/>
            <a:ext cx="7918450" cy="695325"/>
          </a:xfrm>
        </p:spPr>
        <p:txBody>
          <a:bodyPr>
            <a:normAutofit lnSpcReduction="10000"/>
          </a:bodyPr>
          <a:lstStyle/>
          <a:p>
            <a:pPr>
              <a:buClrTx/>
            </a:pPr>
            <a:r>
              <a:rPr lang="en-US" b="0">
                <a:solidFill>
                  <a:srgbClr val="000000"/>
                </a:solidFill>
                <a:cs typeface="Arial" charset="0"/>
                <a:sym typeface="Arial" charset="0"/>
              </a:rPr>
              <a:t>Affichez le numéro d'employé, le nom et le numéro de département de l'employé Higgins :</a:t>
            </a:r>
          </a:p>
        </p:txBody>
      </p:sp>
      <p:sp>
        <p:nvSpPr>
          <p:cNvPr id="2504714" name="Rectangle 2"/>
          <p:cNvSpPr>
            <a:spLocks noChangeArrowheads="1"/>
          </p:cNvSpPr>
          <p:nvPr/>
        </p:nvSpPr>
        <p:spPr bwMode="blackGray">
          <a:xfrm>
            <a:off x="857250" y="3759200"/>
            <a:ext cx="7343775"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SELECT employee_id, last_name, department_id</a:t>
            </a:r>
          </a:p>
          <a:p>
            <a:pPr algn="l" eaLnBrk="0" hangingPunct="0">
              <a:tabLst>
                <a:tab pos="1200150" algn="l"/>
              </a:tabLst>
            </a:pPr>
            <a:r>
              <a:rPr lang="en-US" sz="1800" b="1">
                <a:latin typeface="Courier New" pitchFamily="49" charset="0"/>
              </a:rPr>
              <a:t>FROM   employees</a:t>
            </a:r>
          </a:p>
          <a:p>
            <a:pPr algn="l" eaLnBrk="0" hangingPunct="0">
              <a:tabLst>
                <a:tab pos="1200150" algn="l"/>
              </a:tabLst>
            </a:pPr>
            <a:r>
              <a:rPr lang="en-US" sz="1800" b="1">
                <a:latin typeface="Courier New" pitchFamily="49" charset="0"/>
              </a:rPr>
              <a:t>WHERE  LOWER(last_name) = 'higgins';</a:t>
            </a:r>
          </a:p>
        </p:txBody>
      </p:sp>
      <p:sp>
        <p:nvSpPr>
          <p:cNvPr id="2504715" name="Rectangle 5"/>
          <p:cNvSpPr>
            <a:spLocks noChangeArrowheads="1"/>
          </p:cNvSpPr>
          <p:nvPr/>
        </p:nvSpPr>
        <p:spPr bwMode="blackGray">
          <a:xfrm>
            <a:off x="857250" y="2438400"/>
            <a:ext cx="7343775" cy="1241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SELECT employee_id, last_name, department_id</a:t>
            </a:r>
          </a:p>
          <a:p>
            <a:pPr algn="l" eaLnBrk="0" hangingPunct="0">
              <a:tabLst>
                <a:tab pos="1200150" algn="l"/>
              </a:tabLst>
            </a:pPr>
            <a:r>
              <a:rPr lang="en-US" sz="1800" b="1">
                <a:latin typeface="Courier New" pitchFamily="49" charset="0"/>
              </a:rPr>
              <a:t>FROM   employees</a:t>
            </a:r>
          </a:p>
          <a:p>
            <a:pPr algn="l" eaLnBrk="0" hangingPunct="0">
              <a:tabLst>
                <a:tab pos="1200150" algn="l"/>
              </a:tabLst>
            </a:pPr>
            <a:r>
              <a:rPr lang="en-US" sz="1800" b="1">
                <a:latin typeface="Courier New" pitchFamily="49" charset="0"/>
              </a:rPr>
              <a:t>WHERE  last_name = 'higgins';</a:t>
            </a:r>
          </a:p>
          <a:p>
            <a:pPr algn="l" eaLnBrk="0" hangingPunct="0">
              <a:tabLst>
                <a:tab pos="1200150" algn="l"/>
              </a:tabLst>
            </a:pPr>
            <a:endParaRPr lang="en-US" sz="1800" b="1">
              <a:latin typeface="Courier New" pitchFamily="49" charset="0"/>
            </a:endParaRPr>
          </a:p>
        </p:txBody>
      </p:sp>
      <p:sp>
        <p:nvSpPr>
          <p:cNvPr id="2504716" name="Rectangle 6"/>
          <p:cNvSpPr>
            <a:spLocks noChangeArrowheads="1"/>
          </p:cNvSpPr>
          <p:nvPr/>
        </p:nvSpPr>
        <p:spPr bwMode="blackWhite">
          <a:xfrm>
            <a:off x="838200" y="3810000"/>
            <a:ext cx="7381875" cy="1120775"/>
          </a:xfrm>
          <a:prstGeom prst="rect">
            <a:avLst/>
          </a:prstGeom>
          <a:noFill/>
          <a:ln w="9525">
            <a:noFill/>
            <a:miter lim="800000"/>
            <a:headEnd/>
            <a:tailEnd/>
          </a:ln>
        </p:spPr>
        <p:txBody>
          <a:bodyPr wrap="none" lIns="92075" tIns="46038" rIns="92075" bIns="46038" anchor="ctr"/>
          <a:lstStyle/>
          <a:p>
            <a:pPr algn="l" eaLnBrk="0" hangingPunct="0">
              <a:tabLst>
                <a:tab pos="1200150" algn="l"/>
              </a:tabLst>
            </a:pPr>
            <a:endParaRPr lang="fr-FR" sz="1800" b="1">
              <a:latin typeface="Courier New" pitchFamily="49" charset="0"/>
            </a:endParaRPr>
          </a:p>
        </p:txBody>
      </p:sp>
      <p:sp>
        <p:nvSpPr>
          <p:cNvPr id="2504717" name="Rectangle 7"/>
          <p:cNvSpPr>
            <a:spLocks noChangeArrowheads="1"/>
          </p:cNvSpPr>
          <p:nvPr/>
        </p:nvSpPr>
        <p:spPr bwMode="gray">
          <a:xfrm>
            <a:off x="1847850" y="4445000"/>
            <a:ext cx="38862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504718" name="Picture 12" descr="C:\project-SQLFund1\images\img09-0rows.gif"/>
          <p:cNvPicPr>
            <a:picLocks noChangeAspect="1" noChangeArrowheads="1"/>
          </p:cNvPicPr>
          <p:nvPr/>
        </p:nvPicPr>
        <p:blipFill>
          <a:blip r:embed="rId3" cstate="print"/>
          <a:srcRect/>
          <a:stretch>
            <a:fillRect/>
          </a:stretch>
        </p:blipFill>
        <p:spPr bwMode="gray">
          <a:xfrm>
            <a:off x="914400" y="3352800"/>
            <a:ext cx="1303338" cy="250825"/>
          </a:xfrm>
          <a:prstGeom prst="rect">
            <a:avLst/>
          </a:prstGeom>
          <a:noFill/>
          <a:ln w="9525">
            <a:noFill/>
            <a:miter lim="800000"/>
            <a:headEnd/>
            <a:tailEnd/>
          </a:ln>
        </p:spPr>
      </p:pic>
      <p:pic>
        <p:nvPicPr>
          <p:cNvPr id="2504719" name="Picture 13" descr="C:\salome_official\projects\11gR2\screenshots\les3_12s_a.gif"/>
          <p:cNvPicPr>
            <a:picLocks noChangeAspect="1" noChangeArrowheads="1"/>
          </p:cNvPicPr>
          <p:nvPr/>
        </p:nvPicPr>
        <p:blipFill>
          <a:blip r:embed="rId4" cstate="print"/>
          <a:srcRect/>
          <a:stretch>
            <a:fillRect/>
          </a:stretch>
        </p:blipFill>
        <p:spPr bwMode="auto">
          <a:xfrm>
            <a:off x="914400" y="5105400"/>
            <a:ext cx="4011613" cy="468313"/>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4"/>
          <p:cNvSpPr>
            <a:spLocks noGrp="1" noChangeArrowheads="1"/>
          </p:cNvSpPr>
          <p:nvPr>
            <p:ph type="title" idx="4294967295"/>
          </p:nvPr>
        </p:nvSpPr>
        <p:spPr>
          <a:xfrm>
            <a:off x="0" y="439738"/>
            <a:ext cx="7918450" cy="876300"/>
          </a:xfrm>
        </p:spPr>
        <p:txBody>
          <a:bodyPr/>
          <a:lstStyle/>
          <a:p>
            <a:pPr>
              <a:buClrTx/>
            </a:pPr>
            <a:r>
              <a:rPr lang="en-US">
                <a:sym typeface="Arial" charset="0"/>
              </a:rPr>
              <a:t>Utiliser la fonction </a:t>
            </a:r>
            <a:r>
              <a:rPr lang="en-US">
                <a:latin typeface="Courier New" pitchFamily="49" charset="0"/>
                <a:sym typeface="Arial" charset="0"/>
              </a:rPr>
              <a:t>SYSDATE</a:t>
            </a:r>
          </a:p>
        </p:txBody>
      </p:sp>
      <p:sp>
        <p:nvSpPr>
          <p:cNvPr id="2529283" name="Rectangle 5"/>
          <p:cNvSpPr>
            <a:spLocks noGrp="1" noChangeArrowheads="1"/>
          </p:cNvSpPr>
          <p:nvPr>
            <p:ph type="body" idx="4294967295"/>
          </p:nvPr>
        </p:nvSpPr>
        <p:spPr>
          <a:xfrm>
            <a:off x="0" y="1676400"/>
            <a:ext cx="7918450" cy="1163638"/>
          </a:xfrm>
        </p:spPr>
        <p:txBody>
          <a:bodyPr>
            <a:normAutofit lnSpcReduction="10000"/>
          </a:bodyPr>
          <a:lstStyle/>
          <a:p>
            <a:pPr>
              <a:buClrTx/>
            </a:pPr>
            <a:r>
              <a:rPr lang="en-US" b="0">
                <a:solidFill>
                  <a:srgbClr val="000000"/>
                </a:solidFill>
                <a:latin typeface="Courier New" pitchFamily="49" charset="0"/>
                <a:cs typeface="Arial" charset="0"/>
                <a:sym typeface="Arial" charset="0"/>
              </a:rPr>
              <a:t>SYSDATE</a:t>
            </a:r>
            <a:r>
              <a:rPr lang="en-US" b="0">
                <a:solidFill>
                  <a:srgbClr val="000000"/>
                </a:solidFill>
                <a:cs typeface="Arial" charset="0"/>
                <a:sym typeface="Arial" charset="0"/>
              </a:rPr>
              <a:t> est une fonction qui renvoie :</a:t>
            </a:r>
          </a:p>
          <a:p>
            <a:pPr marL="574675" lvl="1" indent="-460375"/>
            <a:r>
              <a:rPr lang="en-US" b="0">
                <a:solidFill>
                  <a:srgbClr val="000000"/>
                </a:solidFill>
                <a:cs typeface="Arial" charset="0"/>
                <a:sym typeface="Arial" charset="0"/>
              </a:rPr>
              <a:t>la date</a:t>
            </a:r>
          </a:p>
          <a:p>
            <a:pPr marL="574675" lvl="1" indent="-460375"/>
            <a:r>
              <a:rPr lang="en-US" b="0">
                <a:solidFill>
                  <a:srgbClr val="000000"/>
                </a:solidFill>
                <a:cs typeface="Arial" charset="0"/>
                <a:sym typeface="Arial" charset="0"/>
              </a:rPr>
              <a:t>l'heure</a:t>
            </a:r>
          </a:p>
        </p:txBody>
      </p:sp>
      <p:sp>
        <p:nvSpPr>
          <p:cNvPr id="343047" name="Rectangle 7"/>
          <p:cNvSpPr>
            <a:spLocks noChangeArrowheads="1"/>
          </p:cNvSpPr>
          <p:nvPr/>
        </p:nvSpPr>
        <p:spPr bwMode="blackGray">
          <a:xfrm>
            <a:off x="685800" y="3022600"/>
            <a:ext cx="7364413" cy="887413"/>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sysdate</a:t>
            </a:r>
          </a:p>
          <a:p>
            <a:pPr algn="l" eaLnBrk="0" hangingPunct="0">
              <a:buSzPct val="100000"/>
              <a:buFont typeface="Arial" charset="0"/>
              <a:buNone/>
              <a:tabLst>
                <a:tab pos="1200150" algn="l"/>
              </a:tabLst>
            </a:pPr>
            <a:r>
              <a:rPr lang="en-US" sz="1800" b="1">
                <a:latin typeface="Courier New" pitchFamily="49" charset="0"/>
                <a:sym typeface="Arial" charset="0"/>
              </a:rPr>
              <a:t>FROM   dual</a:t>
            </a:r>
            <a:r>
              <a:rPr lang="en-US" sz="1800" b="1">
                <a:effectLst>
                  <a:outerShdw blurRad="38100" dist="38100" dir="2700000" algn="tl">
                    <a:srgbClr val="FFFFFF"/>
                  </a:outerShdw>
                </a:effectLst>
                <a:latin typeface="Courier New" pitchFamily="49" charset="0"/>
                <a:sym typeface="Arial" charset="0"/>
              </a:rPr>
              <a:t>;</a:t>
            </a:r>
          </a:p>
        </p:txBody>
      </p:sp>
      <p:pic>
        <p:nvPicPr>
          <p:cNvPr id="2529285" name="Picture 9" descr="C:\salome_official\projects\11gR2\screenshots\les3_24s_a.gif"/>
          <p:cNvPicPr>
            <a:picLocks noChangeAspect="1" noChangeArrowheads="1"/>
          </p:cNvPicPr>
          <p:nvPr/>
        </p:nvPicPr>
        <p:blipFill>
          <a:blip r:embed="rId3" cstate="print"/>
          <a:srcRect/>
          <a:stretch>
            <a:fillRect/>
          </a:stretch>
        </p:blipFill>
        <p:spPr bwMode="auto">
          <a:xfrm>
            <a:off x="762000" y="4165600"/>
            <a:ext cx="1371600" cy="457200"/>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1570" name="Rectangle 26"/>
          <p:cNvSpPr>
            <a:spLocks noGrp="1" noChangeArrowheads="1"/>
          </p:cNvSpPr>
          <p:nvPr>
            <p:ph type="title" idx="4294967295"/>
          </p:nvPr>
        </p:nvSpPr>
        <p:spPr>
          <a:xfrm>
            <a:off x="0" y="439738"/>
            <a:ext cx="8528050" cy="876300"/>
          </a:xfrm>
        </p:spPr>
        <p:txBody>
          <a:bodyPr>
            <a:normAutofit/>
          </a:bodyPr>
          <a:lstStyle/>
          <a:p>
            <a:pPr>
              <a:buClrTx/>
            </a:pPr>
            <a:r>
              <a:rPr lang="en-US">
                <a:sym typeface="Arial" charset="0"/>
              </a:rPr>
              <a:t>Utiliser les fonctions </a:t>
            </a:r>
            <a:r>
              <a:rPr lang="en-US">
                <a:latin typeface="Courier New" pitchFamily="49" charset="0"/>
                <a:sym typeface="Arial" charset="0"/>
              </a:rPr>
              <a:t>ROUND</a:t>
            </a:r>
            <a:r>
              <a:rPr lang="en-US">
                <a:sym typeface="Arial" charset="0"/>
              </a:rPr>
              <a:t> et </a:t>
            </a:r>
            <a:r>
              <a:rPr lang="en-US">
                <a:latin typeface="Courier New" pitchFamily="49" charset="0"/>
                <a:sym typeface="Arial" charset="0"/>
              </a:rPr>
              <a:t>TRUNC</a:t>
            </a:r>
            <a:r>
              <a:rPr lang="en-US">
                <a:sym typeface="Arial" charset="0"/>
              </a:rPr>
              <a:t> avec des dates</a:t>
            </a:r>
          </a:p>
        </p:txBody>
      </p:sp>
      <p:sp>
        <p:nvSpPr>
          <p:cNvPr id="2541571" name="Rectangle 27"/>
          <p:cNvSpPr>
            <a:spLocks noGrp="1" noChangeArrowheads="1"/>
          </p:cNvSpPr>
          <p:nvPr>
            <p:ph type="body" idx="4294967295"/>
          </p:nvPr>
        </p:nvSpPr>
        <p:spPr>
          <a:xfrm>
            <a:off x="0" y="1676400"/>
            <a:ext cx="7918450" cy="360363"/>
          </a:xfrm>
        </p:spPr>
        <p:txBody>
          <a:bodyPr>
            <a:normAutofit lnSpcReduction="10000"/>
          </a:bodyPr>
          <a:lstStyle/>
          <a:p>
            <a:pPr>
              <a:buClrTx/>
            </a:pPr>
            <a:r>
              <a:rPr lang="en-US" b="0">
                <a:solidFill>
                  <a:srgbClr val="000000"/>
                </a:solidFill>
                <a:cs typeface="Arial" charset="0"/>
                <a:sym typeface="Arial" charset="0"/>
              </a:rPr>
              <a:t>Hypothèse : </a:t>
            </a:r>
            <a:r>
              <a:rPr lang="en-US" b="0">
                <a:solidFill>
                  <a:srgbClr val="000000"/>
                </a:solidFill>
                <a:latin typeface="Courier New" pitchFamily="49" charset="0"/>
                <a:cs typeface="Arial" charset="0"/>
                <a:sym typeface="Arial" charset="0"/>
              </a:rPr>
              <a:t>SYSDATE</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'25-JUL-03'</a:t>
            </a:r>
            <a:r>
              <a:rPr lang="en-US" b="0">
                <a:solidFill>
                  <a:srgbClr val="000000"/>
                </a:solidFill>
                <a:cs typeface="Arial" charset="0"/>
                <a:sym typeface="Arial" charset="0"/>
              </a:rPr>
              <a:t> :</a:t>
            </a:r>
          </a:p>
        </p:txBody>
      </p:sp>
      <p:sp>
        <p:nvSpPr>
          <p:cNvPr id="2541572" name="Rectangle 5"/>
          <p:cNvSpPr>
            <a:spLocks noChangeArrowheads="1"/>
          </p:cNvSpPr>
          <p:nvPr/>
        </p:nvSpPr>
        <p:spPr bwMode="blackWhite">
          <a:xfrm>
            <a:off x="5405438" y="3340100"/>
            <a:ext cx="2816225" cy="35083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01-JUL-03</a:t>
            </a:r>
          </a:p>
        </p:txBody>
      </p:sp>
      <p:sp>
        <p:nvSpPr>
          <p:cNvPr id="2541573" name="Rectangle 6"/>
          <p:cNvSpPr>
            <a:spLocks noChangeArrowheads="1"/>
          </p:cNvSpPr>
          <p:nvPr/>
        </p:nvSpPr>
        <p:spPr bwMode="blackWhite">
          <a:xfrm>
            <a:off x="857250" y="3340100"/>
            <a:ext cx="4548188" cy="35083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5000"/>
              </a:lnSpc>
              <a:spcBef>
                <a:spcPct val="35000"/>
              </a:spcBef>
              <a:buSzPct val="100000"/>
              <a:buFont typeface="Arial" charset="0"/>
              <a:buNone/>
            </a:pPr>
            <a:r>
              <a:rPr lang="en-US" sz="1600">
                <a:latin typeface="Courier New" pitchFamily="49" charset="0"/>
                <a:sym typeface="Arial" charset="0"/>
              </a:rPr>
              <a:t>TRUNC(SYSDATE ,'MONTH')</a:t>
            </a:r>
          </a:p>
        </p:txBody>
      </p:sp>
      <p:sp>
        <p:nvSpPr>
          <p:cNvPr id="2541574" name="Rectangle 7"/>
          <p:cNvSpPr>
            <a:spLocks noChangeArrowheads="1"/>
          </p:cNvSpPr>
          <p:nvPr/>
        </p:nvSpPr>
        <p:spPr bwMode="blackWhite">
          <a:xfrm>
            <a:off x="5405438" y="3690938"/>
            <a:ext cx="2816225" cy="41433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01-JAN-03</a:t>
            </a:r>
          </a:p>
        </p:txBody>
      </p:sp>
      <p:sp>
        <p:nvSpPr>
          <p:cNvPr id="2541575" name="Rectangle 8"/>
          <p:cNvSpPr>
            <a:spLocks noChangeArrowheads="1"/>
          </p:cNvSpPr>
          <p:nvPr/>
        </p:nvSpPr>
        <p:spPr bwMode="blackWhite">
          <a:xfrm>
            <a:off x="857250" y="3690938"/>
            <a:ext cx="4548188" cy="41433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TRUNC(SYSDATE ,'YEAR')</a:t>
            </a:r>
          </a:p>
        </p:txBody>
      </p:sp>
      <p:sp>
        <p:nvSpPr>
          <p:cNvPr id="2541576" name="Rectangle 9"/>
          <p:cNvSpPr>
            <a:spLocks noChangeArrowheads="1"/>
          </p:cNvSpPr>
          <p:nvPr/>
        </p:nvSpPr>
        <p:spPr bwMode="blackWhite">
          <a:xfrm>
            <a:off x="5405438" y="2574925"/>
            <a:ext cx="2816225" cy="38258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01-AUG-03</a:t>
            </a:r>
          </a:p>
        </p:txBody>
      </p:sp>
      <p:sp>
        <p:nvSpPr>
          <p:cNvPr id="2541577" name="Rectangle 10"/>
          <p:cNvSpPr>
            <a:spLocks noChangeArrowheads="1"/>
          </p:cNvSpPr>
          <p:nvPr/>
        </p:nvSpPr>
        <p:spPr bwMode="blackWhite">
          <a:xfrm>
            <a:off x="857250" y="2574925"/>
            <a:ext cx="4548188" cy="38258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ROUND(SYSDATE,'MONTH')</a:t>
            </a:r>
          </a:p>
        </p:txBody>
      </p:sp>
      <p:sp>
        <p:nvSpPr>
          <p:cNvPr id="2541578" name="Rectangle 11"/>
          <p:cNvSpPr>
            <a:spLocks noChangeArrowheads="1"/>
          </p:cNvSpPr>
          <p:nvPr/>
        </p:nvSpPr>
        <p:spPr bwMode="blackWhite">
          <a:xfrm>
            <a:off x="5405438" y="2957513"/>
            <a:ext cx="2816225" cy="38258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01-JAN-04</a:t>
            </a:r>
          </a:p>
        </p:txBody>
      </p:sp>
      <p:sp>
        <p:nvSpPr>
          <p:cNvPr id="2541579" name="Rectangle 12"/>
          <p:cNvSpPr>
            <a:spLocks noChangeArrowheads="1"/>
          </p:cNvSpPr>
          <p:nvPr/>
        </p:nvSpPr>
        <p:spPr bwMode="blackWhite">
          <a:xfrm>
            <a:off x="857250" y="2957513"/>
            <a:ext cx="4548188" cy="38258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ROUND(SYSDATE ,'YEAR')</a:t>
            </a:r>
          </a:p>
        </p:txBody>
      </p:sp>
      <p:sp>
        <p:nvSpPr>
          <p:cNvPr id="2541580" name="Rectangle 13"/>
          <p:cNvSpPr>
            <a:spLocks noChangeArrowheads="1"/>
          </p:cNvSpPr>
          <p:nvPr/>
        </p:nvSpPr>
        <p:spPr bwMode="gray">
          <a:xfrm>
            <a:off x="5405438" y="2209800"/>
            <a:ext cx="2816225" cy="365125"/>
          </a:xfrm>
          <a:prstGeom prst="rect">
            <a:avLst/>
          </a:prstGeom>
          <a:solidFill>
            <a:schemeClr val="accent2"/>
          </a:solidFill>
          <a:ln w="28575">
            <a:noFill/>
            <a:miter lim="800000"/>
            <a:headEnd type="none" w="sm" len="sm"/>
            <a:tailEnd type="none" w="sm" len="sm"/>
          </a:ln>
        </p:spPr>
        <p:txBody>
          <a:bodyPr/>
          <a:lstStyle/>
          <a:p>
            <a:pPr algn="l" defTabSz="228600" eaLnBrk="0" hangingPunct="0">
              <a:spcBef>
                <a:spcPct val="20000"/>
              </a:spcBef>
              <a:buSzPct val="100000"/>
              <a:buFont typeface="Arial" charset="0"/>
              <a:buNone/>
            </a:pPr>
            <a:r>
              <a:rPr lang="en-US" sz="1800" b="1">
                <a:solidFill>
                  <a:srgbClr val="FFFFFF"/>
                </a:solidFill>
                <a:sym typeface="Arial" charset="0"/>
              </a:rPr>
              <a:t>Résultat</a:t>
            </a:r>
          </a:p>
        </p:txBody>
      </p:sp>
      <p:sp>
        <p:nvSpPr>
          <p:cNvPr id="2541581" name="Rectangle 14"/>
          <p:cNvSpPr>
            <a:spLocks noChangeArrowheads="1"/>
          </p:cNvSpPr>
          <p:nvPr/>
        </p:nvSpPr>
        <p:spPr bwMode="gray">
          <a:xfrm>
            <a:off x="857250" y="2209800"/>
            <a:ext cx="4548188" cy="365125"/>
          </a:xfrm>
          <a:prstGeom prst="rect">
            <a:avLst/>
          </a:prstGeom>
          <a:solidFill>
            <a:schemeClr val="accent2"/>
          </a:solidFill>
          <a:ln w="28575">
            <a:noFill/>
            <a:miter lim="800000"/>
            <a:headEnd type="none" w="sm" len="sm"/>
            <a:tailEnd type="none" w="sm" len="sm"/>
          </a:ln>
        </p:spPr>
        <p:txBody>
          <a:bodyPr/>
          <a:lstStyle/>
          <a:p>
            <a:pPr algn="l" defTabSz="228600" eaLnBrk="0" hangingPunct="0">
              <a:spcBef>
                <a:spcPct val="20000"/>
              </a:spcBef>
              <a:buSzPct val="100000"/>
              <a:buFont typeface="Arial" charset="0"/>
              <a:buNone/>
            </a:pPr>
            <a:r>
              <a:rPr lang="en-US" sz="1800" b="1">
                <a:solidFill>
                  <a:srgbClr val="FFFFFF"/>
                </a:solidFill>
                <a:sym typeface="Arial" charset="0"/>
              </a:rPr>
              <a:t>Fonction</a:t>
            </a:r>
          </a:p>
        </p:txBody>
      </p:sp>
      <p:sp>
        <p:nvSpPr>
          <p:cNvPr id="2541582" name="Line 15"/>
          <p:cNvSpPr>
            <a:spLocks noChangeShapeType="1"/>
          </p:cNvSpPr>
          <p:nvPr/>
        </p:nvSpPr>
        <p:spPr bwMode="blackWhite">
          <a:xfrm>
            <a:off x="857250" y="2574925"/>
            <a:ext cx="7364413" cy="0"/>
          </a:xfrm>
          <a:prstGeom prst="line">
            <a:avLst/>
          </a:prstGeom>
          <a:noFill/>
          <a:ln w="57150">
            <a:solidFill>
              <a:schemeClr val="tx1"/>
            </a:solidFill>
            <a:round/>
            <a:headEnd type="none" w="sm" len="sm"/>
            <a:tailEnd type="none" w="sm" len="sm"/>
          </a:ln>
        </p:spPr>
        <p:txBody>
          <a:bodyPr/>
          <a:lstStyle/>
          <a:p>
            <a:endParaRPr lang="fr-FR"/>
          </a:p>
        </p:txBody>
      </p:sp>
      <p:sp>
        <p:nvSpPr>
          <p:cNvPr id="2541583" name="Line 16"/>
          <p:cNvSpPr>
            <a:spLocks noChangeShapeType="1"/>
          </p:cNvSpPr>
          <p:nvPr/>
        </p:nvSpPr>
        <p:spPr bwMode="blackWhite">
          <a:xfrm>
            <a:off x="857250" y="3340100"/>
            <a:ext cx="7364413" cy="0"/>
          </a:xfrm>
          <a:prstGeom prst="line">
            <a:avLst/>
          </a:prstGeom>
          <a:noFill/>
          <a:ln w="28575">
            <a:solidFill>
              <a:schemeClr val="tx1"/>
            </a:solidFill>
            <a:round/>
            <a:headEnd type="none" w="sm" len="sm"/>
            <a:tailEnd type="none" w="sm" len="sm"/>
          </a:ln>
        </p:spPr>
        <p:txBody>
          <a:bodyPr/>
          <a:lstStyle/>
          <a:p>
            <a:endParaRPr lang="fr-FR"/>
          </a:p>
        </p:txBody>
      </p:sp>
      <p:sp>
        <p:nvSpPr>
          <p:cNvPr id="2541584" name="Line 17"/>
          <p:cNvSpPr>
            <a:spLocks noChangeShapeType="1"/>
          </p:cNvSpPr>
          <p:nvPr/>
        </p:nvSpPr>
        <p:spPr bwMode="blackWhite">
          <a:xfrm>
            <a:off x="857250" y="4105275"/>
            <a:ext cx="7364413" cy="0"/>
          </a:xfrm>
          <a:prstGeom prst="line">
            <a:avLst/>
          </a:prstGeom>
          <a:noFill/>
          <a:ln w="28575" cap="sq">
            <a:solidFill>
              <a:schemeClr val="tx1"/>
            </a:solidFill>
            <a:round/>
            <a:headEnd type="none" w="sm" len="sm"/>
            <a:tailEnd type="none" w="sm" len="sm"/>
          </a:ln>
        </p:spPr>
        <p:txBody>
          <a:bodyPr/>
          <a:lstStyle/>
          <a:p>
            <a:endParaRPr lang="fr-FR"/>
          </a:p>
        </p:txBody>
      </p:sp>
      <p:sp>
        <p:nvSpPr>
          <p:cNvPr id="2541585" name="Line 18"/>
          <p:cNvSpPr>
            <a:spLocks noChangeShapeType="1"/>
          </p:cNvSpPr>
          <p:nvPr/>
        </p:nvSpPr>
        <p:spPr bwMode="blackWhite">
          <a:xfrm>
            <a:off x="857250" y="2209800"/>
            <a:ext cx="0" cy="365125"/>
          </a:xfrm>
          <a:prstGeom prst="line">
            <a:avLst/>
          </a:prstGeom>
          <a:noFill/>
          <a:ln w="28575">
            <a:solidFill>
              <a:schemeClr val="tx1"/>
            </a:solidFill>
            <a:round/>
            <a:headEnd type="none" w="sm" len="sm"/>
            <a:tailEnd type="none" w="sm" len="sm"/>
          </a:ln>
        </p:spPr>
        <p:txBody>
          <a:bodyPr/>
          <a:lstStyle/>
          <a:p>
            <a:endParaRPr lang="fr-FR"/>
          </a:p>
        </p:txBody>
      </p:sp>
      <p:sp>
        <p:nvSpPr>
          <p:cNvPr id="2541586" name="Line 19"/>
          <p:cNvSpPr>
            <a:spLocks noChangeShapeType="1"/>
          </p:cNvSpPr>
          <p:nvPr/>
        </p:nvSpPr>
        <p:spPr bwMode="blackWhite">
          <a:xfrm>
            <a:off x="5405438" y="2209800"/>
            <a:ext cx="0" cy="1895475"/>
          </a:xfrm>
          <a:prstGeom prst="line">
            <a:avLst/>
          </a:prstGeom>
          <a:noFill/>
          <a:ln w="28575">
            <a:solidFill>
              <a:schemeClr val="tx1"/>
            </a:solidFill>
            <a:round/>
            <a:headEnd type="none" w="sm" len="sm"/>
            <a:tailEnd type="none" w="sm" len="sm"/>
          </a:ln>
        </p:spPr>
        <p:txBody>
          <a:bodyPr/>
          <a:lstStyle/>
          <a:p>
            <a:endParaRPr lang="fr-FR"/>
          </a:p>
        </p:txBody>
      </p:sp>
      <p:sp>
        <p:nvSpPr>
          <p:cNvPr id="2541587" name="Line 20"/>
          <p:cNvSpPr>
            <a:spLocks noChangeShapeType="1"/>
          </p:cNvSpPr>
          <p:nvPr/>
        </p:nvSpPr>
        <p:spPr bwMode="blackWhite">
          <a:xfrm>
            <a:off x="8221663" y="2209800"/>
            <a:ext cx="0" cy="365125"/>
          </a:xfrm>
          <a:prstGeom prst="line">
            <a:avLst/>
          </a:prstGeom>
          <a:noFill/>
          <a:ln w="28575">
            <a:solidFill>
              <a:schemeClr val="tx1"/>
            </a:solidFill>
            <a:round/>
            <a:headEnd type="none" w="sm" len="sm"/>
            <a:tailEnd type="none" w="sm" len="sm"/>
          </a:ln>
        </p:spPr>
        <p:txBody>
          <a:bodyPr/>
          <a:lstStyle/>
          <a:p>
            <a:endParaRPr lang="fr-FR"/>
          </a:p>
        </p:txBody>
      </p:sp>
      <p:sp>
        <p:nvSpPr>
          <p:cNvPr id="2541588" name="Line 21"/>
          <p:cNvSpPr>
            <a:spLocks noChangeShapeType="1"/>
          </p:cNvSpPr>
          <p:nvPr/>
        </p:nvSpPr>
        <p:spPr bwMode="blackWhite">
          <a:xfrm>
            <a:off x="857250" y="2957513"/>
            <a:ext cx="7364413"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541589" name="Line 22"/>
          <p:cNvSpPr>
            <a:spLocks noChangeShapeType="1"/>
          </p:cNvSpPr>
          <p:nvPr/>
        </p:nvSpPr>
        <p:spPr bwMode="blackWhite">
          <a:xfrm>
            <a:off x="857250" y="3690938"/>
            <a:ext cx="7364413"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541590" name="Line 23"/>
          <p:cNvSpPr>
            <a:spLocks noChangeShapeType="1"/>
          </p:cNvSpPr>
          <p:nvPr/>
        </p:nvSpPr>
        <p:spPr bwMode="blackWhite">
          <a:xfrm>
            <a:off x="857250" y="2209800"/>
            <a:ext cx="7364413" cy="0"/>
          </a:xfrm>
          <a:prstGeom prst="line">
            <a:avLst/>
          </a:prstGeom>
          <a:noFill/>
          <a:ln w="28575">
            <a:solidFill>
              <a:schemeClr val="tx1"/>
            </a:solidFill>
            <a:round/>
            <a:headEnd type="none" w="sm" len="sm"/>
            <a:tailEnd type="none" w="sm" len="sm"/>
          </a:ln>
        </p:spPr>
        <p:txBody>
          <a:bodyPr/>
          <a:lstStyle/>
          <a:p>
            <a:endParaRPr lang="fr-FR"/>
          </a:p>
        </p:txBody>
      </p:sp>
      <p:sp>
        <p:nvSpPr>
          <p:cNvPr id="2541591" name="Line 24"/>
          <p:cNvSpPr>
            <a:spLocks noChangeShapeType="1"/>
          </p:cNvSpPr>
          <p:nvPr/>
        </p:nvSpPr>
        <p:spPr bwMode="blackWhite">
          <a:xfrm>
            <a:off x="857250" y="2574925"/>
            <a:ext cx="0" cy="1530350"/>
          </a:xfrm>
          <a:prstGeom prst="line">
            <a:avLst/>
          </a:prstGeom>
          <a:noFill/>
          <a:ln w="28575" cap="sq">
            <a:solidFill>
              <a:schemeClr val="tx1"/>
            </a:solidFill>
            <a:round/>
            <a:headEnd type="none" w="sm" len="sm"/>
            <a:tailEnd type="none" w="sm" len="sm"/>
          </a:ln>
        </p:spPr>
        <p:txBody>
          <a:bodyPr/>
          <a:lstStyle/>
          <a:p>
            <a:endParaRPr lang="fr-FR"/>
          </a:p>
        </p:txBody>
      </p:sp>
      <p:sp>
        <p:nvSpPr>
          <p:cNvPr id="2541592" name="Line 25"/>
          <p:cNvSpPr>
            <a:spLocks noChangeShapeType="1"/>
          </p:cNvSpPr>
          <p:nvPr/>
        </p:nvSpPr>
        <p:spPr bwMode="blackWhite">
          <a:xfrm>
            <a:off x="8221663" y="2574925"/>
            <a:ext cx="0" cy="1530350"/>
          </a:xfrm>
          <a:prstGeom prst="line">
            <a:avLst/>
          </a:prstGeom>
          <a:noFill/>
          <a:ln w="28575" cap="sq">
            <a:solidFill>
              <a:schemeClr val="tx1"/>
            </a:solidFill>
            <a:round/>
            <a:headEnd type="none" w="sm" len="sm"/>
            <a:tailEnd type="none" w="sm" len="sm"/>
          </a:ln>
        </p:spPr>
        <p:txBody>
          <a:bodyPr/>
          <a:lstStyle/>
          <a:p>
            <a:endParaRPr lang="fr-F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8434" name="Rectangle 2"/>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Fonctions de conversion</a:t>
            </a:r>
            <a:endParaRPr lang="en-US">
              <a:sym typeface="Arial" charset="0"/>
            </a:endParaRPr>
          </a:p>
        </p:txBody>
      </p:sp>
      <p:sp>
        <p:nvSpPr>
          <p:cNvPr id="2578435" name="Rectangle 3"/>
          <p:cNvSpPr>
            <a:spLocks noChangeArrowheads="1"/>
          </p:cNvSpPr>
          <p:nvPr/>
        </p:nvSpPr>
        <p:spPr bwMode="auto">
          <a:xfrm>
            <a:off x="1258888" y="3573463"/>
            <a:ext cx="125730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NUMBER</a:t>
            </a:r>
          </a:p>
        </p:txBody>
      </p:sp>
      <p:sp>
        <p:nvSpPr>
          <p:cNvPr id="2578436" name="Rectangle 4"/>
          <p:cNvSpPr>
            <a:spLocks noChangeArrowheads="1"/>
          </p:cNvSpPr>
          <p:nvPr/>
        </p:nvSpPr>
        <p:spPr bwMode="auto">
          <a:xfrm>
            <a:off x="3270250" y="3573463"/>
            <a:ext cx="26098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sym typeface="Arial" charset="0"/>
              </a:rPr>
              <a:t>CHARACTER</a:t>
            </a:r>
          </a:p>
        </p:txBody>
      </p:sp>
      <p:sp>
        <p:nvSpPr>
          <p:cNvPr id="2578437" name="Arc 5"/>
          <p:cNvSpPr>
            <a:spLocks/>
          </p:cNvSpPr>
          <p:nvPr/>
        </p:nvSpPr>
        <p:spPr bwMode="auto">
          <a:xfrm>
            <a:off x="3178175" y="3970338"/>
            <a:ext cx="1333500" cy="1182687"/>
          </a:xfrm>
          <a:custGeom>
            <a:avLst/>
            <a:gdLst>
              <a:gd name="T0" fmla="*/ 2147483647 w 21807"/>
              <a:gd name="T1" fmla="*/ 2085231490 h 21600"/>
              <a:gd name="T2" fmla="*/ 0 w 21807"/>
              <a:gd name="T3" fmla="*/ 2147483647 h 21600"/>
              <a:gd name="T4" fmla="*/ 2147483647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p:spPr>
        <p:txBody>
          <a:bodyPr/>
          <a:lstStyle/>
          <a:p>
            <a:endParaRPr lang="fr-FR"/>
          </a:p>
        </p:txBody>
      </p:sp>
      <p:sp>
        <p:nvSpPr>
          <p:cNvPr id="2578438" name="Arc 6"/>
          <p:cNvSpPr>
            <a:spLocks/>
          </p:cNvSpPr>
          <p:nvPr/>
        </p:nvSpPr>
        <p:spPr bwMode="auto">
          <a:xfrm>
            <a:off x="1879600" y="3970338"/>
            <a:ext cx="1320800" cy="1182687"/>
          </a:xfrm>
          <a:custGeom>
            <a:avLst/>
            <a:gdLst>
              <a:gd name="T0" fmla="*/ 2147483647 w 21600"/>
              <a:gd name="T1" fmla="*/ 2147483647 h 21598"/>
              <a:gd name="T2" fmla="*/ 0 w 21600"/>
              <a:gd name="T3" fmla="*/ 0 h 21598"/>
              <a:gd name="T4" fmla="*/ 2147483647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p:spPr>
        <p:txBody>
          <a:bodyPr/>
          <a:lstStyle/>
          <a:p>
            <a:endParaRPr lang="fr-FR"/>
          </a:p>
        </p:txBody>
      </p:sp>
      <p:sp>
        <p:nvSpPr>
          <p:cNvPr id="2578439" name="Rectangle 7"/>
          <p:cNvSpPr>
            <a:spLocks noChangeArrowheads="1"/>
          </p:cNvSpPr>
          <p:nvPr/>
        </p:nvSpPr>
        <p:spPr bwMode="auto">
          <a:xfrm>
            <a:off x="2424113" y="5253038"/>
            <a:ext cx="15938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TO_CHAR</a:t>
            </a:r>
          </a:p>
        </p:txBody>
      </p:sp>
      <p:grpSp>
        <p:nvGrpSpPr>
          <p:cNvPr id="2" name="Group 20"/>
          <p:cNvGrpSpPr>
            <a:grpSpLocks/>
          </p:cNvGrpSpPr>
          <p:nvPr/>
        </p:nvGrpSpPr>
        <p:grpSpPr bwMode="auto">
          <a:xfrm>
            <a:off x="1881188" y="2328863"/>
            <a:ext cx="2657475" cy="1182687"/>
            <a:chOff x="1185" y="1467"/>
            <a:chExt cx="1674" cy="745"/>
          </a:xfrm>
        </p:grpSpPr>
        <p:sp>
          <p:nvSpPr>
            <p:cNvPr id="2578441" name="Arc 8"/>
            <p:cNvSpPr>
              <a:spLocks/>
            </p:cNvSpPr>
            <p:nvPr/>
          </p:nvSpPr>
          <p:spPr bwMode="auto">
            <a:xfrm rot="10800000">
              <a:off x="2018" y="1467"/>
              <a:ext cx="841"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p:spPr>
          <p:txBody>
            <a:bodyPr/>
            <a:lstStyle/>
            <a:p>
              <a:endParaRPr lang="fr-FR"/>
            </a:p>
          </p:txBody>
        </p:sp>
        <p:sp>
          <p:nvSpPr>
            <p:cNvPr id="2578442" name="Arc 9"/>
            <p:cNvSpPr>
              <a:spLocks/>
            </p:cNvSpPr>
            <p:nvPr/>
          </p:nvSpPr>
          <p:spPr bwMode="auto">
            <a:xfrm rot="10800000">
              <a:off x="1185" y="1467"/>
              <a:ext cx="838"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p:spPr>
          <p:txBody>
            <a:bodyPr/>
            <a:lstStyle/>
            <a:p>
              <a:endParaRPr lang="fr-FR"/>
            </a:p>
          </p:txBody>
        </p:sp>
      </p:grpSp>
      <p:sp>
        <p:nvSpPr>
          <p:cNvPr id="2578443" name="Rectangle 10"/>
          <p:cNvSpPr>
            <a:spLocks noChangeArrowheads="1"/>
          </p:cNvSpPr>
          <p:nvPr/>
        </p:nvSpPr>
        <p:spPr bwMode="auto">
          <a:xfrm>
            <a:off x="2209800" y="1785938"/>
            <a:ext cx="2022475"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TO_NUMBER</a:t>
            </a:r>
          </a:p>
        </p:txBody>
      </p:sp>
      <p:sp>
        <p:nvSpPr>
          <p:cNvPr id="2578444" name="Rectangle 13"/>
          <p:cNvSpPr>
            <a:spLocks noChangeArrowheads="1"/>
          </p:cNvSpPr>
          <p:nvPr/>
        </p:nvSpPr>
        <p:spPr bwMode="auto">
          <a:xfrm>
            <a:off x="6799263" y="3573463"/>
            <a:ext cx="941387"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DATE</a:t>
            </a:r>
          </a:p>
        </p:txBody>
      </p:sp>
      <p:sp>
        <p:nvSpPr>
          <p:cNvPr id="2578445" name="Rectangle 14"/>
          <p:cNvSpPr>
            <a:spLocks noChangeArrowheads="1"/>
          </p:cNvSpPr>
          <p:nvPr/>
        </p:nvSpPr>
        <p:spPr bwMode="auto">
          <a:xfrm>
            <a:off x="5260975" y="5253038"/>
            <a:ext cx="13906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TO_CHAR</a:t>
            </a:r>
          </a:p>
        </p:txBody>
      </p:sp>
      <p:grpSp>
        <p:nvGrpSpPr>
          <p:cNvPr id="3" name="Group 19"/>
          <p:cNvGrpSpPr>
            <a:grpSpLocks/>
          </p:cNvGrpSpPr>
          <p:nvPr/>
        </p:nvGrpSpPr>
        <p:grpSpPr bwMode="auto">
          <a:xfrm>
            <a:off x="4610100" y="2328863"/>
            <a:ext cx="2644775" cy="2824162"/>
            <a:chOff x="2904" y="1467"/>
            <a:chExt cx="1666" cy="1779"/>
          </a:xfrm>
        </p:grpSpPr>
        <p:sp>
          <p:nvSpPr>
            <p:cNvPr id="2578447" name="Arc 11"/>
            <p:cNvSpPr>
              <a:spLocks/>
            </p:cNvSpPr>
            <p:nvPr/>
          </p:nvSpPr>
          <p:spPr bwMode="gray">
            <a:xfrm>
              <a:off x="3730" y="2501"/>
              <a:ext cx="840" cy="745"/>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p:spPr>
          <p:txBody>
            <a:bodyPr/>
            <a:lstStyle/>
            <a:p>
              <a:endParaRPr lang="fr-FR"/>
            </a:p>
          </p:txBody>
        </p:sp>
        <p:sp>
          <p:nvSpPr>
            <p:cNvPr id="2578448" name="Arc 12"/>
            <p:cNvSpPr>
              <a:spLocks/>
            </p:cNvSpPr>
            <p:nvPr/>
          </p:nvSpPr>
          <p:spPr bwMode="gray">
            <a:xfrm>
              <a:off x="2912" y="2501"/>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p:spPr>
          <p:txBody>
            <a:bodyPr/>
            <a:lstStyle/>
            <a:p>
              <a:endParaRPr lang="fr-FR"/>
            </a:p>
          </p:txBody>
        </p:sp>
        <p:sp>
          <p:nvSpPr>
            <p:cNvPr id="2578449" name="Arc 15"/>
            <p:cNvSpPr>
              <a:spLocks/>
            </p:cNvSpPr>
            <p:nvPr/>
          </p:nvSpPr>
          <p:spPr bwMode="gray">
            <a:xfrm rot="10800000">
              <a:off x="3730" y="1467"/>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p:spPr>
          <p:txBody>
            <a:bodyPr/>
            <a:lstStyle/>
            <a:p>
              <a:endParaRPr lang="fr-FR"/>
            </a:p>
          </p:txBody>
        </p:sp>
        <p:sp>
          <p:nvSpPr>
            <p:cNvPr id="2578450" name="Arc 16"/>
            <p:cNvSpPr>
              <a:spLocks/>
            </p:cNvSpPr>
            <p:nvPr/>
          </p:nvSpPr>
          <p:spPr bwMode="gray">
            <a:xfrm rot="10800000">
              <a:off x="2904" y="1467"/>
              <a:ext cx="832"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p:spPr>
          <p:txBody>
            <a:bodyPr/>
            <a:lstStyle/>
            <a:p>
              <a:endParaRPr lang="fr-FR"/>
            </a:p>
          </p:txBody>
        </p:sp>
      </p:grpSp>
      <p:sp>
        <p:nvSpPr>
          <p:cNvPr id="2578451" name="Rectangle 17"/>
          <p:cNvSpPr>
            <a:spLocks noChangeArrowheads="1"/>
          </p:cNvSpPr>
          <p:nvPr/>
        </p:nvSpPr>
        <p:spPr bwMode="auto">
          <a:xfrm>
            <a:off x="5170488" y="1785938"/>
            <a:ext cx="1571625"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TO_DATE</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Fonctions de conversion</a:t>
            </a:r>
            <a:endParaRPr lang="fr-FR"/>
          </a:p>
        </p:txBody>
      </p:sp>
      <p:sp>
        <p:nvSpPr>
          <p:cNvPr id="3" name="Rectangle 2"/>
          <p:cNvSpPr>
            <a:spLocks noChangeArrowheads="1"/>
          </p:cNvSpPr>
          <p:nvPr/>
        </p:nvSpPr>
        <p:spPr bwMode="blackGray">
          <a:xfrm>
            <a:off x="755576" y="1340768"/>
            <a:ext cx="7364412" cy="9715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TO_CHAR(salary, '$99,999.00')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last_name = 'Ernst';</a:t>
            </a:r>
          </a:p>
        </p:txBody>
      </p:sp>
      <p:sp>
        <p:nvSpPr>
          <p:cNvPr id="4" name="Rectangle 5"/>
          <p:cNvSpPr>
            <a:spLocks noChangeArrowheads="1"/>
          </p:cNvSpPr>
          <p:nvPr/>
        </p:nvSpPr>
        <p:spPr bwMode="blackGray">
          <a:xfrm>
            <a:off x="683568" y="2996952"/>
            <a:ext cx="7364413" cy="9715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TO_CHAR(hire_date, 'DD-Mon-YYYY')</a:t>
            </a:r>
          </a:p>
          <a:p>
            <a:pPr algn="l" eaLnBrk="0" hangingPunct="0">
              <a:buSzPct val="100000"/>
              <a:buFont typeface="Arial" charset="0"/>
              <a:buNone/>
              <a:tabLst>
                <a:tab pos="1200150" algn="l"/>
              </a:tabLst>
            </a:pPr>
            <a:r>
              <a:rPr lang="en-US" sz="1800" b="1">
                <a:latin typeface="Courier New" pitchFamily="49" charset="0"/>
                <a:sym typeface="Arial" charset="0"/>
              </a:rPr>
              <a:t>FROM  </a:t>
            </a:r>
            <a:r>
              <a:rPr lang="en-US" sz="1800" b="1" smtClean="0">
                <a:latin typeface="Courier New" pitchFamily="49" charset="0"/>
                <a:sym typeface="Arial" charset="0"/>
              </a:rPr>
              <a:t>employees;</a:t>
            </a:r>
            <a:endParaRPr lang="en-US" sz="1800" b="1">
              <a:latin typeface="Courier New" pitchFamily="49" charset="0"/>
              <a:sym typeface="Arial" charset="0"/>
            </a:endParaRPr>
          </a:p>
        </p:txBody>
      </p:sp>
      <p:sp>
        <p:nvSpPr>
          <p:cNvPr id="5" name="ZoneTexte 4"/>
          <p:cNvSpPr txBox="1"/>
          <p:nvPr/>
        </p:nvSpPr>
        <p:spPr>
          <a:xfrm>
            <a:off x="467544" y="5085184"/>
            <a:ext cx="8424936"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smtClean="0"/>
              <a:t>select round(sysdate - to_date('11-08-2010', 'DD-MM-YYYY'), 1) FROM dual;</a:t>
            </a:r>
            <a:endParaRPr lang="fr-FR" sz="2400"/>
          </a:p>
        </p:txBody>
      </p:sp>
      <p:pic>
        <p:nvPicPr>
          <p:cNvPr id="6" name="Picture 8" descr="C:\salome_official\projects\11gR2\screenshots\les4_19s_a.gif"/>
          <p:cNvPicPr>
            <a:picLocks noChangeAspect="1" noChangeArrowheads="1"/>
          </p:cNvPicPr>
          <p:nvPr/>
        </p:nvPicPr>
        <p:blipFill>
          <a:blip r:embed="rId2" cstate="print"/>
          <a:srcRect/>
          <a:stretch>
            <a:fillRect/>
          </a:stretch>
        </p:blipFill>
        <p:spPr bwMode="auto">
          <a:xfrm>
            <a:off x="1475656" y="2420888"/>
            <a:ext cx="1303338" cy="457200"/>
          </a:xfrm>
          <a:prstGeom prst="rect">
            <a:avLst/>
          </a:prstGeom>
          <a:noFill/>
          <a:ln w="12700">
            <a:solidFill>
              <a:schemeClr val="tx1"/>
            </a:solidFill>
            <a:miter lim="800000"/>
            <a:headEnd/>
            <a:tailEnd/>
          </a:ln>
        </p:spPr>
      </p:pic>
      <p:pic>
        <p:nvPicPr>
          <p:cNvPr id="7" name="Picture 9" descr="C:\salome_official\projects\11gR2\screenshots\les4_22s_a.gif"/>
          <p:cNvPicPr>
            <a:picLocks noChangeAspect="1" noChangeArrowheads="1"/>
          </p:cNvPicPr>
          <p:nvPr/>
        </p:nvPicPr>
        <p:blipFill>
          <a:blip r:embed="rId3" cstate="print"/>
          <a:srcRect/>
          <a:stretch>
            <a:fillRect/>
          </a:stretch>
        </p:blipFill>
        <p:spPr bwMode="auto">
          <a:xfrm>
            <a:off x="914400" y="4026768"/>
            <a:ext cx="4275138" cy="9144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5538" name="Rectangle 2"/>
          <p:cNvSpPr>
            <a:spLocks noChangeArrowheads="1"/>
          </p:cNvSpPr>
          <p:nvPr/>
        </p:nvSpPr>
        <p:spPr bwMode="blackGray">
          <a:xfrm>
            <a:off x="685800" y="2252364"/>
            <a:ext cx="7364413" cy="863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last_name, salary, NVL(commission_pct, 0),</a:t>
            </a:r>
          </a:p>
          <a:p>
            <a:pPr algn="l" eaLnBrk="0" hangingPunct="0">
              <a:buSzPct val="100000"/>
              <a:buFont typeface="Arial" charset="0"/>
              <a:buNone/>
              <a:tabLst>
                <a:tab pos="1200150" algn="l"/>
              </a:tabLst>
            </a:pPr>
            <a:r>
              <a:rPr lang="en-US" sz="1600" b="1">
                <a:latin typeface="Courier New" pitchFamily="49" charset="0"/>
                <a:sym typeface="Arial" charset="0"/>
              </a:rPr>
              <a:t>   (salary*12) + (salary*12*NVL(commission_pct, 0)) AN_SAL</a:t>
            </a:r>
          </a:p>
          <a:p>
            <a:pPr algn="l" eaLnBrk="0" hangingPunct="0">
              <a:buSzPct val="100000"/>
              <a:buFont typeface="Arial" charset="0"/>
              <a:buNone/>
              <a:tabLst>
                <a:tab pos="1200150" algn="l"/>
              </a:tabLst>
            </a:pPr>
            <a:r>
              <a:rPr lang="en-US" sz="1600" b="1">
                <a:latin typeface="Courier New" pitchFamily="49" charset="0"/>
                <a:sym typeface="Arial" charset="0"/>
              </a:rPr>
              <a:t>FROM employees;</a:t>
            </a:r>
          </a:p>
        </p:txBody>
      </p:sp>
      <p:sp>
        <p:nvSpPr>
          <p:cNvPr id="2625539" name="Rectangle 4"/>
          <p:cNvSpPr>
            <a:spLocks noGrp="1" noChangeArrowheads="1"/>
          </p:cNvSpPr>
          <p:nvPr>
            <p:ph type="title" idx="4294967295"/>
          </p:nvPr>
        </p:nvSpPr>
        <p:spPr>
          <a:xfrm>
            <a:off x="0" y="274638"/>
            <a:ext cx="8229600" cy="1143000"/>
          </a:xfrm>
        </p:spPr>
        <p:txBody>
          <a:bodyPr/>
          <a:lstStyle/>
          <a:p>
            <a:pPr>
              <a:buClrTx/>
            </a:pPr>
            <a:r>
              <a:rPr lang="en-US" smtClean="0">
                <a:sym typeface="Arial" charset="0"/>
              </a:rPr>
              <a:t>La </a:t>
            </a:r>
            <a:r>
              <a:rPr lang="en-US">
                <a:sym typeface="Arial" charset="0"/>
              </a:rPr>
              <a:t>fonction </a:t>
            </a:r>
            <a:r>
              <a:rPr lang="en-US">
                <a:latin typeface="Courier New" pitchFamily="49" charset="0"/>
                <a:sym typeface="Arial" charset="0"/>
              </a:rPr>
              <a:t>NVL</a:t>
            </a:r>
            <a:r>
              <a:rPr lang="en-US">
                <a:sym typeface="Arial" charset="0"/>
              </a:rPr>
              <a:t> </a:t>
            </a:r>
          </a:p>
        </p:txBody>
      </p:sp>
      <p:sp>
        <p:nvSpPr>
          <p:cNvPr id="2625541" name="Text Box 6"/>
          <p:cNvSpPr txBox="1">
            <a:spLocks noChangeArrowheads="1"/>
          </p:cNvSpPr>
          <p:nvPr/>
        </p:nvSpPr>
        <p:spPr bwMode="auto">
          <a:xfrm>
            <a:off x="723900" y="5029200"/>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625543" name="Line 11"/>
          <p:cNvSpPr>
            <a:spLocks noChangeShapeType="1"/>
          </p:cNvSpPr>
          <p:nvPr/>
        </p:nvSpPr>
        <p:spPr bwMode="gray">
          <a:xfrm rot="10798585" flipH="1">
            <a:off x="4191000" y="5181600"/>
            <a:ext cx="0" cy="220663"/>
          </a:xfrm>
          <a:prstGeom prst="line">
            <a:avLst/>
          </a:prstGeom>
          <a:noFill/>
          <a:ln w="28575">
            <a:solidFill>
              <a:srgbClr val="FF3300"/>
            </a:solidFill>
            <a:round/>
            <a:headEnd type="none" w="sm" len="sm"/>
            <a:tailEnd type="triangle" w="sm" len="sm"/>
          </a:ln>
        </p:spPr>
        <p:txBody>
          <a:bodyPr/>
          <a:lstStyle/>
          <a:p>
            <a:endParaRPr lang="fr-FR"/>
          </a:p>
        </p:txBody>
      </p:sp>
      <p:sp>
        <p:nvSpPr>
          <p:cNvPr id="2625544" name="Line 12"/>
          <p:cNvSpPr>
            <a:spLocks noChangeShapeType="1"/>
          </p:cNvSpPr>
          <p:nvPr/>
        </p:nvSpPr>
        <p:spPr bwMode="gray">
          <a:xfrm rot="10798585">
            <a:off x="5484813" y="5181600"/>
            <a:ext cx="0" cy="304800"/>
          </a:xfrm>
          <a:prstGeom prst="line">
            <a:avLst/>
          </a:prstGeom>
          <a:noFill/>
          <a:ln w="28575">
            <a:solidFill>
              <a:srgbClr val="FF3300"/>
            </a:solidFill>
            <a:round/>
            <a:headEnd type="none" w="sm" len="sm"/>
            <a:tailEnd type="triangle" w="sm" len="sm"/>
          </a:ln>
        </p:spPr>
        <p:txBody>
          <a:bodyPr/>
          <a:lstStyle/>
          <a:p>
            <a:endParaRPr lang="fr-FR"/>
          </a:p>
        </p:txBody>
      </p:sp>
      <p:sp>
        <p:nvSpPr>
          <p:cNvPr id="2625545" name="Oval 13"/>
          <p:cNvSpPr>
            <a:spLocks noChangeArrowheads="1"/>
          </p:cNvSpPr>
          <p:nvPr/>
        </p:nvSpPr>
        <p:spPr bwMode="blackWhite">
          <a:xfrm>
            <a:off x="6973888" y="1979314"/>
            <a:ext cx="493712" cy="493713"/>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625547" name="Oval 16"/>
          <p:cNvSpPr>
            <a:spLocks noChangeArrowheads="1"/>
          </p:cNvSpPr>
          <p:nvPr/>
        </p:nvSpPr>
        <p:spPr bwMode="blackWhite">
          <a:xfrm>
            <a:off x="3962400" y="6094114"/>
            <a:ext cx="493713" cy="493713"/>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625548" name="Oval 17"/>
          <p:cNvSpPr>
            <a:spLocks noChangeArrowheads="1"/>
          </p:cNvSpPr>
          <p:nvPr/>
        </p:nvSpPr>
        <p:spPr bwMode="blackWhite">
          <a:xfrm>
            <a:off x="5181600" y="6094114"/>
            <a:ext cx="504825" cy="503238"/>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sp>
        <p:nvSpPr>
          <p:cNvPr id="2625549" name="Oval 18"/>
          <p:cNvSpPr>
            <a:spLocks noChangeArrowheads="1"/>
          </p:cNvSpPr>
          <p:nvPr/>
        </p:nvSpPr>
        <p:spPr bwMode="blackWhite">
          <a:xfrm>
            <a:off x="8229600" y="2482552"/>
            <a:ext cx="504825" cy="503237"/>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pic>
        <p:nvPicPr>
          <p:cNvPr id="2625551" name="Picture 22" descr="C:\salome_official\projects\11gR2\screenshots\les4_29s_a.gif"/>
          <p:cNvPicPr>
            <a:picLocks noChangeAspect="1" noChangeArrowheads="1"/>
          </p:cNvPicPr>
          <p:nvPr/>
        </p:nvPicPr>
        <p:blipFill>
          <a:blip r:embed="rId3" cstate="print"/>
          <a:srcRect/>
          <a:stretch>
            <a:fillRect/>
          </a:stretch>
        </p:blipFill>
        <p:spPr bwMode="auto">
          <a:xfrm>
            <a:off x="762000" y="3350914"/>
            <a:ext cx="4994275" cy="2514600"/>
          </a:xfrm>
          <a:prstGeom prst="rect">
            <a:avLst/>
          </a:prstGeom>
          <a:noFill/>
          <a:ln w="12700">
            <a:solidFill>
              <a:schemeClr val="tx1"/>
            </a:solidFill>
            <a:miter lim="800000"/>
            <a:headEnd/>
            <a:tailEnd/>
          </a:ln>
        </p:spPr>
      </p:pic>
      <p:sp>
        <p:nvSpPr>
          <p:cNvPr id="16" name="ZoneTexte 15"/>
          <p:cNvSpPr txBox="1"/>
          <p:nvPr/>
        </p:nvSpPr>
        <p:spPr>
          <a:xfrm>
            <a:off x="683568" y="1556792"/>
            <a:ext cx="6483954" cy="523220"/>
          </a:xfrm>
          <a:prstGeom prst="rect">
            <a:avLst/>
          </a:prstGeom>
          <a:noFill/>
        </p:spPr>
        <p:txBody>
          <a:bodyPr wrap="none" rtlCol="0">
            <a:spAutoFit/>
          </a:bodyPr>
          <a:lstStyle/>
          <a:p>
            <a:r>
              <a:rPr lang="fr-FR" sz="2800" b="1" smtClean="0"/>
              <a:t>Convertit une valeur NULL en valeur réelle</a:t>
            </a:r>
            <a:endParaRPr lang="fr-FR" sz="2800"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973" name="Rectangle 2"/>
          <p:cNvSpPr>
            <a:spLocks noChangeArrowheads="1"/>
          </p:cNvSpPr>
          <p:nvPr/>
        </p:nvSpPr>
        <p:spPr bwMode="blackGray">
          <a:xfrm>
            <a:off x="827584" y="2564904"/>
            <a:ext cx="7364413" cy="17081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CASE job_id WHEN 'IT_PROG'  THEN  1.10*salary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WHEN 'ST_CLERK' THEN  1.15*salary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WHEN 'SA_REP'   THEN  1.20*salary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ELSE      salary END     "REVISED_SALARY"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FROM   employees;</a:t>
            </a:r>
          </a:p>
        </p:txBody>
      </p:sp>
      <p:sp>
        <p:nvSpPr>
          <p:cNvPr id="2643974" name="Rectangle 14"/>
          <p:cNvSpPr>
            <a:spLocks noGrp="1" noChangeArrowheads="1"/>
          </p:cNvSpPr>
          <p:nvPr>
            <p:ph type="title" idx="4294967295"/>
          </p:nvPr>
        </p:nvSpPr>
        <p:spPr>
          <a:xfrm>
            <a:off x="0" y="274638"/>
            <a:ext cx="8229600" cy="1143000"/>
          </a:xfrm>
        </p:spPr>
        <p:txBody>
          <a:bodyPr/>
          <a:lstStyle/>
          <a:p>
            <a:pPr>
              <a:buClrTx/>
            </a:pPr>
            <a:r>
              <a:rPr lang="en-US" smtClean="0">
                <a:sym typeface="Arial" charset="0"/>
              </a:rPr>
              <a:t>Les expressions  </a:t>
            </a:r>
            <a:r>
              <a:rPr lang="en-US">
                <a:latin typeface="Courier New" pitchFamily="49" charset="0"/>
                <a:sym typeface="Arial" charset="0"/>
              </a:rPr>
              <a:t>CASE</a:t>
            </a:r>
            <a:r>
              <a:rPr lang="en-US">
                <a:sym typeface="Arial" charset="0"/>
              </a:rPr>
              <a:t> </a:t>
            </a:r>
            <a:r>
              <a:rPr lang="en-US" smtClean="0">
                <a:sym typeface="Arial" charset="0"/>
              </a:rPr>
              <a:t>et </a:t>
            </a:r>
            <a:r>
              <a:rPr lang="en-US" smtClean="0">
                <a:latin typeface="Courier New" pitchFamily="49" charset="0"/>
                <a:cs typeface="Courier New" pitchFamily="49" charset="0"/>
                <a:sym typeface="Arial" charset="0"/>
              </a:rPr>
              <a:t>DECODE</a:t>
            </a:r>
            <a:endParaRPr lang="en-US">
              <a:latin typeface="Courier New" pitchFamily="49" charset="0"/>
              <a:cs typeface="Courier New" pitchFamily="49" charset="0"/>
              <a:sym typeface="Arial" charset="0"/>
            </a:endParaRPr>
          </a:p>
        </p:txBody>
      </p:sp>
      <p:sp>
        <p:nvSpPr>
          <p:cNvPr id="2643975" name="Rectangle 15"/>
          <p:cNvSpPr>
            <a:spLocks noGrp="1" noChangeArrowheads="1"/>
          </p:cNvSpPr>
          <p:nvPr>
            <p:ph type="body" idx="4294967295"/>
          </p:nvPr>
        </p:nvSpPr>
        <p:spPr>
          <a:xfrm>
            <a:off x="0" y="1557338"/>
            <a:ext cx="7918450" cy="695325"/>
          </a:xfrm>
        </p:spPr>
        <p:txBody>
          <a:bodyPr>
            <a:normAutofit lnSpcReduction="10000"/>
          </a:bodyPr>
          <a:lstStyle/>
          <a:p>
            <a:pPr>
              <a:buClrTx/>
            </a:pPr>
            <a:r>
              <a:rPr lang="en-US" b="1" smtClean="0">
                <a:solidFill>
                  <a:srgbClr val="000000"/>
                </a:solidFill>
                <a:cs typeface="Arial" charset="0"/>
                <a:sym typeface="Arial" charset="0"/>
              </a:rPr>
              <a:t>Elles facilitent </a:t>
            </a:r>
            <a:r>
              <a:rPr lang="en-US" b="1">
                <a:solidFill>
                  <a:srgbClr val="000000"/>
                </a:solidFill>
                <a:cs typeface="Arial" charset="0"/>
                <a:sym typeface="Arial" charset="0"/>
              </a:rPr>
              <a:t>les interrogations conditionnelles en faisant le travail d'une instruction </a:t>
            </a:r>
            <a:r>
              <a:rPr lang="en-US" b="1">
                <a:solidFill>
                  <a:srgbClr val="000000"/>
                </a:solidFill>
                <a:latin typeface="Courier New" pitchFamily="49" charset="0"/>
                <a:cs typeface="Arial" charset="0"/>
                <a:sym typeface="Arial" charset="0"/>
              </a:rPr>
              <a:t>IF-THEN-ELSE</a:t>
            </a:r>
            <a:r>
              <a:rPr lang="en-US" b="0">
                <a:solidFill>
                  <a:srgbClr val="000000"/>
                </a:solidFill>
                <a:cs typeface="Arial" charset="0"/>
                <a:sym typeface="Arial" charset="0"/>
              </a:rPr>
              <a:t> :</a:t>
            </a:r>
          </a:p>
        </p:txBody>
      </p:sp>
      <p:sp>
        <p:nvSpPr>
          <p:cNvPr id="12" name="Rectangle 2"/>
          <p:cNvSpPr>
            <a:spLocks noChangeArrowheads="1"/>
          </p:cNvSpPr>
          <p:nvPr/>
        </p:nvSpPr>
        <p:spPr bwMode="blackGray">
          <a:xfrm>
            <a:off x="827584" y="4581128"/>
            <a:ext cx="7364413" cy="19129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       DECODE(job_id, 'IT_PROG',  1.10*salary,</a:t>
            </a:r>
          </a:p>
          <a:p>
            <a:pPr algn="l" eaLnBrk="0" hangingPunct="0">
              <a:buSzPct val="100000"/>
              <a:buFont typeface="Arial" charset="0"/>
              <a:buNone/>
              <a:tabLst>
                <a:tab pos="1200150" algn="l"/>
              </a:tabLst>
            </a:pPr>
            <a:r>
              <a:rPr lang="en-US" sz="1800" b="1">
                <a:latin typeface="Courier New" pitchFamily="49" charset="0"/>
                <a:sym typeface="Arial" charset="0"/>
              </a:rPr>
              <a:t>                      'ST_CLERK', 1.15*salary,</a:t>
            </a:r>
          </a:p>
          <a:p>
            <a:pPr algn="l" eaLnBrk="0" hangingPunct="0">
              <a:buSzPct val="100000"/>
              <a:buFont typeface="Arial" charset="0"/>
              <a:buNone/>
              <a:tabLst>
                <a:tab pos="1200150" algn="l"/>
              </a:tabLst>
            </a:pPr>
            <a:r>
              <a:rPr lang="en-US" sz="1800" b="1">
                <a:latin typeface="Courier New" pitchFamily="49" charset="0"/>
                <a:sym typeface="Arial" charset="0"/>
              </a:rPr>
              <a:t>                      'SA_REP',   1.20*salary,</a:t>
            </a:r>
          </a:p>
          <a:p>
            <a:pPr algn="l" eaLnBrk="0" hangingPunct="0">
              <a:buSzPct val="100000"/>
              <a:buFont typeface="Arial" charset="0"/>
              <a:buNone/>
              <a:tabLst>
                <a:tab pos="1200150" algn="l"/>
              </a:tabLst>
            </a:pPr>
            <a:r>
              <a:rPr lang="en-US" sz="1800" b="1">
                <a:latin typeface="Courier New" pitchFamily="49" charset="0"/>
                <a:sym typeface="Arial" charset="0"/>
              </a:rPr>
              <a:t>              salary)</a:t>
            </a:r>
          </a:p>
          <a:p>
            <a:pPr algn="l" eaLnBrk="0" hangingPunct="0">
              <a:buSzPct val="100000"/>
              <a:buFont typeface="Arial" charset="0"/>
              <a:buNone/>
              <a:tabLst>
                <a:tab pos="1200150" algn="l"/>
              </a:tabLst>
            </a:pPr>
            <a:r>
              <a:rPr lang="en-US" sz="1800" b="1">
                <a:latin typeface="Courier New" pitchFamily="49" charset="0"/>
                <a:sym typeface="Arial" charset="0"/>
              </a:rPr>
              <a:t>       REVISED_SALARY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1760" y="548680"/>
            <a:ext cx="4730975" cy="646331"/>
          </a:xfrm>
          <a:prstGeom prst="rect">
            <a:avLst/>
          </a:prstGeom>
          <a:noFill/>
        </p:spPr>
        <p:txBody>
          <a:bodyPr wrap="none" rtlCol="0">
            <a:spAutoFit/>
          </a:bodyPr>
          <a:lstStyle/>
          <a:p>
            <a:r>
              <a:rPr lang="fr-FR" sz="3600" b="1" smtClean="0"/>
              <a:t>Les fonctions de groupe</a:t>
            </a:r>
            <a:endParaRPr lang="fr-FR" sz="3600" b="1"/>
          </a:p>
        </p:txBody>
      </p:sp>
      <p:sp>
        <p:nvSpPr>
          <p:cNvPr id="3" name="Rectangle 2"/>
          <p:cNvSpPr>
            <a:spLocks noChangeArrowheads="1"/>
          </p:cNvSpPr>
          <p:nvPr/>
        </p:nvSpPr>
        <p:spPr bwMode="blackGray">
          <a:xfrm>
            <a:off x="971600" y="1772816"/>
            <a:ext cx="7262813" cy="11906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AVG(salary), MAX(salary),</a:t>
            </a:r>
          </a:p>
          <a:p>
            <a:pPr algn="l" eaLnBrk="0" hangingPunct="0">
              <a:buSzPct val="100000"/>
              <a:buFont typeface="Arial" charset="0"/>
              <a:buNone/>
              <a:tabLst>
                <a:tab pos="1200150" algn="l"/>
              </a:tabLst>
            </a:pPr>
            <a:r>
              <a:rPr lang="en-US" sz="1800" b="1">
                <a:latin typeface="Courier New" pitchFamily="49" charset="0"/>
                <a:sym typeface="Arial" charset="0"/>
              </a:rPr>
              <a:t>       MIN(salary), SUM(salary)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job_id LIKE '%REP%';</a:t>
            </a:r>
          </a:p>
        </p:txBody>
      </p:sp>
      <p:sp>
        <p:nvSpPr>
          <p:cNvPr id="4" name="Rectangle 2"/>
          <p:cNvSpPr>
            <a:spLocks noChangeArrowheads="1"/>
          </p:cNvSpPr>
          <p:nvPr/>
        </p:nvSpPr>
        <p:spPr bwMode="blackGray">
          <a:xfrm>
            <a:off x="971600" y="3429000"/>
            <a:ext cx="7262813" cy="6524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MIN(hire_date), MAX(hire_date)</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1090" name="Rectangle 7"/>
          <p:cNvSpPr>
            <a:spLocks noGrp="1" noChangeArrowheads="1"/>
          </p:cNvSpPr>
          <p:nvPr>
            <p:ph type="title" idx="4294967295"/>
          </p:nvPr>
        </p:nvSpPr>
        <p:spPr>
          <a:xfrm>
            <a:off x="0" y="274638"/>
            <a:ext cx="8229600" cy="1143000"/>
          </a:xfrm>
        </p:spPr>
        <p:txBody>
          <a:bodyPr>
            <a:normAutofit/>
          </a:bodyPr>
          <a:lstStyle/>
          <a:p>
            <a:pPr>
              <a:buClrTx/>
            </a:pPr>
            <a:r>
              <a:rPr lang="en-US" smtClean="0"/>
              <a:t>Contraintes définies au niveau table</a:t>
            </a:r>
            <a:endParaRPr lang="en-US">
              <a:latin typeface="Courier New" pitchFamily="49" charset="0"/>
              <a:sym typeface="Arial" pitchFamily="34" charset="0"/>
            </a:endParaRPr>
          </a:p>
        </p:txBody>
      </p:sp>
      <p:sp>
        <p:nvSpPr>
          <p:cNvPr id="2521092" name="Rectangle 4"/>
          <p:cNvSpPr>
            <a:spLocks noChangeArrowheads="1"/>
          </p:cNvSpPr>
          <p:nvPr/>
        </p:nvSpPr>
        <p:spPr bwMode="blackGray">
          <a:xfrm>
            <a:off x="873124" y="2060848"/>
            <a:ext cx="7587308" cy="403244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p:txBody>
      </p:sp>
      <p:sp>
        <p:nvSpPr>
          <p:cNvPr id="2521093" name="Rectangle 5"/>
          <p:cNvSpPr>
            <a:spLocks noChangeArrowheads="1"/>
          </p:cNvSpPr>
          <p:nvPr/>
        </p:nvSpPr>
        <p:spPr bwMode="gray">
          <a:xfrm>
            <a:off x="1571625" y="4535488"/>
            <a:ext cx="6210300" cy="5080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21094" name="Rectangle 6"/>
          <p:cNvSpPr>
            <a:spLocks noChangeArrowheads="1"/>
          </p:cNvSpPr>
          <p:nvPr/>
        </p:nvSpPr>
        <p:spPr bwMode="blackWhite">
          <a:xfrm>
            <a:off x="1031875" y="2374900"/>
            <a:ext cx="5102225" cy="2851150"/>
          </a:xfrm>
          <a:prstGeom prst="rect">
            <a:avLst/>
          </a:prstGeom>
          <a:noFill/>
          <a:ln w="9525">
            <a:noFill/>
            <a:miter lim="800000"/>
            <a:headEnd/>
            <a:tailEnd/>
          </a:ln>
        </p:spPr>
        <p:txBody>
          <a:bodyPr wrap="none" lIns="92075" tIns="46038" rIns="92075" bIns="46038" anchor="ctr"/>
          <a:lstStyle/>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CREATE TABLE employees(</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employee_id      NUMBER(6),</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last_name        VARCHAR2(25) NOT NULL,</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email            VARCHAR2(25),</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salary           NUMBER(8,2),</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commission_pct   NUMBER(2,2),</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hire_date        DATE NOT NULL,</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department_id    NUMBER(4),</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CONSTRAINT emp_dept_fk FOREIGN KEY (department_id)</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REFERENCES departments(department_id),</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CONSTRAINT emp_email_uk </a:t>
            </a:r>
            <a:r>
              <a:rPr lang="en-US" sz="1600" b="1" smtClean="0">
                <a:latin typeface="Courier New" pitchFamily="49" charset="0"/>
                <a:sym typeface="Arial" pitchFamily="34" charset="0"/>
              </a:rPr>
              <a:t>UNIQUE(email</a:t>
            </a:r>
            <a:r>
              <a:rPr lang="en-US" sz="1600" b="1">
                <a:latin typeface="Courier New" pitchFamily="49" charset="0"/>
                <a:sym typeface="Arial" pitchFamily="34" charset="0"/>
              </a:rPr>
              <a:t>));</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610" name="Rectangle 2"/>
          <p:cNvSpPr>
            <a:spLocks noChangeArrowheads="1"/>
          </p:cNvSpPr>
          <p:nvPr/>
        </p:nvSpPr>
        <p:spPr bwMode="blackGray">
          <a:xfrm>
            <a:off x="899592" y="2780928"/>
            <a:ext cx="7277100" cy="9858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department_id, AVG(salary)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GROUP BY department_id ;</a:t>
            </a:r>
          </a:p>
        </p:txBody>
      </p:sp>
      <p:sp>
        <p:nvSpPr>
          <p:cNvPr id="2500611" name="Rectangle 9"/>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Créer des groupes de données avec la </a:t>
            </a:r>
            <a:r>
              <a:rPr lang="en-US">
                <a:sym typeface="Arial" charset="0"/>
              </a:rPr>
              <a:t>clause </a:t>
            </a:r>
            <a:r>
              <a:rPr lang="en-US" b="1">
                <a:latin typeface="Courier New" pitchFamily="49" charset="0"/>
                <a:sym typeface="Arial" charset="0"/>
              </a:rPr>
              <a:t>GROUP</a:t>
            </a:r>
            <a:r>
              <a:rPr lang="en-US" b="1">
                <a:sym typeface="Arial" charset="0"/>
              </a:rPr>
              <a:t> </a:t>
            </a:r>
            <a:r>
              <a:rPr lang="en-US" b="1">
                <a:latin typeface="Courier New" pitchFamily="49" charset="0"/>
                <a:sym typeface="Arial" charset="0"/>
              </a:rPr>
              <a:t>BY</a:t>
            </a:r>
            <a:r>
              <a:rPr lang="en-US" b="1">
                <a:sym typeface="Arial" charset="0"/>
              </a:rPr>
              <a:t> </a:t>
            </a:r>
          </a:p>
        </p:txBody>
      </p:sp>
      <p:sp>
        <p:nvSpPr>
          <p:cNvPr id="2500612" name="Rectangle 10"/>
          <p:cNvSpPr>
            <a:spLocks noGrp="1" noChangeArrowheads="1"/>
          </p:cNvSpPr>
          <p:nvPr>
            <p:ph type="body" idx="4294967295"/>
          </p:nvPr>
        </p:nvSpPr>
        <p:spPr>
          <a:xfrm>
            <a:off x="0" y="1557338"/>
            <a:ext cx="7918450" cy="1030287"/>
          </a:xfrm>
        </p:spPr>
        <p:txBody>
          <a:bodyPr>
            <a:normAutofit lnSpcReduction="10000"/>
          </a:bodyPr>
          <a:lstStyle/>
          <a:p>
            <a:pPr>
              <a:buClrTx/>
            </a:pPr>
            <a:r>
              <a:rPr lang="en-US" b="0">
                <a:solidFill>
                  <a:srgbClr val="000000"/>
                </a:solidFill>
                <a:cs typeface="Arial" charset="0"/>
                <a:sym typeface="Arial" charset="0"/>
              </a:rPr>
              <a:t>Toutes les colonnes de la liste </a:t>
            </a:r>
            <a:r>
              <a:rPr lang="en-US" b="0">
                <a:solidFill>
                  <a:srgbClr val="000000"/>
                </a:solidFill>
                <a:latin typeface="Courier New" pitchFamily="49" charset="0"/>
                <a:cs typeface="Arial" charset="0"/>
                <a:sym typeface="Arial" charset="0"/>
              </a:rPr>
              <a:t>SELECT</a:t>
            </a:r>
            <a:r>
              <a:rPr lang="en-US" b="0">
                <a:solidFill>
                  <a:srgbClr val="000000"/>
                </a:solidFill>
                <a:cs typeface="Arial" charset="0"/>
                <a:sym typeface="Arial" charset="0"/>
              </a:rPr>
              <a:t> qui ne figurent pas dans des fonctions de groupe doivent être présentes dans la clause </a:t>
            </a:r>
            <a:r>
              <a:rPr lang="en-US" b="0">
                <a:solidFill>
                  <a:srgbClr val="000000"/>
                </a:solidFill>
                <a:latin typeface="Courier New" pitchFamily="49" charset="0"/>
                <a:cs typeface="Arial" charset="0"/>
                <a:sym typeface="Arial" charset="0"/>
              </a:rPr>
              <a:t>GROUP</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BY</a:t>
            </a:r>
            <a:r>
              <a:rPr lang="en-US" b="0">
                <a:solidFill>
                  <a:srgbClr val="000000"/>
                </a:solidFill>
                <a:cs typeface="Arial" charset="0"/>
                <a:sym typeface="Arial" charset="0"/>
              </a:rPr>
              <a:t>.</a:t>
            </a:r>
          </a:p>
        </p:txBody>
      </p:sp>
      <p:pic>
        <p:nvPicPr>
          <p:cNvPr id="2500615" name="Picture 12" descr="C:\salome_official\projects\11gR2\screenshots\les5_13_c.gif"/>
          <p:cNvPicPr>
            <a:picLocks noChangeAspect="1" noChangeArrowheads="1"/>
          </p:cNvPicPr>
          <p:nvPr/>
        </p:nvPicPr>
        <p:blipFill>
          <a:blip r:embed="rId3" cstate="print"/>
          <a:srcRect/>
          <a:stretch>
            <a:fillRect/>
          </a:stretch>
        </p:blipFill>
        <p:spPr bwMode="auto">
          <a:xfrm>
            <a:off x="1043608" y="4149080"/>
            <a:ext cx="3417887" cy="20685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02"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Interrogations non autorisées</a:t>
            </a:r>
            <a:br>
              <a:rPr lang="en-US">
                <a:sym typeface="Arial" charset="0"/>
              </a:rPr>
            </a:br>
            <a:r>
              <a:rPr lang="en-US">
                <a:sym typeface="Arial" charset="0"/>
              </a:rPr>
              <a:t>avec les fonctions de groupe</a:t>
            </a:r>
          </a:p>
        </p:txBody>
      </p:sp>
      <p:sp>
        <p:nvSpPr>
          <p:cNvPr id="2508803" name="Rectangle 8"/>
          <p:cNvSpPr>
            <a:spLocks noGrp="1" noChangeArrowheads="1"/>
          </p:cNvSpPr>
          <p:nvPr>
            <p:ph type="body" idx="4294967295"/>
          </p:nvPr>
        </p:nvSpPr>
        <p:spPr>
          <a:xfrm>
            <a:off x="0" y="1447800"/>
            <a:ext cx="7918450" cy="695325"/>
          </a:xfrm>
        </p:spPr>
        <p:txBody>
          <a:bodyPr>
            <a:normAutofit lnSpcReduction="10000"/>
          </a:bodyPr>
          <a:lstStyle/>
          <a:p>
            <a:pPr>
              <a:buClrTx/>
            </a:pPr>
            <a:r>
              <a:rPr lang="en-US" b="0">
                <a:solidFill>
                  <a:srgbClr val="000000"/>
                </a:solidFill>
                <a:cs typeface="Arial" charset="0"/>
                <a:sym typeface="Arial" charset="0"/>
              </a:rPr>
              <a:t>Toute colonne ou expression de la liste </a:t>
            </a:r>
            <a:r>
              <a:rPr lang="en-US" b="0">
                <a:solidFill>
                  <a:srgbClr val="000000"/>
                </a:solidFill>
                <a:latin typeface="Courier New" pitchFamily="49" charset="0"/>
                <a:cs typeface="Arial" charset="0"/>
                <a:sym typeface="Arial" charset="0"/>
              </a:rPr>
              <a:t>SELECT</a:t>
            </a:r>
            <a:r>
              <a:rPr lang="en-US" b="0">
                <a:solidFill>
                  <a:srgbClr val="000000"/>
                </a:solidFill>
                <a:cs typeface="Arial" charset="0"/>
                <a:sym typeface="Arial" charset="0"/>
              </a:rPr>
              <a:t> qui n'est pas une fonction d'agrégation doit figurer dans la clause </a:t>
            </a:r>
            <a:r>
              <a:rPr lang="en-US" b="0">
                <a:solidFill>
                  <a:srgbClr val="000000"/>
                </a:solidFill>
                <a:latin typeface="Courier New" pitchFamily="49" charset="0"/>
                <a:cs typeface="Arial" charset="0"/>
                <a:sym typeface="Arial" charset="0"/>
              </a:rPr>
              <a:t>GROUP</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BY</a:t>
            </a:r>
            <a:r>
              <a:rPr lang="en-US" b="0">
                <a:solidFill>
                  <a:srgbClr val="000000"/>
                </a:solidFill>
                <a:cs typeface="Arial" charset="0"/>
                <a:sym typeface="Arial" charset="0"/>
              </a:rPr>
              <a:t> :</a:t>
            </a:r>
          </a:p>
        </p:txBody>
      </p:sp>
      <p:sp>
        <p:nvSpPr>
          <p:cNvPr id="2508804" name="Rectangle 4"/>
          <p:cNvSpPr>
            <a:spLocks noChangeArrowheads="1"/>
          </p:cNvSpPr>
          <p:nvPr/>
        </p:nvSpPr>
        <p:spPr bwMode="blackGray">
          <a:xfrm>
            <a:off x="685800" y="2286000"/>
            <a:ext cx="7305675" cy="8032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COUNT(last_name)</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p:txBody>
      </p:sp>
      <p:sp>
        <p:nvSpPr>
          <p:cNvPr id="2508805" name="Rectangle 10"/>
          <p:cNvSpPr>
            <a:spLocks noChangeArrowheads="1"/>
          </p:cNvSpPr>
          <p:nvPr/>
        </p:nvSpPr>
        <p:spPr bwMode="blackGray">
          <a:xfrm>
            <a:off x="695325" y="4191000"/>
            <a:ext cx="7305675" cy="990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job_id, COUNT(last_name)</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GROUP BY department_id;</a:t>
            </a:r>
          </a:p>
        </p:txBody>
      </p:sp>
      <p:grpSp>
        <p:nvGrpSpPr>
          <p:cNvPr id="2" name="Group 15"/>
          <p:cNvGrpSpPr>
            <a:grpSpLocks/>
          </p:cNvGrpSpPr>
          <p:nvPr/>
        </p:nvGrpSpPr>
        <p:grpSpPr bwMode="auto">
          <a:xfrm>
            <a:off x="749300" y="5181600"/>
            <a:ext cx="177800" cy="685800"/>
            <a:chOff x="480" y="1968"/>
            <a:chExt cx="288" cy="192"/>
          </a:xfrm>
        </p:grpSpPr>
        <p:sp>
          <p:nvSpPr>
            <p:cNvPr id="2508807" name="Line 12"/>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p:spPr>
          <p:txBody>
            <a:bodyPr/>
            <a:lstStyle/>
            <a:p>
              <a:endParaRPr lang="fr-FR"/>
            </a:p>
          </p:txBody>
        </p:sp>
        <p:sp>
          <p:nvSpPr>
            <p:cNvPr id="2508808" name="Line 13"/>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p:spPr>
          <p:txBody>
            <a:bodyPr/>
            <a:lstStyle/>
            <a:p>
              <a:endParaRPr lang="fr-FR"/>
            </a:p>
          </p:txBody>
        </p:sp>
      </p:grpSp>
      <p:grpSp>
        <p:nvGrpSpPr>
          <p:cNvPr id="3" name="Group 16"/>
          <p:cNvGrpSpPr>
            <a:grpSpLocks/>
          </p:cNvGrpSpPr>
          <p:nvPr/>
        </p:nvGrpSpPr>
        <p:grpSpPr bwMode="auto">
          <a:xfrm>
            <a:off x="762000" y="3124200"/>
            <a:ext cx="155575" cy="304800"/>
            <a:chOff x="480" y="1968"/>
            <a:chExt cx="288" cy="192"/>
          </a:xfrm>
        </p:grpSpPr>
        <p:sp>
          <p:nvSpPr>
            <p:cNvPr id="2508810" name="Line 17"/>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p:spPr>
          <p:txBody>
            <a:bodyPr/>
            <a:lstStyle/>
            <a:p>
              <a:endParaRPr lang="fr-FR"/>
            </a:p>
          </p:txBody>
        </p:sp>
        <p:sp>
          <p:nvSpPr>
            <p:cNvPr id="2508811" name="Line 18"/>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p:spPr>
          <p:txBody>
            <a:bodyPr/>
            <a:lstStyle/>
            <a:p>
              <a:endParaRPr lang="fr-FR"/>
            </a:p>
          </p:txBody>
        </p:sp>
      </p:grpSp>
      <p:sp>
        <p:nvSpPr>
          <p:cNvPr id="2508812" name="Text Box 19"/>
          <p:cNvSpPr txBox="1">
            <a:spLocks noChangeArrowheads="1"/>
          </p:cNvSpPr>
          <p:nvPr/>
        </p:nvSpPr>
        <p:spPr bwMode="gray">
          <a:xfrm>
            <a:off x="4284663" y="3060700"/>
            <a:ext cx="4343400" cy="915988"/>
          </a:xfrm>
          <a:prstGeom prst="rect">
            <a:avLst/>
          </a:prstGeom>
          <a:noFill/>
          <a:ln w="28575">
            <a:noFill/>
            <a:miter lim="800000"/>
            <a:headEnd type="none" w="sm" len="sm"/>
            <a:tailEnd type="none" w="sm" len="sm"/>
          </a:ln>
        </p:spPr>
        <p:txBody>
          <a:bodyPr>
            <a:spAutoFit/>
          </a:bodyPr>
          <a:lstStyle/>
          <a:p>
            <a:pPr algn="l" defTabSz="228600" eaLnBrk="0" hangingPunct="0">
              <a:spcBef>
                <a:spcPct val="20000"/>
              </a:spcBef>
              <a:buSzPct val="100000"/>
              <a:buFont typeface="Arial" charset="0"/>
              <a:buNone/>
            </a:pPr>
            <a:r>
              <a:rPr lang="en-US" sz="1800" b="1">
                <a:solidFill>
                  <a:srgbClr val="FF0000"/>
                </a:solidFill>
                <a:sym typeface="Arial" charset="0"/>
              </a:rPr>
              <a:t>Il est nécessaire d'ajouter une clause </a:t>
            </a:r>
            <a:r>
              <a:rPr lang="en-US" sz="1800" b="1">
                <a:solidFill>
                  <a:srgbClr val="FF0000"/>
                </a:solidFill>
                <a:latin typeface="Courier New" pitchFamily="49" charset="0"/>
                <a:sym typeface="Arial" charset="0"/>
              </a:rPr>
              <a:t>GROUP</a:t>
            </a:r>
            <a:r>
              <a:rPr lang="en-US" sz="1800" b="1">
                <a:solidFill>
                  <a:srgbClr val="FF0000"/>
                </a:solidFill>
                <a:sym typeface="Arial" charset="0"/>
              </a:rPr>
              <a:t> </a:t>
            </a:r>
            <a:r>
              <a:rPr lang="en-US" sz="1800" b="1">
                <a:solidFill>
                  <a:srgbClr val="FF0000"/>
                </a:solidFill>
                <a:latin typeface="Courier New" pitchFamily="49" charset="0"/>
                <a:sym typeface="Arial" charset="0"/>
              </a:rPr>
              <a:t>BY</a:t>
            </a:r>
            <a:r>
              <a:rPr lang="en-US" sz="1800" b="1">
                <a:solidFill>
                  <a:srgbClr val="FF0000"/>
                </a:solidFill>
                <a:sym typeface="Arial" charset="0"/>
              </a:rPr>
              <a:t> pour compter les noms associés à chaque </a:t>
            </a:r>
            <a:r>
              <a:rPr lang="en-US" sz="1800" b="1">
                <a:solidFill>
                  <a:srgbClr val="FF0000"/>
                </a:solidFill>
                <a:latin typeface="Courier New" pitchFamily="49" charset="0"/>
                <a:sym typeface="Arial" charset="0"/>
              </a:rPr>
              <a:t>department_id</a:t>
            </a:r>
            <a:r>
              <a:rPr lang="en-US" sz="1800" b="1">
                <a:solidFill>
                  <a:srgbClr val="FF0000"/>
                </a:solidFill>
                <a:sym typeface="Arial" charset="0"/>
              </a:rPr>
              <a:t>.</a:t>
            </a:r>
          </a:p>
        </p:txBody>
      </p:sp>
      <p:sp>
        <p:nvSpPr>
          <p:cNvPr id="2508813" name="Text Box 20"/>
          <p:cNvSpPr txBox="1">
            <a:spLocks noChangeArrowheads="1"/>
          </p:cNvSpPr>
          <p:nvPr/>
        </p:nvSpPr>
        <p:spPr bwMode="gray">
          <a:xfrm>
            <a:off x="3881438" y="5334000"/>
            <a:ext cx="4495800" cy="915988"/>
          </a:xfrm>
          <a:prstGeom prst="rect">
            <a:avLst/>
          </a:prstGeom>
          <a:noFill/>
          <a:ln w="28575">
            <a:noFill/>
            <a:miter lim="800000"/>
            <a:headEnd type="none" w="sm" len="sm"/>
            <a:tailEnd type="none" w="sm" len="sm"/>
          </a:ln>
        </p:spPr>
        <p:txBody>
          <a:bodyPr>
            <a:spAutoFit/>
          </a:bodyPr>
          <a:lstStyle/>
          <a:p>
            <a:pPr algn="l" defTabSz="228600" eaLnBrk="0" hangingPunct="0">
              <a:spcBef>
                <a:spcPct val="20000"/>
              </a:spcBef>
              <a:buSzPct val="100000"/>
              <a:buFont typeface="Arial" charset="0"/>
              <a:buNone/>
            </a:pPr>
            <a:r>
              <a:rPr lang="en-US" sz="1800" b="1">
                <a:solidFill>
                  <a:srgbClr val="FF0000"/>
                </a:solidFill>
                <a:sym typeface="Arial" charset="0"/>
              </a:rPr>
              <a:t>Ajoutez </a:t>
            </a:r>
            <a:r>
              <a:rPr lang="en-US" sz="1800" b="1">
                <a:solidFill>
                  <a:srgbClr val="FF0000"/>
                </a:solidFill>
                <a:latin typeface="Courier New" pitchFamily="49" charset="0"/>
                <a:sym typeface="Arial" charset="0"/>
              </a:rPr>
              <a:t>job_id</a:t>
            </a:r>
            <a:r>
              <a:rPr lang="en-US" sz="1800" b="1">
                <a:solidFill>
                  <a:srgbClr val="FF0000"/>
                </a:solidFill>
                <a:sym typeface="Arial" charset="0"/>
              </a:rPr>
              <a:t> dans la clause </a:t>
            </a:r>
            <a:r>
              <a:rPr lang="en-US" sz="1800" b="1">
                <a:solidFill>
                  <a:srgbClr val="FF0000"/>
                </a:solidFill>
                <a:latin typeface="Courier New" pitchFamily="49" charset="0"/>
                <a:sym typeface="Arial" charset="0"/>
              </a:rPr>
              <a:t>GROUP</a:t>
            </a:r>
            <a:r>
              <a:rPr lang="en-US" sz="1800" b="1">
                <a:solidFill>
                  <a:srgbClr val="FF0000"/>
                </a:solidFill>
                <a:sym typeface="Arial" charset="0"/>
              </a:rPr>
              <a:t> </a:t>
            </a:r>
            <a:r>
              <a:rPr lang="en-US" sz="1800" b="1">
                <a:solidFill>
                  <a:srgbClr val="FF0000"/>
                </a:solidFill>
                <a:latin typeface="Courier New" pitchFamily="49" charset="0"/>
                <a:sym typeface="Arial" charset="0"/>
              </a:rPr>
              <a:t>BY</a:t>
            </a:r>
            <a:r>
              <a:rPr lang="en-US" sz="1800" b="1">
                <a:solidFill>
                  <a:srgbClr val="FF0000"/>
                </a:solidFill>
                <a:sym typeface="Arial" charset="0"/>
              </a:rPr>
              <a:t> ou supprimez la colonne </a:t>
            </a:r>
            <a:r>
              <a:rPr lang="en-US" sz="1800" b="1">
                <a:solidFill>
                  <a:srgbClr val="FF0000"/>
                </a:solidFill>
                <a:latin typeface="Courier New" pitchFamily="49" charset="0"/>
                <a:sym typeface="Arial" charset="0"/>
              </a:rPr>
              <a:t>job_id</a:t>
            </a:r>
            <a:r>
              <a:rPr lang="en-US" sz="1800" b="1">
                <a:solidFill>
                  <a:srgbClr val="FF0000"/>
                </a:solidFill>
                <a:sym typeface="Arial" charset="0"/>
              </a:rPr>
              <a:t> de la liste</a:t>
            </a:r>
            <a:r>
              <a:rPr lang="en-US" sz="1800" b="1">
                <a:solidFill>
                  <a:srgbClr val="FF0000"/>
                </a:solidFill>
                <a:latin typeface="Courier New" pitchFamily="49" charset="0"/>
                <a:sym typeface="Arial" charset="0"/>
              </a:rPr>
              <a:t> SELECT</a:t>
            </a:r>
            <a:r>
              <a:rPr lang="en-US" sz="1800" b="1">
                <a:solidFill>
                  <a:srgbClr val="FF0000"/>
                </a:solidFill>
                <a:sym typeface="Arial" charset="0"/>
              </a:rPr>
              <a:t>.</a:t>
            </a:r>
          </a:p>
        </p:txBody>
      </p:sp>
      <p:pic>
        <p:nvPicPr>
          <p:cNvPr id="2508814" name="Picture 25" descr="C:\salome_official\projects\11gR2_SQL 1\screenshots\les5_19s_a1.gif"/>
          <p:cNvPicPr>
            <a:picLocks noChangeAspect="1" noChangeArrowheads="1"/>
          </p:cNvPicPr>
          <p:nvPr/>
        </p:nvPicPr>
        <p:blipFill>
          <a:blip r:embed="rId3" cstate="print"/>
          <a:srcRect/>
          <a:stretch>
            <a:fillRect/>
          </a:stretch>
        </p:blipFill>
        <p:spPr bwMode="auto">
          <a:xfrm>
            <a:off x="933450" y="3251200"/>
            <a:ext cx="3371850" cy="388938"/>
          </a:xfrm>
          <a:prstGeom prst="rect">
            <a:avLst/>
          </a:prstGeom>
          <a:noFill/>
          <a:ln w="9525">
            <a:noFill/>
            <a:miter lim="800000"/>
            <a:headEnd/>
            <a:tailEnd/>
          </a:ln>
        </p:spPr>
      </p:pic>
      <p:pic>
        <p:nvPicPr>
          <p:cNvPr id="2508815" name="Picture 26" descr="C:\salome_official\projects\11gR2_SQL 1\screenshots\les5_19s_b1.gif"/>
          <p:cNvPicPr>
            <a:picLocks noChangeAspect="1" noChangeArrowheads="1"/>
          </p:cNvPicPr>
          <p:nvPr/>
        </p:nvPicPr>
        <p:blipFill>
          <a:blip r:embed="rId4" cstate="print"/>
          <a:srcRect/>
          <a:stretch>
            <a:fillRect/>
          </a:stretch>
        </p:blipFill>
        <p:spPr bwMode="auto">
          <a:xfrm>
            <a:off x="936625" y="5675313"/>
            <a:ext cx="2914650" cy="3889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850"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Interrogations non autorisées</a:t>
            </a:r>
            <a:br>
              <a:rPr lang="en-US">
                <a:sym typeface="Arial" charset="0"/>
              </a:rPr>
            </a:br>
            <a:r>
              <a:rPr lang="en-US">
                <a:sym typeface="Arial" charset="0"/>
              </a:rPr>
              <a:t>avec les fonctions de groupe</a:t>
            </a:r>
          </a:p>
        </p:txBody>
      </p:sp>
      <p:sp>
        <p:nvSpPr>
          <p:cNvPr id="2510851" name="Rectangle 8"/>
          <p:cNvSpPr>
            <a:spLocks noGrp="1" noChangeArrowheads="1"/>
          </p:cNvSpPr>
          <p:nvPr>
            <p:ph type="body" idx="4294967295"/>
          </p:nvPr>
        </p:nvSpPr>
        <p:spPr>
          <a:xfrm>
            <a:off x="1009650" y="1346200"/>
            <a:ext cx="8134350" cy="1235075"/>
          </a:xfrm>
        </p:spPr>
        <p:txBody>
          <a:bodyPr/>
          <a:lstStyle/>
          <a:p>
            <a:pPr marL="574675" lvl="1" indent="-460375"/>
            <a:r>
              <a:rPr lang="en-US" sz="1800" b="0">
                <a:solidFill>
                  <a:srgbClr val="000000"/>
                </a:solidFill>
                <a:cs typeface="Arial" charset="0"/>
                <a:sym typeface="Arial" charset="0"/>
              </a:rPr>
              <a:t>Vous ne pouvez pas utiliser la clause </a:t>
            </a:r>
            <a:r>
              <a:rPr lang="en-US" sz="1800" b="0">
                <a:solidFill>
                  <a:srgbClr val="000000"/>
                </a:solidFill>
                <a:latin typeface="Courier New" pitchFamily="49" charset="0"/>
                <a:cs typeface="Arial" charset="0"/>
                <a:sym typeface="Arial" charset="0"/>
              </a:rPr>
              <a:t>WHERE</a:t>
            </a:r>
            <a:r>
              <a:rPr lang="en-US" sz="1800" b="0">
                <a:solidFill>
                  <a:srgbClr val="000000"/>
                </a:solidFill>
                <a:cs typeface="Arial" charset="0"/>
                <a:sym typeface="Arial" charset="0"/>
              </a:rPr>
              <a:t> pour restreindre des groupes.</a:t>
            </a:r>
          </a:p>
          <a:p>
            <a:pPr marL="574675" lvl="1" indent="-460375"/>
            <a:r>
              <a:rPr lang="en-US" sz="1800" b="0">
                <a:solidFill>
                  <a:srgbClr val="000000"/>
                </a:solidFill>
                <a:cs typeface="Arial" charset="0"/>
                <a:sym typeface="Arial" charset="0"/>
              </a:rPr>
              <a:t>Pour cela, vous pouvez utiliser la clause </a:t>
            </a:r>
            <a:r>
              <a:rPr lang="en-US" sz="1800" b="0">
                <a:solidFill>
                  <a:srgbClr val="000000"/>
                </a:solidFill>
                <a:latin typeface="Courier New" pitchFamily="49" charset="0"/>
                <a:cs typeface="Arial" charset="0"/>
                <a:sym typeface="Arial" charset="0"/>
              </a:rPr>
              <a:t>HAVING</a:t>
            </a:r>
            <a:r>
              <a:rPr lang="en-US" sz="1800" b="0">
                <a:solidFill>
                  <a:srgbClr val="000000"/>
                </a:solidFill>
                <a:cs typeface="Arial" charset="0"/>
                <a:sym typeface="Arial" charset="0"/>
              </a:rPr>
              <a:t>.</a:t>
            </a:r>
          </a:p>
          <a:p>
            <a:pPr marL="574675" lvl="1" indent="-460375"/>
            <a:r>
              <a:rPr lang="en-US" sz="1800" b="0">
                <a:solidFill>
                  <a:srgbClr val="000000"/>
                </a:solidFill>
                <a:cs typeface="Arial" charset="0"/>
                <a:sym typeface="Arial" charset="0"/>
              </a:rPr>
              <a:t>Vous ne pouvez pas utiliser de fonctions de groupe dans la clause </a:t>
            </a:r>
            <a:r>
              <a:rPr lang="en-US" sz="1800" b="0">
                <a:solidFill>
                  <a:srgbClr val="000000"/>
                </a:solidFill>
                <a:latin typeface="Courier New" pitchFamily="49" charset="0"/>
                <a:cs typeface="Arial" charset="0"/>
                <a:sym typeface="Arial" charset="0"/>
              </a:rPr>
              <a:t>WHERE</a:t>
            </a:r>
            <a:r>
              <a:rPr lang="en-US" sz="1800" b="0">
                <a:solidFill>
                  <a:srgbClr val="000000"/>
                </a:solidFill>
                <a:cs typeface="Arial" charset="0"/>
                <a:sym typeface="Arial" charset="0"/>
              </a:rPr>
              <a:t>.</a:t>
            </a:r>
          </a:p>
        </p:txBody>
      </p:sp>
      <p:sp>
        <p:nvSpPr>
          <p:cNvPr id="2510852" name="Rectangle 4"/>
          <p:cNvSpPr>
            <a:spLocks noChangeArrowheads="1"/>
          </p:cNvSpPr>
          <p:nvPr/>
        </p:nvSpPr>
        <p:spPr bwMode="blackGray">
          <a:xfrm>
            <a:off x="866775" y="2692400"/>
            <a:ext cx="7286625" cy="11684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AVG(salary)</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WHERE    AVG(salary) &gt; 8000</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GROUP BY department_id;</a:t>
            </a:r>
          </a:p>
        </p:txBody>
      </p:sp>
      <p:sp>
        <p:nvSpPr>
          <p:cNvPr id="2510853" name="Text Box 6"/>
          <p:cNvSpPr txBox="1">
            <a:spLocks noChangeArrowheads="1"/>
          </p:cNvSpPr>
          <p:nvPr/>
        </p:nvSpPr>
        <p:spPr bwMode="auto">
          <a:xfrm>
            <a:off x="5613400" y="4368800"/>
            <a:ext cx="2935288" cy="1357313"/>
          </a:xfrm>
          <a:prstGeom prst="rect">
            <a:avLst/>
          </a:prstGeom>
          <a:noFill/>
          <a:ln w="28575">
            <a:noFill/>
            <a:miter lim="800000"/>
            <a:headEnd type="none" w="sm" len="sm"/>
            <a:tailEnd type="none" w="sm" len="sm"/>
          </a:ln>
        </p:spPr>
        <p:txBody>
          <a:bodyPr>
            <a:spAutoFit/>
          </a:bodyPr>
          <a:lstStyle/>
          <a:p>
            <a:pPr defTabSz="228600" eaLnBrk="0" hangingPunct="0">
              <a:spcBef>
                <a:spcPct val="20000"/>
              </a:spcBef>
              <a:buSzPct val="100000"/>
              <a:buFont typeface="Arial" charset="0"/>
              <a:buNone/>
            </a:pPr>
            <a:r>
              <a:rPr lang="en-US" sz="1800" b="1">
                <a:solidFill>
                  <a:srgbClr val="FF3300"/>
                </a:solidFill>
                <a:sym typeface="Arial" charset="0"/>
              </a:rPr>
              <a:t>Vous ne pouvez pas</a:t>
            </a:r>
          </a:p>
          <a:p>
            <a:pPr defTabSz="228600" eaLnBrk="0" hangingPunct="0">
              <a:spcBef>
                <a:spcPct val="20000"/>
              </a:spcBef>
              <a:buSzPct val="100000"/>
              <a:buFont typeface="Arial" charset="0"/>
              <a:buNone/>
            </a:pPr>
            <a:r>
              <a:rPr lang="en-US" sz="1800" b="1">
                <a:solidFill>
                  <a:srgbClr val="FF3300"/>
                </a:solidFill>
                <a:sym typeface="Arial" charset="0"/>
              </a:rPr>
              <a:t>utiliser la clause </a:t>
            </a:r>
            <a:r>
              <a:rPr lang="en-US" sz="1800" b="1">
                <a:solidFill>
                  <a:srgbClr val="FF3300"/>
                </a:solidFill>
                <a:latin typeface="Courier New" pitchFamily="49" charset="0"/>
                <a:sym typeface="Arial" charset="0"/>
              </a:rPr>
              <a:t>WHERE</a:t>
            </a:r>
            <a:endParaRPr lang="en-US" sz="1800" b="1">
              <a:solidFill>
                <a:srgbClr val="FF3300"/>
              </a:solidFill>
              <a:sym typeface="Arial" charset="0"/>
            </a:endParaRPr>
          </a:p>
          <a:p>
            <a:pPr defTabSz="228600" eaLnBrk="0" hangingPunct="0">
              <a:spcBef>
                <a:spcPct val="20000"/>
              </a:spcBef>
              <a:buSzPct val="100000"/>
              <a:buFont typeface="Arial" charset="0"/>
              <a:buNone/>
            </a:pPr>
            <a:r>
              <a:rPr lang="en-US" sz="1800" b="1">
                <a:solidFill>
                  <a:srgbClr val="FF3300"/>
                </a:solidFill>
                <a:sym typeface="Arial" charset="0"/>
              </a:rPr>
              <a:t>pour restreindre</a:t>
            </a:r>
          </a:p>
          <a:p>
            <a:pPr defTabSz="228600" eaLnBrk="0" hangingPunct="0">
              <a:spcBef>
                <a:spcPct val="20000"/>
              </a:spcBef>
              <a:buSzPct val="100000"/>
              <a:buFont typeface="Arial" charset="0"/>
              <a:buNone/>
            </a:pPr>
            <a:r>
              <a:rPr lang="en-US" sz="1800" b="1">
                <a:solidFill>
                  <a:srgbClr val="FF3300"/>
                </a:solidFill>
                <a:sym typeface="Arial" charset="0"/>
              </a:rPr>
              <a:t>des groupes.</a:t>
            </a:r>
          </a:p>
        </p:txBody>
      </p:sp>
      <p:pic>
        <p:nvPicPr>
          <p:cNvPr id="2510854" name="Picture 12" descr="C:\salome_official\projects\11gR2\screenshots\les5_20s_a.gif"/>
          <p:cNvPicPr>
            <a:picLocks noChangeAspect="1" noChangeArrowheads="1"/>
          </p:cNvPicPr>
          <p:nvPr/>
        </p:nvPicPr>
        <p:blipFill>
          <a:blip r:embed="rId3" cstate="print"/>
          <a:srcRect/>
          <a:stretch>
            <a:fillRect/>
          </a:stretch>
        </p:blipFill>
        <p:spPr bwMode="auto">
          <a:xfrm>
            <a:off x="1079500" y="3973513"/>
            <a:ext cx="4572000" cy="229711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994" name="Rectangle 2"/>
          <p:cNvSpPr>
            <a:spLocks noChangeArrowheads="1"/>
          </p:cNvSpPr>
          <p:nvPr/>
        </p:nvSpPr>
        <p:spPr bwMode="blackGray">
          <a:xfrm>
            <a:off x="866775" y="2193652"/>
            <a:ext cx="7300913" cy="12239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department_id, MAX(salary)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GROUP BY department_id</a:t>
            </a:r>
          </a:p>
          <a:p>
            <a:pPr algn="l" eaLnBrk="0" hangingPunct="0">
              <a:buSzPct val="100000"/>
              <a:buFont typeface="Arial" charset="0"/>
              <a:buNone/>
              <a:tabLst>
                <a:tab pos="1200150" algn="l"/>
              </a:tabLst>
            </a:pPr>
            <a:r>
              <a:rPr lang="en-US" sz="1800" b="1">
                <a:latin typeface="Courier New" pitchFamily="49" charset="0"/>
                <a:sym typeface="Arial" charset="0"/>
              </a:rPr>
              <a:t>HAVING   MAX(salary)&gt;10000 ;</a:t>
            </a:r>
          </a:p>
        </p:txBody>
      </p:sp>
      <p:sp>
        <p:nvSpPr>
          <p:cNvPr id="2516995" name="Rectangle 3"/>
          <p:cNvSpPr>
            <a:spLocks noGrp="1" noChangeArrowheads="1"/>
          </p:cNvSpPr>
          <p:nvPr>
            <p:ph type="title" idx="4294967295"/>
          </p:nvPr>
        </p:nvSpPr>
        <p:spPr>
          <a:xfrm>
            <a:off x="0" y="476250"/>
            <a:ext cx="8229600" cy="1143000"/>
          </a:xfrm>
        </p:spPr>
        <p:txBody>
          <a:bodyPr>
            <a:normAutofit/>
          </a:bodyPr>
          <a:lstStyle/>
          <a:p>
            <a:pPr>
              <a:buClrTx/>
            </a:pPr>
            <a:r>
              <a:rPr lang="en-US" smtClean="0">
                <a:sym typeface="Arial" charset="0"/>
              </a:rPr>
              <a:t>Restreindre les résultats d’un groupe avec la </a:t>
            </a:r>
            <a:r>
              <a:rPr lang="en-US">
                <a:sym typeface="Arial" charset="0"/>
              </a:rPr>
              <a:t>clause </a:t>
            </a:r>
            <a:r>
              <a:rPr lang="en-US">
                <a:latin typeface="Courier New" pitchFamily="49" charset="0"/>
                <a:sym typeface="Arial" charset="0"/>
              </a:rPr>
              <a:t>HAVING</a:t>
            </a:r>
          </a:p>
        </p:txBody>
      </p:sp>
      <p:sp>
        <p:nvSpPr>
          <p:cNvPr id="2516996" name="Rectangle 4"/>
          <p:cNvSpPr>
            <a:spLocks noChangeArrowheads="1"/>
          </p:cNvSpPr>
          <p:nvPr/>
        </p:nvSpPr>
        <p:spPr bwMode="gray">
          <a:xfrm>
            <a:off x="904875" y="3082652"/>
            <a:ext cx="3686175" cy="266700"/>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516997" name="Picture 8" descr="C:\salome_official\projects\11gR2\screenshots\les5_21s_c.gif"/>
          <p:cNvPicPr>
            <a:picLocks noChangeAspect="1" noChangeArrowheads="1"/>
          </p:cNvPicPr>
          <p:nvPr/>
        </p:nvPicPr>
        <p:blipFill>
          <a:blip r:embed="rId3" cstate="print"/>
          <a:srcRect/>
          <a:stretch>
            <a:fillRect/>
          </a:stretch>
        </p:blipFill>
        <p:spPr bwMode="auto">
          <a:xfrm>
            <a:off x="895350" y="3643040"/>
            <a:ext cx="2697163" cy="11541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22" name="Rectangle 12"/>
          <p:cNvSpPr>
            <a:spLocks noGrp="1" noChangeArrowheads="1"/>
          </p:cNvSpPr>
          <p:nvPr>
            <p:ph type="title" idx="4294967295"/>
          </p:nvPr>
        </p:nvSpPr>
        <p:spPr>
          <a:xfrm>
            <a:off x="0" y="274638"/>
            <a:ext cx="8229600" cy="1143000"/>
          </a:xfrm>
        </p:spPr>
        <p:txBody>
          <a:bodyPr/>
          <a:lstStyle/>
          <a:p>
            <a:pPr>
              <a:buClrTx/>
            </a:pPr>
            <a:r>
              <a:rPr lang="en-US">
                <a:sym typeface="Arial" charset="0"/>
              </a:rPr>
              <a:t>Utiliser la fonction </a:t>
            </a:r>
            <a:r>
              <a:rPr lang="en-US">
                <a:latin typeface="Courier New" pitchFamily="49" charset="0"/>
                <a:sym typeface="Arial" charset="0"/>
              </a:rPr>
              <a:t>COUNT</a:t>
            </a:r>
          </a:p>
        </p:txBody>
      </p:sp>
      <p:sp>
        <p:nvSpPr>
          <p:cNvPr id="2488323" name="Rectangle 13"/>
          <p:cNvSpPr>
            <a:spLocks noGrp="1" noChangeArrowheads="1"/>
          </p:cNvSpPr>
          <p:nvPr>
            <p:ph type="body" idx="4294967295"/>
          </p:nvPr>
        </p:nvSpPr>
        <p:spPr>
          <a:xfrm>
            <a:off x="0" y="1449388"/>
            <a:ext cx="7918450" cy="2703512"/>
          </a:xfrm>
        </p:spPr>
        <p:txBody>
          <a:bodyPr>
            <a:normAutofit lnSpcReduction="10000"/>
          </a:bodyPr>
          <a:lstStyle/>
          <a:p>
            <a:pPr>
              <a:buClrTx/>
            </a:pPr>
            <a:r>
              <a:rPr lang="en-US" b="0">
                <a:solidFill>
                  <a:srgbClr val="000000"/>
                </a:solidFill>
                <a:latin typeface="Courier New" pitchFamily="49" charset="0"/>
                <a:cs typeface="Arial" charset="0"/>
                <a:sym typeface="Arial" charset="0"/>
              </a:rPr>
              <a:t>COUNT(*)</a:t>
            </a:r>
            <a:r>
              <a:rPr lang="en-US" b="0">
                <a:solidFill>
                  <a:srgbClr val="000000"/>
                </a:solidFill>
                <a:cs typeface="Arial" charset="0"/>
                <a:sym typeface="Arial" charset="0"/>
              </a:rPr>
              <a:t> renvoie le nombre de lignes d'une table :</a:t>
            </a: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r>
              <a:rPr lang="en-US" b="0">
                <a:solidFill>
                  <a:srgbClr val="000000"/>
                </a:solidFill>
                <a:latin typeface="Courier New" pitchFamily="49" charset="0"/>
                <a:cs typeface="Arial" charset="0"/>
                <a:sym typeface="Arial" charset="0"/>
              </a:rPr>
              <a:t>COUNT(</a:t>
            </a:r>
            <a:r>
              <a:rPr lang="en-US" b="0" i="1">
                <a:solidFill>
                  <a:srgbClr val="000000"/>
                </a:solidFill>
                <a:latin typeface="Courier New" pitchFamily="49" charset="0"/>
                <a:cs typeface="Arial" charset="0"/>
                <a:sym typeface="Arial" charset="0"/>
              </a:rPr>
              <a:t>expr</a:t>
            </a:r>
            <a:r>
              <a:rPr lang="en-US" b="0">
                <a:solidFill>
                  <a:srgbClr val="000000"/>
                </a:solidFill>
                <a:latin typeface="Courier New" pitchFamily="49" charset="0"/>
                <a:cs typeface="Arial" charset="0"/>
                <a:sym typeface="Arial" charset="0"/>
              </a:rPr>
              <a:t>)</a:t>
            </a:r>
            <a:r>
              <a:rPr lang="en-US" b="0">
                <a:solidFill>
                  <a:srgbClr val="000000"/>
                </a:solidFill>
                <a:cs typeface="Arial" charset="0"/>
                <a:sym typeface="Arial" charset="0"/>
              </a:rPr>
              <a:t> renvoie le nombre de lignes comportant des valeurs non NULL pour </a:t>
            </a:r>
            <a:r>
              <a:rPr lang="en-US" b="0" i="1">
                <a:solidFill>
                  <a:srgbClr val="000000"/>
                </a:solidFill>
                <a:latin typeface="Courier New" pitchFamily="49" charset="0"/>
                <a:cs typeface="Arial" charset="0"/>
                <a:sym typeface="Arial" charset="0"/>
              </a:rPr>
              <a:t>expr</a:t>
            </a:r>
            <a:r>
              <a:rPr lang="en-US" b="0">
                <a:solidFill>
                  <a:srgbClr val="000000"/>
                </a:solidFill>
                <a:cs typeface="Arial" charset="0"/>
                <a:sym typeface="Arial" charset="0"/>
              </a:rPr>
              <a:t> :</a:t>
            </a:r>
          </a:p>
        </p:txBody>
      </p:sp>
      <p:sp>
        <p:nvSpPr>
          <p:cNvPr id="2488324" name="Rectangle 3"/>
          <p:cNvSpPr>
            <a:spLocks noChangeArrowheads="1"/>
          </p:cNvSpPr>
          <p:nvPr/>
        </p:nvSpPr>
        <p:spPr bwMode="blackGray">
          <a:xfrm>
            <a:off x="866775" y="4267200"/>
            <a:ext cx="7277100" cy="944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COUNT(commission_pct)</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department_id = 80;</a:t>
            </a:r>
          </a:p>
        </p:txBody>
      </p:sp>
      <p:sp>
        <p:nvSpPr>
          <p:cNvPr id="2488325" name="Rectangle 4"/>
          <p:cNvSpPr>
            <a:spLocks noChangeArrowheads="1"/>
          </p:cNvSpPr>
          <p:nvPr/>
        </p:nvSpPr>
        <p:spPr bwMode="blackGray">
          <a:xfrm>
            <a:off x="866775" y="1905000"/>
            <a:ext cx="7277100" cy="944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COUNT(*)</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department_id = 50;</a:t>
            </a:r>
          </a:p>
        </p:txBody>
      </p:sp>
      <p:sp>
        <p:nvSpPr>
          <p:cNvPr id="2488326" name="Rectangle 7"/>
          <p:cNvSpPr>
            <a:spLocks noChangeArrowheads="1"/>
          </p:cNvSpPr>
          <p:nvPr/>
        </p:nvSpPr>
        <p:spPr bwMode="gray">
          <a:xfrm>
            <a:off x="1833563" y="1952625"/>
            <a:ext cx="1209675" cy="3175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88327" name="Rectangle 9"/>
          <p:cNvSpPr>
            <a:spLocks noChangeArrowheads="1"/>
          </p:cNvSpPr>
          <p:nvPr/>
        </p:nvSpPr>
        <p:spPr bwMode="gray">
          <a:xfrm>
            <a:off x="1860550" y="4318000"/>
            <a:ext cx="2932113" cy="280988"/>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88328" name="Oval 10"/>
          <p:cNvSpPr>
            <a:spLocks noChangeArrowheads="1"/>
          </p:cNvSpPr>
          <p:nvPr/>
        </p:nvSpPr>
        <p:spPr bwMode="blackWhite">
          <a:xfrm>
            <a:off x="215900" y="2119313"/>
            <a:ext cx="493713" cy="493712"/>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488329" name="Oval 11"/>
          <p:cNvSpPr>
            <a:spLocks noChangeArrowheads="1"/>
          </p:cNvSpPr>
          <p:nvPr/>
        </p:nvSpPr>
        <p:spPr bwMode="blackWhite">
          <a:xfrm>
            <a:off x="209550" y="4452938"/>
            <a:ext cx="504825" cy="503237"/>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pic>
        <p:nvPicPr>
          <p:cNvPr id="2488330" name="Picture 16" descr="C:\salome_official\projects\11gR2\screenshots\les5_9s_a.gif"/>
          <p:cNvPicPr>
            <a:picLocks noChangeAspect="1" noChangeArrowheads="1"/>
          </p:cNvPicPr>
          <p:nvPr/>
        </p:nvPicPr>
        <p:blipFill>
          <a:blip r:embed="rId3" cstate="print"/>
          <a:srcRect/>
          <a:stretch>
            <a:fillRect/>
          </a:stretch>
        </p:blipFill>
        <p:spPr bwMode="auto">
          <a:xfrm>
            <a:off x="896938" y="2852936"/>
            <a:ext cx="1428750" cy="468312"/>
          </a:xfrm>
          <a:prstGeom prst="rect">
            <a:avLst/>
          </a:prstGeom>
          <a:noFill/>
          <a:ln w="12700">
            <a:solidFill>
              <a:schemeClr val="tx1"/>
            </a:solidFill>
            <a:miter lim="800000"/>
            <a:headEnd/>
            <a:tailEnd/>
          </a:ln>
        </p:spPr>
      </p:pic>
      <p:pic>
        <p:nvPicPr>
          <p:cNvPr id="2488331" name="Picture 17" descr="C:\salome_official\projects\11gR2\screenshots\les5_9s_b.gif"/>
          <p:cNvPicPr>
            <a:picLocks noChangeAspect="1" noChangeArrowheads="1"/>
          </p:cNvPicPr>
          <p:nvPr/>
        </p:nvPicPr>
        <p:blipFill>
          <a:blip r:embed="rId4" cstate="print"/>
          <a:srcRect/>
          <a:stretch>
            <a:fillRect/>
          </a:stretch>
        </p:blipFill>
        <p:spPr bwMode="auto">
          <a:xfrm>
            <a:off x="889000" y="5375275"/>
            <a:ext cx="2479675" cy="468313"/>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5074" name="Picture 36" descr="C:\salome_official\projects\11gR2\screenshots\les6_12s_a.gif"/>
          <p:cNvPicPr>
            <a:picLocks noChangeAspect="1" noChangeArrowheads="1"/>
          </p:cNvPicPr>
          <p:nvPr/>
        </p:nvPicPr>
        <p:blipFill>
          <a:blip r:embed="rId3" cstate="print"/>
          <a:srcRect/>
          <a:stretch>
            <a:fillRect/>
          </a:stretch>
        </p:blipFill>
        <p:spPr bwMode="auto">
          <a:xfrm>
            <a:off x="1028700" y="2371626"/>
            <a:ext cx="2971800" cy="2514600"/>
          </a:xfrm>
          <a:prstGeom prst="rect">
            <a:avLst/>
          </a:prstGeom>
          <a:noFill/>
          <a:ln w="12700">
            <a:solidFill>
              <a:schemeClr val="tx1"/>
            </a:solidFill>
            <a:miter lim="800000"/>
            <a:headEnd/>
            <a:tailEnd/>
          </a:ln>
        </p:spPr>
      </p:pic>
      <p:pic>
        <p:nvPicPr>
          <p:cNvPr id="2435075" name="Picture 37" descr="C:\salome_official\projects\11gR2\screenshots\les6_12s_b.gif"/>
          <p:cNvPicPr>
            <a:picLocks noChangeAspect="1" noChangeArrowheads="1"/>
          </p:cNvPicPr>
          <p:nvPr/>
        </p:nvPicPr>
        <p:blipFill>
          <a:blip r:embed="rId4" cstate="print"/>
          <a:srcRect/>
          <a:stretch>
            <a:fillRect/>
          </a:stretch>
        </p:blipFill>
        <p:spPr bwMode="auto">
          <a:xfrm>
            <a:off x="4621213" y="2362101"/>
            <a:ext cx="3394075" cy="2057400"/>
          </a:xfrm>
          <a:prstGeom prst="rect">
            <a:avLst/>
          </a:prstGeom>
          <a:noFill/>
          <a:ln w="12700">
            <a:solidFill>
              <a:schemeClr val="tx1"/>
            </a:solidFill>
            <a:miter lim="800000"/>
            <a:headEnd/>
            <a:tailEnd/>
          </a:ln>
        </p:spPr>
      </p:pic>
      <p:sp>
        <p:nvSpPr>
          <p:cNvPr id="2435077" name="Rectangle 3"/>
          <p:cNvSpPr>
            <a:spLocks noChangeArrowheads="1"/>
          </p:cNvSpPr>
          <p:nvPr/>
        </p:nvSpPr>
        <p:spPr bwMode="auto">
          <a:xfrm>
            <a:off x="762000" y="1887438"/>
            <a:ext cx="1625600" cy="396875"/>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EMPLOYEES</a:t>
            </a:r>
            <a:r>
              <a:rPr lang="en-US" sz="2000" b="1">
                <a:sym typeface="Arial" charset="0"/>
              </a:rPr>
              <a:t> </a:t>
            </a:r>
          </a:p>
        </p:txBody>
      </p:sp>
      <p:sp>
        <p:nvSpPr>
          <p:cNvPr id="2435078" name="Rectangle 4"/>
          <p:cNvSpPr>
            <a:spLocks noChangeArrowheads="1"/>
          </p:cNvSpPr>
          <p:nvPr/>
        </p:nvSpPr>
        <p:spPr bwMode="auto">
          <a:xfrm>
            <a:off x="4343400" y="1887438"/>
            <a:ext cx="2012950" cy="396875"/>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DEPARTMENTS  </a:t>
            </a:r>
          </a:p>
        </p:txBody>
      </p:sp>
      <p:sp>
        <p:nvSpPr>
          <p:cNvPr id="2435079" name="Rectangle 5"/>
          <p:cNvSpPr>
            <a:spLocks noChangeArrowheads="1"/>
          </p:cNvSpPr>
          <p:nvPr/>
        </p:nvSpPr>
        <p:spPr bwMode="auto">
          <a:xfrm>
            <a:off x="3111500" y="5594251"/>
            <a:ext cx="1609725" cy="427037"/>
          </a:xfrm>
          <a:prstGeom prst="rect">
            <a:avLst/>
          </a:prstGeom>
          <a:noFill/>
          <a:ln w="9525">
            <a:noFill/>
            <a:miter lim="800000"/>
            <a:headEnd/>
            <a:tailEnd/>
          </a:ln>
        </p:spPr>
        <p:txBody>
          <a:bodyPr wrap="none" lIns="92075" tIns="46038" rIns="92075" bIns="46038">
            <a:spAutoFit/>
          </a:bodyPr>
          <a:lstStyle/>
          <a:p>
            <a:pPr eaLnBrk="0" hangingPunct="0">
              <a:lnSpc>
                <a:spcPct val="110000"/>
              </a:lnSpc>
              <a:buSzPct val="100000"/>
              <a:buFont typeface="Arial" charset="0"/>
              <a:buNone/>
            </a:pPr>
            <a:r>
              <a:rPr lang="en-US" sz="2000" b="1">
                <a:sym typeface="Arial" charset="0"/>
              </a:rPr>
              <a:t>Clé étrangère</a:t>
            </a:r>
          </a:p>
        </p:txBody>
      </p:sp>
      <p:sp>
        <p:nvSpPr>
          <p:cNvPr id="2435080" name="Rectangle 6"/>
          <p:cNvSpPr>
            <a:spLocks noChangeArrowheads="1"/>
          </p:cNvSpPr>
          <p:nvPr/>
        </p:nvSpPr>
        <p:spPr bwMode="auto">
          <a:xfrm>
            <a:off x="5516563" y="5164038"/>
            <a:ext cx="1624012" cy="427038"/>
          </a:xfrm>
          <a:prstGeom prst="rect">
            <a:avLst/>
          </a:prstGeom>
          <a:noFill/>
          <a:ln w="9525">
            <a:noFill/>
            <a:miter lim="800000"/>
            <a:headEnd/>
            <a:tailEnd/>
          </a:ln>
        </p:spPr>
        <p:txBody>
          <a:bodyPr wrap="none" lIns="92075" tIns="46038" rIns="92075" bIns="46038">
            <a:spAutoFit/>
          </a:bodyPr>
          <a:lstStyle/>
          <a:p>
            <a:pPr eaLnBrk="0" hangingPunct="0">
              <a:lnSpc>
                <a:spcPct val="110000"/>
              </a:lnSpc>
              <a:buSzPct val="100000"/>
              <a:buFont typeface="Arial" charset="0"/>
              <a:buNone/>
            </a:pPr>
            <a:r>
              <a:rPr lang="en-US" sz="2000" b="1">
                <a:sym typeface="Arial" charset="0"/>
              </a:rPr>
              <a:t>Clé primaire</a:t>
            </a:r>
          </a:p>
        </p:txBody>
      </p:sp>
      <p:sp>
        <p:nvSpPr>
          <p:cNvPr id="2435081" name="Rectangle 9"/>
          <p:cNvSpPr>
            <a:spLocks noChangeArrowheads="1"/>
          </p:cNvSpPr>
          <p:nvPr/>
        </p:nvSpPr>
        <p:spPr bwMode="gray">
          <a:xfrm>
            <a:off x="2670175" y="2355751"/>
            <a:ext cx="1335088" cy="2517775"/>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5082" name="Text Box 11"/>
          <p:cNvSpPr txBox="1">
            <a:spLocks noChangeArrowheads="1"/>
          </p:cNvSpPr>
          <p:nvPr/>
        </p:nvSpPr>
        <p:spPr bwMode="auto">
          <a:xfrm>
            <a:off x="969963" y="4762401"/>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35083" name="Line 12"/>
          <p:cNvSpPr>
            <a:spLocks noChangeShapeType="1"/>
          </p:cNvSpPr>
          <p:nvPr/>
        </p:nvSpPr>
        <p:spPr bwMode="auto">
          <a:xfrm flipH="1" flipV="1">
            <a:off x="3275013" y="4894163"/>
            <a:ext cx="1587" cy="657225"/>
          </a:xfrm>
          <a:prstGeom prst="line">
            <a:avLst/>
          </a:prstGeom>
          <a:noFill/>
          <a:ln w="28575">
            <a:solidFill>
              <a:schemeClr val="tx1"/>
            </a:solidFill>
            <a:round/>
            <a:headEnd type="none" w="sm" len="sm"/>
            <a:tailEnd type="triangle" w="sm" len="sm"/>
          </a:ln>
        </p:spPr>
        <p:txBody>
          <a:bodyPr/>
          <a:lstStyle/>
          <a:p>
            <a:endParaRPr lang="fr-FR"/>
          </a:p>
        </p:txBody>
      </p:sp>
      <p:sp>
        <p:nvSpPr>
          <p:cNvPr id="2435084" name="Line 13"/>
          <p:cNvSpPr>
            <a:spLocks noChangeShapeType="1"/>
          </p:cNvSpPr>
          <p:nvPr/>
        </p:nvSpPr>
        <p:spPr bwMode="auto">
          <a:xfrm flipH="1" flipV="1">
            <a:off x="5897563" y="4478238"/>
            <a:ext cx="0" cy="609600"/>
          </a:xfrm>
          <a:prstGeom prst="line">
            <a:avLst/>
          </a:prstGeom>
          <a:noFill/>
          <a:ln w="28575">
            <a:solidFill>
              <a:schemeClr val="tx1"/>
            </a:solidFill>
            <a:round/>
            <a:headEnd type="none" w="sm" len="sm"/>
            <a:tailEnd type="triangle" w="sm" len="sm"/>
          </a:ln>
        </p:spPr>
        <p:txBody>
          <a:bodyPr/>
          <a:lstStyle/>
          <a:p>
            <a:endParaRPr lang="fr-FR"/>
          </a:p>
        </p:txBody>
      </p:sp>
      <p:sp>
        <p:nvSpPr>
          <p:cNvPr id="2435085" name="Line 18"/>
          <p:cNvSpPr>
            <a:spLocks noChangeShapeType="1"/>
          </p:cNvSpPr>
          <p:nvPr/>
        </p:nvSpPr>
        <p:spPr bwMode="gray">
          <a:xfrm>
            <a:off x="3986213" y="2933601"/>
            <a:ext cx="804862" cy="0"/>
          </a:xfrm>
          <a:prstGeom prst="line">
            <a:avLst/>
          </a:prstGeom>
          <a:noFill/>
          <a:ln w="28575">
            <a:solidFill>
              <a:schemeClr val="accent2"/>
            </a:solidFill>
            <a:round/>
            <a:headEnd type="none" w="sm" len="sm"/>
            <a:tailEnd type="none" w="sm" len="sm"/>
          </a:ln>
        </p:spPr>
        <p:txBody>
          <a:bodyPr/>
          <a:lstStyle/>
          <a:p>
            <a:endParaRPr lang="fr-FR"/>
          </a:p>
        </p:txBody>
      </p:sp>
      <p:sp>
        <p:nvSpPr>
          <p:cNvPr id="2435086" name="Freeform 21"/>
          <p:cNvSpPr>
            <a:spLocks/>
          </p:cNvSpPr>
          <p:nvPr/>
        </p:nvSpPr>
        <p:spPr bwMode="gray">
          <a:xfrm>
            <a:off x="4000500" y="3108226"/>
            <a:ext cx="260350" cy="1587"/>
          </a:xfrm>
          <a:custGeom>
            <a:avLst/>
            <a:gdLst>
              <a:gd name="T0" fmla="*/ 0 w 164"/>
              <a:gd name="T1" fmla="*/ 2518569 h 1"/>
              <a:gd name="T2" fmla="*/ 413305570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2"/>
            </a:solidFill>
            <a:round/>
            <a:headEnd type="none" w="sm" len="sm"/>
            <a:tailEnd type="none" w="sm" len="sm"/>
          </a:ln>
        </p:spPr>
        <p:txBody>
          <a:bodyPr/>
          <a:lstStyle/>
          <a:p>
            <a:endParaRPr lang="fr-FR"/>
          </a:p>
        </p:txBody>
      </p:sp>
      <p:sp>
        <p:nvSpPr>
          <p:cNvPr id="2435087" name="Freeform 25"/>
          <p:cNvSpPr>
            <a:spLocks/>
          </p:cNvSpPr>
          <p:nvPr/>
        </p:nvSpPr>
        <p:spPr bwMode="gray">
          <a:xfrm>
            <a:off x="4257675" y="2933601"/>
            <a:ext cx="1588" cy="198437"/>
          </a:xfrm>
          <a:custGeom>
            <a:avLst/>
            <a:gdLst>
              <a:gd name="T0" fmla="*/ 0 w 1"/>
              <a:gd name="T1" fmla="*/ 0 h 125"/>
              <a:gd name="T2" fmla="*/ 2521744 w 1"/>
              <a:gd name="T3" fmla="*/ 31501796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2"/>
            </a:solidFill>
            <a:round/>
            <a:headEnd type="none" w="sm" len="sm"/>
            <a:tailEnd type="none" w="sm" len="sm"/>
          </a:ln>
        </p:spPr>
        <p:txBody>
          <a:bodyPr/>
          <a:lstStyle/>
          <a:p>
            <a:endParaRPr lang="fr-FR"/>
          </a:p>
        </p:txBody>
      </p:sp>
      <p:sp>
        <p:nvSpPr>
          <p:cNvPr id="2435088" name="Line 26"/>
          <p:cNvSpPr>
            <a:spLocks noChangeShapeType="1"/>
          </p:cNvSpPr>
          <p:nvPr/>
        </p:nvSpPr>
        <p:spPr bwMode="gray">
          <a:xfrm>
            <a:off x="4335463" y="2933601"/>
            <a:ext cx="1878012" cy="0"/>
          </a:xfrm>
          <a:prstGeom prst="line">
            <a:avLst/>
          </a:prstGeom>
          <a:noFill/>
          <a:ln w="28575">
            <a:solidFill>
              <a:schemeClr val="accent2"/>
            </a:solidFill>
            <a:round/>
            <a:headEnd type="none" w="sm" len="sm"/>
            <a:tailEnd type="triangle" w="sm" len="sm"/>
          </a:ln>
        </p:spPr>
        <p:txBody>
          <a:bodyPr/>
          <a:lstStyle/>
          <a:p>
            <a:endParaRPr lang="fr-FR"/>
          </a:p>
        </p:txBody>
      </p:sp>
      <p:sp>
        <p:nvSpPr>
          <p:cNvPr id="2435089" name="Line 29"/>
          <p:cNvSpPr>
            <a:spLocks noChangeShapeType="1"/>
          </p:cNvSpPr>
          <p:nvPr/>
        </p:nvSpPr>
        <p:spPr bwMode="gray">
          <a:xfrm>
            <a:off x="4019550" y="4529038"/>
            <a:ext cx="415925" cy="0"/>
          </a:xfrm>
          <a:prstGeom prst="line">
            <a:avLst/>
          </a:prstGeom>
          <a:noFill/>
          <a:ln w="28575">
            <a:solidFill>
              <a:schemeClr val="accent2"/>
            </a:solidFill>
            <a:round/>
            <a:headEnd type="none" w="sm" len="sm"/>
            <a:tailEnd type="none" w="sm" len="sm"/>
          </a:ln>
        </p:spPr>
        <p:txBody>
          <a:bodyPr/>
          <a:lstStyle/>
          <a:p>
            <a:endParaRPr lang="fr-FR"/>
          </a:p>
        </p:txBody>
      </p:sp>
      <p:sp>
        <p:nvSpPr>
          <p:cNvPr id="2435090" name="Line 30"/>
          <p:cNvSpPr>
            <a:spLocks noChangeShapeType="1"/>
          </p:cNvSpPr>
          <p:nvPr/>
        </p:nvSpPr>
        <p:spPr bwMode="gray">
          <a:xfrm>
            <a:off x="4021138" y="4702076"/>
            <a:ext cx="414337" cy="0"/>
          </a:xfrm>
          <a:prstGeom prst="line">
            <a:avLst/>
          </a:prstGeom>
          <a:noFill/>
          <a:ln w="28575">
            <a:solidFill>
              <a:schemeClr val="accent2"/>
            </a:solidFill>
            <a:round/>
            <a:headEnd type="none" w="sm" len="sm"/>
            <a:tailEnd type="none" w="sm" len="sm"/>
          </a:ln>
        </p:spPr>
        <p:txBody>
          <a:bodyPr/>
          <a:lstStyle/>
          <a:p>
            <a:endParaRPr lang="fr-FR"/>
          </a:p>
        </p:txBody>
      </p:sp>
      <p:sp>
        <p:nvSpPr>
          <p:cNvPr id="2435091" name="Freeform 32"/>
          <p:cNvSpPr>
            <a:spLocks/>
          </p:cNvSpPr>
          <p:nvPr/>
        </p:nvSpPr>
        <p:spPr bwMode="gray">
          <a:xfrm>
            <a:off x="4435475" y="4544913"/>
            <a:ext cx="1588" cy="166688"/>
          </a:xfrm>
          <a:custGeom>
            <a:avLst/>
            <a:gdLst>
              <a:gd name="T0" fmla="*/ 0 w 1"/>
              <a:gd name="T1" fmla="*/ 0 h 105"/>
              <a:gd name="T2" fmla="*/ 0 w 1"/>
              <a:gd name="T3" fmla="*/ 26461801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2"/>
            </a:solidFill>
            <a:round/>
            <a:headEnd type="none" w="sm" len="sm"/>
            <a:tailEnd type="none" w="sm" len="sm"/>
          </a:ln>
        </p:spPr>
        <p:txBody>
          <a:bodyPr/>
          <a:lstStyle/>
          <a:p>
            <a:endParaRPr lang="fr-FR"/>
          </a:p>
        </p:txBody>
      </p:sp>
      <p:sp>
        <p:nvSpPr>
          <p:cNvPr id="2435092" name="Freeform 34"/>
          <p:cNvSpPr>
            <a:spLocks/>
          </p:cNvSpPr>
          <p:nvPr/>
        </p:nvSpPr>
        <p:spPr bwMode="gray">
          <a:xfrm>
            <a:off x="4437063" y="3338413"/>
            <a:ext cx="1587" cy="1230313"/>
          </a:xfrm>
          <a:custGeom>
            <a:avLst/>
            <a:gdLst>
              <a:gd name="T0" fmla="*/ 0 w 1"/>
              <a:gd name="T1" fmla="*/ 1953122860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2"/>
            </a:solidFill>
            <a:round/>
            <a:headEnd type="none" w="sm" len="sm"/>
            <a:tailEnd type="none" w="sm" len="sm"/>
          </a:ln>
        </p:spPr>
        <p:txBody>
          <a:bodyPr/>
          <a:lstStyle/>
          <a:p>
            <a:endParaRPr lang="fr-FR"/>
          </a:p>
        </p:txBody>
      </p:sp>
      <p:sp>
        <p:nvSpPr>
          <p:cNvPr id="2435093" name="Freeform 35"/>
          <p:cNvSpPr>
            <a:spLocks/>
          </p:cNvSpPr>
          <p:nvPr/>
        </p:nvSpPr>
        <p:spPr bwMode="gray">
          <a:xfrm>
            <a:off x="4437063" y="3338413"/>
            <a:ext cx="1744662" cy="1588"/>
          </a:xfrm>
          <a:custGeom>
            <a:avLst/>
            <a:gdLst>
              <a:gd name="T0" fmla="*/ 0 w 1099"/>
              <a:gd name="T1" fmla="*/ 2521744 h 1"/>
              <a:gd name="T2" fmla="*/ 2147483647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2"/>
            </a:solidFill>
            <a:round/>
            <a:headEnd type="none" w="sm" len="sm"/>
            <a:tailEnd type="triangle" w="sm" len="sm"/>
          </a:ln>
        </p:spPr>
        <p:txBody>
          <a:bodyPr/>
          <a:lstStyle/>
          <a:p>
            <a:endParaRPr lang="fr-FR"/>
          </a:p>
        </p:txBody>
      </p:sp>
      <p:sp>
        <p:nvSpPr>
          <p:cNvPr id="22" name="ZoneTexte 21"/>
          <p:cNvSpPr txBox="1"/>
          <p:nvPr/>
        </p:nvSpPr>
        <p:spPr>
          <a:xfrm>
            <a:off x="269672" y="548680"/>
            <a:ext cx="8694816" cy="523220"/>
          </a:xfrm>
          <a:prstGeom prst="rect">
            <a:avLst/>
          </a:prstGeom>
          <a:noFill/>
        </p:spPr>
        <p:txBody>
          <a:bodyPr wrap="none" rtlCol="0">
            <a:spAutoFit/>
          </a:bodyPr>
          <a:lstStyle/>
          <a:p>
            <a:r>
              <a:rPr lang="en-US" sz="2800" b="1" smtClean="0">
                <a:sym typeface="Arial" charset="0"/>
              </a:rPr>
              <a:t>Obtenir des données à partir de plusieurs tables: jointure</a:t>
            </a:r>
            <a:endParaRPr lang="fr-FR" sz="2800" b="1"/>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22" name="Rectangle 3"/>
          <p:cNvSpPr>
            <a:spLocks noChangeArrowheads="1"/>
          </p:cNvSpPr>
          <p:nvPr/>
        </p:nvSpPr>
        <p:spPr bwMode="blackGray">
          <a:xfrm>
            <a:off x="866775" y="1855788"/>
            <a:ext cx="7286625" cy="11747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a:t>
            </a:r>
          </a:p>
          <a:p>
            <a:pPr algn="l" eaLnBrk="0" hangingPunct="0">
              <a:buSzPct val="100000"/>
              <a:buFont typeface="Arial" charset="0"/>
              <a:buNone/>
              <a:tabLst>
                <a:tab pos="1200150" algn="l"/>
              </a:tabLst>
            </a:pPr>
            <a:r>
              <a:rPr lang="en-US" sz="1800" b="1">
                <a:latin typeface="Courier New" pitchFamily="49" charset="0"/>
                <a:sym typeface="Arial" charset="0"/>
              </a:rPr>
              <a:t>       location_id,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employees JOIN departments</a:t>
            </a:r>
          </a:p>
          <a:p>
            <a:pPr algn="l" eaLnBrk="0" hangingPunct="0">
              <a:buSzPct val="100000"/>
              <a:buFont typeface="Arial" charset="0"/>
              <a:buNone/>
              <a:tabLst>
                <a:tab pos="1200150" algn="l"/>
              </a:tabLst>
            </a:pPr>
            <a:r>
              <a:rPr lang="en-US" sz="1800" b="1">
                <a:latin typeface="Courier New" pitchFamily="49" charset="0"/>
                <a:sym typeface="Arial" charset="0"/>
              </a:rPr>
              <a:t>USING (department_id) ;</a:t>
            </a:r>
          </a:p>
        </p:txBody>
      </p:sp>
      <p:sp>
        <p:nvSpPr>
          <p:cNvPr id="2437123" name="Rectangle 4"/>
          <p:cNvSpPr>
            <a:spLocks noGrp="1" noChangeArrowheads="1"/>
          </p:cNvSpPr>
          <p:nvPr>
            <p:ph type="title" idx="4294967295"/>
          </p:nvPr>
        </p:nvSpPr>
        <p:spPr>
          <a:xfrm>
            <a:off x="0" y="439738"/>
            <a:ext cx="8528050" cy="876300"/>
          </a:xfrm>
        </p:spPr>
        <p:txBody>
          <a:bodyPr>
            <a:normAutofit/>
          </a:bodyPr>
          <a:lstStyle/>
          <a:p>
            <a:pPr>
              <a:buClrTx/>
            </a:pPr>
            <a:r>
              <a:rPr lang="en-US">
                <a:sym typeface="Arial" charset="0"/>
              </a:rPr>
              <a:t>Extraire des enregistrements avec la clause </a:t>
            </a:r>
            <a:r>
              <a:rPr lang="en-US">
                <a:latin typeface="Courier New" pitchFamily="49" charset="0"/>
                <a:sym typeface="Arial" charset="0"/>
              </a:rPr>
              <a:t>USING</a:t>
            </a:r>
          </a:p>
        </p:txBody>
      </p:sp>
      <p:sp>
        <p:nvSpPr>
          <p:cNvPr id="2437124" name="Rectangle 7"/>
          <p:cNvSpPr>
            <a:spLocks noChangeArrowheads="1"/>
          </p:cNvSpPr>
          <p:nvPr/>
        </p:nvSpPr>
        <p:spPr bwMode="gray">
          <a:xfrm>
            <a:off x="885825" y="2705100"/>
            <a:ext cx="3038475" cy="2984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7125" name="Text Box 8"/>
          <p:cNvSpPr txBox="1">
            <a:spLocks noChangeArrowheads="1"/>
          </p:cNvSpPr>
          <p:nvPr/>
        </p:nvSpPr>
        <p:spPr bwMode="auto">
          <a:xfrm>
            <a:off x="900113" y="515143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pic>
        <p:nvPicPr>
          <p:cNvPr id="2437126" name="Picture 16" descr="C:\salome_official\projects\11gR2\screenshots\les6_13s_a.gif"/>
          <p:cNvPicPr>
            <a:picLocks noChangeAspect="1" noChangeArrowheads="1"/>
          </p:cNvPicPr>
          <p:nvPr/>
        </p:nvPicPr>
        <p:blipFill>
          <a:blip r:embed="rId3" cstate="print"/>
          <a:srcRect/>
          <a:stretch>
            <a:fillRect/>
          </a:stretch>
        </p:blipFill>
        <p:spPr bwMode="auto">
          <a:xfrm>
            <a:off x="965200" y="3251200"/>
            <a:ext cx="5178425" cy="2057400"/>
          </a:xfrm>
          <a:prstGeom prst="rect">
            <a:avLst/>
          </a:prstGeom>
          <a:noFill/>
          <a:ln w="12700">
            <a:solidFill>
              <a:schemeClr val="tx1"/>
            </a:solidFill>
            <a:miter lim="800000"/>
            <a:headEnd/>
            <a:tailEnd/>
          </a:ln>
        </p:spPr>
      </p:pic>
      <p:pic>
        <p:nvPicPr>
          <p:cNvPr id="2437127" name="Picture 17" descr="C:\salome_official\projects\11gR2\screenshots\les6_13s_b.gif"/>
          <p:cNvPicPr>
            <a:picLocks noChangeAspect="1" noChangeArrowheads="1"/>
          </p:cNvPicPr>
          <p:nvPr/>
        </p:nvPicPr>
        <p:blipFill>
          <a:blip r:embed="rId4" cstate="print"/>
          <a:srcRect/>
          <a:stretch>
            <a:fillRect/>
          </a:stretch>
        </p:blipFill>
        <p:spPr bwMode="auto">
          <a:xfrm>
            <a:off x="965200" y="5580063"/>
            <a:ext cx="5178425" cy="457200"/>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3266" name="Picture 12" descr="C:\salome_official\projects\11gR2\screenshots\les6_16s_a.gif"/>
          <p:cNvPicPr>
            <a:picLocks noChangeAspect="1" noChangeArrowheads="1"/>
          </p:cNvPicPr>
          <p:nvPr/>
        </p:nvPicPr>
        <p:blipFill>
          <a:blip r:embed="rId3" cstate="print"/>
          <a:srcRect/>
          <a:stretch>
            <a:fillRect/>
          </a:stretch>
        </p:blipFill>
        <p:spPr bwMode="auto">
          <a:xfrm>
            <a:off x="985838" y="3192463"/>
            <a:ext cx="5314950" cy="2720975"/>
          </a:xfrm>
          <a:prstGeom prst="rect">
            <a:avLst/>
          </a:prstGeom>
          <a:noFill/>
          <a:ln w="12700">
            <a:solidFill>
              <a:schemeClr val="tx1"/>
            </a:solidFill>
            <a:miter lim="800000"/>
            <a:headEnd/>
            <a:tailEnd/>
          </a:ln>
        </p:spPr>
      </p:pic>
      <p:sp>
        <p:nvSpPr>
          <p:cNvPr id="2443267" name="Rectangle 2"/>
          <p:cNvSpPr>
            <a:spLocks noChangeArrowheads="1"/>
          </p:cNvSpPr>
          <p:nvPr/>
        </p:nvSpPr>
        <p:spPr bwMode="blackGray">
          <a:xfrm>
            <a:off x="866775" y="1911350"/>
            <a:ext cx="7286625" cy="1071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p:txBody>
      </p:sp>
      <p:sp>
        <p:nvSpPr>
          <p:cNvPr id="2443268"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Extraire des enregistrements avec la clause </a:t>
            </a:r>
            <a:r>
              <a:rPr lang="en-US">
                <a:latin typeface="Courier New" pitchFamily="49" charset="0"/>
                <a:sym typeface="Arial" charset="0"/>
              </a:rPr>
              <a:t>ON</a:t>
            </a:r>
          </a:p>
        </p:txBody>
      </p:sp>
      <p:sp>
        <p:nvSpPr>
          <p:cNvPr id="2443269" name="Rectangle 6"/>
          <p:cNvSpPr>
            <a:spLocks noChangeArrowheads="1"/>
          </p:cNvSpPr>
          <p:nvPr/>
        </p:nvSpPr>
        <p:spPr bwMode="gray">
          <a:xfrm>
            <a:off x="3005138" y="3189288"/>
            <a:ext cx="2346325" cy="273208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3270" name="Rectangle 7"/>
          <p:cNvSpPr>
            <a:spLocks noChangeArrowheads="1"/>
          </p:cNvSpPr>
          <p:nvPr/>
        </p:nvSpPr>
        <p:spPr bwMode="gray">
          <a:xfrm>
            <a:off x="906463" y="2681288"/>
            <a:ext cx="5786437" cy="2698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3271" name="Text Box 8"/>
          <p:cNvSpPr txBox="1">
            <a:spLocks noChangeArrowheads="1"/>
          </p:cNvSpPr>
          <p:nvPr/>
        </p:nvSpPr>
        <p:spPr bwMode="auto">
          <a:xfrm>
            <a:off x="923925" y="574992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43272" name="Rectangle 11"/>
          <p:cNvSpPr>
            <a:spLocks noChangeArrowheads="1"/>
          </p:cNvSpPr>
          <p:nvPr/>
        </p:nvSpPr>
        <p:spPr bwMode="gray">
          <a:xfrm>
            <a:off x="4094163" y="3189288"/>
            <a:ext cx="1257300" cy="201612"/>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5314" name="Picture 10" descr="C:\salome_official\projects\11gR2\screenshots\les6_17s_a.gif"/>
          <p:cNvPicPr>
            <a:picLocks noChangeAspect="1" noChangeArrowheads="1"/>
          </p:cNvPicPr>
          <p:nvPr/>
        </p:nvPicPr>
        <p:blipFill>
          <a:blip r:embed="rId3" cstate="print"/>
          <a:srcRect/>
          <a:stretch>
            <a:fillRect/>
          </a:stretch>
        </p:blipFill>
        <p:spPr bwMode="auto">
          <a:xfrm>
            <a:off x="1004888" y="3762375"/>
            <a:ext cx="4492625" cy="2286000"/>
          </a:xfrm>
          <a:prstGeom prst="rect">
            <a:avLst/>
          </a:prstGeom>
          <a:noFill/>
          <a:ln w="12700">
            <a:solidFill>
              <a:schemeClr val="tx1"/>
            </a:solidFill>
            <a:miter lim="800000"/>
            <a:headEnd/>
            <a:tailEnd/>
          </a:ln>
        </p:spPr>
      </p:pic>
      <p:sp>
        <p:nvSpPr>
          <p:cNvPr id="2445315" name="Rectangle 2"/>
          <p:cNvSpPr>
            <a:spLocks noChangeArrowheads="1"/>
          </p:cNvSpPr>
          <p:nvPr/>
        </p:nvSpPr>
        <p:spPr bwMode="blackGray">
          <a:xfrm>
            <a:off x="866775" y="1857375"/>
            <a:ext cx="7286625" cy="1717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city, department_name</a:t>
            </a:r>
          </a:p>
          <a:p>
            <a:pPr algn="l" eaLnBrk="0" hangingPunct="0">
              <a:buSzPct val="100000"/>
              <a:buFont typeface="Arial" charset="0"/>
              <a:buNone/>
              <a:tabLst>
                <a:tab pos="1200150" algn="l"/>
              </a:tabLst>
            </a:pPr>
            <a:r>
              <a:rPr lang="en-US" sz="1800" b="1">
                <a:latin typeface="Courier New" pitchFamily="49" charset="0"/>
                <a:sym typeface="Arial" charset="0"/>
              </a:rPr>
              <a:t>FROM   employees e </a:t>
            </a:r>
          </a:p>
          <a:p>
            <a:pPr algn="l" eaLnBrk="0" hangingPunct="0">
              <a:buSzPct val="100000"/>
              <a:buFont typeface="Arial" charset="0"/>
              <a:buNone/>
              <a:tabLst>
                <a:tab pos="1200150" algn="l"/>
              </a:tabLst>
            </a:pPr>
            <a:r>
              <a:rPr lang="en-US" sz="1800" b="1">
                <a:latin typeface="Courier New" pitchFamily="49" charset="0"/>
                <a:sym typeface="Arial" charset="0"/>
              </a:rPr>
              <a:t>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d.department_id = e.department_id </a:t>
            </a:r>
          </a:p>
          <a:p>
            <a:pPr algn="l" eaLnBrk="0" hangingPunct="0">
              <a:buSzPct val="100000"/>
              <a:buFont typeface="Arial" charset="0"/>
              <a:buNone/>
              <a:tabLst>
                <a:tab pos="1200150" algn="l"/>
              </a:tabLst>
            </a:pPr>
            <a:r>
              <a:rPr lang="en-US" sz="1800" b="1">
                <a:latin typeface="Courier New" pitchFamily="49" charset="0"/>
                <a:sym typeface="Arial" charset="0"/>
              </a:rPr>
              <a:t>JOIN   locations l</a:t>
            </a:r>
          </a:p>
          <a:p>
            <a:pPr algn="l" eaLnBrk="0" hangingPunct="0">
              <a:buSzPct val="100000"/>
              <a:buFont typeface="Arial" charset="0"/>
              <a:buNone/>
              <a:tabLst>
                <a:tab pos="1200150" algn="l"/>
              </a:tabLst>
            </a:pPr>
            <a:r>
              <a:rPr lang="en-US" sz="1800" b="1">
                <a:latin typeface="Courier New" pitchFamily="49" charset="0"/>
                <a:sym typeface="Arial" charset="0"/>
              </a:rPr>
              <a:t>ON     d.location_id = l.location_id;</a:t>
            </a:r>
          </a:p>
        </p:txBody>
      </p:sp>
      <p:sp>
        <p:nvSpPr>
          <p:cNvPr id="2445316" name="Rectangle 3"/>
          <p:cNvSpPr>
            <a:spLocks noGrp="1" noChangeArrowheads="1"/>
          </p:cNvSpPr>
          <p:nvPr>
            <p:ph type="title" idx="4294967295"/>
          </p:nvPr>
        </p:nvSpPr>
        <p:spPr>
          <a:xfrm>
            <a:off x="260350" y="439738"/>
            <a:ext cx="8883650" cy="876300"/>
          </a:xfrm>
        </p:spPr>
        <p:txBody>
          <a:bodyPr>
            <a:normAutofit/>
          </a:bodyPr>
          <a:lstStyle/>
          <a:p>
            <a:pPr>
              <a:buClrTx/>
            </a:pPr>
            <a:r>
              <a:rPr lang="en-US">
                <a:sym typeface="Arial" charset="0"/>
              </a:rPr>
              <a:t>Créer des jointures à trois liens à l'aide de la clause </a:t>
            </a:r>
            <a:r>
              <a:rPr lang="en-US">
                <a:latin typeface="Courier New" pitchFamily="49" charset="0"/>
                <a:sym typeface="Arial" charset="0"/>
              </a:rPr>
              <a:t>ON</a:t>
            </a:r>
          </a:p>
        </p:txBody>
      </p:sp>
      <p:sp>
        <p:nvSpPr>
          <p:cNvPr id="2445317" name="Text Box 6"/>
          <p:cNvSpPr txBox="1">
            <a:spLocks noChangeArrowheads="1"/>
          </p:cNvSpPr>
          <p:nvPr/>
        </p:nvSpPr>
        <p:spPr bwMode="auto">
          <a:xfrm>
            <a:off x="950913" y="588168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45318" name="Rectangle 7"/>
          <p:cNvSpPr>
            <a:spLocks noChangeArrowheads="1"/>
          </p:cNvSpPr>
          <p:nvPr/>
        </p:nvSpPr>
        <p:spPr bwMode="gray">
          <a:xfrm>
            <a:off x="922338" y="2455863"/>
            <a:ext cx="5583237" cy="108743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62" name="Rectangle 2"/>
          <p:cNvSpPr>
            <a:spLocks noChangeArrowheads="1"/>
          </p:cNvSpPr>
          <p:nvPr/>
        </p:nvSpPr>
        <p:spPr bwMode="blackGray">
          <a:xfrm>
            <a:off x="990600" y="2362200"/>
            <a:ext cx="7286625" cy="14065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a:p>
            <a:pPr algn="l" eaLnBrk="0" hangingPunct="0">
              <a:buSzPct val="100000"/>
              <a:buFont typeface="Arial" charset="0"/>
              <a:buNone/>
              <a:tabLst>
                <a:tab pos="1200150" algn="l"/>
              </a:tabLst>
            </a:pPr>
            <a:r>
              <a:rPr lang="en-US" sz="1800" b="1">
                <a:latin typeface="Courier New" pitchFamily="49" charset="0"/>
                <a:sym typeface="Arial" charset="0"/>
              </a:rPr>
              <a:t>AND    e.manager_id = 149 ;</a:t>
            </a:r>
          </a:p>
        </p:txBody>
      </p:sp>
      <p:sp>
        <p:nvSpPr>
          <p:cNvPr id="2447363"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Appliquer des conditions</a:t>
            </a:r>
            <a:br>
              <a:rPr lang="en-US">
                <a:sym typeface="Arial" charset="0"/>
              </a:rPr>
            </a:br>
            <a:r>
              <a:rPr lang="en-US">
                <a:sym typeface="Arial" charset="0"/>
              </a:rPr>
              <a:t>supplémentaires à une jointure</a:t>
            </a:r>
          </a:p>
        </p:txBody>
      </p:sp>
      <p:sp>
        <p:nvSpPr>
          <p:cNvPr id="2447364" name="Rectangle 8"/>
          <p:cNvSpPr>
            <a:spLocks noGrp="1" noChangeArrowheads="1"/>
          </p:cNvSpPr>
          <p:nvPr>
            <p:ph type="body" idx="4294967295"/>
          </p:nvPr>
        </p:nvSpPr>
        <p:spPr>
          <a:xfrm>
            <a:off x="0" y="1522413"/>
            <a:ext cx="7848600" cy="695325"/>
          </a:xfrm>
        </p:spPr>
        <p:txBody>
          <a:bodyPr>
            <a:normAutofit lnSpcReduction="10000"/>
          </a:bodyPr>
          <a:lstStyle/>
          <a:p>
            <a:pPr>
              <a:buClrTx/>
            </a:pPr>
            <a:r>
              <a:rPr lang="en-US" b="0">
                <a:solidFill>
                  <a:srgbClr val="000000"/>
                </a:solidFill>
                <a:cs typeface="Arial" charset="0"/>
                <a:sym typeface="Arial" charset="0"/>
              </a:rPr>
              <a:t>Utilisez la clause </a:t>
            </a:r>
            <a:r>
              <a:rPr lang="en-US" b="0">
                <a:solidFill>
                  <a:srgbClr val="000000"/>
                </a:solidFill>
                <a:latin typeface="Courier New" pitchFamily="49" charset="0"/>
                <a:cs typeface="Arial" charset="0"/>
                <a:sym typeface="Arial" charset="0"/>
              </a:rPr>
              <a:t>AND</a:t>
            </a:r>
            <a:r>
              <a:rPr lang="en-US" b="0">
                <a:solidFill>
                  <a:srgbClr val="000000"/>
                </a:solidFill>
                <a:cs typeface="Arial" charset="0"/>
                <a:sym typeface="Arial" charset="0"/>
              </a:rPr>
              <a:t> ou la clause </a:t>
            </a:r>
            <a:r>
              <a:rPr lang="en-US" b="0">
                <a:solidFill>
                  <a:srgbClr val="000000"/>
                </a:solidFill>
                <a:latin typeface="Courier New" pitchFamily="49" charset="0"/>
                <a:cs typeface="Arial" charset="0"/>
                <a:sym typeface="Arial" charset="0"/>
              </a:rPr>
              <a:t>WHERE</a:t>
            </a:r>
            <a:r>
              <a:rPr lang="en-US" b="0">
                <a:solidFill>
                  <a:srgbClr val="000000"/>
                </a:solidFill>
                <a:cs typeface="Arial" charset="0"/>
                <a:sym typeface="Arial" charset="0"/>
              </a:rPr>
              <a:t> pour appliquer des conditions supplémentaires :</a:t>
            </a:r>
          </a:p>
        </p:txBody>
      </p:sp>
      <p:sp>
        <p:nvSpPr>
          <p:cNvPr id="2447365" name="Rectangle 5"/>
          <p:cNvSpPr>
            <a:spLocks noChangeArrowheads="1"/>
          </p:cNvSpPr>
          <p:nvPr/>
        </p:nvSpPr>
        <p:spPr bwMode="gray">
          <a:xfrm>
            <a:off x="990600" y="3505200"/>
            <a:ext cx="36322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7366" name="Rectangle 9"/>
          <p:cNvSpPr>
            <a:spLocks noChangeArrowheads="1"/>
          </p:cNvSpPr>
          <p:nvPr/>
        </p:nvSpPr>
        <p:spPr bwMode="blackGray">
          <a:xfrm>
            <a:off x="990600" y="4495800"/>
            <a:ext cx="7286625" cy="14065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a:p>
            <a:pPr algn="l" eaLnBrk="0" hangingPunct="0">
              <a:buSzPct val="100000"/>
              <a:buFont typeface="Arial" charset="0"/>
              <a:buNone/>
              <a:tabLst>
                <a:tab pos="1200150" algn="l"/>
              </a:tabLst>
            </a:pPr>
            <a:r>
              <a:rPr lang="en-US" sz="1800" b="1">
                <a:latin typeface="Courier New" pitchFamily="49" charset="0"/>
                <a:sym typeface="Arial" charset="0"/>
              </a:rPr>
              <a:t>WHERE   e.manager_id = 149 ;</a:t>
            </a:r>
          </a:p>
        </p:txBody>
      </p:sp>
      <p:sp>
        <p:nvSpPr>
          <p:cNvPr id="2447367" name="Rectangle 10"/>
          <p:cNvSpPr>
            <a:spLocks noChangeArrowheads="1"/>
          </p:cNvSpPr>
          <p:nvPr/>
        </p:nvSpPr>
        <p:spPr bwMode="auto">
          <a:xfrm>
            <a:off x="3962400" y="3886200"/>
            <a:ext cx="539750" cy="457200"/>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400" b="1">
                <a:sym typeface="Arial" charset="0"/>
              </a:rPr>
              <a:t>Ou</a:t>
            </a:r>
          </a:p>
        </p:txBody>
      </p:sp>
      <p:sp>
        <p:nvSpPr>
          <p:cNvPr id="2447368" name="Rectangle 11"/>
          <p:cNvSpPr>
            <a:spLocks noChangeArrowheads="1"/>
          </p:cNvSpPr>
          <p:nvPr/>
        </p:nvSpPr>
        <p:spPr bwMode="gray">
          <a:xfrm>
            <a:off x="990600" y="5613400"/>
            <a:ext cx="37338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5"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Créer une table à l'aide d'une sous-interrogation</a:t>
            </a:r>
          </a:p>
        </p:txBody>
      </p:sp>
      <p:sp>
        <p:nvSpPr>
          <p:cNvPr id="2537480" name="Rectangle 2"/>
          <p:cNvSpPr>
            <a:spLocks noChangeArrowheads="1"/>
          </p:cNvSpPr>
          <p:nvPr/>
        </p:nvSpPr>
        <p:spPr bwMode="blackGray">
          <a:xfrm>
            <a:off x="873125" y="1711325"/>
            <a:ext cx="7256463" cy="2165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TABLE 	dept80</a:t>
            </a:r>
          </a:p>
          <a:p>
            <a:pPr algn="l" eaLnBrk="0" hangingPunct="0">
              <a:tabLst>
                <a:tab pos="1200150" algn="l"/>
              </a:tabLst>
            </a:pPr>
            <a:r>
              <a:rPr lang="en-US" sz="1800" b="1">
                <a:latin typeface="Courier New" pitchFamily="49" charset="0"/>
              </a:rPr>
              <a:t>  AS </a:t>
            </a:r>
            <a:br>
              <a:rPr lang="en-US" sz="1800" b="1">
                <a:latin typeface="Courier New" pitchFamily="49" charset="0"/>
              </a:rPr>
            </a:br>
            <a:r>
              <a:rPr lang="en-US" sz="1800" b="1">
                <a:latin typeface="Courier New" pitchFamily="49" charset="0"/>
              </a:rPr>
              <a:t>    SELECT  employee_id, last_name, </a:t>
            </a:r>
          </a:p>
          <a:p>
            <a:pPr algn="l" eaLnBrk="0" hangingPunct="0">
              <a:tabLst>
                <a:tab pos="1200150" algn="l"/>
              </a:tabLst>
            </a:pPr>
            <a:r>
              <a:rPr lang="en-US" sz="1800" b="1">
                <a:latin typeface="Courier New" pitchFamily="49" charset="0"/>
              </a:rPr>
              <a:t>            salary*12 ANNSAL, </a:t>
            </a:r>
          </a:p>
          <a:p>
            <a:pPr algn="l" eaLnBrk="0" hangingPunct="0">
              <a:tabLst>
                <a:tab pos="1200150" algn="l"/>
              </a:tabLst>
            </a:pPr>
            <a:r>
              <a:rPr lang="en-US" sz="1800" b="1">
                <a:latin typeface="Courier New" pitchFamily="49" charset="0"/>
              </a:rPr>
              <a:t>            hire_date</a:t>
            </a:r>
            <a:br>
              <a:rPr lang="en-US" sz="1800" b="1">
                <a:latin typeface="Courier New" pitchFamily="49" charset="0"/>
              </a:rPr>
            </a:br>
            <a:r>
              <a:rPr lang="en-US" sz="1800" b="1">
                <a:latin typeface="Courier New" pitchFamily="49" charset="0"/>
              </a:rPr>
              <a:t>    FROM    employees</a:t>
            </a:r>
            <a:br>
              <a:rPr lang="en-US" sz="1800" b="1">
                <a:latin typeface="Courier New" pitchFamily="49" charset="0"/>
              </a:rPr>
            </a:br>
            <a:r>
              <a:rPr lang="en-US" sz="1800" b="1">
                <a:latin typeface="Courier New" pitchFamily="49" charset="0"/>
              </a:rPr>
              <a:t>    WHERE   department_id = 80;</a:t>
            </a:r>
          </a:p>
          <a:p>
            <a:pPr algn="l" eaLnBrk="0" hangingPunct="0">
              <a:tabLst>
                <a:tab pos="1200150" algn="l"/>
              </a:tabLst>
            </a:pPr>
            <a:endParaRPr lang="en-US" sz="1800" b="1">
              <a:solidFill>
                <a:srgbClr val="FF3300"/>
              </a:solidFill>
              <a:latin typeface="Courier New" pitchFamily="49" charset="0"/>
            </a:endParaRPr>
          </a:p>
        </p:txBody>
      </p:sp>
      <p:sp>
        <p:nvSpPr>
          <p:cNvPr id="2537481" name="Rectangle 4"/>
          <p:cNvSpPr>
            <a:spLocks noChangeArrowheads="1"/>
          </p:cNvSpPr>
          <p:nvPr/>
        </p:nvSpPr>
        <p:spPr bwMode="gray">
          <a:xfrm>
            <a:off x="1387475" y="2255838"/>
            <a:ext cx="4451350" cy="13271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82" name="Rectangle 6"/>
          <p:cNvSpPr>
            <a:spLocks noChangeArrowheads="1"/>
          </p:cNvSpPr>
          <p:nvPr/>
        </p:nvSpPr>
        <p:spPr bwMode="blackGray">
          <a:xfrm>
            <a:off x="873125" y="4127500"/>
            <a:ext cx="7256463" cy="4381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DESCRIBE dept80</a:t>
            </a:r>
          </a:p>
        </p:txBody>
      </p:sp>
      <p:pic>
        <p:nvPicPr>
          <p:cNvPr id="2537483" name="Picture 9" descr="C:\project-SQLFund1\images\img10-33a.gif"/>
          <p:cNvPicPr>
            <a:picLocks noChangeAspect="1" noChangeArrowheads="1"/>
          </p:cNvPicPr>
          <p:nvPr/>
        </p:nvPicPr>
        <p:blipFill>
          <a:blip r:embed="rId3" cstate="print"/>
          <a:srcRect/>
          <a:stretch>
            <a:fillRect/>
          </a:stretch>
        </p:blipFill>
        <p:spPr bwMode="gray">
          <a:xfrm>
            <a:off x="914400" y="3595688"/>
            <a:ext cx="1920875" cy="274637"/>
          </a:xfrm>
          <a:prstGeom prst="rect">
            <a:avLst/>
          </a:prstGeom>
          <a:noFill/>
          <a:ln w="9525">
            <a:noFill/>
            <a:miter lim="800000"/>
            <a:headEnd/>
            <a:tailEnd/>
          </a:ln>
        </p:spPr>
      </p:pic>
      <p:pic>
        <p:nvPicPr>
          <p:cNvPr id="2537484" name="Picture 10" descr="C:\salome_official\projects\11gR2_SQL 1\screenshots\les10_33s_a.gif"/>
          <p:cNvPicPr>
            <a:picLocks noChangeAspect="1" noChangeArrowheads="1"/>
          </p:cNvPicPr>
          <p:nvPr/>
        </p:nvPicPr>
        <p:blipFill>
          <a:blip r:embed="rId4" cstate="print"/>
          <a:srcRect/>
          <a:stretch>
            <a:fillRect/>
          </a:stretch>
        </p:blipFill>
        <p:spPr bwMode="auto">
          <a:xfrm>
            <a:off x="914400" y="4800600"/>
            <a:ext cx="4275138" cy="1085850"/>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3746" name="Picture 26" descr="C:\salome_official\projects\11gR2\screenshots\les6_26s_a.gif"/>
          <p:cNvPicPr>
            <a:picLocks noChangeAspect="1" noChangeArrowheads="1"/>
          </p:cNvPicPr>
          <p:nvPr/>
        </p:nvPicPr>
        <p:blipFill>
          <a:blip r:embed="rId3" cstate="print"/>
          <a:srcRect/>
          <a:stretch>
            <a:fillRect/>
          </a:stretch>
        </p:blipFill>
        <p:spPr bwMode="auto">
          <a:xfrm>
            <a:off x="887413" y="2000250"/>
            <a:ext cx="3086100" cy="2046288"/>
          </a:xfrm>
          <a:prstGeom prst="rect">
            <a:avLst/>
          </a:prstGeom>
          <a:noFill/>
          <a:ln w="12700">
            <a:solidFill>
              <a:schemeClr val="tx1"/>
            </a:solidFill>
            <a:miter lim="800000"/>
            <a:headEnd/>
            <a:tailEnd/>
          </a:ln>
        </p:spPr>
      </p:pic>
      <p:sp>
        <p:nvSpPr>
          <p:cNvPr id="2463747" name="Rectangle 2"/>
          <p:cNvSpPr>
            <a:spLocks noGrp="1" noChangeArrowheads="1"/>
          </p:cNvSpPr>
          <p:nvPr>
            <p:ph type="title" idx="4294967295"/>
          </p:nvPr>
        </p:nvSpPr>
        <p:spPr>
          <a:xfrm>
            <a:off x="0" y="439738"/>
            <a:ext cx="8655050" cy="876300"/>
          </a:xfrm>
        </p:spPr>
        <p:txBody>
          <a:bodyPr>
            <a:noAutofit/>
          </a:bodyPr>
          <a:lstStyle/>
          <a:p>
            <a:pPr>
              <a:buClrTx/>
            </a:pPr>
            <a:r>
              <a:rPr lang="en-US" sz="2800" b="1">
                <a:sym typeface="Arial" charset="0"/>
              </a:rPr>
              <a:t>Renvoyer des enregistrements sans correspondance directe à l'aide de jointures externes</a:t>
            </a:r>
          </a:p>
        </p:txBody>
      </p:sp>
      <p:sp>
        <p:nvSpPr>
          <p:cNvPr id="2463748" name="Rectangle 3"/>
          <p:cNvSpPr>
            <a:spLocks noChangeArrowheads="1"/>
          </p:cNvSpPr>
          <p:nvPr/>
        </p:nvSpPr>
        <p:spPr bwMode="auto">
          <a:xfrm>
            <a:off x="4392613" y="1503363"/>
            <a:ext cx="3967162" cy="427037"/>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200" b="1">
                <a:sym typeface="Arial" charset="0"/>
              </a:rPr>
              <a:t>Équijointure avec </a:t>
            </a:r>
            <a:r>
              <a:rPr lang="en-US" sz="2000" b="1">
                <a:latin typeface="Courier New" pitchFamily="49" charset="0"/>
                <a:sym typeface="Arial" charset="0"/>
              </a:rPr>
              <a:t>EMPLOYEES</a:t>
            </a:r>
          </a:p>
        </p:txBody>
      </p:sp>
      <p:sp>
        <p:nvSpPr>
          <p:cNvPr id="2463749" name="Rectangle 4"/>
          <p:cNvSpPr>
            <a:spLocks noChangeArrowheads="1"/>
          </p:cNvSpPr>
          <p:nvPr/>
        </p:nvSpPr>
        <p:spPr bwMode="auto">
          <a:xfrm>
            <a:off x="1292225" y="1543050"/>
            <a:ext cx="1868488" cy="396875"/>
          </a:xfrm>
          <a:prstGeom prst="rect">
            <a:avLst/>
          </a:prstGeom>
          <a:noFill/>
          <a:ln w="9525">
            <a:noFill/>
            <a:miter lim="800000"/>
            <a:headEnd/>
            <a:tailEnd/>
          </a:ln>
        </p:spPr>
        <p:txBody>
          <a:bodyPr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DEPARTMENTS </a:t>
            </a:r>
          </a:p>
        </p:txBody>
      </p:sp>
      <p:sp>
        <p:nvSpPr>
          <p:cNvPr id="2463750" name="Rectangle 5"/>
          <p:cNvSpPr>
            <a:spLocks noChangeArrowheads="1"/>
          </p:cNvSpPr>
          <p:nvPr/>
        </p:nvSpPr>
        <p:spPr bwMode="auto">
          <a:xfrm>
            <a:off x="925513" y="4471988"/>
            <a:ext cx="3424237" cy="1739900"/>
          </a:xfrm>
          <a:prstGeom prst="rect">
            <a:avLst/>
          </a:prstGeom>
          <a:noFill/>
          <a:ln w="9525">
            <a:noFill/>
            <a:miter lim="800000"/>
            <a:headEnd/>
            <a:tailEnd/>
          </a:ln>
        </p:spPr>
        <p:txBody>
          <a:bodyPr lIns="92075" tIns="46038" rIns="92075" bIns="46038">
            <a:spAutoFit/>
          </a:bodyPr>
          <a:lstStyle/>
          <a:p>
            <a:pPr algn="l" eaLnBrk="0" hangingPunct="0">
              <a:buSzPct val="100000"/>
              <a:buFont typeface="Arial" charset="0"/>
              <a:buNone/>
            </a:pPr>
            <a:r>
              <a:rPr lang="en-US" sz="1800" b="1">
                <a:sym typeface="Arial" charset="0"/>
              </a:rPr>
              <a:t>Le département 190 ne comporte aucun employé.</a:t>
            </a:r>
          </a:p>
          <a:p>
            <a:pPr algn="l" eaLnBrk="0" hangingPunct="0">
              <a:buSzPct val="100000"/>
              <a:buFont typeface="Arial" charset="0"/>
              <a:buNone/>
            </a:pPr>
            <a:endParaRPr lang="en-US" sz="1800" b="1">
              <a:sym typeface="Arial" charset="0"/>
            </a:endParaRPr>
          </a:p>
          <a:p>
            <a:pPr algn="l" eaLnBrk="0" hangingPunct="0">
              <a:buSzPct val="100000"/>
              <a:buFont typeface="Arial" charset="0"/>
              <a:buNone/>
            </a:pPr>
            <a:r>
              <a:rPr lang="en-US" sz="1800" b="1">
                <a:sym typeface="Arial" charset="0"/>
              </a:rPr>
              <a:t>L'employé "Grant" n'a</a:t>
            </a:r>
          </a:p>
          <a:p>
            <a:pPr algn="l" eaLnBrk="0" hangingPunct="0">
              <a:buSzPct val="100000"/>
              <a:buFont typeface="Arial" charset="0"/>
              <a:buNone/>
            </a:pPr>
            <a:r>
              <a:rPr lang="en-US" sz="1800" b="1">
                <a:sym typeface="Arial" charset="0"/>
              </a:rPr>
              <a:t>été associé à un ID</a:t>
            </a:r>
          </a:p>
          <a:p>
            <a:pPr algn="l" eaLnBrk="0" hangingPunct="0">
              <a:buSzPct val="100000"/>
              <a:buFont typeface="Arial" charset="0"/>
              <a:buNone/>
            </a:pPr>
            <a:r>
              <a:rPr lang="en-US" sz="1800" b="1">
                <a:sym typeface="Arial" charset="0"/>
              </a:rPr>
              <a:t>de département.</a:t>
            </a:r>
          </a:p>
        </p:txBody>
      </p:sp>
      <p:sp>
        <p:nvSpPr>
          <p:cNvPr id="2463751" name="Rectangle 8"/>
          <p:cNvSpPr>
            <a:spLocks noChangeArrowheads="1"/>
          </p:cNvSpPr>
          <p:nvPr/>
        </p:nvSpPr>
        <p:spPr bwMode="gray">
          <a:xfrm>
            <a:off x="2641600" y="3805238"/>
            <a:ext cx="1336675"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63752" name="Text Box 11"/>
          <p:cNvSpPr txBox="1">
            <a:spLocks noChangeArrowheads="1"/>
          </p:cNvSpPr>
          <p:nvPr/>
        </p:nvSpPr>
        <p:spPr bwMode="auto">
          <a:xfrm>
            <a:off x="4470400" y="436086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3753" name="Freeform 23"/>
          <p:cNvSpPr>
            <a:spLocks/>
          </p:cNvSpPr>
          <p:nvPr/>
        </p:nvSpPr>
        <p:spPr bwMode="auto">
          <a:xfrm>
            <a:off x="3268663" y="5287963"/>
            <a:ext cx="2955925" cy="488950"/>
          </a:xfrm>
          <a:custGeom>
            <a:avLst/>
            <a:gdLst>
              <a:gd name="T0" fmla="*/ 0 w 1811"/>
              <a:gd name="T1" fmla="*/ 773696017 h 309"/>
              <a:gd name="T2" fmla="*/ 2147483647 w 1811"/>
              <a:gd name="T3" fmla="*/ 773696017 h 309"/>
              <a:gd name="T4" fmla="*/ 2147483647 w 1811"/>
              <a:gd name="T5" fmla="*/ 0 h 309"/>
              <a:gd name="T6" fmla="*/ 0 60000 65536"/>
              <a:gd name="T7" fmla="*/ 0 60000 65536"/>
              <a:gd name="T8" fmla="*/ 0 60000 65536"/>
              <a:gd name="T9" fmla="*/ 0 w 1811"/>
              <a:gd name="T10" fmla="*/ 0 h 309"/>
              <a:gd name="T11" fmla="*/ 1811 w 1811"/>
              <a:gd name="T12" fmla="*/ 309 h 309"/>
            </a:gdLst>
            <a:ahLst/>
            <a:cxnLst>
              <a:cxn ang="T6">
                <a:pos x="T0" y="T1"/>
              </a:cxn>
              <a:cxn ang="T7">
                <a:pos x="T2" y="T3"/>
              </a:cxn>
              <a:cxn ang="T8">
                <a:pos x="T4" y="T5"/>
              </a:cxn>
            </a:cxnLst>
            <a:rect l="T9" t="T10" r="T11" b="T12"/>
            <a:pathLst>
              <a:path w="1811" h="309">
                <a:moveTo>
                  <a:pt x="0" y="309"/>
                </a:moveTo>
                <a:lnTo>
                  <a:pt x="1811" y="309"/>
                </a:lnTo>
                <a:lnTo>
                  <a:pt x="1811" y="0"/>
                </a:lnTo>
              </a:path>
            </a:pathLst>
          </a:custGeom>
          <a:noFill/>
          <a:ln w="28575" cap="flat" cmpd="sng">
            <a:solidFill>
              <a:schemeClr val="accent2"/>
            </a:solidFill>
            <a:prstDash val="solid"/>
            <a:round/>
            <a:headEnd type="none" w="sm" len="sm"/>
            <a:tailEnd type="triangle" w="sm" len="sm"/>
          </a:ln>
        </p:spPr>
        <p:txBody>
          <a:bodyPr/>
          <a:lstStyle/>
          <a:p>
            <a:endParaRPr lang="fr-FR"/>
          </a:p>
        </p:txBody>
      </p:sp>
      <p:sp>
        <p:nvSpPr>
          <p:cNvPr id="2463754" name="Line 25"/>
          <p:cNvSpPr>
            <a:spLocks noChangeShapeType="1"/>
          </p:cNvSpPr>
          <p:nvPr/>
        </p:nvSpPr>
        <p:spPr bwMode="auto">
          <a:xfrm flipV="1">
            <a:off x="3495675" y="4095750"/>
            <a:ext cx="0" cy="423863"/>
          </a:xfrm>
          <a:prstGeom prst="line">
            <a:avLst/>
          </a:prstGeom>
          <a:noFill/>
          <a:ln w="28575">
            <a:solidFill>
              <a:schemeClr val="hlink"/>
            </a:solidFill>
            <a:round/>
            <a:headEnd type="none" w="sm" len="sm"/>
            <a:tailEnd type="triangle" w="sm" len="sm"/>
          </a:ln>
        </p:spPr>
        <p:txBody>
          <a:bodyPr/>
          <a:lstStyle/>
          <a:p>
            <a:endParaRPr lang="fr-FR"/>
          </a:p>
        </p:txBody>
      </p:sp>
      <p:pic>
        <p:nvPicPr>
          <p:cNvPr id="2463755" name="Picture 27" descr="C:\salome_official\projects\11gR2\screenshots\les6_26s_b.gif"/>
          <p:cNvPicPr>
            <a:picLocks noChangeAspect="1" noChangeArrowheads="1"/>
          </p:cNvPicPr>
          <p:nvPr/>
        </p:nvPicPr>
        <p:blipFill>
          <a:blip r:embed="rId4" cstate="print"/>
          <a:srcRect/>
          <a:stretch>
            <a:fillRect/>
          </a:stretch>
        </p:blipFill>
        <p:spPr bwMode="auto">
          <a:xfrm>
            <a:off x="4525963" y="2000250"/>
            <a:ext cx="2879725" cy="2525713"/>
          </a:xfrm>
          <a:prstGeom prst="rect">
            <a:avLst/>
          </a:prstGeom>
          <a:noFill/>
          <a:ln w="12700">
            <a:solidFill>
              <a:schemeClr val="tx1"/>
            </a:solidFill>
            <a:miter lim="800000"/>
            <a:headEnd/>
            <a:tailEnd/>
          </a:ln>
        </p:spPr>
      </p:pic>
      <p:pic>
        <p:nvPicPr>
          <p:cNvPr id="2463756" name="Picture 29" descr="C:\salome_official\projects\11gR2\screenshots\les6_26s_c.gif"/>
          <p:cNvPicPr>
            <a:picLocks noChangeAspect="1" noChangeArrowheads="1"/>
          </p:cNvPicPr>
          <p:nvPr/>
        </p:nvPicPr>
        <p:blipFill>
          <a:blip r:embed="rId5" cstate="print"/>
          <a:srcRect/>
          <a:stretch>
            <a:fillRect/>
          </a:stretch>
        </p:blipFill>
        <p:spPr bwMode="auto">
          <a:xfrm>
            <a:off x="4533900" y="4773613"/>
            <a:ext cx="2879725" cy="4683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9890" name="Picture 17" descr="C:\salome_official\projects\11gR2\screenshots\les6_29s_a.gif"/>
          <p:cNvPicPr>
            <a:picLocks noChangeAspect="1" noChangeArrowheads="1"/>
          </p:cNvPicPr>
          <p:nvPr/>
        </p:nvPicPr>
        <p:blipFill>
          <a:blip r:embed="rId3" cstate="print"/>
          <a:srcRect/>
          <a:stretch>
            <a:fillRect/>
          </a:stretch>
        </p:blipFill>
        <p:spPr bwMode="auto">
          <a:xfrm>
            <a:off x="931863" y="2922588"/>
            <a:ext cx="4435475" cy="2057400"/>
          </a:xfrm>
          <a:prstGeom prst="rect">
            <a:avLst/>
          </a:prstGeom>
          <a:noFill/>
          <a:ln w="12700">
            <a:solidFill>
              <a:schemeClr val="tx1"/>
            </a:solidFill>
            <a:miter lim="800000"/>
            <a:headEnd/>
            <a:tailEnd/>
          </a:ln>
        </p:spPr>
      </p:pic>
      <p:sp>
        <p:nvSpPr>
          <p:cNvPr id="2469891" name="Rectangle 3"/>
          <p:cNvSpPr>
            <a:spLocks noChangeArrowheads="1"/>
          </p:cNvSpPr>
          <p:nvPr/>
        </p:nvSpPr>
        <p:spPr bwMode="blackGray">
          <a:xfrm>
            <a:off x="866775" y="1857375"/>
            <a:ext cx="7277100" cy="8540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e.last_name, d.department_id, d.department_name</a:t>
            </a:r>
          </a:p>
          <a:p>
            <a:pPr algn="l" eaLnBrk="0" hangingPunct="0">
              <a:buSzPct val="100000"/>
              <a:buFont typeface="Arial" charset="0"/>
              <a:buNone/>
              <a:tabLst>
                <a:tab pos="1200150" algn="l"/>
              </a:tabLst>
            </a:pPr>
            <a:r>
              <a:rPr lang="en-US" sz="1600" b="1">
                <a:latin typeface="Courier New" pitchFamily="49" charset="0"/>
                <a:sym typeface="Arial" charset="0"/>
              </a:rPr>
              <a:t>FROM   employees e RIGHT OUTER JOIN departments d</a:t>
            </a:r>
          </a:p>
          <a:p>
            <a:pPr algn="l" eaLnBrk="0" hangingPunct="0">
              <a:buSzPct val="100000"/>
              <a:buFont typeface="Arial" charset="0"/>
              <a:buNone/>
              <a:tabLst>
                <a:tab pos="1200150" algn="l"/>
              </a:tabLst>
            </a:pPr>
            <a:r>
              <a:rPr lang="en-US" sz="1600" b="1">
                <a:latin typeface="Courier New" pitchFamily="49" charset="0"/>
                <a:sym typeface="Arial" charset="0"/>
              </a:rPr>
              <a:t>ON    (e.department_id = d.department_id) ;</a:t>
            </a:r>
          </a:p>
        </p:txBody>
      </p:sp>
      <p:sp>
        <p:nvSpPr>
          <p:cNvPr id="2469892" name="Rectangle 4"/>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charset="0"/>
              </a:rPr>
              <a:t>RIGHT</a:t>
            </a:r>
            <a:r>
              <a:rPr lang="en-US">
                <a:sym typeface="Arial" charset="0"/>
              </a:rPr>
              <a:t> </a:t>
            </a:r>
            <a:r>
              <a:rPr lang="en-US">
                <a:latin typeface="Courier New" pitchFamily="49" charset="0"/>
                <a:sym typeface="Arial" charset="0"/>
              </a:rPr>
              <a:t>OUTER</a:t>
            </a:r>
            <a:r>
              <a:rPr lang="en-US">
                <a:sym typeface="Arial" charset="0"/>
              </a:rPr>
              <a:t> </a:t>
            </a:r>
            <a:r>
              <a:rPr lang="en-US">
                <a:latin typeface="Courier New" pitchFamily="49" charset="0"/>
                <a:sym typeface="Arial" charset="0"/>
              </a:rPr>
              <a:t>JOIN</a:t>
            </a:r>
          </a:p>
        </p:txBody>
      </p:sp>
      <p:sp>
        <p:nvSpPr>
          <p:cNvPr id="2469893" name="Text Box 5"/>
          <p:cNvSpPr txBox="1">
            <a:spLocks noChangeArrowheads="1"/>
          </p:cNvSpPr>
          <p:nvPr/>
        </p:nvSpPr>
        <p:spPr bwMode="gray">
          <a:xfrm>
            <a:off x="871538" y="4830763"/>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9894" name="Rectangle 6"/>
          <p:cNvSpPr>
            <a:spLocks noChangeArrowheads="1"/>
          </p:cNvSpPr>
          <p:nvPr/>
        </p:nvSpPr>
        <p:spPr bwMode="gray">
          <a:xfrm>
            <a:off x="3225800" y="2149475"/>
            <a:ext cx="2082800" cy="26352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69895" name="Picture 18" descr="C:\salome_official\projects\11gR2\screenshots\les6_29s_b.gif"/>
          <p:cNvPicPr>
            <a:picLocks noChangeAspect="1" noChangeArrowheads="1"/>
          </p:cNvPicPr>
          <p:nvPr/>
        </p:nvPicPr>
        <p:blipFill>
          <a:blip r:embed="rId4" cstate="print"/>
          <a:srcRect/>
          <a:stretch>
            <a:fillRect/>
          </a:stretch>
        </p:blipFill>
        <p:spPr bwMode="auto">
          <a:xfrm>
            <a:off x="930275" y="5248275"/>
            <a:ext cx="4435475" cy="685800"/>
          </a:xfrm>
          <a:prstGeom prst="rect">
            <a:avLst/>
          </a:prstGeom>
          <a:noFill/>
          <a:ln w="12700">
            <a:solidFill>
              <a:schemeClr val="tx1"/>
            </a:solidFill>
            <a:miter lim="800000"/>
            <a:headEnd/>
            <a:tailEnd/>
          </a:ln>
        </p:spPr>
      </p:pic>
      <p:sp>
        <p:nvSpPr>
          <p:cNvPr id="2469896" name="Rectangle 12"/>
          <p:cNvSpPr>
            <a:spLocks noChangeArrowheads="1"/>
          </p:cNvSpPr>
          <p:nvPr/>
        </p:nvSpPr>
        <p:spPr bwMode="gray">
          <a:xfrm>
            <a:off x="928688" y="5708650"/>
            <a:ext cx="4435475" cy="227013"/>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42" name="Rectangle 2"/>
          <p:cNvSpPr>
            <a:spLocks noChangeArrowheads="1"/>
          </p:cNvSpPr>
          <p:nvPr/>
        </p:nvSpPr>
        <p:spPr bwMode="blackGray">
          <a:xfrm>
            <a:off x="866775" y="1841500"/>
            <a:ext cx="7286625" cy="8842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e.last_name, e.department_id, d.department_name</a:t>
            </a:r>
          </a:p>
          <a:p>
            <a:pPr algn="l" eaLnBrk="0" hangingPunct="0">
              <a:buSzPct val="100000"/>
              <a:buFont typeface="Arial" charset="0"/>
              <a:buNone/>
              <a:tabLst>
                <a:tab pos="1200150" algn="l"/>
              </a:tabLst>
            </a:pPr>
            <a:r>
              <a:rPr lang="en-US" sz="1600" b="1">
                <a:latin typeface="Courier New" pitchFamily="49" charset="0"/>
                <a:sym typeface="Arial" charset="0"/>
              </a:rPr>
              <a:t>FROM   employees e LEFT OUTER JOIN departments d</a:t>
            </a:r>
          </a:p>
          <a:p>
            <a:pPr algn="l" eaLnBrk="0" hangingPunct="0">
              <a:buSzPct val="100000"/>
              <a:buFont typeface="Arial" charset="0"/>
              <a:buNone/>
              <a:tabLst>
                <a:tab pos="1200150" algn="l"/>
              </a:tabLst>
            </a:pPr>
            <a:r>
              <a:rPr lang="en-US" sz="1600" b="1">
                <a:latin typeface="Courier New" pitchFamily="49" charset="0"/>
                <a:sym typeface="Arial" charset="0"/>
              </a:rPr>
              <a:t>ON   (e.department_id = d.department_id) ;</a:t>
            </a:r>
          </a:p>
        </p:txBody>
      </p:sp>
      <p:sp>
        <p:nvSpPr>
          <p:cNvPr id="2467843" name="Rectangle 4"/>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charset="0"/>
              </a:rPr>
              <a:t>LEFT</a:t>
            </a:r>
            <a:r>
              <a:rPr lang="en-US">
                <a:sym typeface="Arial" charset="0"/>
              </a:rPr>
              <a:t> </a:t>
            </a:r>
            <a:r>
              <a:rPr lang="en-US">
                <a:latin typeface="Courier New" pitchFamily="49" charset="0"/>
                <a:sym typeface="Arial" charset="0"/>
              </a:rPr>
              <a:t>OUTER</a:t>
            </a:r>
            <a:r>
              <a:rPr lang="en-US">
                <a:sym typeface="Arial" charset="0"/>
              </a:rPr>
              <a:t> </a:t>
            </a:r>
            <a:r>
              <a:rPr lang="en-US">
                <a:latin typeface="Courier New" pitchFamily="49" charset="0"/>
                <a:sym typeface="Arial" charset="0"/>
              </a:rPr>
              <a:t>JOIN</a:t>
            </a:r>
          </a:p>
        </p:txBody>
      </p:sp>
      <p:sp>
        <p:nvSpPr>
          <p:cNvPr id="2467844" name="Text Box 8"/>
          <p:cNvSpPr txBox="1">
            <a:spLocks noChangeArrowheads="1"/>
          </p:cNvSpPr>
          <p:nvPr/>
        </p:nvSpPr>
        <p:spPr bwMode="auto">
          <a:xfrm>
            <a:off x="906463" y="412115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7845" name="Rectangle 9"/>
          <p:cNvSpPr>
            <a:spLocks noChangeArrowheads="1"/>
          </p:cNvSpPr>
          <p:nvPr/>
        </p:nvSpPr>
        <p:spPr bwMode="gray">
          <a:xfrm>
            <a:off x="3197225" y="2155825"/>
            <a:ext cx="1987550" cy="2444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67846" name="Picture 13" descr="C:\salome_official\projects\11gR2\screenshots\les6_28s_a.gif"/>
          <p:cNvPicPr>
            <a:picLocks noChangeAspect="1" noChangeArrowheads="1"/>
          </p:cNvPicPr>
          <p:nvPr/>
        </p:nvPicPr>
        <p:blipFill>
          <a:blip r:embed="rId3" cstate="print"/>
          <a:srcRect/>
          <a:stretch>
            <a:fillRect/>
          </a:stretch>
        </p:blipFill>
        <p:spPr bwMode="auto">
          <a:xfrm>
            <a:off x="962025" y="2919413"/>
            <a:ext cx="4435475" cy="1371600"/>
          </a:xfrm>
          <a:prstGeom prst="rect">
            <a:avLst/>
          </a:prstGeom>
          <a:noFill/>
          <a:ln w="12700">
            <a:solidFill>
              <a:schemeClr val="tx1"/>
            </a:solidFill>
            <a:miter lim="800000"/>
            <a:headEnd/>
            <a:tailEnd/>
          </a:ln>
        </p:spPr>
      </p:pic>
      <p:pic>
        <p:nvPicPr>
          <p:cNvPr id="2467847" name="Picture 14" descr="C:\salome_official\projects\11gR2\screenshots\les6_28s_b.gif"/>
          <p:cNvPicPr>
            <a:picLocks noChangeAspect="1" noChangeArrowheads="1"/>
          </p:cNvPicPr>
          <p:nvPr/>
        </p:nvPicPr>
        <p:blipFill>
          <a:blip r:embed="rId4" cstate="print"/>
          <a:srcRect/>
          <a:stretch>
            <a:fillRect/>
          </a:stretch>
        </p:blipFill>
        <p:spPr bwMode="auto">
          <a:xfrm>
            <a:off x="963613" y="4518025"/>
            <a:ext cx="4435475" cy="1143000"/>
          </a:xfrm>
          <a:prstGeom prst="rect">
            <a:avLst/>
          </a:prstGeom>
          <a:noFill/>
          <a:ln w="12700">
            <a:solidFill>
              <a:schemeClr val="tx1"/>
            </a:solidFill>
            <a:miter lim="800000"/>
            <a:headEnd/>
            <a:tailEnd/>
          </a:ln>
        </p:spPr>
      </p:pic>
      <p:sp>
        <p:nvSpPr>
          <p:cNvPr id="2467848" name="Rectangle 5"/>
          <p:cNvSpPr>
            <a:spLocks noChangeArrowheads="1"/>
          </p:cNvSpPr>
          <p:nvPr/>
        </p:nvSpPr>
        <p:spPr bwMode="gray">
          <a:xfrm>
            <a:off x="954088" y="5432425"/>
            <a:ext cx="4433887" cy="228600"/>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2786" name="Rectangle 2"/>
          <p:cNvSpPr>
            <a:spLocks noChangeArrowheads="1"/>
          </p:cNvSpPr>
          <p:nvPr/>
        </p:nvSpPr>
        <p:spPr bwMode="blackGray">
          <a:xfrm>
            <a:off x="866775" y="2406426"/>
            <a:ext cx="7286625" cy="17970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&gt;</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'Abel');</a:t>
            </a:r>
          </a:p>
        </p:txBody>
      </p:sp>
      <p:sp>
        <p:nvSpPr>
          <p:cNvPr id="2422787" name="Rectangle 3"/>
          <p:cNvSpPr>
            <a:spLocks noGrp="1" noChangeArrowheads="1"/>
          </p:cNvSpPr>
          <p:nvPr>
            <p:ph type="title" idx="4294967295"/>
          </p:nvPr>
        </p:nvSpPr>
        <p:spPr>
          <a:xfrm>
            <a:off x="0" y="274638"/>
            <a:ext cx="8229600" cy="1143000"/>
          </a:xfrm>
        </p:spPr>
        <p:txBody>
          <a:bodyPr/>
          <a:lstStyle/>
          <a:p>
            <a:pPr>
              <a:buClrTx/>
            </a:pPr>
            <a:r>
              <a:rPr lang="en-US" smtClean="0">
                <a:sym typeface="Arial" charset="0"/>
              </a:rPr>
              <a:t>Sous-interrogation</a:t>
            </a:r>
            <a:endParaRPr lang="en-US">
              <a:sym typeface="Arial" charset="0"/>
            </a:endParaRPr>
          </a:p>
        </p:txBody>
      </p:sp>
      <p:sp>
        <p:nvSpPr>
          <p:cNvPr id="2422788" name="Rectangle 4"/>
          <p:cNvSpPr>
            <a:spLocks noChangeArrowheads="1"/>
          </p:cNvSpPr>
          <p:nvPr/>
        </p:nvSpPr>
        <p:spPr bwMode="auto">
          <a:xfrm>
            <a:off x="3276600" y="2944589"/>
            <a:ext cx="749300"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11000</a:t>
            </a:r>
          </a:p>
        </p:txBody>
      </p:sp>
      <p:sp>
        <p:nvSpPr>
          <p:cNvPr id="2422789" name="Rectangle 5"/>
          <p:cNvSpPr>
            <a:spLocks noChangeArrowheads="1"/>
          </p:cNvSpPr>
          <p:nvPr/>
        </p:nvSpPr>
        <p:spPr bwMode="gray">
          <a:xfrm>
            <a:off x="3005138" y="3300189"/>
            <a:ext cx="3671887" cy="8255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22790" name="Freeform 6"/>
          <p:cNvSpPr>
            <a:spLocks/>
          </p:cNvSpPr>
          <p:nvPr/>
        </p:nvSpPr>
        <p:spPr bwMode="gray">
          <a:xfrm rot="16200000" flipV="1">
            <a:off x="4622800" y="2512789"/>
            <a:ext cx="166688" cy="1408112"/>
          </a:xfrm>
          <a:custGeom>
            <a:avLst/>
            <a:gdLst>
              <a:gd name="T0" fmla="*/ 0 w 220"/>
              <a:gd name="T1" fmla="*/ 0 h 411"/>
              <a:gd name="T2" fmla="*/ 165930 w 220"/>
              <a:gd name="T3" fmla="*/ 0 h 411"/>
              <a:gd name="T4" fmla="*/ 165930 w 220"/>
              <a:gd name="T5" fmla="*/ 140468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pic>
        <p:nvPicPr>
          <p:cNvPr id="2422791" name="Picture 10" descr="C:\salome_official\projects\11gR2_SQL 1\screenshots\les7_s6_a.gif"/>
          <p:cNvPicPr>
            <a:picLocks noChangeAspect="1" noChangeArrowheads="1"/>
          </p:cNvPicPr>
          <p:nvPr/>
        </p:nvPicPr>
        <p:blipFill>
          <a:blip r:embed="rId3" cstate="print"/>
          <a:srcRect/>
          <a:stretch>
            <a:fillRect/>
          </a:stretch>
        </p:blipFill>
        <p:spPr bwMode="auto">
          <a:xfrm>
            <a:off x="892175" y="4433664"/>
            <a:ext cx="2343150" cy="1371600"/>
          </a:xfrm>
          <a:prstGeom prst="rect">
            <a:avLst/>
          </a:prstGeom>
          <a:noFill/>
          <a:ln w="12700">
            <a:solidFill>
              <a:schemeClr val="tx1"/>
            </a:solidFill>
            <a:miter lim="800000"/>
            <a:headEnd/>
            <a:tailEnd/>
          </a:ln>
        </p:spPr>
      </p:pic>
      <p:sp>
        <p:nvSpPr>
          <p:cNvPr id="8" name="Rectangle 22"/>
          <p:cNvSpPr txBox="1">
            <a:spLocks noChangeArrowheads="1"/>
          </p:cNvSpPr>
          <p:nvPr/>
        </p:nvSpPr>
        <p:spPr>
          <a:xfrm>
            <a:off x="609600" y="1676400"/>
            <a:ext cx="7918450" cy="3603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rgbClr val="000000"/>
                </a:solidFill>
                <a:effectLst/>
                <a:uLnTx/>
                <a:uFillTx/>
                <a:latin typeface="+mn-lt"/>
                <a:ea typeface="+mn-ea"/>
                <a:cs typeface="Arial" charset="0"/>
                <a:sym typeface="Arial" charset="0"/>
              </a:rPr>
              <a:t>Qui a un salaire supérieur à celui d'Abel ?</a:t>
            </a:r>
            <a:endParaRPr kumimoji="0" lang="en-US" sz="3200" b="0" i="0" u="none" strike="noStrike" kern="1200" cap="none" spc="0" normalizeH="0" baseline="0" noProof="0">
              <a:ln>
                <a:noFill/>
              </a:ln>
              <a:solidFill>
                <a:srgbClr val="000000"/>
              </a:solidFill>
              <a:effectLst/>
              <a:uLnTx/>
              <a:uFillTx/>
              <a:latin typeface="+mn-lt"/>
              <a:ea typeface="+mn-ea"/>
              <a:cs typeface="Arial" charset="0"/>
              <a:sym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026" name="Rectangle 2"/>
          <p:cNvSpPr>
            <a:spLocks noChangeArrowheads="1"/>
          </p:cNvSpPr>
          <p:nvPr/>
        </p:nvSpPr>
        <p:spPr bwMode="blackGray">
          <a:xfrm>
            <a:off x="866775" y="1838325"/>
            <a:ext cx="7286625" cy="28702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job_id =  </a:t>
            </a:r>
          </a:p>
          <a:p>
            <a:pPr algn="l" eaLnBrk="0" hangingPunct="0">
              <a:buSzPct val="100000"/>
              <a:buFont typeface="Arial" charset="0"/>
              <a:buNone/>
              <a:tabLst>
                <a:tab pos="1200150" algn="l"/>
              </a:tabLst>
            </a:pPr>
            <a:r>
              <a:rPr lang="en-US" sz="1800" b="1">
                <a:latin typeface="Courier New" pitchFamily="49" charset="0"/>
                <a:sym typeface="Arial" charset="0"/>
              </a:rPr>
              <a:t>                (SELECT job_id</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Taylor</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a:t>
            </a:r>
          </a:p>
          <a:p>
            <a:pPr algn="l" eaLnBrk="0" hangingPunct="0">
              <a:buSzPct val="100000"/>
              <a:buFont typeface="Arial" charset="0"/>
              <a:buNone/>
              <a:tabLst>
                <a:tab pos="1200150" algn="l"/>
              </a:tabLst>
            </a:pPr>
            <a:r>
              <a:rPr lang="en-US" sz="1800" b="1">
                <a:latin typeface="Courier New" pitchFamily="49" charset="0"/>
                <a:sym typeface="Arial" charset="0"/>
              </a:rPr>
              <a:t>AND    salary &gt;</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Taylor</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a:t>
            </a:r>
          </a:p>
        </p:txBody>
      </p:sp>
      <p:sp>
        <p:nvSpPr>
          <p:cNvPr id="2433027" name="Rectangle 3"/>
          <p:cNvSpPr>
            <a:spLocks noGrp="1" noChangeArrowheads="1"/>
          </p:cNvSpPr>
          <p:nvPr>
            <p:ph type="title" idx="4294967295"/>
          </p:nvPr>
        </p:nvSpPr>
        <p:spPr>
          <a:xfrm>
            <a:off x="0" y="274638"/>
            <a:ext cx="8229600" cy="1143000"/>
          </a:xfrm>
          <a:noFill/>
        </p:spPr>
        <p:txBody>
          <a:bodyPr lIns="9144" tIns="9144" rIns="9144" bIns="9144">
            <a:normAutofit/>
          </a:bodyPr>
          <a:lstStyle/>
          <a:p>
            <a:pPr>
              <a:buClrTx/>
            </a:pPr>
            <a:r>
              <a:rPr lang="en-US">
                <a:sym typeface="Arial" charset="0"/>
              </a:rPr>
              <a:t>Exécuter des sous-interrogations </a:t>
            </a:r>
            <a:r>
              <a:rPr lang="en-US" smtClean="0">
                <a:sym typeface="Arial" charset="0"/>
              </a:rPr>
              <a:t>monolignes</a:t>
            </a:r>
            <a:endParaRPr lang="en-US">
              <a:sym typeface="Arial" charset="0"/>
            </a:endParaRPr>
          </a:p>
        </p:txBody>
      </p:sp>
      <p:sp>
        <p:nvSpPr>
          <p:cNvPr id="2433028" name="Rectangle 4"/>
          <p:cNvSpPr>
            <a:spLocks noChangeArrowheads="1"/>
          </p:cNvSpPr>
          <p:nvPr/>
        </p:nvSpPr>
        <p:spPr bwMode="gray">
          <a:xfrm>
            <a:off x="5133975" y="2344738"/>
            <a:ext cx="993775"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SA_REP</a:t>
            </a:r>
          </a:p>
        </p:txBody>
      </p:sp>
      <p:sp>
        <p:nvSpPr>
          <p:cNvPr id="2433029" name="Rectangle 5"/>
          <p:cNvSpPr>
            <a:spLocks noChangeArrowheads="1"/>
          </p:cNvSpPr>
          <p:nvPr/>
        </p:nvSpPr>
        <p:spPr bwMode="gray">
          <a:xfrm>
            <a:off x="5422900" y="3506788"/>
            <a:ext cx="636588"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8600</a:t>
            </a:r>
          </a:p>
        </p:txBody>
      </p:sp>
      <p:sp>
        <p:nvSpPr>
          <p:cNvPr id="2433030" name="Rectangle 6"/>
          <p:cNvSpPr>
            <a:spLocks noChangeArrowheads="1"/>
          </p:cNvSpPr>
          <p:nvPr/>
        </p:nvSpPr>
        <p:spPr bwMode="gray">
          <a:xfrm>
            <a:off x="3067050" y="2716213"/>
            <a:ext cx="4248150" cy="88423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3031" name="Rectangle 7"/>
          <p:cNvSpPr>
            <a:spLocks noChangeArrowheads="1"/>
          </p:cNvSpPr>
          <p:nvPr/>
        </p:nvSpPr>
        <p:spPr bwMode="gray">
          <a:xfrm>
            <a:off x="3087688" y="3816350"/>
            <a:ext cx="4227512" cy="808038"/>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3032" name="Freeform 9"/>
          <p:cNvSpPr>
            <a:spLocks/>
          </p:cNvSpPr>
          <p:nvPr/>
        </p:nvSpPr>
        <p:spPr bwMode="gray">
          <a:xfrm rot="16200000" flipV="1">
            <a:off x="3952082" y="1766094"/>
            <a:ext cx="147637"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2433033" name="Freeform 10"/>
          <p:cNvSpPr>
            <a:spLocks/>
          </p:cNvSpPr>
          <p:nvPr/>
        </p:nvSpPr>
        <p:spPr bwMode="gray">
          <a:xfrm rot="16200000" flipV="1">
            <a:off x="3971132" y="2886869"/>
            <a:ext cx="109537" cy="1730375"/>
          </a:xfrm>
          <a:custGeom>
            <a:avLst/>
            <a:gdLst>
              <a:gd name="T0" fmla="*/ 0 w 220"/>
              <a:gd name="T1" fmla="*/ 0 h 411"/>
              <a:gd name="T2" fmla="*/ 109039 w 220"/>
              <a:gd name="T3" fmla="*/ 0 h 411"/>
              <a:gd name="T4" fmla="*/ 109039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11" name="Rectangle 2"/>
          <p:cNvSpPr>
            <a:spLocks noChangeArrowheads="1"/>
          </p:cNvSpPr>
          <p:nvPr/>
        </p:nvSpPr>
        <p:spPr bwMode="blackGray">
          <a:xfrm>
            <a:off x="827584" y="5085184"/>
            <a:ext cx="7286625" cy="14938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 </a:t>
            </a:r>
          </a:p>
          <a:p>
            <a:pPr algn="l" eaLnBrk="0" hangingPunct="0">
              <a:buSzPct val="100000"/>
              <a:buFont typeface="Arial" charset="0"/>
              <a:buNone/>
              <a:tabLst>
                <a:tab pos="1200150" algn="l"/>
              </a:tabLst>
            </a:pPr>
            <a:r>
              <a:rPr lang="en-US" sz="1800" b="1">
                <a:latin typeface="Courier New" pitchFamily="49" charset="0"/>
                <a:sym typeface="Arial" charset="0"/>
              </a:rPr>
              <a:t>                (SELECT MIN(salary)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smtClean="0"/>
              <a:t>La sous interrogation renvoie plusieurs lignes</a:t>
            </a:r>
            <a:endParaRPr lang="fr-FR" sz="3200"/>
          </a:p>
        </p:txBody>
      </p:sp>
      <p:sp>
        <p:nvSpPr>
          <p:cNvPr id="3" name="Rectangle 2"/>
          <p:cNvSpPr>
            <a:spLocks noChangeArrowheads="1"/>
          </p:cNvSpPr>
          <p:nvPr/>
        </p:nvSpPr>
        <p:spPr bwMode="blackGray">
          <a:xfrm>
            <a:off x="827584" y="1844824"/>
            <a:ext cx="7277100" cy="19827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&lt; ANY</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job_id = 'IT_PROG')</a:t>
            </a:r>
          </a:p>
          <a:p>
            <a:pPr algn="l" eaLnBrk="0" hangingPunct="0">
              <a:buSzPct val="100000"/>
              <a:buFont typeface="Arial" charset="0"/>
              <a:buNone/>
              <a:tabLst>
                <a:tab pos="1200150" algn="l"/>
              </a:tabLst>
            </a:pPr>
            <a:r>
              <a:rPr lang="en-US" sz="1800" b="1">
                <a:latin typeface="Courier New" pitchFamily="49" charset="0"/>
                <a:sym typeface="Arial" charset="0"/>
              </a:rPr>
              <a:t>AND    job_id &lt;&gt; 'IT_PROG';</a:t>
            </a:r>
          </a:p>
        </p:txBody>
      </p:sp>
      <p:sp>
        <p:nvSpPr>
          <p:cNvPr id="4" name="ZoneTexte 3"/>
          <p:cNvSpPr txBox="1"/>
          <p:nvPr/>
        </p:nvSpPr>
        <p:spPr>
          <a:xfrm>
            <a:off x="827584" y="1124744"/>
            <a:ext cx="7632849" cy="646331"/>
          </a:xfrm>
          <a:prstGeom prst="rect">
            <a:avLst/>
          </a:prstGeom>
          <a:noFill/>
        </p:spPr>
        <p:txBody>
          <a:bodyPr wrap="square" rtlCol="0">
            <a:spAutoFit/>
          </a:bodyPr>
          <a:lstStyle/>
          <a:p>
            <a:r>
              <a:rPr lang="en-US" smtClean="0">
                <a:cs typeface="Arial" charset="0"/>
                <a:sym typeface="Arial" charset="0"/>
              </a:rPr>
              <a:t>Employés qui ne sont pas programmeurs en informatique et dont le salaire est inférieur à celui de n'importe quel programmeur</a:t>
            </a:r>
            <a:endParaRPr lang="fr-FR"/>
          </a:p>
        </p:txBody>
      </p:sp>
      <p:sp>
        <p:nvSpPr>
          <p:cNvPr id="5" name="Rectangle 2"/>
          <p:cNvSpPr>
            <a:spLocks noChangeArrowheads="1"/>
          </p:cNvSpPr>
          <p:nvPr/>
        </p:nvSpPr>
        <p:spPr bwMode="blackGray">
          <a:xfrm>
            <a:off x="755576" y="4653136"/>
            <a:ext cx="7277100" cy="198278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&lt; ALL</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job_id = 'IT_PROG')</a:t>
            </a:r>
          </a:p>
          <a:p>
            <a:pPr algn="l" eaLnBrk="0" hangingPunct="0">
              <a:buSzPct val="100000"/>
              <a:buFont typeface="Arial" charset="0"/>
              <a:buNone/>
              <a:tabLst>
                <a:tab pos="1200150" algn="l"/>
              </a:tabLst>
            </a:pPr>
            <a:r>
              <a:rPr lang="en-US" sz="1800" b="1">
                <a:latin typeface="Courier New" pitchFamily="49" charset="0"/>
                <a:sym typeface="Arial" charset="0"/>
              </a:rPr>
              <a:t>AND    job_id &lt;&gt; 'IT_PROG';</a:t>
            </a:r>
          </a:p>
        </p:txBody>
      </p:sp>
      <p:sp>
        <p:nvSpPr>
          <p:cNvPr id="6" name="Rectangle 5"/>
          <p:cNvSpPr>
            <a:spLocks noChangeArrowheads="1"/>
          </p:cNvSpPr>
          <p:nvPr/>
        </p:nvSpPr>
        <p:spPr bwMode="gray">
          <a:xfrm>
            <a:off x="3638798" y="4918050"/>
            <a:ext cx="1365250" cy="311150"/>
          </a:xfrm>
          <a:prstGeom prst="rect">
            <a:avLst/>
          </a:prstGeom>
          <a:noFill/>
          <a:ln w="2857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200" b="1">
                <a:solidFill>
                  <a:srgbClr val="FF5050"/>
                </a:solidFill>
                <a:sym typeface="Arial" charset="0"/>
              </a:rPr>
              <a:t>9000, 6000, 4200</a:t>
            </a:r>
          </a:p>
        </p:txBody>
      </p:sp>
      <p:sp>
        <p:nvSpPr>
          <p:cNvPr id="7" name="Rectangle 6"/>
          <p:cNvSpPr>
            <a:spLocks noChangeArrowheads="1"/>
          </p:cNvSpPr>
          <p:nvPr/>
        </p:nvSpPr>
        <p:spPr bwMode="gray">
          <a:xfrm>
            <a:off x="3589264" y="5544715"/>
            <a:ext cx="3717925" cy="83661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8" name="Rectangle 7"/>
          <p:cNvSpPr>
            <a:spLocks noChangeArrowheads="1"/>
          </p:cNvSpPr>
          <p:nvPr/>
        </p:nvSpPr>
        <p:spPr bwMode="gray">
          <a:xfrm>
            <a:off x="2959026" y="5250532"/>
            <a:ext cx="523875" cy="2667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9" name="Freeform 8"/>
          <p:cNvSpPr>
            <a:spLocks/>
          </p:cNvSpPr>
          <p:nvPr/>
        </p:nvSpPr>
        <p:spPr bwMode="gray">
          <a:xfrm rot="16200000" flipV="1">
            <a:off x="4298083" y="4578226"/>
            <a:ext cx="147637"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10" name="ZoneTexte 9"/>
          <p:cNvSpPr txBox="1"/>
          <p:nvPr/>
        </p:nvSpPr>
        <p:spPr>
          <a:xfrm>
            <a:off x="683568" y="3933056"/>
            <a:ext cx="7128792" cy="646331"/>
          </a:xfrm>
          <a:prstGeom prst="rect">
            <a:avLst/>
          </a:prstGeom>
          <a:noFill/>
        </p:spPr>
        <p:txBody>
          <a:bodyPr wrap="square" rtlCol="0">
            <a:spAutoFit/>
          </a:bodyPr>
          <a:lstStyle/>
          <a:p>
            <a:r>
              <a:rPr lang="en-US" smtClean="0">
                <a:cs typeface="Arial" charset="0"/>
                <a:sym typeface="Arial" charset="0"/>
              </a:rPr>
              <a:t>Employés dont le salaire est inférieur à celui de tous les employés dont l'ID de poste est </a:t>
            </a:r>
            <a:r>
              <a:rPr lang="en-US" smtClean="0">
                <a:latin typeface="Courier New" pitchFamily="49" charset="0"/>
                <a:cs typeface="Arial" charset="0"/>
                <a:sym typeface="Arial" charset="0"/>
              </a:rPr>
              <a:t>IT_PROG</a:t>
            </a:r>
            <a:r>
              <a:rPr lang="en-US" smtClean="0">
                <a:cs typeface="Arial" charset="0"/>
                <a:sym typeface="Arial" charset="0"/>
              </a:rPr>
              <a:t> et dont le poste n'est pas </a:t>
            </a:r>
            <a:r>
              <a:rPr lang="en-US" smtClean="0">
                <a:latin typeface="Courier New" pitchFamily="49" charset="0"/>
                <a:cs typeface="Arial" charset="0"/>
                <a:sym typeface="Arial" charset="0"/>
              </a:rPr>
              <a:t>IT_PROG</a:t>
            </a:r>
            <a:r>
              <a:rPr lang="en-US" smtClean="0">
                <a:cs typeface="Arial" charset="0"/>
                <a:sym typeface="Arial" charset="0"/>
              </a:rPr>
              <a:t>.</a:t>
            </a:r>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opérateurs ensembliste</a:t>
            </a:r>
            <a:endParaRPr lang="fr-FR"/>
          </a:p>
        </p:txBody>
      </p:sp>
      <p:sp>
        <p:nvSpPr>
          <p:cNvPr id="4" name="Rectangle 4"/>
          <p:cNvSpPr>
            <a:spLocks noChangeArrowheads="1"/>
          </p:cNvSpPr>
          <p:nvPr/>
        </p:nvSpPr>
        <p:spPr bwMode="blackGray">
          <a:xfrm>
            <a:off x="899592" y="1628800"/>
            <a:ext cx="7277100" cy="148590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pPr>
            <a:endParaRPr lang="fr-FR" sz="2400">
              <a:solidFill>
                <a:schemeClr val="tx1"/>
              </a:solidFill>
            </a:endParaRPr>
          </a:p>
        </p:txBody>
      </p:sp>
      <p:sp>
        <p:nvSpPr>
          <p:cNvPr id="5" name="Rectangle 5"/>
          <p:cNvSpPr>
            <a:spLocks noChangeArrowheads="1"/>
          </p:cNvSpPr>
          <p:nvPr/>
        </p:nvSpPr>
        <p:spPr bwMode="auto">
          <a:xfrm>
            <a:off x="1047230" y="1628800"/>
            <a:ext cx="3733800" cy="1465263"/>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employees</a:t>
            </a:r>
          </a:p>
          <a:p>
            <a:pPr algn="l" eaLnBrk="0" hangingPunct="0">
              <a:buSzPct val="100000"/>
              <a:buFont typeface="Arial" charset="0"/>
              <a:buNone/>
            </a:pPr>
            <a:r>
              <a:rPr lang="en-US" sz="1800" b="1">
                <a:latin typeface="Courier New" pitchFamily="49" charset="0"/>
                <a:sym typeface="Arial" charset="0"/>
              </a:rPr>
              <a:t>UNION</a:t>
            </a:r>
          </a:p>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job_history;</a:t>
            </a:r>
          </a:p>
        </p:txBody>
      </p:sp>
      <p:sp>
        <p:nvSpPr>
          <p:cNvPr id="6" name="Rectangle 6"/>
          <p:cNvSpPr>
            <a:spLocks noChangeArrowheads="1"/>
          </p:cNvSpPr>
          <p:nvPr/>
        </p:nvSpPr>
        <p:spPr bwMode="gray">
          <a:xfrm>
            <a:off x="1047230" y="2238400"/>
            <a:ext cx="9906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
        <p:nvSpPr>
          <p:cNvPr id="9" name="Rectangle 5"/>
          <p:cNvSpPr>
            <a:spLocks noChangeArrowheads="1"/>
          </p:cNvSpPr>
          <p:nvPr/>
        </p:nvSpPr>
        <p:spPr bwMode="blackGray">
          <a:xfrm>
            <a:off x="876250" y="3717032"/>
            <a:ext cx="7296150" cy="17065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0" name="Rectangle 6"/>
          <p:cNvSpPr>
            <a:spLocks noChangeArrowheads="1"/>
          </p:cNvSpPr>
          <p:nvPr/>
        </p:nvSpPr>
        <p:spPr bwMode="auto">
          <a:xfrm>
            <a:off x="907976" y="3793232"/>
            <a:ext cx="6348413" cy="15494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job_id,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UNION ALL</a:t>
            </a:r>
          </a:p>
          <a:p>
            <a:pPr algn="l" eaLnBrk="0" hangingPunct="0">
              <a:buSzPct val="100000"/>
              <a:buFont typeface="Arial" charset="0"/>
              <a:buNone/>
              <a:tabLst>
                <a:tab pos="1200150" algn="l"/>
              </a:tabLst>
            </a:pPr>
            <a:r>
              <a:rPr lang="en-US" sz="1800" b="1">
                <a:latin typeface="Courier New" pitchFamily="49" charset="0"/>
                <a:sym typeface="Arial" charset="0"/>
              </a:rPr>
              <a:t>SELECT employee_id, job_id,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job_history</a:t>
            </a:r>
          </a:p>
          <a:p>
            <a:pPr algn="l" eaLnBrk="0" hangingPunct="0">
              <a:buSzPct val="100000"/>
              <a:buFont typeface="Arial" charset="0"/>
              <a:buNone/>
              <a:tabLst>
                <a:tab pos="1200150" algn="l"/>
              </a:tabLst>
            </a:pPr>
            <a:r>
              <a:rPr lang="en-US" sz="1800" b="1">
                <a:latin typeface="Courier New" pitchFamily="49" charset="0"/>
                <a:sym typeface="Arial" charset="0"/>
              </a:rPr>
              <a:t>ORDER BY  employee_id;</a:t>
            </a:r>
          </a:p>
        </p:txBody>
      </p:sp>
      <p:sp>
        <p:nvSpPr>
          <p:cNvPr id="11" name="Rectangle 7"/>
          <p:cNvSpPr>
            <a:spLocks noChangeArrowheads="1"/>
          </p:cNvSpPr>
          <p:nvPr/>
        </p:nvSpPr>
        <p:spPr bwMode="gray">
          <a:xfrm>
            <a:off x="984176" y="4250432"/>
            <a:ext cx="13716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opérateurs ensembliste</a:t>
            </a:r>
            <a:endParaRPr lang="fr-FR"/>
          </a:p>
        </p:txBody>
      </p:sp>
      <p:sp>
        <p:nvSpPr>
          <p:cNvPr id="3" name="Rectangle 4"/>
          <p:cNvSpPr>
            <a:spLocks noChangeArrowheads="1"/>
          </p:cNvSpPr>
          <p:nvPr/>
        </p:nvSpPr>
        <p:spPr bwMode="blackGray">
          <a:xfrm>
            <a:off x="827584" y="1772816"/>
            <a:ext cx="7296150" cy="15875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endParaRPr lang="en-US" sz="1800" b="1">
              <a:latin typeface="Courier New" pitchFamily="49" charset="0"/>
            </a:endParaRPr>
          </a:p>
          <a:p>
            <a:pPr algn="l" eaLnBrk="0" hangingPunct="0"/>
            <a:endParaRPr lang="en-US" sz="1800" b="1">
              <a:latin typeface="Courier New" pitchFamily="49" charset="0"/>
            </a:endParaRPr>
          </a:p>
        </p:txBody>
      </p:sp>
      <p:sp>
        <p:nvSpPr>
          <p:cNvPr id="4" name="Rectangle 5"/>
          <p:cNvSpPr>
            <a:spLocks noChangeArrowheads="1"/>
          </p:cNvSpPr>
          <p:nvPr/>
        </p:nvSpPr>
        <p:spPr bwMode="auto">
          <a:xfrm>
            <a:off x="1037134" y="1752178"/>
            <a:ext cx="7424738" cy="16256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employees</a:t>
            </a:r>
          </a:p>
          <a:p>
            <a:pPr algn="l" eaLnBrk="0" hangingPunct="0">
              <a:buSzPct val="100000"/>
              <a:buFont typeface="Arial" charset="0"/>
              <a:buNone/>
            </a:pPr>
            <a:r>
              <a:rPr lang="en-US" sz="1800" b="1">
                <a:latin typeface="Courier New" pitchFamily="49" charset="0"/>
                <a:sym typeface="Arial" charset="0"/>
              </a:rPr>
              <a:t>INTERSECT</a:t>
            </a:r>
          </a:p>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job_history;</a:t>
            </a:r>
          </a:p>
        </p:txBody>
      </p:sp>
      <p:sp>
        <p:nvSpPr>
          <p:cNvPr id="5" name="Rectangle 6"/>
          <p:cNvSpPr>
            <a:spLocks noChangeArrowheads="1"/>
          </p:cNvSpPr>
          <p:nvPr/>
        </p:nvSpPr>
        <p:spPr bwMode="gray">
          <a:xfrm>
            <a:off x="1037134" y="2437978"/>
            <a:ext cx="13716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
        <p:nvSpPr>
          <p:cNvPr id="6" name="Rectangle 4"/>
          <p:cNvSpPr>
            <a:spLocks noChangeArrowheads="1"/>
          </p:cNvSpPr>
          <p:nvPr/>
        </p:nvSpPr>
        <p:spPr bwMode="blackGray">
          <a:xfrm>
            <a:off x="794717" y="4300463"/>
            <a:ext cx="7305675" cy="15621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7" name="Rectangle 5"/>
          <p:cNvSpPr>
            <a:spLocks noChangeArrowheads="1"/>
          </p:cNvSpPr>
          <p:nvPr/>
        </p:nvSpPr>
        <p:spPr bwMode="auto">
          <a:xfrm>
            <a:off x="975692" y="4221088"/>
            <a:ext cx="5672138" cy="16002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MINUS</a:t>
            </a:r>
          </a:p>
          <a:p>
            <a:pPr algn="l" eaLnBrk="0" hangingPunct="0">
              <a:buSzPct val="100000"/>
              <a:buFont typeface="Arial" charset="0"/>
              <a:buNone/>
              <a:tabLst>
                <a:tab pos="1200150" algn="l"/>
              </a:tabLst>
            </a:pPr>
            <a:r>
              <a:rPr lang="en-US" sz="1800" b="1">
                <a:latin typeface="Courier New" pitchFamily="49" charset="0"/>
                <a:sym typeface="Arial" charset="0"/>
              </a:rPr>
              <a:t>SELECT employee_id</a:t>
            </a:r>
          </a:p>
          <a:p>
            <a:pPr algn="l" eaLnBrk="0" hangingPunct="0">
              <a:buSzPct val="100000"/>
              <a:buFont typeface="Arial" charset="0"/>
              <a:buNone/>
              <a:tabLst>
                <a:tab pos="1200150" algn="l"/>
              </a:tabLst>
            </a:pPr>
            <a:r>
              <a:rPr lang="en-US" sz="1800" b="1">
                <a:latin typeface="Courier New" pitchFamily="49" charset="0"/>
                <a:sym typeface="Arial" charset="0"/>
              </a:rPr>
              <a:t>FROM   job_history;</a:t>
            </a:r>
          </a:p>
        </p:txBody>
      </p:sp>
      <p:sp>
        <p:nvSpPr>
          <p:cNvPr id="8" name="Rectangle 6"/>
          <p:cNvSpPr>
            <a:spLocks noChangeArrowheads="1"/>
          </p:cNvSpPr>
          <p:nvPr/>
        </p:nvSpPr>
        <p:spPr bwMode="gray">
          <a:xfrm>
            <a:off x="986805" y="4868788"/>
            <a:ext cx="1169987" cy="2667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82" name="Rectangle 2"/>
          <p:cNvSpPr>
            <a:spLocks noGrp="1" noChangeArrowheads="1"/>
          </p:cNvSpPr>
          <p:nvPr>
            <p:ph type="title" idx="4294967295"/>
          </p:nvPr>
        </p:nvSpPr>
        <p:spPr>
          <a:xfrm>
            <a:off x="0" y="274638"/>
            <a:ext cx="8229600" cy="1143000"/>
          </a:xfrm>
        </p:spPr>
        <p:txBody>
          <a:bodyPr/>
          <a:lstStyle/>
          <a:p>
            <a:pPr>
              <a:buClrTx/>
            </a:pPr>
            <a:r>
              <a:rPr lang="en-US">
                <a:sym typeface="Arial" charset="0"/>
              </a:rPr>
              <a:t>Objets de base de données</a:t>
            </a:r>
          </a:p>
        </p:txBody>
      </p:sp>
      <p:grpSp>
        <p:nvGrpSpPr>
          <p:cNvPr id="2" name="Group 27"/>
          <p:cNvGrpSpPr>
            <a:grpSpLocks/>
          </p:cNvGrpSpPr>
          <p:nvPr/>
        </p:nvGrpSpPr>
        <p:grpSpPr bwMode="auto">
          <a:xfrm>
            <a:off x="1092200" y="1924050"/>
            <a:ext cx="6872288" cy="3059113"/>
            <a:chOff x="840" y="1212"/>
            <a:chExt cx="4041" cy="1927"/>
          </a:xfrm>
        </p:grpSpPr>
        <p:sp>
          <p:nvSpPr>
            <p:cNvPr id="2478083" name="Rectangle 4"/>
            <p:cNvSpPr>
              <a:spLocks noChangeArrowheads="1"/>
            </p:cNvSpPr>
            <p:nvPr/>
          </p:nvSpPr>
          <p:spPr bwMode="blackWhite">
            <a:xfrm>
              <a:off x="1905" y="1803"/>
              <a:ext cx="2976" cy="403"/>
            </a:xfrm>
            <a:prstGeom prst="rect">
              <a:avLst/>
            </a:prstGeom>
            <a:solidFill>
              <a:srgbClr val="DDDDDD"/>
            </a:solidFill>
            <a:ln w="28575">
              <a:noFill/>
              <a:miter lim="800000"/>
              <a:headEnd type="none" w="sm" len="sm"/>
              <a:tailEnd type="none" w="sm" len="sm"/>
            </a:ln>
          </p:spPr>
          <p:txBody>
            <a:bodyPr/>
            <a:lstStyle/>
            <a:p>
              <a:pPr algn="l" eaLnBrk="0" hangingPunct="0">
                <a:spcBef>
                  <a:spcPct val="25000"/>
                </a:spcBef>
                <a:spcAft>
                  <a:spcPct val="25000"/>
                </a:spcAft>
                <a:buSzPct val="100000"/>
                <a:buFont typeface="Arial" charset="0"/>
                <a:buNone/>
              </a:pPr>
              <a:r>
                <a:rPr lang="en-US" sz="1600">
                  <a:sym typeface="Arial" charset="0"/>
                </a:rPr>
                <a:t>Représente de façon logique des sous-ensembles de données issus d'une ou de plusieurs tables</a:t>
              </a:r>
            </a:p>
          </p:txBody>
        </p:sp>
        <p:sp>
          <p:nvSpPr>
            <p:cNvPr id="2478084" name="Rectangle 5"/>
            <p:cNvSpPr>
              <a:spLocks noChangeArrowheads="1"/>
            </p:cNvSpPr>
            <p:nvPr/>
          </p:nvSpPr>
          <p:spPr bwMode="blackWhite">
            <a:xfrm>
              <a:off x="840" y="1803"/>
              <a:ext cx="1065" cy="403"/>
            </a:xfrm>
            <a:prstGeom prst="rect">
              <a:avLst/>
            </a:prstGeom>
            <a:solidFill>
              <a:srgbClr val="DDDDDD"/>
            </a:solidFill>
            <a:ln w="28575">
              <a:noFill/>
              <a:miter lim="800000"/>
              <a:headEnd type="none" w="sm" len="sm"/>
              <a:tailEnd type="none" w="sm" len="sm"/>
            </a:ln>
          </p:spPr>
          <p:txBody>
            <a:bodyPr/>
            <a:lstStyle/>
            <a:p>
              <a:pPr algn="l" eaLnBrk="0" hangingPunct="0">
                <a:spcBef>
                  <a:spcPct val="25000"/>
                </a:spcBef>
                <a:spcAft>
                  <a:spcPct val="25000"/>
                </a:spcAft>
                <a:buSzPct val="100000"/>
                <a:buFont typeface="Arial" charset="0"/>
                <a:buNone/>
              </a:pPr>
              <a:r>
                <a:rPr lang="en-US" sz="1600">
                  <a:sym typeface="Arial" charset="0"/>
                </a:rPr>
                <a:t>Vue </a:t>
              </a:r>
            </a:p>
          </p:txBody>
        </p:sp>
        <p:sp>
          <p:nvSpPr>
            <p:cNvPr id="2478085" name="Rectangle 6"/>
            <p:cNvSpPr>
              <a:spLocks noChangeArrowheads="1"/>
            </p:cNvSpPr>
            <p:nvPr/>
          </p:nvSpPr>
          <p:spPr bwMode="blackWhite">
            <a:xfrm>
              <a:off x="1905" y="2206"/>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Génère des valeurs numériques</a:t>
              </a:r>
            </a:p>
          </p:txBody>
        </p:sp>
        <p:sp>
          <p:nvSpPr>
            <p:cNvPr id="2478086" name="Rectangle 7"/>
            <p:cNvSpPr>
              <a:spLocks noChangeArrowheads="1"/>
            </p:cNvSpPr>
            <p:nvPr/>
          </p:nvSpPr>
          <p:spPr bwMode="blackWhite">
            <a:xfrm>
              <a:off x="840" y="2206"/>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Séquence </a:t>
              </a:r>
            </a:p>
          </p:txBody>
        </p:sp>
        <p:sp>
          <p:nvSpPr>
            <p:cNvPr id="2478087" name="Rectangle 8"/>
            <p:cNvSpPr>
              <a:spLocks noChangeArrowheads="1"/>
            </p:cNvSpPr>
            <p:nvPr/>
          </p:nvSpPr>
          <p:spPr bwMode="blackWhite">
            <a:xfrm>
              <a:off x="1905" y="1538"/>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Unité élémentaire de stockage, constituée de lignes  </a:t>
              </a:r>
            </a:p>
          </p:txBody>
        </p:sp>
        <p:sp>
          <p:nvSpPr>
            <p:cNvPr id="2478088" name="Rectangle 9"/>
            <p:cNvSpPr>
              <a:spLocks noChangeArrowheads="1"/>
            </p:cNvSpPr>
            <p:nvPr/>
          </p:nvSpPr>
          <p:spPr bwMode="blackWhite">
            <a:xfrm>
              <a:off x="840" y="1538"/>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Table</a:t>
              </a:r>
            </a:p>
          </p:txBody>
        </p:sp>
        <p:sp>
          <p:nvSpPr>
            <p:cNvPr id="2478089" name="Rectangle 10"/>
            <p:cNvSpPr>
              <a:spLocks noChangeArrowheads="1"/>
            </p:cNvSpPr>
            <p:nvPr/>
          </p:nvSpPr>
          <p:spPr bwMode="blackWhite">
            <a:xfrm>
              <a:off x="1905" y="2874"/>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Attribue un autre nom aux objets</a:t>
              </a:r>
            </a:p>
          </p:txBody>
        </p:sp>
        <p:sp>
          <p:nvSpPr>
            <p:cNvPr id="2478090" name="Rectangle 11"/>
            <p:cNvSpPr>
              <a:spLocks noChangeArrowheads="1"/>
            </p:cNvSpPr>
            <p:nvPr/>
          </p:nvSpPr>
          <p:spPr bwMode="blackWhite">
            <a:xfrm>
              <a:off x="840" y="2874"/>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Synonyme </a:t>
              </a:r>
            </a:p>
          </p:txBody>
        </p:sp>
        <p:sp>
          <p:nvSpPr>
            <p:cNvPr id="2478091" name="Rectangle 12"/>
            <p:cNvSpPr>
              <a:spLocks noChangeArrowheads="1"/>
            </p:cNvSpPr>
            <p:nvPr/>
          </p:nvSpPr>
          <p:spPr bwMode="blackWhite">
            <a:xfrm>
              <a:off x="1905" y="2471"/>
              <a:ext cx="2976" cy="403"/>
            </a:xfrm>
            <a:prstGeom prst="rect">
              <a:avLst/>
            </a:prstGeom>
            <a:solidFill>
              <a:srgbClr val="DDDDDD"/>
            </a:solidFill>
            <a:ln w="28575">
              <a:noFill/>
              <a:miter lim="800000"/>
              <a:headEnd type="none" w="sm" len="sm"/>
              <a:tailEnd type="none" w="sm" len="sm"/>
            </a:ln>
          </p:spPr>
          <p:txBody>
            <a:bodyPr/>
            <a:lstStyle/>
            <a:p>
              <a:pPr algn="l" eaLnBrk="0" hangingPunct="0">
                <a:buSzPct val="100000"/>
                <a:buFont typeface="Arial" charset="0"/>
                <a:buNone/>
              </a:pPr>
              <a:r>
                <a:rPr lang="en-US" sz="1600">
                  <a:sym typeface="Arial" charset="0"/>
                </a:rPr>
                <a:t>Améliore les performances de certaines interrogations d'extraction de données </a:t>
              </a:r>
            </a:p>
          </p:txBody>
        </p:sp>
        <p:sp>
          <p:nvSpPr>
            <p:cNvPr id="2478092" name="Rectangle 13"/>
            <p:cNvSpPr>
              <a:spLocks noChangeArrowheads="1"/>
            </p:cNvSpPr>
            <p:nvPr/>
          </p:nvSpPr>
          <p:spPr bwMode="blackWhite">
            <a:xfrm>
              <a:off x="840" y="2471"/>
              <a:ext cx="1065" cy="403"/>
            </a:xfrm>
            <a:prstGeom prst="rect">
              <a:avLst/>
            </a:prstGeom>
            <a:solidFill>
              <a:srgbClr val="DDDDDD"/>
            </a:solidFill>
            <a:ln w="28575">
              <a:noFill/>
              <a:miter lim="800000"/>
              <a:headEnd type="none" w="sm" len="sm"/>
              <a:tailEnd type="none" w="sm" len="sm"/>
            </a:ln>
          </p:spPr>
          <p:txBody>
            <a:bodyPr/>
            <a:lstStyle/>
            <a:p>
              <a:pPr algn="l" eaLnBrk="0" hangingPunct="0">
                <a:buSzPct val="100000"/>
                <a:buFont typeface="Arial" charset="0"/>
                <a:buNone/>
              </a:pPr>
              <a:r>
                <a:rPr lang="en-US" sz="1600">
                  <a:sym typeface="Arial" charset="0"/>
                </a:rPr>
                <a:t>Index</a:t>
              </a:r>
            </a:p>
          </p:txBody>
        </p:sp>
        <p:sp>
          <p:nvSpPr>
            <p:cNvPr id="2478093" name="Rectangle 14"/>
            <p:cNvSpPr>
              <a:spLocks noChangeArrowheads="1"/>
            </p:cNvSpPr>
            <p:nvPr/>
          </p:nvSpPr>
          <p:spPr bwMode="gray">
            <a:xfrm>
              <a:off x="1905" y="1212"/>
              <a:ext cx="2976" cy="326"/>
            </a:xfrm>
            <a:prstGeom prst="rect">
              <a:avLst/>
            </a:prstGeom>
            <a:solidFill>
              <a:schemeClr val="accent2"/>
            </a:solidFill>
            <a:ln w="28575">
              <a:noFill/>
              <a:miter lim="800000"/>
              <a:headEnd type="none" w="sm" len="sm"/>
              <a:tailEnd type="none" w="sm" len="sm"/>
            </a:ln>
          </p:spPr>
          <p:txBody>
            <a:bodyPr/>
            <a:lstStyle/>
            <a:p>
              <a:pPr algn="l" eaLnBrk="0" hangingPunct="0">
                <a:lnSpc>
                  <a:spcPct val="114000"/>
                </a:lnSpc>
                <a:spcBef>
                  <a:spcPct val="25000"/>
                </a:spcBef>
                <a:spcAft>
                  <a:spcPct val="35000"/>
                </a:spcAft>
                <a:buSzPct val="100000"/>
                <a:buFont typeface="Arial" charset="0"/>
                <a:buNone/>
              </a:pPr>
              <a:r>
                <a:rPr lang="en-US" sz="1800" b="1">
                  <a:solidFill>
                    <a:srgbClr val="FFFFFF"/>
                  </a:solidFill>
                  <a:sym typeface="Arial" charset="0"/>
                </a:rPr>
                <a:t>Description</a:t>
              </a:r>
            </a:p>
          </p:txBody>
        </p:sp>
        <p:sp>
          <p:nvSpPr>
            <p:cNvPr id="2478094" name="Rectangle 15"/>
            <p:cNvSpPr>
              <a:spLocks noChangeArrowheads="1"/>
            </p:cNvSpPr>
            <p:nvPr/>
          </p:nvSpPr>
          <p:spPr bwMode="gray">
            <a:xfrm>
              <a:off x="840" y="1212"/>
              <a:ext cx="1065" cy="326"/>
            </a:xfrm>
            <a:prstGeom prst="rect">
              <a:avLst/>
            </a:prstGeom>
            <a:solidFill>
              <a:schemeClr val="accent2"/>
            </a:solidFill>
            <a:ln w="28575">
              <a:noFill/>
              <a:miter lim="800000"/>
              <a:headEnd type="none" w="sm" len="sm"/>
              <a:tailEnd type="none" w="sm" len="sm"/>
            </a:ln>
          </p:spPr>
          <p:txBody>
            <a:bodyPr/>
            <a:lstStyle/>
            <a:p>
              <a:pPr algn="l" eaLnBrk="0" hangingPunct="0">
                <a:lnSpc>
                  <a:spcPct val="114000"/>
                </a:lnSpc>
                <a:spcBef>
                  <a:spcPct val="25000"/>
                </a:spcBef>
                <a:spcAft>
                  <a:spcPct val="35000"/>
                </a:spcAft>
                <a:buSzPct val="100000"/>
                <a:buFont typeface="Arial" charset="0"/>
                <a:buNone/>
              </a:pPr>
              <a:r>
                <a:rPr lang="en-US" sz="1800" b="1">
                  <a:solidFill>
                    <a:srgbClr val="FFFFFF"/>
                  </a:solidFill>
                  <a:sym typeface="Arial" charset="0"/>
                </a:rPr>
                <a:t>Objet</a:t>
              </a:r>
            </a:p>
          </p:txBody>
        </p:sp>
        <p:sp>
          <p:nvSpPr>
            <p:cNvPr id="2478095" name="Line 16"/>
            <p:cNvSpPr>
              <a:spLocks noChangeShapeType="1"/>
            </p:cNvSpPr>
            <p:nvPr/>
          </p:nvSpPr>
          <p:spPr bwMode="blackWhite">
            <a:xfrm>
              <a:off x="840" y="1538"/>
              <a:ext cx="4041" cy="0"/>
            </a:xfrm>
            <a:prstGeom prst="line">
              <a:avLst/>
            </a:prstGeom>
            <a:noFill/>
            <a:ln w="57150">
              <a:solidFill>
                <a:schemeClr val="tx1"/>
              </a:solidFill>
              <a:round/>
              <a:headEnd type="none" w="sm" len="sm"/>
              <a:tailEnd type="none" w="sm" len="sm"/>
            </a:ln>
          </p:spPr>
          <p:txBody>
            <a:bodyPr/>
            <a:lstStyle/>
            <a:p>
              <a:endParaRPr lang="fr-FR"/>
            </a:p>
          </p:txBody>
        </p:sp>
        <p:sp>
          <p:nvSpPr>
            <p:cNvPr id="2478096" name="Line 17"/>
            <p:cNvSpPr>
              <a:spLocks noChangeShapeType="1"/>
            </p:cNvSpPr>
            <p:nvPr/>
          </p:nvSpPr>
          <p:spPr bwMode="blackWhite">
            <a:xfrm>
              <a:off x="840" y="2874"/>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097" name="Line 18"/>
            <p:cNvSpPr>
              <a:spLocks noChangeShapeType="1"/>
            </p:cNvSpPr>
            <p:nvPr/>
          </p:nvSpPr>
          <p:spPr bwMode="blackWhite">
            <a:xfrm>
              <a:off x="840" y="3139"/>
              <a:ext cx="4041" cy="0"/>
            </a:xfrm>
            <a:prstGeom prst="line">
              <a:avLst/>
            </a:prstGeom>
            <a:noFill/>
            <a:ln w="28575" cap="sq">
              <a:solidFill>
                <a:schemeClr val="tx1"/>
              </a:solidFill>
              <a:round/>
              <a:headEnd type="none" w="sm" len="sm"/>
              <a:tailEnd type="none" w="sm" len="sm"/>
            </a:ln>
          </p:spPr>
          <p:txBody>
            <a:bodyPr/>
            <a:lstStyle/>
            <a:p>
              <a:endParaRPr lang="fr-FR"/>
            </a:p>
          </p:txBody>
        </p:sp>
        <p:sp>
          <p:nvSpPr>
            <p:cNvPr id="2478098" name="Line 19"/>
            <p:cNvSpPr>
              <a:spLocks noChangeShapeType="1"/>
            </p:cNvSpPr>
            <p:nvPr/>
          </p:nvSpPr>
          <p:spPr bwMode="blackWhite">
            <a:xfrm>
              <a:off x="840" y="1212"/>
              <a:ext cx="0" cy="326"/>
            </a:xfrm>
            <a:prstGeom prst="line">
              <a:avLst/>
            </a:prstGeom>
            <a:noFill/>
            <a:ln w="28575">
              <a:solidFill>
                <a:schemeClr val="tx1"/>
              </a:solidFill>
              <a:round/>
              <a:headEnd type="none" w="sm" len="sm"/>
              <a:tailEnd type="none" w="sm" len="sm"/>
            </a:ln>
          </p:spPr>
          <p:txBody>
            <a:bodyPr/>
            <a:lstStyle/>
            <a:p>
              <a:endParaRPr lang="fr-FR"/>
            </a:p>
          </p:txBody>
        </p:sp>
        <p:sp>
          <p:nvSpPr>
            <p:cNvPr id="2478099" name="Line 20"/>
            <p:cNvSpPr>
              <a:spLocks noChangeShapeType="1"/>
            </p:cNvSpPr>
            <p:nvPr/>
          </p:nvSpPr>
          <p:spPr bwMode="blackWhite">
            <a:xfrm>
              <a:off x="1905" y="1212"/>
              <a:ext cx="0" cy="1927"/>
            </a:xfrm>
            <a:prstGeom prst="line">
              <a:avLst/>
            </a:prstGeom>
            <a:noFill/>
            <a:ln w="28575">
              <a:solidFill>
                <a:schemeClr val="tx1"/>
              </a:solidFill>
              <a:round/>
              <a:headEnd type="none" w="sm" len="sm"/>
              <a:tailEnd type="none" w="sm" len="sm"/>
            </a:ln>
          </p:spPr>
          <p:txBody>
            <a:bodyPr/>
            <a:lstStyle/>
            <a:p>
              <a:endParaRPr lang="fr-FR"/>
            </a:p>
          </p:txBody>
        </p:sp>
        <p:sp>
          <p:nvSpPr>
            <p:cNvPr id="2478100" name="Line 21"/>
            <p:cNvSpPr>
              <a:spLocks noChangeShapeType="1"/>
            </p:cNvSpPr>
            <p:nvPr/>
          </p:nvSpPr>
          <p:spPr bwMode="blackWhite">
            <a:xfrm>
              <a:off x="4881" y="1212"/>
              <a:ext cx="0" cy="326"/>
            </a:xfrm>
            <a:prstGeom prst="line">
              <a:avLst/>
            </a:prstGeom>
            <a:noFill/>
            <a:ln w="28575">
              <a:solidFill>
                <a:schemeClr val="tx1"/>
              </a:solidFill>
              <a:round/>
              <a:headEnd type="none" w="sm" len="sm"/>
              <a:tailEnd type="none" w="sm" len="sm"/>
            </a:ln>
          </p:spPr>
          <p:txBody>
            <a:bodyPr/>
            <a:lstStyle/>
            <a:p>
              <a:endParaRPr lang="fr-FR"/>
            </a:p>
          </p:txBody>
        </p:sp>
        <p:sp>
          <p:nvSpPr>
            <p:cNvPr id="2478101" name="Line 22"/>
            <p:cNvSpPr>
              <a:spLocks noChangeShapeType="1"/>
            </p:cNvSpPr>
            <p:nvPr/>
          </p:nvSpPr>
          <p:spPr bwMode="blackWhite">
            <a:xfrm>
              <a:off x="840" y="1803"/>
              <a:ext cx="4041"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478102" name="Line 23"/>
            <p:cNvSpPr>
              <a:spLocks noChangeShapeType="1"/>
            </p:cNvSpPr>
            <p:nvPr/>
          </p:nvSpPr>
          <p:spPr bwMode="blackWhite">
            <a:xfrm>
              <a:off x="840" y="2471"/>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3" name="Line 24"/>
            <p:cNvSpPr>
              <a:spLocks noChangeShapeType="1"/>
            </p:cNvSpPr>
            <p:nvPr/>
          </p:nvSpPr>
          <p:spPr bwMode="blackWhite">
            <a:xfrm>
              <a:off x="840" y="2206"/>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4" name="Line 25"/>
            <p:cNvSpPr>
              <a:spLocks noChangeShapeType="1"/>
            </p:cNvSpPr>
            <p:nvPr/>
          </p:nvSpPr>
          <p:spPr bwMode="blackWhite">
            <a:xfrm>
              <a:off x="840" y="1212"/>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5" name="Line 26"/>
            <p:cNvSpPr>
              <a:spLocks noChangeShapeType="1"/>
            </p:cNvSpPr>
            <p:nvPr/>
          </p:nvSpPr>
          <p:spPr bwMode="blackWhite">
            <a:xfrm>
              <a:off x="840" y="1538"/>
              <a:ext cx="0" cy="1601"/>
            </a:xfrm>
            <a:prstGeom prst="line">
              <a:avLst/>
            </a:prstGeom>
            <a:noFill/>
            <a:ln w="28575" cap="sq">
              <a:solidFill>
                <a:schemeClr val="tx1"/>
              </a:solidFill>
              <a:round/>
              <a:headEnd type="none" w="sm" len="sm"/>
              <a:tailEnd type="none" w="sm" len="sm"/>
            </a:ln>
          </p:spPr>
          <p:txBody>
            <a:bodyPr/>
            <a:lstStyle/>
            <a:p>
              <a:endParaRPr lang="fr-FR"/>
            </a:p>
          </p:txBody>
        </p:sp>
        <p:sp>
          <p:nvSpPr>
            <p:cNvPr id="2478106" name="Line 27"/>
            <p:cNvSpPr>
              <a:spLocks noChangeShapeType="1"/>
            </p:cNvSpPr>
            <p:nvPr/>
          </p:nvSpPr>
          <p:spPr bwMode="blackWhite">
            <a:xfrm>
              <a:off x="4881" y="1538"/>
              <a:ext cx="0" cy="1601"/>
            </a:xfrm>
            <a:prstGeom prst="line">
              <a:avLst/>
            </a:prstGeom>
            <a:noFill/>
            <a:ln w="28575" cap="sq">
              <a:solidFill>
                <a:schemeClr val="tx1"/>
              </a:solidFill>
              <a:round/>
              <a:headEnd type="none" w="sm" len="sm"/>
              <a:tailEnd type="none" w="sm" len="sm"/>
            </a:ln>
          </p:spPr>
          <p:txBody>
            <a:bodyPr/>
            <a:lstStyle/>
            <a:p>
              <a:endParaRPr lang="fr-FR"/>
            </a:p>
          </p:txBody>
        </p:sp>
      </p:gr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22" name="Rectangle 6"/>
          <p:cNvSpPr>
            <a:spLocks noGrp="1" noChangeArrowheads="1"/>
          </p:cNvSpPr>
          <p:nvPr>
            <p:ph type="title" idx="4294967295"/>
          </p:nvPr>
        </p:nvSpPr>
        <p:spPr>
          <a:xfrm>
            <a:off x="0" y="274638"/>
            <a:ext cx="8229600" cy="1143000"/>
          </a:xfrm>
        </p:spPr>
        <p:txBody>
          <a:bodyPr/>
          <a:lstStyle/>
          <a:p>
            <a:pPr>
              <a:buClrTx/>
            </a:pPr>
            <a:r>
              <a:rPr lang="en-US" smtClean="0">
                <a:sym typeface="Arial" charset="0"/>
              </a:rPr>
              <a:t>Vue</a:t>
            </a:r>
            <a:endParaRPr lang="en-US">
              <a:sym typeface="Arial" charset="0"/>
            </a:endParaRPr>
          </a:p>
        </p:txBody>
      </p:sp>
      <p:sp>
        <p:nvSpPr>
          <p:cNvPr id="2488323" name="Rectangle 7"/>
          <p:cNvSpPr>
            <a:spLocks noGrp="1" noChangeArrowheads="1"/>
          </p:cNvSpPr>
          <p:nvPr>
            <p:ph type="body" idx="4294967295"/>
          </p:nvPr>
        </p:nvSpPr>
        <p:spPr>
          <a:xfrm>
            <a:off x="0" y="1449388"/>
            <a:ext cx="7918450" cy="3038475"/>
          </a:xfrm>
        </p:spPr>
        <p:txBody>
          <a:bodyPr>
            <a:normAutofit lnSpcReduction="10000"/>
          </a:bodyPr>
          <a:lstStyle/>
          <a:p>
            <a:pPr marL="574675" lvl="1" indent="-460375"/>
            <a:r>
              <a:rPr lang="en-US" b="0">
                <a:solidFill>
                  <a:srgbClr val="000000"/>
                </a:solidFill>
                <a:cs typeface="Arial" charset="0"/>
                <a:sym typeface="Arial" charset="0"/>
              </a:rPr>
              <a:t>Créez la vue </a:t>
            </a:r>
            <a:r>
              <a:rPr lang="en-US" b="0">
                <a:solidFill>
                  <a:srgbClr val="000000"/>
                </a:solidFill>
                <a:latin typeface="Courier New" pitchFamily="49" charset="0"/>
                <a:cs typeface="Arial" charset="0"/>
                <a:sym typeface="Arial" charset="0"/>
              </a:rPr>
              <a:t>EMPVU80</a:t>
            </a:r>
            <a:r>
              <a:rPr lang="en-US" b="0">
                <a:solidFill>
                  <a:srgbClr val="000000"/>
                </a:solidFill>
                <a:cs typeface="Arial" charset="0"/>
                <a:sym typeface="Arial" charset="0"/>
              </a:rPr>
              <a:t>, qui contient les détails relatifs aux employés du département 80 :</a:t>
            </a:r>
          </a:p>
          <a:p>
            <a:pPr marL="574675" lvl="1" indent="-460375">
              <a:buFont typeface="Arial" charset="0"/>
              <a:buNone/>
            </a:pPr>
            <a:endParaRPr lang="fr-FR" b="0">
              <a:solidFill>
                <a:srgbClr val="000000"/>
              </a:solidFill>
              <a:cs typeface="Arial" charset="0"/>
              <a:sym typeface="Arial" charset="0"/>
            </a:endParaRPr>
          </a:p>
          <a:p>
            <a:pPr marL="574675" lvl="1" indent="-460375">
              <a:buFont typeface="Arial" charset="0"/>
              <a:buNone/>
            </a:pPr>
            <a:endParaRPr lang="en-US" b="0">
              <a:solidFill>
                <a:srgbClr val="000000"/>
              </a:solidFill>
              <a:cs typeface="Arial" charset="0"/>
              <a:sym typeface="Arial" charset="0"/>
            </a:endParaRPr>
          </a:p>
          <a:p>
            <a:pPr marL="574675" lvl="1" indent="-460375"/>
            <a:endParaRPr lang="en-US" b="0">
              <a:solidFill>
                <a:srgbClr val="000000"/>
              </a:solidFill>
              <a:cs typeface="Arial" charset="0"/>
              <a:sym typeface="Arial" charset="0"/>
            </a:endParaRPr>
          </a:p>
          <a:p>
            <a:pPr marL="574675" lvl="1" indent="-460375"/>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Décrivez la structure de la vue à l'aide de la commande </a:t>
            </a:r>
            <a:r>
              <a:rPr lang="en-US" b="0">
                <a:solidFill>
                  <a:srgbClr val="000000"/>
                </a:solidFill>
                <a:latin typeface="Courier New" pitchFamily="49" charset="0"/>
                <a:cs typeface="Arial" charset="0"/>
                <a:sym typeface="Arial" charset="0"/>
              </a:rPr>
              <a:t>DESCRIBE</a:t>
            </a:r>
            <a:r>
              <a:rPr lang="en-US" b="0">
                <a:solidFill>
                  <a:srgbClr val="000000"/>
                </a:solidFill>
                <a:cs typeface="Arial" charset="0"/>
                <a:sym typeface="Arial" charset="0"/>
              </a:rPr>
              <a:t> de iSQL*Plus :</a:t>
            </a:r>
          </a:p>
        </p:txBody>
      </p:sp>
      <p:sp>
        <p:nvSpPr>
          <p:cNvPr id="2488324" name="Rectangle 4"/>
          <p:cNvSpPr>
            <a:spLocks noChangeArrowheads="1"/>
          </p:cNvSpPr>
          <p:nvPr/>
        </p:nvSpPr>
        <p:spPr bwMode="blackGray">
          <a:xfrm>
            <a:off x="857250" y="4635500"/>
            <a:ext cx="7296150" cy="4508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DESCRIBE empvu80</a:t>
            </a:r>
          </a:p>
        </p:txBody>
      </p:sp>
      <p:sp>
        <p:nvSpPr>
          <p:cNvPr id="2488329" name="Rectangle 5"/>
          <p:cNvSpPr>
            <a:spLocks noChangeArrowheads="1"/>
          </p:cNvSpPr>
          <p:nvPr/>
        </p:nvSpPr>
        <p:spPr bwMode="blackGray">
          <a:xfrm>
            <a:off x="838200" y="2273300"/>
            <a:ext cx="7315200" cy="13811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VIEW 	empvu80</a:t>
            </a:r>
          </a:p>
          <a:p>
            <a:pPr algn="l" eaLnBrk="0" hangingPunct="0">
              <a:tabLst>
                <a:tab pos="1200150" algn="l"/>
              </a:tabLst>
            </a:pPr>
            <a:r>
              <a:rPr lang="en-US" sz="1800" b="1">
                <a:latin typeface="Courier New" pitchFamily="49" charset="0"/>
              </a:rPr>
              <a:t> AS SELECT  employee_id, last_name, salary</a:t>
            </a:r>
          </a:p>
          <a:p>
            <a:pPr algn="l" eaLnBrk="0" hangingPunct="0">
              <a:tabLst>
                <a:tab pos="1200150" algn="l"/>
              </a:tabLst>
            </a:pPr>
            <a:r>
              <a:rPr lang="en-US" sz="1800" b="1">
                <a:latin typeface="Courier New" pitchFamily="49" charset="0"/>
              </a:rPr>
              <a:t>    FROM    employees</a:t>
            </a:r>
          </a:p>
          <a:p>
            <a:pPr algn="l" eaLnBrk="0" hangingPunct="0">
              <a:tabLst>
                <a:tab pos="1200150" algn="l"/>
              </a:tabLst>
            </a:pPr>
            <a:r>
              <a:rPr lang="en-US" sz="1800" b="1">
                <a:latin typeface="Courier New" pitchFamily="49" charset="0"/>
              </a:rPr>
              <a:t>    WHERE   department_id = 80;</a:t>
            </a:r>
          </a:p>
          <a:p>
            <a:pPr algn="l" eaLnBrk="0" hangingPunct="0">
              <a:tabLst>
                <a:tab pos="1200150" algn="l"/>
              </a:tabLst>
            </a:pPr>
            <a:endParaRPr lang="en-US" sz="1800" b="1">
              <a:latin typeface="Courier New" pitchFamily="49" charset="0"/>
            </a:endParaRPr>
          </a:p>
        </p:txBody>
      </p:sp>
      <p:pic>
        <p:nvPicPr>
          <p:cNvPr id="2488330" name="Picture 8" descr="C:\project-SQLFund1\images\img10-viewcreated.gif"/>
          <p:cNvPicPr>
            <a:picLocks noChangeAspect="1" noChangeArrowheads="1"/>
          </p:cNvPicPr>
          <p:nvPr/>
        </p:nvPicPr>
        <p:blipFill>
          <a:blip r:embed="rId3" cstate="print"/>
          <a:srcRect/>
          <a:stretch>
            <a:fillRect/>
          </a:stretch>
        </p:blipFill>
        <p:spPr bwMode="gray">
          <a:xfrm>
            <a:off x="914400" y="3416300"/>
            <a:ext cx="1793875" cy="239713"/>
          </a:xfrm>
          <a:prstGeom prst="rect">
            <a:avLst/>
          </a:prstGeom>
          <a:noFill/>
          <a:ln w="9525">
            <a:noFill/>
            <a:miter lim="800000"/>
            <a:headEnd/>
            <a:tailEnd/>
          </a:ln>
        </p:spPr>
      </p:pic>
      <p:sp>
        <p:nvSpPr>
          <p:cNvPr id="7" name="Rectangle 4"/>
          <p:cNvSpPr>
            <a:spLocks noChangeArrowheads="1"/>
          </p:cNvSpPr>
          <p:nvPr/>
        </p:nvSpPr>
        <p:spPr bwMode="blackGray">
          <a:xfrm>
            <a:off x="804242" y="6093296"/>
            <a:ext cx="7296150" cy="4508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smtClean="0">
                <a:latin typeface="Courier New" pitchFamily="49" charset="0"/>
                <a:sym typeface="Arial" charset="0"/>
              </a:rPr>
              <a:t>SELECT * FROM empvu80</a:t>
            </a:r>
            <a:endParaRPr lang="en-US" sz="1800" b="1">
              <a:latin typeface="Courier New" pitchFamily="49" charset="0"/>
              <a:sym typeface="Arial" charset="0"/>
            </a:endParaRPr>
          </a:p>
        </p:txBody>
      </p:sp>
      <p:sp>
        <p:nvSpPr>
          <p:cNvPr id="8" name="ZoneTexte 7"/>
          <p:cNvSpPr txBox="1"/>
          <p:nvPr/>
        </p:nvSpPr>
        <p:spPr>
          <a:xfrm>
            <a:off x="755576" y="5445224"/>
            <a:ext cx="5988947" cy="523220"/>
          </a:xfrm>
          <a:prstGeom prst="rect">
            <a:avLst/>
          </a:prstGeom>
          <a:noFill/>
        </p:spPr>
        <p:txBody>
          <a:bodyPr wrap="none" rtlCol="0">
            <a:spAutoFit/>
          </a:bodyPr>
          <a:lstStyle/>
          <a:p>
            <a:r>
              <a:rPr lang="fr-FR" sz="2800" smtClean="0">
                <a:latin typeface="Calibri" pitchFamily="34" charset="0"/>
                <a:cs typeface="Calibri" pitchFamily="34" charset="0"/>
              </a:rPr>
              <a:t>- Extraire les données à l’aide d’une vue</a:t>
            </a:r>
            <a:r>
              <a:rPr lang="fr-FR" smtClean="0"/>
              <a:t> </a:t>
            </a:r>
            <a:endParaRPr lang="fr-F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4834" name="Rectangle 5"/>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Insérer de nouvelles lignes</a:t>
            </a:r>
          </a:p>
        </p:txBody>
      </p:sp>
      <p:sp>
        <p:nvSpPr>
          <p:cNvPr id="2424835" name="Rectangle 6"/>
          <p:cNvSpPr>
            <a:spLocks noGrp="1" noChangeArrowheads="1"/>
          </p:cNvSpPr>
          <p:nvPr>
            <p:ph type="body" idx="4294967295"/>
          </p:nvPr>
        </p:nvSpPr>
        <p:spPr>
          <a:xfrm>
            <a:off x="0" y="1449388"/>
            <a:ext cx="7918450" cy="4311650"/>
          </a:xfrm>
        </p:spPr>
        <p:txBody>
          <a:bodyPr>
            <a:normAutofit lnSpcReduction="10000"/>
          </a:bodyPr>
          <a:lstStyle/>
          <a:p>
            <a:pPr marL="574675" lvl="1" indent="-460375"/>
            <a:r>
              <a:rPr lang="en-US" b="0">
                <a:solidFill>
                  <a:srgbClr val="000000"/>
                </a:solidFill>
                <a:cs typeface="Arial" pitchFamily="34" charset="0"/>
                <a:sym typeface="Arial" pitchFamily="34" charset="0"/>
              </a:rPr>
              <a:t>Insérez une nouvelle ligne contenant des valeurs pour chaque colonne.</a:t>
            </a:r>
          </a:p>
          <a:p>
            <a:pPr marL="574675" lvl="1" indent="-460375"/>
            <a:r>
              <a:rPr lang="en-US" b="0">
                <a:solidFill>
                  <a:srgbClr val="000000"/>
                </a:solidFill>
                <a:cs typeface="Arial" pitchFamily="34" charset="0"/>
                <a:sym typeface="Arial" pitchFamily="34" charset="0"/>
              </a:rPr>
              <a:t>Enumérez les valeurs dans l'ordre par défaut des colonnes de la table.</a:t>
            </a:r>
          </a:p>
          <a:p>
            <a:pPr marL="574675" lvl="1" indent="-460375"/>
            <a:r>
              <a:rPr lang="en-US" b="0">
                <a:solidFill>
                  <a:srgbClr val="000000"/>
                </a:solidFill>
                <a:cs typeface="Arial" pitchFamily="34" charset="0"/>
                <a:sym typeface="Arial" pitchFamily="34" charset="0"/>
              </a:rPr>
              <a:t>Enumérez éventuellement les colonnes indiquées dans la clause </a:t>
            </a:r>
            <a:r>
              <a:rPr lang="en-US" b="0">
                <a:solidFill>
                  <a:srgbClr val="000000"/>
                </a:solidFill>
                <a:latin typeface="Courier New" pitchFamily="49" charset="0"/>
                <a:cs typeface="Arial" pitchFamily="34" charset="0"/>
                <a:sym typeface="Arial" pitchFamily="34" charset="0"/>
              </a:rPr>
              <a:t>INSERT</a:t>
            </a:r>
            <a:r>
              <a:rPr lang="en-US" b="0">
                <a:solidFill>
                  <a:srgbClr val="000000"/>
                </a:solidFill>
                <a:cs typeface="Arial" pitchFamily="34" charset="0"/>
                <a:sym typeface="Arial" pitchFamily="34" charset="0"/>
              </a:rPr>
              <a:t>.</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Placez les valeurs de type caractère et date entre apostrophes.</a:t>
            </a:r>
          </a:p>
        </p:txBody>
      </p:sp>
      <p:sp>
        <p:nvSpPr>
          <p:cNvPr id="2424838" name="Rectangle 4"/>
          <p:cNvSpPr>
            <a:spLocks noChangeArrowheads="1"/>
          </p:cNvSpPr>
          <p:nvPr/>
        </p:nvSpPr>
        <p:spPr bwMode="blackGray">
          <a:xfrm>
            <a:off x="838200" y="3736975"/>
            <a:ext cx="7696200"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departments(department_id, </a:t>
            </a:r>
          </a:p>
          <a:p>
            <a:pPr algn="l" eaLnBrk="0" hangingPunct="0">
              <a:tabLst>
                <a:tab pos="1200150" algn="l"/>
              </a:tabLst>
            </a:pPr>
            <a:r>
              <a:rPr lang="en-US" sz="1800" b="1">
                <a:latin typeface="Courier New" pitchFamily="49" charset="0"/>
              </a:rPr>
              <a:t>       department_name, manager_id, location_id)</a:t>
            </a:r>
          </a:p>
          <a:p>
            <a:pPr algn="l" eaLnBrk="0" hangingPunct="0">
              <a:tabLst>
                <a:tab pos="1200150" algn="l"/>
              </a:tabLst>
            </a:pPr>
            <a:r>
              <a:rPr lang="en-US" sz="1800" b="1">
                <a:latin typeface="Courier New" pitchFamily="49" charset="0"/>
              </a:rPr>
              <a:t>VALUES (70, 'Public Relations', 100, 1700);</a:t>
            </a:r>
          </a:p>
          <a:p>
            <a:pPr algn="l" eaLnBrk="0" hangingPunct="0">
              <a:tabLst>
                <a:tab pos="1200150" algn="l"/>
              </a:tabLst>
            </a:pPr>
            <a:endParaRPr lang="en-US" sz="1800" b="1">
              <a:solidFill>
                <a:srgbClr val="FC0128"/>
              </a:solidFill>
              <a:latin typeface="Courier New" pitchFamily="49" charset="0"/>
            </a:endParaRPr>
          </a:p>
        </p:txBody>
      </p:sp>
      <p:pic>
        <p:nvPicPr>
          <p:cNvPr id="2424839" name="Picture 7" descr="C:\project-SQLFund1\images\img09-1row.gif"/>
          <p:cNvPicPr>
            <a:picLocks noChangeAspect="1" noChangeArrowheads="1"/>
          </p:cNvPicPr>
          <p:nvPr/>
        </p:nvPicPr>
        <p:blipFill>
          <a:blip r:embed="rId3" cstate="print"/>
          <a:srcRect/>
          <a:stretch>
            <a:fillRect/>
          </a:stretch>
        </p:blipFill>
        <p:spPr bwMode="auto">
          <a:xfrm>
            <a:off x="990600" y="4622800"/>
            <a:ext cx="1314450"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6"/>
          <p:cNvSpPr>
            <a:spLocks noGrp="1" noChangeArrowheads="1"/>
          </p:cNvSpPr>
          <p:nvPr>
            <p:ph type="title" idx="4294967295"/>
          </p:nvPr>
        </p:nvSpPr>
        <p:spPr>
          <a:xfrm>
            <a:off x="0" y="274638"/>
            <a:ext cx="8229600" cy="1143000"/>
          </a:xfrm>
        </p:spPr>
        <p:txBody>
          <a:bodyPr>
            <a:normAutofit/>
          </a:bodyPr>
          <a:lstStyle/>
          <a:p>
            <a:pPr>
              <a:buClrTx/>
            </a:pPr>
            <a:r>
              <a:rPr lang="en-US" sz="3600" b="1">
                <a:sym typeface="Arial" charset="0"/>
              </a:rPr>
              <a:t>Utiliser la clause </a:t>
            </a:r>
            <a:r>
              <a:rPr lang="en-US" sz="3600" b="1">
                <a:latin typeface="Courier New" pitchFamily="49" charset="0"/>
                <a:sym typeface="Arial" charset="0"/>
              </a:rPr>
              <a:t>WITH</a:t>
            </a:r>
            <a:r>
              <a:rPr lang="en-US" sz="3600" b="1">
                <a:sym typeface="Arial" charset="0"/>
              </a:rPr>
              <a:t> </a:t>
            </a:r>
            <a:r>
              <a:rPr lang="en-US" sz="3600" b="1">
                <a:latin typeface="Courier New" pitchFamily="49" charset="0"/>
                <a:sym typeface="Arial" charset="0"/>
              </a:rPr>
              <a:t>CHECK</a:t>
            </a:r>
            <a:r>
              <a:rPr lang="en-US" sz="3600" b="1">
                <a:sym typeface="Arial" charset="0"/>
              </a:rPr>
              <a:t> </a:t>
            </a:r>
            <a:r>
              <a:rPr lang="en-US" sz="3600" b="1">
                <a:latin typeface="Courier New" pitchFamily="49" charset="0"/>
                <a:sym typeface="Arial" charset="0"/>
              </a:rPr>
              <a:t>OPTION</a:t>
            </a:r>
          </a:p>
        </p:txBody>
      </p:sp>
      <p:sp>
        <p:nvSpPr>
          <p:cNvPr id="2504707" name="Rectangle 7"/>
          <p:cNvSpPr>
            <a:spLocks noGrp="1" noChangeArrowheads="1"/>
          </p:cNvSpPr>
          <p:nvPr>
            <p:ph type="body" idx="4294967295"/>
          </p:nvPr>
        </p:nvSpPr>
        <p:spPr>
          <a:xfrm>
            <a:off x="0" y="1449388"/>
            <a:ext cx="7918450" cy="4779962"/>
          </a:xfrm>
        </p:spPr>
        <p:txBody>
          <a:bodyPr>
            <a:normAutofit lnSpcReduction="10000"/>
          </a:bodyPr>
          <a:lstStyle/>
          <a:p>
            <a:pPr marL="574675" lvl="1" indent="-460375"/>
            <a:r>
              <a:rPr lang="en-US" b="0">
                <a:solidFill>
                  <a:srgbClr val="000000"/>
                </a:solidFill>
                <a:cs typeface="Arial" charset="0"/>
                <a:sym typeface="Arial" charset="0"/>
              </a:rPr>
              <a:t>La clause </a:t>
            </a:r>
            <a:r>
              <a:rPr lang="en-US" b="0">
                <a:solidFill>
                  <a:srgbClr val="000000"/>
                </a:solidFill>
                <a:latin typeface="Courier New" pitchFamily="49" charset="0"/>
                <a:cs typeface="Arial" charset="0"/>
                <a:sym typeface="Arial" charset="0"/>
              </a:rPr>
              <a:t>WITH</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CHECK</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OPTION</a:t>
            </a:r>
            <a:r>
              <a:rPr lang="en-US" b="0">
                <a:solidFill>
                  <a:srgbClr val="000000"/>
                </a:solidFill>
                <a:cs typeface="Arial" charset="0"/>
                <a:sym typeface="Arial" charset="0"/>
              </a:rPr>
              <a:t> permet de garantir que les opérations LMD effectuées sur la vue concernent uniquement les lignes sélectionnées par celle-ci :</a:t>
            </a: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r>
              <a:rPr lang="en-US" b="0">
                <a:solidFill>
                  <a:srgbClr val="000000"/>
                </a:solidFill>
                <a:cs typeface="Arial" charset="0"/>
                <a:sym typeface="Arial" charset="0"/>
              </a:rPr>
              <a:t> </a:t>
            </a:r>
          </a:p>
          <a:p>
            <a:pPr marL="574675" lvl="1" indent="-460375">
              <a:buClrTx/>
              <a:buFont typeface="Arial" charset="0"/>
              <a:buNone/>
            </a:pPr>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Toute tentative d'insertion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d'une ligne dont la valeur </a:t>
            </a:r>
            <a:r>
              <a:rPr lang="en-US" b="0">
                <a:solidFill>
                  <a:srgbClr val="000000"/>
                </a:solidFill>
                <a:latin typeface="Courier New" pitchFamily="49" charset="0"/>
                <a:cs typeface="Arial" charset="0"/>
                <a:sym typeface="Arial" charset="0"/>
              </a:rPr>
              <a:t>department_id</a:t>
            </a:r>
            <a:r>
              <a:rPr lang="en-US" b="0">
                <a:solidFill>
                  <a:srgbClr val="000000"/>
                </a:solidFill>
                <a:cs typeface="Arial" charset="0"/>
                <a:sym typeface="Arial" charset="0"/>
              </a:rPr>
              <a:t> est différente de 20 ou de mise à jour (</a:t>
            </a:r>
            <a:r>
              <a:rPr lang="en-US" b="0">
                <a:solidFill>
                  <a:srgbClr val="000000"/>
                </a:solidFill>
                <a:latin typeface="Courier New" pitchFamily="49" charset="0"/>
                <a:cs typeface="Arial" charset="0"/>
                <a:sym typeface="Arial" charset="0"/>
              </a:rPr>
              <a:t>UPDATE</a:t>
            </a:r>
            <a:r>
              <a:rPr lang="en-US" b="0">
                <a:solidFill>
                  <a:srgbClr val="000000"/>
                </a:solidFill>
                <a:cs typeface="Arial" charset="0"/>
                <a:sym typeface="Arial" charset="0"/>
              </a:rPr>
              <a:t>) de l'ID de département d'une ligne dans la vue échoue car il s'agit d'une violation de la contrainte </a:t>
            </a:r>
            <a:r>
              <a:rPr lang="en-US" b="0">
                <a:solidFill>
                  <a:srgbClr val="000000"/>
                </a:solidFill>
                <a:latin typeface="Courier New" pitchFamily="49" charset="0"/>
                <a:cs typeface="Arial" charset="0"/>
                <a:sym typeface="Arial" charset="0"/>
              </a:rPr>
              <a:t>WITH</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CHECK</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OPTION</a:t>
            </a:r>
            <a:r>
              <a:rPr lang="en-US" b="0">
                <a:solidFill>
                  <a:srgbClr val="000000"/>
                </a:solidFill>
                <a:cs typeface="Arial" charset="0"/>
                <a:sym typeface="Arial" charset="0"/>
              </a:rPr>
              <a:t>.</a:t>
            </a:r>
          </a:p>
        </p:txBody>
      </p:sp>
      <p:sp>
        <p:nvSpPr>
          <p:cNvPr id="2504711" name="Rectangle 4"/>
          <p:cNvSpPr>
            <a:spLocks noChangeArrowheads="1"/>
          </p:cNvSpPr>
          <p:nvPr/>
        </p:nvSpPr>
        <p:spPr bwMode="blackGray">
          <a:xfrm>
            <a:off x="755576" y="2420888"/>
            <a:ext cx="7315200" cy="176371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OR REPLACE VIEW empvu20</a:t>
            </a:r>
          </a:p>
          <a:p>
            <a:pPr algn="l" eaLnBrk="0" hangingPunct="0">
              <a:tabLst>
                <a:tab pos="1200150" algn="l"/>
              </a:tabLst>
            </a:pPr>
            <a:r>
              <a:rPr lang="en-US" sz="1800" b="1">
                <a:latin typeface="Courier New" pitchFamily="49" charset="0"/>
              </a:rPr>
              <a:t>AS SELECT	*</a:t>
            </a:r>
          </a:p>
          <a:p>
            <a:pPr algn="l" eaLnBrk="0" hangingPunct="0">
              <a:tabLst>
                <a:tab pos="1200150" algn="l"/>
              </a:tabLst>
            </a:pPr>
            <a:r>
              <a:rPr lang="en-US" sz="1800" b="1">
                <a:latin typeface="Courier New" pitchFamily="49" charset="0"/>
              </a:rPr>
              <a:t>   FROM     employees</a:t>
            </a:r>
          </a:p>
          <a:p>
            <a:pPr algn="l" eaLnBrk="0" hangingPunct="0">
              <a:tabLst>
                <a:tab pos="1200150" algn="l"/>
              </a:tabLst>
            </a:pPr>
            <a:r>
              <a:rPr lang="en-US" sz="1800" b="1">
                <a:latin typeface="Courier New" pitchFamily="49" charset="0"/>
              </a:rPr>
              <a:t>   WHERE    department_id = 20</a:t>
            </a:r>
          </a:p>
          <a:p>
            <a:pPr algn="l" eaLnBrk="0" hangingPunct="0">
              <a:tabLst>
                <a:tab pos="1200150" algn="l"/>
              </a:tabLst>
            </a:pPr>
            <a:r>
              <a:rPr lang="en-US" sz="1800" b="1">
                <a:latin typeface="Courier New" pitchFamily="49" charset="0"/>
              </a:rPr>
              <a:t>   WITH CHECK OPTION CONSTRAINT empvu20_ck ;</a:t>
            </a:r>
          </a:p>
          <a:p>
            <a:pPr algn="l" eaLnBrk="0" hangingPunct="0">
              <a:tabLst>
                <a:tab pos="1200150" algn="l"/>
              </a:tabLst>
            </a:pPr>
            <a:endParaRPr lang="en-US" sz="1800" b="1">
              <a:latin typeface="Courier New" pitchFamily="49"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mtClean="0"/>
              <a:t>Séquence: générateur de nombre entier</a:t>
            </a:r>
            <a:endParaRPr lang="fr-FR"/>
          </a:p>
        </p:txBody>
      </p:sp>
      <p:sp>
        <p:nvSpPr>
          <p:cNvPr id="3" name="Rectangle 4"/>
          <p:cNvSpPr>
            <a:spLocks noChangeArrowheads="1"/>
          </p:cNvSpPr>
          <p:nvPr/>
        </p:nvSpPr>
        <p:spPr bwMode="blackGray">
          <a:xfrm>
            <a:off x="899592" y="1988840"/>
            <a:ext cx="7448550" cy="223224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2400" b="1">
                <a:latin typeface="Courier New" pitchFamily="49" charset="0"/>
                <a:sym typeface="Arial" charset="0"/>
              </a:rPr>
              <a:t>CREATE SEQUENCE dept_deptid_seq</a:t>
            </a:r>
          </a:p>
          <a:p>
            <a:pPr algn="l" eaLnBrk="0" hangingPunct="0">
              <a:buSzPct val="100000"/>
              <a:buFont typeface="Arial" charset="0"/>
              <a:buNone/>
              <a:tabLst>
                <a:tab pos="1200150" algn="l"/>
              </a:tabLst>
            </a:pPr>
            <a:r>
              <a:rPr lang="en-US" sz="2400" b="1">
                <a:latin typeface="Courier New" pitchFamily="49" charset="0"/>
                <a:sym typeface="Arial" charset="0"/>
              </a:rPr>
              <a:t>                INCREMENT BY 10</a:t>
            </a:r>
          </a:p>
          <a:p>
            <a:pPr algn="l" eaLnBrk="0" hangingPunct="0">
              <a:buSzPct val="100000"/>
              <a:buFont typeface="Arial" charset="0"/>
              <a:buNone/>
              <a:tabLst>
                <a:tab pos="1200150" algn="l"/>
              </a:tabLst>
            </a:pPr>
            <a:r>
              <a:rPr lang="en-US" sz="2400" b="1">
                <a:latin typeface="Courier New" pitchFamily="49" charset="0"/>
                <a:sym typeface="Arial" charset="0"/>
              </a:rPr>
              <a:t>                START WITH 120</a:t>
            </a:r>
          </a:p>
          <a:p>
            <a:pPr algn="l" eaLnBrk="0" hangingPunct="0">
              <a:buSzPct val="100000"/>
              <a:buFont typeface="Arial" charset="0"/>
              <a:buNone/>
              <a:tabLst>
                <a:tab pos="1200150" algn="l"/>
              </a:tabLst>
            </a:pPr>
            <a:r>
              <a:rPr lang="en-US" sz="2400" b="1">
                <a:latin typeface="Courier New" pitchFamily="49" charset="0"/>
                <a:sym typeface="Arial" charset="0"/>
              </a:rPr>
              <a:t>                MAXVALUE </a:t>
            </a:r>
            <a:r>
              <a:rPr lang="en-US" sz="2400" b="1" smtClean="0">
                <a:latin typeface="Courier New" pitchFamily="49" charset="0"/>
                <a:sym typeface="Arial" charset="0"/>
              </a:rPr>
              <a:t>9999;</a:t>
            </a:r>
            <a:endParaRPr lang="en-US" sz="2400" b="1">
              <a:latin typeface="Courier New" pitchFamily="49" charset="0"/>
              <a:sym typeface="Arial" charset="0"/>
            </a:endParaRPr>
          </a:p>
          <a:p>
            <a:pPr algn="l" eaLnBrk="0" hangingPunct="0">
              <a:buSzPct val="100000"/>
              <a:buFont typeface="Arial" charset="0"/>
              <a:buNone/>
              <a:tabLst>
                <a:tab pos="1200150" algn="l"/>
              </a:tabLst>
            </a:pPr>
            <a:r>
              <a:rPr lang="en-US" sz="1800" b="1">
                <a:latin typeface="Courier New" pitchFamily="49" charset="0"/>
                <a:sym typeface="Arial" charset="0"/>
              </a:rPr>
              <a:t>                </a:t>
            </a:r>
          </a:p>
          <a:p>
            <a:pPr algn="l" eaLnBrk="0" hangingPunct="0">
              <a:buSzPct val="100000"/>
              <a:buFont typeface="Arial" charset="0"/>
              <a:buNone/>
              <a:tabLst>
                <a:tab pos="1200150" algn="l"/>
              </a:tabLst>
            </a:pPr>
            <a:r>
              <a:rPr lang="en-US" sz="1800" b="1">
                <a:latin typeface="Courier New" pitchFamily="49" charset="0"/>
                <a:sym typeface="Arial"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6"/>
          <p:cNvSpPr>
            <a:spLocks noGrp="1" noChangeArrowheads="1"/>
          </p:cNvSpPr>
          <p:nvPr>
            <p:ph type="title" idx="4294967295"/>
          </p:nvPr>
        </p:nvSpPr>
        <p:spPr>
          <a:xfrm>
            <a:off x="0" y="274638"/>
            <a:ext cx="8229600" cy="1143000"/>
          </a:xfrm>
        </p:spPr>
        <p:txBody>
          <a:bodyPr/>
          <a:lstStyle/>
          <a:p>
            <a:pPr>
              <a:buClrTx/>
            </a:pPr>
            <a:r>
              <a:rPr lang="en-US">
                <a:sym typeface="Arial" charset="0"/>
              </a:rPr>
              <a:t>Utiliser une séquence</a:t>
            </a:r>
          </a:p>
        </p:txBody>
      </p:sp>
      <p:sp>
        <p:nvSpPr>
          <p:cNvPr id="2529283" name="Rectangle 7"/>
          <p:cNvSpPr>
            <a:spLocks noGrp="1" noChangeArrowheads="1"/>
          </p:cNvSpPr>
          <p:nvPr>
            <p:ph type="body" idx="4294967295"/>
          </p:nvPr>
        </p:nvSpPr>
        <p:spPr>
          <a:xfrm>
            <a:off x="0" y="1449388"/>
            <a:ext cx="7918450" cy="3038475"/>
          </a:xfrm>
        </p:spPr>
        <p:txBody>
          <a:bodyPr>
            <a:normAutofit/>
          </a:bodyPr>
          <a:lstStyle/>
          <a:p>
            <a:pPr marL="574675" lvl="1" indent="-460375"/>
            <a:r>
              <a:rPr lang="en-US" b="0">
                <a:solidFill>
                  <a:srgbClr val="000000"/>
                </a:solidFill>
                <a:cs typeface="Arial" charset="0"/>
                <a:sym typeface="Arial" charset="0"/>
              </a:rPr>
              <a:t>Insérez un nouveau département nommé Support à l'emplacement dont l'ID = 2500 :</a:t>
            </a:r>
          </a:p>
          <a:p>
            <a:pPr marL="574675" lvl="1" indent="-460375">
              <a:buClrTx/>
              <a:buFont typeface="Arial" charset="0"/>
              <a:buNone/>
            </a:pPr>
            <a:endParaRPr lang="en-US"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574675" lvl="1" indent="-460375"/>
            <a:r>
              <a:rPr lang="en-US" b="0">
                <a:solidFill>
                  <a:srgbClr val="000000"/>
                </a:solidFill>
                <a:cs typeface="Arial" charset="0"/>
                <a:sym typeface="Arial" charset="0"/>
              </a:rPr>
              <a:t>Affichez la valeur actuelle de la </a:t>
            </a:r>
            <a:r>
              <a:rPr lang="en-US" b="0" smtClean="0">
                <a:solidFill>
                  <a:srgbClr val="000000"/>
                </a:solidFill>
                <a:cs typeface="Arial" charset="0"/>
                <a:sym typeface="Arial" charset="0"/>
              </a:rPr>
              <a:t>séquence</a:t>
            </a:r>
            <a:endParaRPr lang="en-US" b="0">
              <a:solidFill>
                <a:srgbClr val="000000"/>
              </a:solidFill>
              <a:cs typeface="Arial" charset="0"/>
              <a:sym typeface="Arial" charset="0"/>
            </a:endParaRPr>
          </a:p>
        </p:txBody>
      </p:sp>
      <p:sp>
        <p:nvSpPr>
          <p:cNvPr id="2529284" name="Rectangle 4"/>
          <p:cNvSpPr>
            <a:spLocks noChangeArrowheads="1"/>
          </p:cNvSpPr>
          <p:nvPr/>
        </p:nvSpPr>
        <p:spPr bwMode="blackGray">
          <a:xfrm>
            <a:off x="857250" y="2260277"/>
            <a:ext cx="7448550" cy="15287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INSERT INTO departments(department_id, </a:t>
            </a:r>
          </a:p>
          <a:p>
            <a:pPr algn="l" eaLnBrk="0" hangingPunct="0">
              <a:buSzPct val="100000"/>
              <a:buFont typeface="Arial" charset="0"/>
              <a:buNone/>
              <a:tabLst>
                <a:tab pos="1200150" algn="l"/>
              </a:tabLst>
            </a:pPr>
            <a:r>
              <a:rPr lang="en-US" sz="1800" b="1">
                <a:latin typeface="Courier New" pitchFamily="49" charset="0"/>
                <a:sym typeface="Arial" charset="0"/>
              </a:rPr>
              <a:t>            department_name, location_id)</a:t>
            </a:r>
          </a:p>
          <a:p>
            <a:pPr algn="l" eaLnBrk="0" hangingPunct="0">
              <a:buSzPct val="100000"/>
              <a:buFont typeface="Arial" charset="0"/>
              <a:buNone/>
              <a:tabLst>
                <a:tab pos="1200150" algn="l"/>
              </a:tabLst>
            </a:pPr>
            <a:r>
              <a:rPr lang="en-US" sz="1800" b="1">
                <a:latin typeface="Courier New" pitchFamily="49" charset="0"/>
                <a:sym typeface="Arial" charset="0"/>
              </a:rPr>
              <a:t>VALUES      (dept_deptid_seq.NEXTVAL, </a:t>
            </a:r>
          </a:p>
          <a:p>
            <a:pPr algn="l" eaLnBrk="0" hangingPunct="0">
              <a:buSzPct val="100000"/>
              <a:buFont typeface="Arial" charset="0"/>
              <a:buNone/>
              <a:tabLst>
                <a:tab pos="1200150" algn="l"/>
              </a:tabLst>
            </a:pPr>
            <a:r>
              <a:rPr lang="en-US" sz="1800" b="1">
                <a:latin typeface="Courier New" pitchFamily="49" charset="0"/>
                <a:sym typeface="Arial" charset="0"/>
              </a:rPr>
              <a:t>            'Support', 2500);</a:t>
            </a:r>
          </a:p>
        </p:txBody>
      </p:sp>
      <p:sp>
        <p:nvSpPr>
          <p:cNvPr id="2529285" name="Rectangle 5"/>
          <p:cNvSpPr>
            <a:spLocks noChangeArrowheads="1"/>
          </p:cNvSpPr>
          <p:nvPr/>
        </p:nvSpPr>
        <p:spPr bwMode="blackGray">
          <a:xfrm>
            <a:off x="755576" y="4437112"/>
            <a:ext cx="7448550"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dept_deptid_seq.CURRVAL</a:t>
            </a:r>
          </a:p>
          <a:p>
            <a:pPr algn="l" eaLnBrk="0" hangingPunct="0">
              <a:buSzPct val="100000"/>
              <a:buFont typeface="Arial" charset="0"/>
              <a:buNone/>
              <a:tabLst>
                <a:tab pos="1200150" algn="l"/>
              </a:tabLst>
            </a:pPr>
            <a:r>
              <a:rPr lang="en-US" sz="1800" b="1">
                <a:latin typeface="Courier New" pitchFamily="49" charset="0"/>
                <a:sym typeface="Arial" charset="0"/>
              </a:rPr>
              <a:t>FROM	dual;</a:t>
            </a:r>
          </a:p>
        </p:txBody>
      </p:sp>
      <p:pic>
        <p:nvPicPr>
          <p:cNvPr id="2529286" name="Picture 8" descr="C:\project-SQLFund1\images\img09-1row.gif"/>
          <p:cNvPicPr>
            <a:picLocks noChangeAspect="1" noChangeArrowheads="1"/>
          </p:cNvPicPr>
          <p:nvPr/>
        </p:nvPicPr>
        <p:blipFill>
          <a:blip r:embed="rId3" cstate="print"/>
          <a:srcRect/>
          <a:stretch>
            <a:fillRect/>
          </a:stretch>
        </p:blipFill>
        <p:spPr bwMode="gray">
          <a:xfrm>
            <a:off x="990600" y="3390900"/>
            <a:ext cx="1314450" cy="239713"/>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Index</a:t>
            </a:r>
            <a:endParaRPr lang="fr-FR"/>
          </a:p>
        </p:txBody>
      </p:sp>
      <p:sp>
        <p:nvSpPr>
          <p:cNvPr id="3" name="Rectangle 4"/>
          <p:cNvSpPr>
            <a:spLocks noChangeArrowheads="1"/>
          </p:cNvSpPr>
          <p:nvPr/>
        </p:nvSpPr>
        <p:spPr bwMode="blackGray">
          <a:xfrm>
            <a:off x="683568" y="4221088"/>
            <a:ext cx="7448550" cy="915988"/>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r>
              <a:rPr lang="en-US" sz="1800" b="1">
                <a:solidFill>
                  <a:schemeClr val="tx1"/>
                </a:solidFill>
                <a:latin typeface="Courier New" pitchFamily="49" charset="0"/>
              </a:rPr>
              <a:t>CREATE INDEX 	emp_last_name_idx</a:t>
            </a:r>
          </a:p>
          <a:p>
            <a:pPr algn="l" eaLnBrk="0" hangingPunct="0">
              <a:tabLst>
                <a:tab pos="1200150" algn="l"/>
              </a:tabLst>
            </a:pPr>
            <a:r>
              <a:rPr lang="en-US" sz="1800" b="1">
                <a:solidFill>
                  <a:schemeClr val="tx1"/>
                </a:solidFill>
                <a:latin typeface="Courier New" pitchFamily="49" charset="0"/>
              </a:rPr>
              <a:t>ON 		employees(last_name);</a:t>
            </a:r>
          </a:p>
          <a:p>
            <a:pPr algn="l" eaLnBrk="0" hangingPunct="0">
              <a:tabLst>
                <a:tab pos="1200150" algn="l"/>
              </a:tabLst>
            </a:pPr>
            <a:endParaRPr lang="en-US" sz="1800" b="1">
              <a:solidFill>
                <a:schemeClr val="tx1"/>
              </a:solidFill>
              <a:latin typeface="Courier New" pitchFamily="49" charset="0"/>
            </a:endParaRPr>
          </a:p>
        </p:txBody>
      </p:sp>
      <p:sp>
        <p:nvSpPr>
          <p:cNvPr id="5" name="ZoneTexte 4"/>
          <p:cNvSpPr txBox="1"/>
          <p:nvPr/>
        </p:nvSpPr>
        <p:spPr>
          <a:xfrm>
            <a:off x="827584" y="1484784"/>
            <a:ext cx="7920880" cy="1631216"/>
          </a:xfrm>
          <a:prstGeom prst="rect">
            <a:avLst/>
          </a:prstGeom>
          <a:noFill/>
        </p:spPr>
        <p:txBody>
          <a:bodyPr wrap="square" rtlCol="0">
            <a:spAutoFit/>
          </a:bodyPr>
          <a:lstStyle/>
          <a:p>
            <a:r>
              <a:rPr lang="en-US" sz="2000" b="1" smtClean="0">
                <a:sym typeface="Arial" charset="0"/>
              </a:rPr>
              <a:t>Améliore les performances de certaines interrogations</a:t>
            </a:r>
          </a:p>
          <a:p>
            <a:endParaRPr lang="en-US" sz="2000" b="1" smtClean="0">
              <a:sym typeface="Arial" charset="0"/>
            </a:endParaRPr>
          </a:p>
          <a:p>
            <a:r>
              <a:rPr lang="en-US" sz="2000" b="1" smtClean="0">
                <a:solidFill>
                  <a:srgbClr val="000000"/>
                </a:solidFill>
                <a:cs typeface="Arial" charset="0"/>
                <a:sym typeface="Arial" charset="0"/>
              </a:rPr>
              <a:t>Créé automatiquement : Un index unique est créé automatiquement lorsque vous définissez une contrainte </a:t>
            </a:r>
            <a:r>
              <a:rPr lang="en-US" sz="2000" b="1" smtClean="0">
                <a:solidFill>
                  <a:srgbClr val="000000"/>
                </a:solidFill>
                <a:latin typeface="Courier New" pitchFamily="49" charset="0"/>
                <a:cs typeface="Arial" charset="0"/>
                <a:sym typeface="Arial" charset="0"/>
              </a:rPr>
              <a:t>PRIMARY</a:t>
            </a:r>
            <a:r>
              <a:rPr lang="en-US" sz="2000" b="1" smtClean="0">
                <a:solidFill>
                  <a:srgbClr val="000000"/>
                </a:solidFill>
                <a:cs typeface="Arial" charset="0"/>
                <a:sym typeface="Arial" charset="0"/>
              </a:rPr>
              <a:t> </a:t>
            </a:r>
            <a:r>
              <a:rPr lang="en-US" sz="2000" b="1" smtClean="0">
                <a:solidFill>
                  <a:srgbClr val="000000"/>
                </a:solidFill>
                <a:latin typeface="Courier New" pitchFamily="49" charset="0"/>
                <a:cs typeface="Arial" charset="0"/>
                <a:sym typeface="Arial" charset="0"/>
              </a:rPr>
              <a:t>KEY</a:t>
            </a:r>
            <a:r>
              <a:rPr lang="en-US" sz="2000" b="1" smtClean="0">
                <a:solidFill>
                  <a:srgbClr val="000000"/>
                </a:solidFill>
                <a:cs typeface="Arial" charset="0"/>
                <a:sym typeface="Arial" charset="0"/>
              </a:rPr>
              <a:t> ou </a:t>
            </a:r>
            <a:r>
              <a:rPr lang="en-US" sz="2000" b="1" smtClean="0">
                <a:solidFill>
                  <a:srgbClr val="000000"/>
                </a:solidFill>
                <a:latin typeface="Courier New" pitchFamily="49" charset="0"/>
                <a:cs typeface="Arial" charset="0"/>
                <a:sym typeface="Arial" charset="0"/>
              </a:rPr>
              <a:t>UNIQUE</a:t>
            </a:r>
            <a:r>
              <a:rPr lang="en-US" sz="2000" b="1" smtClean="0">
                <a:solidFill>
                  <a:srgbClr val="000000"/>
                </a:solidFill>
                <a:cs typeface="Arial" charset="0"/>
                <a:sym typeface="Arial" charset="0"/>
              </a:rPr>
              <a:t> dans la définition d'une table</a:t>
            </a:r>
            <a:endParaRPr lang="fr-FR" sz="2000" b="1"/>
          </a:p>
        </p:txBody>
      </p:sp>
      <p:sp>
        <p:nvSpPr>
          <p:cNvPr id="6" name="ZoneTexte 5"/>
          <p:cNvSpPr txBox="1"/>
          <p:nvPr/>
        </p:nvSpPr>
        <p:spPr>
          <a:xfrm>
            <a:off x="827584" y="3356992"/>
            <a:ext cx="2664296" cy="646331"/>
          </a:xfrm>
          <a:prstGeom prst="rect">
            <a:avLst/>
          </a:prstGeom>
          <a:noFill/>
        </p:spPr>
        <p:txBody>
          <a:bodyPr wrap="square" rtlCol="0">
            <a:spAutoFit/>
          </a:bodyPr>
          <a:lstStyle/>
          <a:p>
            <a:r>
              <a:rPr lang="fr-FR" b="1" smtClean="0"/>
              <a:t>                  Ou</a:t>
            </a:r>
          </a:p>
          <a:p>
            <a:r>
              <a:rPr lang="fr-FR" b="1" smtClean="0"/>
              <a:t>Créé manuellement</a:t>
            </a:r>
            <a:endParaRPr lang="fr-FR"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6"/>
          <p:cNvSpPr>
            <a:spLocks noGrp="1" noChangeArrowheads="1"/>
          </p:cNvSpPr>
          <p:nvPr>
            <p:ph type="title" idx="4294967295"/>
          </p:nvPr>
        </p:nvSpPr>
        <p:spPr>
          <a:xfrm>
            <a:off x="0" y="274638"/>
            <a:ext cx="8229600" cy="1143000"/>
          </a:xfrm>
        </p:spPr>
        <p:txBody>
          <a:bodyPr/>
          <a:lstStyle/>
          <a:p>
            <a:pPr>
              <a:buClrTx/>
            </a:pPr>
            <a:r>
              <a:rPr lang="en-US" smtClean="0">
                <a:sym typeface="Arial" charset="0"/>
              </a:rPr>
              <a:t>Synonymes</a:t>
            </a:r>
            <a:endParaRPr lang="en-US">
              <a:sym typeface="Arial" charset="0"/>
            </a:endParaRPr>
          </a:p>
        </p:txBody>
      </p:sp>
      <p:sp>
        <p:nvSpPr>
          <p:cNvPr id="2557955" name="Rectangle 7"/>
          <p:cNvSpPr>
            <a:spLocks noGrp="1" noChangeArrowheads="1"/>
          </p:cNvSpPr>
          <p:nvPr>
            <p:ph type="body" idx="4294967295"/>
          </p:nvPr>
        </p:nvSpPr>
        <p:spPr>
          <a:xfrm>
            <a:off x="0" y="1773238"/>
            <a:ext cx="7918450" cy="2519362"/>
          </a:xfrm>
        </p:spPr>
        <p:txBody>
          <a:bodyPr>
            <a:normAutofit/>
          </a:bodyPr>
          <a:lstStyle/>
          <a:p>
            <a:pPr marL="574675" lvl="1" indent="-460375"/>
            <a:r>
              <a:rPr lang="en-US" b="0">
                <a:solidFill>
                  <a:srgbClr val="000000"/>
                </a:solidFill>
                <a:cs typeface="Arial" charset="0"/>
                <a:sym typeface="Arial" charset="0"/>
              </a:rPr>
              <a:t>Définissez un nom abrégé pour la vue </a:t>
            </a:r>
            <a:r>
              <a:rPr lang="en-US" b="0">
                <a:solidFill>
                  <a:srgbClr val="000000"/>
                </a:solidFill>
                <a:latin typeface="Courier New" pitchFamily="49" charset="0"/>
                <a:cs typeface="Arial" charset="0"/>
                <a:sym typeface="Arial" charset="0"/>
              </a:rPr>
              <a:t>DEPT_SUM_VU</a:t>
            </a:r>
            <a:r>
              <a:rPr lang="en-US" b="0">
                <a:solidFill>
                  <a:srgbClr val="000000"/>
                </a:solidFill>
                <a:cs typeface="Arial" charset="0"/>
                <a:sym typeface="Arial" charset="0"/>
              </a:rPr>
              <a:t> :</a:t>
            </a: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None/>
            </a:pPr>
            <a:endParaRPr lang="en-US" b="0">
              <a:solidFill>
                <a:srgbClr val="000000"/>
              </a:solidFill>
              <a:cs typeface="Arial" charset="0"/>
              <a:sym typeface="Arial" charset="0"/>
            </a:endParaRPr>
          </a:p>
        </p:txBody>
      </p:sp>
      <p:sp>
        <p:nvSpPr>
          <p:cNvPr id="2557960" name="Rectangle 4"/>
          <p:cNvSpPr>
            <a:spLocks noChangeArrowheads="1"/>
          </p:cNvSpPr>
          <p:nvPr/>
        </p:nvSpPr>
        <p:spPr bwMode="blackGray">
          <a:xfrm>
            <a:off x="971600" y="3068960"/>
            <a:ext cx="7448550" cy="9731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SYNONYM  d_sum</a:t>
            </a:r>
          </a:p>
          <a:p>
            <a:pPr algn="l" eaLnBrk="0" hangingPunct="0">
              <a:tabLst>
                <a:tab pos="1200150" algn="l"/>
              </a:tabLst>
            </a:pPr>
            <a:r>
              <a:rPr lang="en-US" sz="1800" b="1">
                <a:latin typeface="Courier New" pitchFamily="49" charset="0"/>
              </a:rPr>
              <a:t>FOR  dept_sum_vu;</a:t>
            </a:r>
          </a:p>
          <a:p>
            <a:pPr algn="l" eaLnBrk="0" hangingPunct="0">
              <a:tabLst>
                <a:tab pos="1200150" algn="l"/>
              </a:tabLst>
            </a:pPr>
            <a:endParaRPr lang="en-US" sz="1800" b="1">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6"/>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Supprimer des objets de base de données</a:t>
            </a:r>
            <a:endParaRPr lang="en-US">
              <a:sym typeface="Arial" charset="0"/>
            </a:endParaRPr>
          </a:p>
        </p:txBody>
      </p:sp>
      <p:sp>
        <p:nvSpPr>
          <p:cNvPr id="2557961" name="Rectangle 5"/>
          <p:cNvSpPr>
            <a:spLocks noChangeArrowheads="1"/>
          </p:cNvSpPr>
          <p:nvPr/>
        </p:nvSpPr>
        <p:spPr bwMode="blackGray">
          <a:xfrm>
            <a:off x="683568" y="1988840"/>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b="1" smtClean="0">
                <a:latin typeface="Courier New" pitchFamily="49" charset="0"/>
              </a:rPr>
              <a:t>TABLE emp</a:t>
            </a:r>
            <a:r>
              <a:rPr lang="en-US" sz="1800" b="1" smtClean="0">
                <a:latin typeface="Courier New" pitchFamily="49" charset="0"/>
              </a:rPr>
              <a:t>;</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8" name="Rectangle 5"/>
          <p:cNvSpPr>
            <a:spLocks noChangeArrowheads="1"/>
          </p:cNvSpPr>
          <p:nvPr/>
        </p:nvSpPr>
        <p:spPr bwMode="blackGray">
          <a:xfrm>
            <a:off x="683568" y="2924944"/>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b="1" smtClean="0">
                <a:latin typeface="Courier New" pitchFamily="49" charset="0"/>
              </a:rPr>
              <a:t>view </a:t>
            </a:r>
            <a:r>
              <a:rPr lang="en-US" sz="1800" b="1" smtClean="0">
                <a:latin typeface="Courier New" pitchFamily="49" charset="0"/>
              </a:rPr>
              <a:t>empvu80;</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0" name="Rectangle 5"/>
          <p:cNvSpPr>
            <a:spLocks noChangeArrowheads="1"/>
          </p:cNvSpPr>
          <p:nvPr/>
        </p:nvSpPr>
        <p:spPr bwMode="blackGray">
          <a:xfrm>
            <a:off x="715912" y="3933056"/>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sz="1800" b="1" smtClean="0">
                <a:latin typeface="Courier New" pitchFamily="49" charset="0"/>
              </a:rPr>
              <a:t>index</a:t>
            </a:r>
            <a:r>
              <a:rPr lang="en-US" b="1" smtClean="0">
                <a:latin typeface="Courier New" pitchFamily="49" charset="0"/>
              </a:rPr>
              <a:t> </a:t>
            </a:r>
            <a:r>
              <a:rPr lang="en-US" sz="1800" b="1" smtClean="0">
                <a:latin typeface="Courier New" pitchFamily="49" charset="0"/>
              </a:rPr>
              <a:t>emp_last_name_idx;</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2" name="Rectangle 5"/>
          <p:cNvSpPr>
            <a:spLocks noChangeArrowheads="1"/>
          </p:cNvSpPr>
          <p:nvPr/>
        </p:nvSpPr>
        <p:spPr bwMode="blackGray">
          <a:xfrm>
            <a:off x="683568" y="4941168"/>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SYNONYM d_sum;</a:t>
            </a:r>
          </a:p>
          <a:p>
            <a:pPr algn="l" eaLnBrk="0" hangingPunct="0">
              <a:tabLst>
                <a:tab pos="1200150" algn="l"/>
              </a:tabLst>
            </a:pPr>
            <a:endParaRPr lang="en-US" sz="1800" b="1">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82" name="Rectangle 14"/>
          <p:cNvSpPr>
            <a:spLocks noGrp="1" noChangeArrowheads="1"/>
          </p:cNvSpPr>
          <p:nvPr>
            <p:ph type="body" idx="4294967295"/>
          </p:nvPr>
        </p:nvSpPr>
        <p:spPr>
          <a:xfrm>
            <a:off x="0" y="1449388"/>
            <a:ext cx="7918450" cy="2555875"/>
          </a:xfrm>
        </p:spPr>
        <p:txBody>
          <a:bodyPr>
            <a:normAutofit/>
          </a:bodyPr>
          <a:lstStyle/>
          <a:p>
            <a:pPr marL="574675" lvl="1" indent="-460375"/>
            <a:r>
              <a:rPr lang="en-US" b="0">
                <a:solidFill>
                  <a:srgbClr val="000000"/>
                </a:solidFill>
                <a:cs typeface="Arial" pitchFamily="34" charset="0"/>
                <a:sym typeface="Arial" pitchFamily="34" charset="0"/>
              </a:rPr>
              <a:t>Méthode implicite : Omettre la colonne dans la liste.</a:t>
            </a:r>
          </a:p>
          <a:p>
            <a:pPr marL="574675" lvl="1" indent="-460375"/>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Méthode explicite : Indiquer le mot-clé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 dans la clause </a:t>
            </a:r>
            <a:r>
              <a:rPr lang="en-US" b="0">
                <a:solidFill>
                  <a:srgbClr val="000000"/>
                </a:solidFill>
                <a:latin typeface="Courier New" pitchFamily="49" charset="0"/>
                <a:cs typeface="Arial" pitchFamily="34" charset="0"/>
                <a:sym typeface="Arial" pitchFamily="34" charset="0"/>
              </a:rPr>
              <a:t>VALUES</a:t>
            </a:r>
            <a:r>
              <a:rPr lang="en-US" b="0">
                <a:solidFill>
                  <a:srgbClr val="000000"/>
                </a:solidFill>
                <a:cs typeface="Arial" pitchFamily="34" charset="0"/>
                <a:sym typeface="Arial" pitchFamily="34" charset="0"/>
              </a:rPr>
              <a:t>.</a:t>
            </a:r>
          </a:p>
        </p:txBody>
      </p:sp>
      <p:sp>
        <p:nvSpPr>
          <p:cNvPr id="2426885" name="Rectangle 13"/>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Insérer des lignes comprenant des valeurs NULL</a:t>
            </a:r>
          </a:p>
        </p:txBody>
      </p:sp>
      <p:sp>
        <p:nvSpPr>
          <p:cNvPr id="2426890" name="Rectangle 2"/>
          <p:cNvSpPr>
            <a:spLocks noChangeArrowheads="1"/>
          </p:cNvSpPr>
          <p:nvPr/>
        </p:nvSpPr>
        <p:spPr bwMode="blackGray">
          <a:xfrm>
            <a:off x="838200" y="4086646"/>
            <a:ext cx="7696200" cy="9985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a:t>
            </a:r>
          </a:p>
          <a:p>
            <a:pPr algn="l" eaLnBrk="0" hangingPunct="0">
              <a:tabLst>
                <a:tab pos="1200150" algn="l"/>
              </a:tabLst>
            </a:pPr>
            <a:r>
              <a:rPr lang="en-US" sz="1800" b="1">
                <a:latin typeface="Courier New" pitchFamily="49" charset="0"/>
              </a:rPr>
              <a:t>VALUES		(100, 'Finance', NULL, NULL);</a:t>
            </a:r>
          </a:p>
          <a:p>
            <a:pPr algn="l" eaLnBrk="0" hangingPunct="0">
              <a:tabLst>
                <a:tab pos="1200150" algn="l"/>
              </a:tabLst>
            </a:pPr>
            <a:endParaRPr lang="en-US" sz="1800" b="1">
              <a:solidFill>
                <a:srgbClr val="FF3300"/>
              </a:solidFill>
              <a:latin typeface="Courier New" pitchFamily="49" charset="0"/>
            </a:endParaRPr>
          </a:p>
        </p:txBody>
      </p:sp>
      <p:sp>
        <p:nvSpPr>
          <p:cNvPr id="2426891" name="Rectangle 3"/>
          <p:cNvSpPr>
            <a:spLocks noChangeArrowheads="1"/>
          </p:cNvSpPr>
          <p:nvPr/>
        </p:nvSpPr>
        <p:spPr bwMode="blackGray">
          <a:xfrm>
            <a:off x="838200" y="1881188"/>
            <a:ext cx="7696200"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 (department_id, </a:t>
            </a:r>
          </a:p>
          <a:p>
            <a:pPr algn="l" eaLnBrk="0" hangingPunct="0">
              <a:tabLst>
                <a:tab pos="1200150" algn="l"/>
              </a:tabLst>
            </a:pPr>
            <a:r>
              <a:rPr lang="en-US" sz="1800" b="1">
                <a:latin typeface="Courier New" pitchFamily="49" charset="0"/>
              </a:rPr>
              <a:t>                          department_name)</a:t>
            </a:r>
          </a:p>
          <a:p>
            <a:pPr algn="l" eaLnBrk="0" hangingPunct="0">
              <a:tabLst>
                <a:tab pos="1200150" algn="l"/>
              </a:tabLst>
            </a:pPr>
            <a:r>
              <a:rPr lang="en-US" sz="1800" b="1">
                <a:latin typeface="Courier New" pitchFamily="49" charset="0"/>
              </a:rPr>
              <a:t>VALUES		(30, 'Purchasing');</a:t>
            </a:r>
          </a:p>
          <a:p>
            <a:pPr algn="l" eaLnBrk="0" hangingPunct="0">
              <a:tabLst>
                <a:tab pos="1200150" algn="l"/>
              </a:tabLst>
            </a:pPr>
            <a:endParaRPr lang="en-US" sz="1800" b="1">
              <a:solidFill>
                <a:srgbClr val="FF3300"/>
              </a:solidFill>
              <a:latin typeface="Courier New" pitchFamily="49" charset="0"/>
            </a:endParaRPr>
          </a:p>
        </p:txBody>
      </p:sp>
      <p:sp>
        <p:nvSpPr>
          <p:cNvPr id="2426892" name="Rectangle 7"/>
          <p:cNvSpPr>
            <a:spLocks noChangeArrowheads="1"/>
          </p:cNvSpPr>
          <p:nvPr/>
        </p:nvSpPr>
        <p:spPr bwMode="gray">
          <a:xfrm>
            <a:off x="5041900" y="4065588"/>
            <a:ext cx="612775" cy="3460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26893" name="Rectangle 9"/>
          <p:cNvSpPr>
            <a:spLocks noChangeArrowheads="1"/>
          </p:cNvSpPr>
          <p:nvPr/>
        </p:nvSpPr>
        <p:spPr bwMode="gray">
          <a:xfrm>
            <a:off x="5845175" y="4065588"/>
            <a:ext cx="612775" cy="3460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pic>
        <p:nvPicPr>
          <p:cNvPr id="2426894" name="Picture 16" descr="C:\project-SQLFund1\images\img09-1row.gif"/>
          <p:cNvPicPr>
            <a:picLocks noChangeAspect="1" noChangeArrowheads="1"/>
          </p:cNvPicPr>
          <p:nvPr/>
        </p:nvPicPr>
        <p:blipFill>
          <a:blip r:embed="rId3" cstate="print"/>
          <a:srcRect/>
          <a:stretch>
            <a:fillRect/>
          </a:stretch>
        </p:blipFill>
        <p:spPr bwMode="auto">
          <a:xfrm>
            <a:off x="914400" y="2743200"/>
            <a:ext cx="1314450" cy="239713"/>
          </a:xfrm>
          <a:prstGeom prst="rect">
            <a:avLst/>
          </a:prstGeom>
          <a:noFill/>
          <a:ln w="9525">
            <a:noFill/>
            <a:miter lim="800000"/>
            <a:headEnd/>
            <a:tailEnd/>
          </a:ln>
        </p:spPr>
      </p:pic>
      <p:pic>
        <p:nvPicPr>
          <p:cNvPr id="2426895" name="Picture 18" descr="C:\project-SQLFund1\images\img09-1row.gif"/>
          <p:cNvPicPr>
            <a:picLocks noChangeAspect="1" noChangeArrowheads="1"/>
          </p:cNvPicPr>
          <p:nvPr/>
        </p:nvPicPr>
        <p:blipFill>
          <a:blip r:embed="rId3" cstate="print"/>
          <a:srcRect/>
          <a:stretch>
            <a:fillRect/>
          </a:stretch>
        </p:blipFill>
        <p:spPr bwMode="auto">
          <a:xfrm>
            <a:off x="914400" y="4457700"/>
            <a:ext cx="1314450"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5074" name="Rectangle 6"/>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Copier des lignes </a:t>
            </a:r>
            <a:br>
              <a:rPr lang="en-US">
                <a:sym typeface="Arial" charset="0"/>
              </a:rPr>
            </a:br>
            <a:r>
              <a:rPr lang="en-US">
                <a:sym typeface="Arial" charset="0"/>
              </a:rPr>
              <a:t>depuis une autre table</a:t>
            </a:r>
          </a:p>
        </p:txBody>
      </p:sp>
      <p:sp>
        <p:nvSpPr>
          <p:cNvPr id="2435075" name="Rectangle 7"/>
          <p:cNvSpPr>
            <a:spLocks noGrp="1" noChangeArrowheads="1"/>
          </p:cNvSpPr>
          <p:nvPr>
            <p:ph type="body" idx="4294967295"/>
          </p:nvPr>
        </p:nvSpPr>
        <p:spPr>
          <a:xfrm>
            <a:off x="0" y="1449388"/>
            <a:ext cx="7918450" cy="3910012"/>
          </a:xfrm>
        </p:spPr>
        <p:txBody>
          <a:bodyPr>
            <a:normAutofit lnSpcReduction="10000"/>
          </a:bodyPr>
          <a:lstStyle/>
          <a:p>
            <a:pPr marL="574675" lvl="1" indent="-460375"/>
            <a:r>
              <a:rPr lang="en-US" b="0">
                <a:solidFill>
                  <a:srgbClr val="000000"/>
                </a:solidFill>
                <a:cs typeface="Arial" charset="0"/>
                <a:sym typeface="Arial" charset="0"/>
              </a:rPr>
              <a:t>Ecrivez l'instruction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avec une sous-interrogation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N'utilisez pas la clause </a:t>
            </a:r>
            <a:r>
              <a:rPr lang="en-US" b="0">
                <a:solidFill>
                  <a:srgbClr val="000000"/>
                </a:solidFill>
                <a:latin typeface="Courier New" pitchFamily="49" charset="0"/>
                <a:cs typeface="Arial" charset="0"/>
                <a:sym typeface="Arial" charset="0"/>
              </a:rPr>
              <a:t>VALUES</a:t>
            </a:r>
            <a:r>
              <a:rPr lang="en-US" b="0">
                <a:solidFill>
                  <a:srgbClr val="000000"/>
                </a:solidFill>
                <a:cs typeface="Arial" charset="0"/>
                <a:sym typeface="Arial" charset="0"/>
              </a:rPr>
              <a:t>.</a:t>
            </a:r>
          </a:p>
          <a:p>
            <a:pPr marL="574675" lvl="1" indent="-460375"/>
            <a:r>
              <a:rPr lang="en-US" b="0">
                <a:solidFill>
                  <a:srgbClr val="000000"/>
                </a:solidFill>
                <a:cs typeface="Arial" charset="0"/>
                <a:sym typeface="Arial" charset="0"/>
              </a:rPr>
              <a:t>Le nombre de colonnes de la clause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doit correspondre à celui de la sous-interrogation.</a:t>
            </a:r>
          </a:p>
          <a:p>
            <a:pPr marL="574675" lvl="1" indent="-460375"/>
            <a:r>
              <a:rPr lang="en-US" b="0">
                <a:solidFill>
                  <a:srgbClr val="000000"/>
                </a:solidFill>
                <a:cs typeface="Arial" charset="0"/>
                <a:sym typeface="Arial" charset="0"/>
              </a:rPr>
              <a:t>Insérez toutes les lignes renvoyées par la sous-interrogation dans la table </a:t>
            </a:r>
            <a:r>
              <a:rPr lang="en-US" b="0">
                <a:solidFill>
                  <a:srgbClr val="000000"/>
                </a:solidFill>
                <a:latin typeface="Courier New" pitchFamily="49" charset="0"/>
                <a:cs typeface="Arial" charset="0"/>
                <a:sym typeface="Arial" charset="0"/>
              </a:rPr>
              <a:t>sales_reps</a:t>
            </a:r>
            <a:r>
              <a:rPr lang="en-US" b="0">
                <a:solidFill>
                  <a:srgbClr val="000000"/>
                </a:solidFill>
                <a:cs typeface="Arial" charset="0"/>
                <a:sym typeface="Arial" charset="0"/>
              </a:rPr>
              <a:t>.</a:t>
            </a:r>
          </a:p>
        </p:txBody>
      </p:sp>
      <p:sp>
        <p:nvSpPr>
          <p:cNvPr id="2435079" name="Rectangle 4"/>
          <p:cNvSpPr>
            <a:spLocks noChangeArrowheads="1"/>
          </p:cNvSpPr>
          <p:nvPr/>
        </p:nvSpPr>
        <p:spPr bwMode="blackGray">
          <a:xfrm>
            <a:off x="838200" y="1935163"/>
            <a:ext cx="7305675" cy="1477962"/>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600" b="1">
                <a:latin typeface="Courier New" pitchFamily="49" charset="0"/>
              </a:rPr>
              <a:t>INSERT INTO sales_reps(id, name, salary, commission_pct)</a:t>
            </a:r>
          </a:p>
          <a:p>
            <a:pPr algn="l" eaLnBrk="0" hangingPunct="0">
              <a:tabLst>
                <a:tab pos="1200150" algn="l"/>
              </a:tabLst>
            </a:pPr>
            <a:r>
              <a:rPr lang="en-US" sz="1600" b="1">
                <a:latin typeface="Courier New" pitchFamily="49" charset="0"/>
              </a:rPr>
              <a:t>  SELECT employee_id, last_name, salary, commission_pct</a:t>
            </a:r>
          </a:p>
          <a:p>
            <a:pPr algn="l" eaLnBrk="0" hangingPunct="0">
              <a:tabLst>
                <a:tab pos="1200150" algn="l"/>
              </a:tabLst>
            </a:pPr>
            <a:r>
              <a:rPr lang="en-US" sz="1600" b="1">
                <a:latin typeface="Courier New" pitchFamily="49" charset="0"/>
              </a:rPr>
              <a:t>  FROM   employees</a:t>
            </a:r>
          </a:p>
          <a:p>
            <a:pPr algn="l" eaLnBrk="0" hangingPunct="0">
              <a:tabLst>
                <a:tab pos="1200150" algn="l"/>
              </a:tabLst>
            </a:pPr>
            <a:r>
              <a:rPr lang="en-US" sz="1600" b="1">
                <a:latin typeface="Courier New" pitchFamily="49" charset="0"/>
              </a:rPr>
              <a:t>  WHERE  job_id LIKE '%REP%';</a:t>
            </a:r>
          </a:p>
          <a:p>
            <a:pPr algn="l" eaLnBrk="0" hangingPunct="0">
              <a:tabLst>
                <a:tab pos="1200150" algn="l"/>
              </a:tabLst>
            </a:pPr>
            <a:endParaRPr lang="en-US" sz="1600" b="1">
              <a:solidFill>
                <a:srgbClr val="FF3300"/>
              </a:solidFill>
              <a:latin typeface="Courier New" pitchFamily="49" charset="0"/>
            </a:endParaRPr>
          </a:p>
          <a:p>
            <a:pPr algn="l" eaLnBrk="0" hangingPunct="0">
              <a:tabLst>
                <a:tab pos="1200150" algn="l"/>
              </a:tabLst>
            </a:pPr>
            <a:endParaRPr lang="en-US" sz="1600" b="1">
              <a:solidFill>
                <a:srgbClr val="FF3300"/>
              </a:solidFill>
              <a:latin typeface="Courier New" pitchFamily="49" charset="0"/>
            </a:endParaRPr>
          </a:p>
        </p:txBody>
      </p:sp>
      <p:sp>
        <p:nvSpPr>
          <p:cNvPr id="2435080" name="Rectangle 5"/>
          <p:cNvSpPr>
            <a:spLocks noChangeArrowheads="1"/>
          </p:cNvSpPr>
          <p:nvPr/>
        </p:nvSpPr>
        <p:spPr bwMode="gray">
          <a:xfrm>
            <a:off x="1136650" y="2200275"/>
            <a:ext cx="6618288" cy="7683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35081" name="Picture 8" descr="C:\project-SQLFund1\images\img09-12b.gif"/>
          <p:cNvPicPr>
            <a:picLocks noChangeAspect="1" noChangeArrowheads="1"/>
          </p:cNvPicPr>
          <p:nvPr/>
        </p:nvPicPr>
        <p:blipFill>
          <a:blip r:embed="rId3" cstate="print"/>
          <a:srcRect/>
          <a:stretch>
            <a:fillRect/>
          </a:stretch>
        </p:blipFill>
        <p:spPr bwMode="auto">
          <a:xfrm>
            <a:off x="990600" y="3111500"/>
            <a:ext cx="1279525"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266"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Mettre à jour des lignes d'une table</a:t>
            </a:r>
          </a:p>
        </p:txBody>
      </p:sp>
      <p:sp>
        <p:nvSpPr>
          <p:cNvPr id="2443267" name="Rectangle 8"/>
          <p:cNvSpPr>
            <a:spLocks noGrp="1" noChangeArrowheads="1"/>
          </p:cNvSpPr>
          <p:nvPr>
            <p:ph type="body" idx="4294967295"/>
          </p:nvPr>
        </p:nvSpPr>
        <p:spPr>
          <a:xfrm>
            <a:off x="0" y="1284288"/>
            <a:ext cx="7918450" cy="4979987"/>
          </a:xfrm>
        </p:spPr>
        <p:txBody>
          <a:bodyPr>
            <a:normAutofit lnSpcReduction="10000"/>
          </a:bodyPr>
          <a:lstStyle/>
          <a:p>
            <a:pPr marL="574675" lvl="1" indent="-460375"/>
            <a:r>
              <a:rPr lang="en-US" b="0">
                <a:solidFill>
                  <a:srgbClr val="000000"/>
                </a:solidFill>
                <a:cs typeface="Arial" pitchFamily="34" charset="0"/>
                <a:sym typeface="Arial" pitchFamily="34" charset="0"/>
              </a:rPr>
              <a:t>Si vous indiquez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seules les valeurs d'une ou plusieurs lignes spécifiques sont modifiées :</a:t>
            </a: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Si vous omettez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les valeurs de toutes les lignes de la table sont modifiées :</a:t>
            </a: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Indiquez </a:t>
            </a:r>
            <a:r>
              <a:rPr lang="en-US" b="0">
                <a:solidFill>
                  <a:srgbClr val="000000"/>
                </a:solidFill>
                <a:latin typeface="Courier New" pitchFamily="49" charset="0"/>
                <a:cs typeface="Arial" pitchFamily="34" charset="0"/>
                <a:sym typeface="Arial" pitchFamily="34" charset="0"/>
              </a:rPr>
              <a:t>SET</a:t>
            </a:r>
            <a:r>
              <a:rPr lang="en-US" b="0">
                <a:solidFill>
                  <a:srgbClr val="000000"/>
                </a:solidFill>
                <a:cs typeface="Arial" pitchFamily="34" charset="0"/>
                <a:sym typeface="Arial" pitchFamily="34" charset="0"/>
              </a:rPr>
              <a:t> </a:t>
            </a:r>
            <a:r>
              <a:rPr lang="en-US" b="0" i="1">
                <a:solidFill>
                  <a:srgbClr val="000000"/>
                </a:solidFill>
                <a:latin typeface="Courier New" pitchFamily="49" charset="0"/>
                <a:cs typeface="Arial" pitchFamily="34" charset="0"/>
                <a:sym typeface="Arial" pitchFamily="34" charset="0"/>
              </a:rPr>
              <a:t>column_name</a:t>
            </a:r>
            <a:r>
              <a:rPr lang="en-US" b="0">
                <a:solidFill>
                  <a:srgbClr val="000000"/>
                </a:solidFill>
                <a:latin typeface="Courier New" pitchFamily="49" charset="0"/>
                <a:cs typeface="Arial" pitchFamily="34" charset="0"/>
                <a:sym typeface="Arial" pitchFamily="34" charset="0"/>
              </a:rPr>
              <a:t>=</a:t>
            </a:r>
            <a:r>
              <a:rPr lang="en-US" b="0">
                <a:solidFill>
                  <a:srgbClr val="000000"/>
                </a:solidFill>
                <a:cs typeface="Arial" pitchFamily="34" charset="0"/>
                <a:sym typeface="Arial" pitchFamily="34" charset="0"/>
              </a:rPr>
              <a:t>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 pour remplacer la valeur d'une colonne par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a:t>
            </a:r>
          </a:p>
        </p:txBody>
      </p:sp>
      <p:sp>
        <p:nvSpPr>
          <p:cNvPr id="2443273" name="Rectangle 4"/>
          <p:cNvSpPr>
            <a:spLocks noChangeArrowheads="1"/>
          </p:cNvSpPr>
          <p:nvPr/>
        </p:nvSpPr>
        <p:spPr bwMode="blackGray">
          <a:xfrm>
            <a:off x="838200" y="2120900"/>
            <a:ext cx="7308850" cy="137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UPDATE employees</a:t>
            </a:r>
          </a:p>
          <a:p>
            <a:pPr algn="l" eaLnBrk="0" hangingPunct="0">
              <a:tabLst>
                <a:tab pos="1200150" algn="l"/>
              </a:tabLst>
            </a:pPr>
            <a:r>
              <a:rPr lang="en-US" sz="1800" b="1">
                <a:latin typeface="Courier New" pitchFamily="49" charset="0"/>
              </a:rPr>
              <a:t>SET    department_id = 50</a:t>
            </a:r>
          </a:p>
          <a:p>
            <a:pPr algn="l" eaLnBrk="0" hangingPunct="0">
              <a:tabLst>
                <a:tab pos="1200150" algn="l"/>
              </a:tabLst>
            </a:pPr>
            <a:r>
              <a:rPr lang="en-US" sz="1800" b="1">
                <a:latin typeface="Courier New" pitchFamily="49" charset="0"/>
              </a:rPr>
              <a:t>WHERE  employee_id = 113;</a:t>
            </a:r>
            <a:endParaRPr lang="en-US" sz="1800" b="1">
              <a:solidFill>
                <a:srgbClr val="FF3300"/>
              </a:solidFill>
              <a:latin typeface="Courier New" pitchFamily="49" charset="0"/>
            </a:endParaRPr>
          </a:p>
        </p:txBody>
      </p:sp>
      <p:sp>
        <p:nvSpPr>
          <p:cNvPr id="2443274" name="Rectangle 5"/>
          <p:cNvSpPr>
            <a:spLocks noChangeArrowheads="1"/>
          </p:cNvSpPr>
          <p:nvPr/>
        </p:nvSpPr>
        <p:spPr bwMode="gray">
          <a:xfrm>
            <a:off x="914400" y="2959100"/>
            <a:ext cx="3335338"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43275" name="Rectangle 6"/>
          <p:cNvSpPr>
            <a:spLocks noChangeArrowheads="1"/>
          </p:cNvSpPr>
          <p:nvPr/>
        </p:nvSpPr>
        <p:spPr bwMode="blackGray">
          <a:xfrm>
            <a:off x="838200" y="4432300"/>
            <a:ext cx="7308850" cy="9350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UPDATE 	copy_emp</a:t>
            </a:r>
          </a:p>
          <a:p>
            <a:pPr algn="l" eaLnBrk="0" hangingPunct="0">
              <a:tabLst>
                <a:tab pos="1200150" algn="l"/>
              </a:tabLst>
            </a:pPr>
            <a:r>
              <a:rPr lang="en-US" sz="1800" b="1">
                <a:latin typeface="Courier New" pitchFamily="49" charset="0"/>
              </a:rPr>
              <a:t>SET    	department_id = 110;</a:t>
            </a:r>
          </a:p>
          <a:p>
            <a:pPr algn="l" eaLnBrk="0" hangingPunct="0">
              <a:tabLst>
                <a:tab pos="1200150" algn="l"/>
              </a:tabLst>
            </a:pPr>
            <a:endParaRPr lang="en-US" sz="1800" b="1">
              <a:solidFill>
                <a:srgbClr val="FF3300"/>
              </a:solidFill>
              <a:latin typeface="Courier New" pitchFamily="49" charset="0"/>
            </a:endParaRPr>
          </a:p>
        </p:txBody>
      </p:sp>
      <p:pic>
        <p:nvPicPr>
          <p:cNvPr id="2443276" name="Picture 9" descr="C:\project-SQLFund1\images\img09-16a.gif"/>
          <p:cNvPicPr>
            <a:picLocks noChangeAspect="1" noChangeArrowheads="1"/>
          </p:cNvPicPr>
          <p:nvPr/>
        </p:nvPicPr>
        <p:blipFill>
          <a:blip r:embed="rId3" cstate="print"/>
          <a:srcRect/>
          <a:stretch>
            <a:fillRect/>
          </a:stretch>
        </p:blipFill>
        <p:spPr bwMode="gray">
          <a:xfrm>
            <a:off x="914400" y="3263900"/>
            <a:ext cx="1235075" cy="228600"/>
          </a:xfrm>
          <a:prstGeom prst="rect">
            <a:avLst/>
          </a:prstGeom>
          <a:noFill/>
          <a:ln w="9525">
            <a:noFill/>
            <a:miter lim="800000"/>
            <a:headEnd/>
            <a:tailEnd/>
          </a:ln>
        </p:spPr>
      </p:pic>
      <p:pic>
        <p:nvPicPr>
          <p:cNvPr id="2443277" name="Picture 11" descr="C:\project-SQLFund1\images\img09-rowsupdated.gif"/>
          <p:cNvPicPr>
            <a:picLocks noChangeAspect="1" noChangeArrowheads="1"/>
          </p:cNvPicPr>
          <p:nvPr/>
        </p:nvPicPr>
        <p:blipFill>
          <a:blip r:embed="rId4" cstate="print"/>
          <a:srcRect/>
          <a:stretch>
            <a:fillRect/>
          </a:stretch>
        </p:blipFill>
        <p:spPr bwMode="gray">
          <a:xfrm>
            <a:off x="838200" y="5118100"/>
            <a:ext cx="1268413"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5554" name="Rectangle 6"/>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Supprimer des lignes d'une table</a:t>
            </a:r>
          </a:p>
        </p:txBody>
      </p:sp>
      <p:sp>
        <p:nvSpPr>
          <p:cNvPr id="2455555" name="Rectangle 7"/>
          <p:cNvSpPr>
            <a:spLocks noGrp="1" noChangeArrowheads="1"/>
          </p:cNvSpPr>
          <p:nvPr>
            <p:ph type="body" idx="4294967295"/>
          </p:nvPr>
        </p:nvSpPr>
        <p:spPr>
          <a:xfrm>
            <a:off x="0" y="1449388"/>
            <a:ext cx="7918450" cy="2771775"/>
          </a:xfrm>
        </p:spPr>
        <p:txBody>
          <a:bodyPr>
            <a:normAutofit lnSpcReduction="10000"/>
          </a:bodyPr>
          <a:lstStyle/>
          <a:p>
            <a:pPr marL="574675" lvl="1" indent="-460375"/>
            <a:r>
              <a:rPr lang="en-US" b="0">
                <a:solidFill>
                  <a:srgbClr val="000000"/>
                </a:solidFill>
                <a:cs typeface="Arial" pitchFamily="34" charset="0"/>
                <a:sym typeface="Arial" pitchFamily="34" charset="0"/>
              </a:rPr>
              <a:t>Si vous indiquez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des lignes spécifiques sont supprimées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Si vous omettez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toutes les lignes de la table sont supprimées :</a:t>
            </a:r>
          </a:p>
        </p:txBody>
      </p:sp>
      <p:sp>
        <p:nvSpPr>
          <p:cNvPr id="2455560" name="Rectangle 4"/>
          <p:cNvSpPr>
            <a:spLocks noChangeArrowheads="1"/>
          </p:cNvSpPr>
          <p:nvPr/>
        </p:nvSpPr>
        <p:spPr bwMode="blackGray">
          <a:xfrm>
            <a:off x="838200" y="2311400"/>
            <a:ext cx="7305675" cy="10239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688975" algn="l"/>
                <a:tab pos="1824038" algn="l"/>
                <a:tab pos="2735263" algn="l"/>
                <a:tab pos="4579938" algn="l"/>
              </a:tabLst>
            </a:pPr>
            <a:r>
              <a:rPr lang="en-US" sz="1800" b="1">
                <a:latin typeface="Courier New" pitchFamily="49" charset="0"/>
              </a:rPr>
              <a:t> DELETE FROM departments</a:t>
            </a:r>
          </a:p>
          <a:p>
            <a:pPr algn="l" eaLnBrk="0" hangingPunct="0">
              <a:tabLst>
                <a:tab pos="688975" algn="l"/>
                <a:tab pos="1824038" algn="l"/>
                <a:tab pos="2735263" algn="l"/>
                <a:tab pos="4579938" algn="l"/>
              </a:tabLst>
            </a:pPr>
            <a:r>
              <a:rPr lang="en-US" sz="1800" b="1">
                <a:latin typeface="Courier New" pitchFamily="49" charset="0"/>
              </a:rPr>
              <a:t> WHERE  department_name = 'Finance';</a:t>
            </a:r>
            <a:endParaRPr lang="en-US" sz="1800" b="1">
              <a:solidFill>
                <a:srgbClr val="FF3300"/>
              </a:solidFill>
              <a:latin typeface="Courier New" pitchFamily="49" charset="0"/>
            </a:endParaRPr>
          </a:p>
          <a:p>
            <a:pPr algn="l" eaLnBrk="0" hangingPunct="0">
              <a:tabLst>
                <a:tab pos="688975" algn="l"/>
                <a:tab pos="1824038" algn="l"/>
                <a:tab pos="2735263" algn="l"/>
                <a:tab pos="4579938" algn="l"/>
              </a:tabLst>
            </a:pPr>
            <a:endParaRPr lang="en-US" sz="1800" b="1">
              <a:solidFill>
                <a:srgbClr val="FF3300"/>
              </a:solidFill>
              <a:latin typeface="Courier New" pitchFamily="49" charset="0"/>
            </a:endParaRPr>
          </a:p>
        </p:txBody>
      </p:sp>
      <p:sp>
        <p:nvSpPr>
          <p:cNvPr id="2455561" name="Rectangle 5"/>
          <p:cNvSpPr>
            <a:spLocks noChangeArrowheads="1"/>
          </p:cNvSpPr>
          <p:nvPr/>
        </p:nvSpPr>
        <p:spPr bwMode="blackGray">
          <a:xfrm>
            <a:off x="838200" y="4356100"/>
            <a:ext cx="7305675" cy="990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688975" algn="l"/>
                <a:tab pos="1824038" algn="l"/>
                <a:tab pos="2735263" algn="l"/>
                <a:tab pos="4579938" algn="l"/>
              </a:tabLst>
            </a:pPr>
            <a:r>
              <a:rPr lang="en-US" sz="1800" b="1">
                <a:latin typeface="Courier New" pitchFamily="49" charset="0"/>
              </a:rPr>
              <a:t>DELETE FROM  copy_emp;</a:t>
            </a:r>
          </a:p>
        </p:txBody>
      </p:sp>
      <p:pic>
        <p:nvPicPr>
          <p:cNvPr id="2455562" name="Picture 8" descr="C:\project-SQLFund1\images\img09-rowsdeleted.gif"/>
          <p:cNvPicPr>
            <a:picLocks noChangeAspect="1" noChangeArrowheads="1"/>
          </p:cNvPicPr>
          <p:nvPr/>
        </p:nvPicPr>
        <p:blipFill>
          <a:blip r:embed="rId3" cstate="print"/>
          <a:srcRect/>
          <a:stretch>
            <a:fillRect/>
          </a:stretch>
        </p:blipFill>
        <p:spPr bwMode="gray">
          <a:xfrm>
            <a:off x="914400" y="5041900"/>
            <a:ext cx="1292225" cy="217488"/>
          </a:xfrm>
          <a:prstGeom prst="rect">
            <a:avLst/>
          </a:prstGeom>
          <a:noFill/>
          <a:ln w="9525">
            <a:noFill/>
            <a:miter lim="800000"/>
            <a:headEnd/>
            <a:tailEnd/>
          </a:ln>
        </p:spPr>
      </p:pic>
      <p:pic>
        <p:nvPicPr>
          <p:cNvPr id="2455563" name="Picture 9" descr="C:\project-SQLFund1\images\img09-rowdelete.gif"/>
          <p:cNvPicPr>
            <a:picLocks noChangeAspect="1" noChangeArrowheads="1"/>
          </p:cNvPicPr>
          <p:nvPr/>
        </p:nvPicPr>
        <p:blipFill>
          <a:blip r:embed="rId4" cstate="print"/>
          <a:srcRect/>
          <a:stretch>
            <a:fillRect/>
          </a:stretch>
        </p:blipFill>
        <p:spPr bwMode="gray">
          <a:xfrm>
            <a:off x="990600" y="3073400"/>
            <a:ext cx="1211263" cy="2063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rgbClr val="000000"/>
            </a:solidFill>
            <a:effectLst/>
            <a:latin typeface="Arial"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app_b</Template>
  <TotalTime>294</TotalTime>
  <Words>6696</Words>
  <Application>Microsoft Office PowerPoint</Application>
  <PresentationFormat>Affichage à l'écran (4:3)</PresentationFormat>
  <Paragraphs>960</Paragraphs>
  <Slides>55</Slides>
  <Notes>44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55</vt:i4>
      </vt:variant>
    </vt:vector>
  </HeadingPairs>
  <TitlesOfParts>
    <vt:vector size="57" baseType="lpstr">
      <vt:lpstr>OU6</vt:lpstr>
      <vt:lpstr>Document</vt:lpstr>
      <vt:lpstr>  Le langage SQL (STRUCTURED QUERY LANGUAGE) </vt:lpstr>
      <vt:lpstr>CREATE TABLE </vt:lpstr>
      <vt:lpstr>Contraintes définies au niveau table</vt:lpstr>
      <vt:lpstr>Créer une table à l'aide d'une sous-interrogation</vt:lpstr>
      <vt:lpstr>Insérer de nouvelles lignes</vt:lpstr>
      <vt:lpstr>Insérer des lignes comprenant des valeurs NULL</vt:lpstr>
      <vt:lpstr>Copier des lignes  depuis une autre table</vt:lpstr>
      <vt:lpstr>Mettre à jour des lignes d'une table</vt:lpstr>
      <vt:lpstr>Supprimer des lignes d'une table</vt:lpstr>
      <vt:lpstr>Transactions de base de données</vt:lpstr>
      <vt:lpstr>Transactions de base de données : Début et fin </vt:lpstr>
      <vt:lpstr>Instructions explicites de contrôle des transactions</vt:lpstr>
      <vt:lpstr>Etat des données avant exécution de l'instruction  COMMIT ou ROLLBACK</vt:lpstr>
      <vt:lpstr>Extraire les lignes d’une table</vt:lpstr>
      <vt:lpstr>Afficher la structure d'une table</vt:lpstr>
      <vt:lpstr>Lignes en double</vt:lpstr>
      <vt:lpstr>Présentation PowerPoint</vt:lpstr>
      <vt:lpstr>Restreindre les données</vt:lpstr>
      <vt:lpstr>Tri</vt:lpstr>
      <vt:lpstr>Utiliser une variable de substitution avec esperluette simple</vt:lpstr>
      <vt:lpstr>Utiliser une variable de substitution  avec esperluette double</vt:lpstr>
      <vt:lpstr>Utiliser les fonctions de conversion de casse</vt:lpstr>
      <vt:lpstr>Utiliser la fonction SYSDATE</vt:lpstr>
      <vt:lpstr>Utiliser les fonctions ROUND et TRUNC avec des dates</vt:lpstr>
      <vt:lpstr>Fonctions de conversion</vt:lpstr>
      <vt:lpstr>Fonctions de conversion</vt:lpstr>
      <vt:lpstr>La fonction NVL </vt:lpstr>
      <vt:lpstr>Les expressions  CASE et DECODE</vt:lpstr>
      <vt:lpstr>Présentation PowerPoint</vt:lpstr>
      <vt:lpstr>Créer des groupes de données avec la clause GROUP BY </vt:lpstr>
      <vt:lpstr>Interrogations non autorisées avec les fonctions de groupe</vt:lpstr>
      <vt:lpstr>Interrogations non autorisées avec les fonctions de groupe</vt:lpstr>
      <vt:lpstr>Restreindre les résultats d’un groupe avec la clause HAVING</vt:lpstr>
      <vt:lpstr>Utiliser la fonction COUNT</vt:lpstr>
      <vt:lpstr>Présentation PowerPoint</vt:lpstr>
      <vt:lpstr>Extraire des enregistrements avec la clause USING</vt:lpstr>
      <vt:lpstr>Extraire des enregistrements avec la clause ON</vt:lpstr>
      <vt:lpstr>Créer des jointures à trois liens à l'aide de la clause ON</vt:lpstr>
      <vt:lpstr>Appliquer des conditions supplémentaires à une jointure</vt:lpstr>
      <vt:lpstr>Renvoyer des enregistrements sans correspondance directe à l'aide de jointures externes</vt:lpstr>
      <vt:lpstr>RIGHT OUTER JOIN</vt:lpstr>
      <vt:lpstr>LEFT OUTER JOIN</vt:lpstr>
      <vt:lpstr>Sous-interrogation</vt:lpstr>
      <vt:lpstr>Exécuter des sous-interrogations monolignes</vt:lpstr>
      <vt:lpstr>La sous interrogation renvoie plusieurs lignes</vt:lpstr>
      <vt:lpstr>Les opérateurs ensembliste</vt:lpstr>
      <vt:lpstr>Les opérateurs ensembliste</vt:lpstr>
      <vt:lpstr>Objets de base de données</vt:lpstr>
      <vt:lpstr>Vue</vt:lpstr>
      <vt:lpstr>Utiliser la clause WITH CHECK OPTION</vt:lpstr>
      <vt:lpstr>Séquence: générateur de nombre entier</vt:lpstr>
      <vt:lpstr>Utiliser une séquence</vt:lpstr>
      <vt:lpstr>Index</vt:lpstr>
      <vt:lpstr>Synonymes</vt:lpstr>
      <vt:lpstr>Supprimer des objets de base de données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 langage SQL (STRUCTURED QUERY LANGUAGE) </dc:title>
  <dc:creator>José</dc:creator>
  <cp:lastModifiedBy>Tohy Ny Aina</cp:lastModifiedBy>
  <cp:revision>11</cp:revision>
  <dcterms:created xsi:type="dcterms:W3CDTF">2022-03-30T16:00:52Z</dcterms:created>
  <dcterms:modified xsi:type="dcterms:W3CDTF">2022-03-31T09:34:05Z</dcterms:modified>
</cp:coreProperties>
</file>