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Noto Sans Symbols"/>
      <p:regular r:id="rId13"/>
      <p:bold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otoSansSymbol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font" Target="fonts/NotoSansSymbols-bold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Gérer le matériel :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Masquer le matériel en permettant aux programmes d’intéragir avec le matériel à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travers des pilotes ;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Partager les ressources entre les différents programmes en cours d’exécution (processus).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Fournir une interfaces pour les programmes (un ensemble d’appels système)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Fournir une interfaces bas niveau pour l’utilisateur (un ensemble de commande shell)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Eventuellement une interface utilisateur haut niveau par un environnement graphique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kde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gnome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)..</a:t>
            </a:r>
            <a:r>
              <a:rPr lang="fr-FR"/>
              <a:t> </a:t>
            </a:r>
            <a:br>
              <a:rPr lang="fr-FR"/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norme POSIX (Portable Operating System Interface uniX) est un ensemble de standards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l’IEEE (Institute of Electrical and Electronics Engineers). POSIX définit notamment :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commandes shell de base (ksh, ls, man, ...)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br>
              <a:rPr lang="fr-FR"/>
            </a:b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MATIÈRES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L’API (Application Programming Interface) des appels système.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r-FR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L’API des threads</a:t>
            </a:r>
            <a:r>
              <a:rPr lang="fr-FR"/>
              <a:t> </a:t>
            </a:r>
            <a:br>
              <a:rPr lang="fr-FR"/>
            </a:br>
            <a:endParaRPr/>
          </a:p>
        </p:txBody>
      </p:sp>
      <p:sp>
        <p:nvSpPr>
          <p:cNvPr id="282" name="Google Shape;2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C1DF8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 showMasterSp="0">
  <p:cSld name="Titre et légen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 showMasterSp="0">
  <p:cSld name="Citation avec légen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6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9600">
                <a:solidFill>
                  <a:srgbClr val="C1DF8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C1DF8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 showMasterSp="0">
  <p:cSld name="Carte n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0" name="Google Shape;200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2" name="Google Shape;202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3" name="Google Shape;203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2" name="Google Shape;212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4" name="Google Shape;214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showMasterSp="0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1DF8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4EB3CF">
                    <a:alpha val="10980"/>
                  </a:srgbClr>
                </a:gs>
                <a:gs pos="36000">
                  <a:srgbClr val="4EB3CF">
                    <a:alpha val="9803"/>
                  </a:srgbClr>
                </a:gs>
                <a:gs pos="75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4EB3CF">
                    <a:alpha val="7843"/>
                  </a:srgbClr>
                </a:gs>
                <a:gs pos="36000">
                  <a:srgbClr val="4EB3CF">
                    <a:alpha val="7843"/>
                  </a:srgbClr>
                </a:gs>
                <a:gs pos="72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66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4EB3CF">
                    <a:alpha val="6666"/>
                  </a:srgbClr>
                </a:gs>
                <a:gs pos="36000">
                  <a:srgbClr val="4EB3CF">
                    <a:alpha val="5882"/>
                  </a:srgbClr>
                </a:gs>
                <a:gs pos="69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4EB3CF">
                    <a:alpha val="13725"/>
                  </a:srgbClr>
                </a:gs>
                <a:gs pos="36000">
                  <a:srgbClr val="4EB3CF">
                    <a:alpha val="6666"/>
                  </a:srgbClr>
                </a:gs>
                <a:gs pos="73000">
                  <a:srgbClr val="4EB3CF">
                    <a:alpha val="0"/>
                  </a:srgbClr>
                </a:gs>
                <a:gs pos="100000">
                  <a:srgbClr val="4EB3C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1033035" y="1854825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900"/>
              <a:buFont typeface="Century Gothic"/>
              <a:buNone/>
            </a:pPr>
            <a:r>
              <a:rPr b="0" i="0" lang="fr-FR" sz="139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 Sys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1154955" y="4963183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fr-FR" sz="1800" u="none" cap="none" strike="noStrike">
                <a:solidFill>
                  <a:srgbClr val="C1DF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PRÉSENTÉ PAR : JOSUÉ RATOVONDRAHONA</a:t>
            </a:r>
            <a:endParaRPr b="0" i="0" sz="1800" u="none" cap="none" strike="noStrike">
              <a:solidFill>
                <a:srgbClr val="C1DF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49" y="408720"/>
            <a:ext cx="1986877" cy="133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/>
        </p:nvSpPr>
        <p:spPr>
          <a:xfrm>
            <a:off x="9980613" y="5824603"/>
            <a:ext cx="1571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SOMMAIRE</a:t>
            </a:r>
            <a:endParaRPr/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20"/>
          <p:cNvGrpSpPr/>
          <p:nvPr/>
        </p:nvGrpSpPr>
        <p:grpSpPr>
          <a:xfrm>
            <a:off x="2693096" y="2302082"/>
            <a:ext cx="7466903" cy="3763801"/>
            <a:chOff x="0" y="72449"/>
            <a:chExt cx="7466903" cy="3763801"/>
          </a:xfrm>
        </p:grpSpPr>
        <p:sp>
          <p:nvSpPr>
            <p:cNvPr id="264" name="Google Shape;264;p20"/>
            <p:cNvSpPr/>
            <p:nvPr/>
          </p:nvSpPr>
          <p:spPr>
            <a:xfrm>
              <a:off x="0" y="323369"/>
              <a:ext cx="7466903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8CB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73345" y="72449"/>
              <a:ext cx="5226832" cy="501840"/>
            </a:xfrm>
            <a:prstGeom prst="roundRect">
              <a:avLst>
                <a:gd fmla="val 16667" name="adj"/>
              </a:avLst>
            </a:prstGeom>
            <a:solidFill>
              <a:srgbClr val="98CB3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397843" y="96947"/>
              <a:ext cx="517783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7550" spcFirstLastPara="1" rIns="197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Partie 1 : INTRODUCTION - RAPPEL</a:t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0" y="1094489"/>
              <a:ext cx="7466903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8CB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73345" y="843570"/>
              <a:ext cx="5226832" cy="501840"/>
            </a:xfrm>
            <a:prstGeom prst="roundRect">
              <a:avLst>
                <a:gd fmla="val 16667" name="adj"/>
              </a:avLst>
            </a:prstGeom>
            <a:solidFill>
              <a:srgbClr val="98CB3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397843" y="868068"/>
              <a:ext cx="517783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7550" spcFirstLastPara="1" rIns="197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Partie 2 : PROCESSUS</a:t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0" y="1865610"/>
              <a:ext cx="7466903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8CB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73345" y="1614689"/>
              <a:ext cx="5226832" cy="501840"/>
            </a:xfrm>
            <a:prstGeom prst="roundRect">
              <a:avLst>
                <a:gd fmla="val 16667" name="adj"/>
              </a:avLst>
            </a:prstGeom>
            <a:solidFill>
              <a:srgbClr val="98CB3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397843" y="1639187"/>
              <a:ext cx="517783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7550" spcFirstLastPara="1" rIns="197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Partie 3 : GESTION DISQUE - FICHIER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0" y="2636730"/>
              <a:ext cx="7466903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8CB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73345" y="2385810"/>
              <a:ext cx="5226832" cy="501840"/>
            </a:xfrm>
            <a:prstGeom prst="roundRect">
              <a:avLst>
                <a:gd fmla="val 16667" name="adj"/>
              </a:avLst>
            </a:prstGeom>
            <a:solidFill>
              <a:srgbClr val="98CB3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397843" y="2410308"/>
              <a:ext cx="517783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7550" spcFirstLastPara="1" rIns="197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Partie 4 : SIGNAUX</a:t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0" y="3407850"/>
              <a:ext cx="7466903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8CB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73345" y="3156930"/>
              <a:ext cx="5226832" cy="501840"/>
            </a:xfrm>
            <a:prstGeom prst="roundRect">
              <a:avLst>
                <a:gd fmla="val 16667" name="adj"/>
              </a:avLst>
            </a:prstGeom>
            <a:solidFill>
              <a:srgbClr val="98CB3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 txBox="1"/>
            <p:nvPr/>
          </p:nvSpPr>
          <p:spPr>
            <a:xfrm>
              <a:off x="397843" y="3181428"/>
              <a:ext cx="517783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7550" spcFirstLastPara="1" rIns="197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Partie 5 : PROGRAMMATION RESEAUX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954" y="2177143"/>
            <a:ext cx="6801395" cy="422940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/>
        </p:nvSpPr>
        <p:spPr>
          <a:xfrm>
            <a:off x="3137765" y="6099963"/>
            <a:ext cx="63257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Schéma d’un système d’exploitation Unix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fr-FR"/>
              <a:t>Langage C et Débogage: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i="0" lang="fr-FR" sz="30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Intérêt 1 </a:t>
            </a:r>
            <a:r>
              <a:rPr b="0" i="0" lang="fr-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Unix est écrit en C.</a:t>
            </a:r>
            <a:r>
              <a:rPr lang="fr-FR" sz="2600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i="0" lang="fr-FR" sz="30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Intérêt 2 </a:t>
            </a:r>
            <a:r>
              <a:rPr b="0" i="0" lang="fr-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Langage simple à utiliser (haut niveau).</a:t>
            </a:r>
            <a:r>
              <a:rPr lang="fr-FR" sz="2600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i="0" lang="fr-FR" sz="30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Intérêt 2 </a:t>
            </a:r>
            <a:r>
              <a:rPr b="0" i="0" lang="fr-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Langage simple à utiliser (haut niveau).</a:t>
            </a:r>
            <a:r>
              <a:rPr lang="fr-FR" sz="2600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i="0" lang="fr-FR" sz="30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Intérêt 4 </a:t>
            </a:r>
            <a:r>
              <a:rPr b="0" i="0" lang="fr-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Arithmétique sur les pointeurs (manipulation fine de la mémoire).</a:t>
            </a:r>
            <a:r>
              <a:rPr lang="fr-FR" sz="2600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i="0" lang="fr-FR" sz="30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Intérêt 5 </a:t>
            </a:r>
            <a:r>
              <a:rPr b="0" i="0" lang="fr-F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Performant.</a:t>
            </a:r>
            <a:r>
              <a:rPr lang="fr-FR" sz="26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Langage C et Débogage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Scénario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programmeur écrit un programme source 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le traduit ensuite pour obtenir un exécutable.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traduction est faite par un logiciel : le </a:t>
            </a:r>
            <a:r>
              <a:rPr b="1" i="0" lang="fr-FR" sz="1800">
                <a:solidFill>
                  <a:srgbClr val="BF0040"/>
                </a:solidFill>
                <a:latin typeface="Arial"/>
                <a:ea typeface="Arial"/>
                <a:cs typeface="Arial"/>
                <a:sym typeface="Arial"/>
              </a:rPr>
              <a:t>compilateur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fr-FR"/>
              <a:t> </a:t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703" y="4493510"/>
            <a:ext cx="9802593" cy="22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1154954" y="2603500"/>
            <a:ext cx="977430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fr-FR"/>
              <a:t>Langage C et Débogage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/>
              <a:t>Compilateur:</a:t>
            </a:r>
            <a:endParaRPr/>
          </a:p>
          <a:p>
            <a:pPr indent="0" lvl="1" marL="457200" rtl="0" algn="ctr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i="0" lang="fr-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gcc -o HelloWorld hello.c</a:t>
            </a:r>
            <a:r>
              <a:rPr lang="fr-FR" sz="2200"/>
              <a:t> </a:t>
            </a:r>
            <a:endParaRPr sz="22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le fichier hello.c dans lequel se trouve le code source et crée l’exécutable HelloWorld.</a:t>
            </a:r>
            <a:r>
              <a:rPr lang="fr-FR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L’utilisation du programme nécessite le fichier exécutable et des bibliothèques (fonctions précompilées), mais ne nécessite plus le source C.</a:t>
            </a:r>
            <a:r>
              <a:rPr lang="fr-FR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fr-FR" sz="1800">
                <a:solidFill>
                  <a:srgbClr val="3D617D"/>
                </a:solidFill>
                <a:latin typeface="Arial"/>
                <a:ea typeface="Arial"/>
                <a:cs typeface="Arial"/>
                <a:sym typeface="Arial"/>
              </a:rPr>
              <a:t>Options importantes de compilation :</a:t>
            </a:r>
            <a:br>
              <a:rPr b="0" i="0" lang="fr-FR" sz="1800">
                <a:solidFill>
                  <a:srgbClr val="3D6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permet d’utiliser ultérieurement un </a:t>
            </a:r>
            <a:r>
              <a:rPr b="1" i="0" lang="fr-FR" sz="1800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débogueur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-Wall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indique des avertissements sur le code.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permet de nommer le fichier exécutable.</a:t>
            </a:r>
            <a:b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-pedantic </a:t>
            </a:r>
            <a:r>
              <a:rPr b="0" i="0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avertissement en cas de C non ANSI.</a:t>
            </a:r>
            <a:r>
              <a:rPr lang="fr-FR"/>
              <a:t> </a:t>
            </a:r>
            <a:br>
              <a:rPr lang="fr-FR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116" y="2359659"/>
            <a:ext cx="9001767" cy="449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fr-FR"/>
              <a:t>INTRODUCTION - RAPPEL</a:t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94" y="632739"/>
            <a:ext cx="1210732" cy="1210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Exercices de rappel :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fr-FR" sz="2800"/>
              <a:t>argc et argv, c’est quoi la différence?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fr-FR" sz="2800"/>
              <a:t>Ecrire un programme C avec une fonction recursive</a:t>
            </a:r>
            <a:endParaRPr sz="2800"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fr-FR" sz="2800"/>
              <a:t>Ecrire un programme C en essayant de modifier la variable d’environnement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fr-FR" sz="2800"/>
              <a:t>POSIX c’est quoi?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rection Ion">
  <a:themeElements>
    <a:clrScheme name="Vert jaun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