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64"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8A7FDC-E971-43A8-BB03-A9B546FE35B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3B9C3DA9-3471-4093-929B-D86C1ABC8EFD}">
      <dgm:prSet phldrT="[Texte]"/>
      <dgm:spPr/>
      <dgm:t>
        <a:bodyPr/>
        <a:lstStyle/>
        <a:p>
          <a:r>
            <a:rPr lang="fr-FR" dirty="0"/>
            <a:t>Partie 1 : INTRODUCTION - RAPPEL</a:t>
          </a:r>
        </a:p>
      </dgm:t>
    </dgm:pt>
    <dgm:pt modelId="{25B32E6C-FDAC-4A73-8F3D-0DA3F4DD8B91}" type="parTrans" cxnId="{BF2223B7-E956-4D41-99FE-67F2163F57FA}">
      <dgm:prSet/>
      <dgm:spPr/>
      <dgm:t>
        <a:bodyPr/>
        <a:lstStyle/>
        <a:p>
          <a:endParaRPr lang="fr-FR"/>
        </a:p>
      </dgm:t>
    </dgm:pt>
    <dgm:pt modelId="{27263EF3-89E4-42B6-B7E0-F00F918EBAE0}" type="sibTrans" cxnId="{BF2223B7-E956-4D41-99FE-67F2163F57FA}">
      <dgm:prSet/>
      <dgm:spPr/>
      <dgm:t>
        <a:bodyPr/>
        <a:lstStyle/>
        <a:p>
          <a:endParaRPr lang="fr-FR"/>
        </a:p>
      </dgm:t>
    </dgm:pt>
    <dgm:pt modelId="{3AF49B22-A54C-453B-A87F-6F0B98A84698}">
      <dgm:prSet phldrT="[Texte]"/>
      <dgm:spPr>
        <a:solidFill>
          <a:srgbClr val="92D050"/>
        </a:solidFill>
      </dgm:spPr>
      <dgm:t>
        <a:bodyPr/>
        <a:lstStyle/>
        <a:p>
          <a:r>
            <a:rPr lang="fr-FR" dirty="0"/>
            <a:t>Partie 2 : PROCESSUS</a:t>
          </a:r>
        </a:p>
      </dgm:t>
    </dgm:pt>
    <dgm:pt modelId="{960A25F8-F7F7-48E4-8ED6-C573D88759E4}" type="parTrans" cxnId="{95F1FDC4-E927-41AD-9E14-A592A52003F0}">
      <dgm:prSet/>
      <dgm:spPr/>
      <dgm:t>
        <a:bodyPr/>
        <a:lstStyle/>
        <a:p>
          <a:endParaRPr lang="fr-FR"/>
        </a:p>
      </dgm:t>
    </dgm:pt>
    <dgm:pt modelId="{4B74B8CF-D102-4137-A84B-B8C38F871300}" type="sibTrans" cxnId="{95F1FDC4-E927-41AD-9E14-A592A52003F0}">
      <dgm:prSet/>
      <dgm:spPr/>
      <dgm:t>
        <a:bodyPr/>
        <a:lstStyle/>
        <a:p>
          <a:endParaRPr lang="fr-FR"/>
        </a:p>
      </dgm:t>
    </dgm:pt>
    <dgm:pt modelId="{980B83D5-29F5-497C-B564-61E89157B9FC}">
      <dgm:prSet phldrT="[Texte]"/>
      <dgm:spPr>
        <a:solidFill>
          <a:srgbClr val="00B0F0"/>
        </a:solidFill>
      </dgm:spPr>
      <dgm:t>
        <a:bodyPr/>
        <a:lstStyle/>
        <a:p>
          <a:r>
            <a:rPr lang="fr-FR" dirty="0"/>
            <a:t>Partie 3 : GESTION DISQUE - FICHIER</a:t>
          </a:r>
        </a:p>
      </dgm:t>
    </dgm:pt>
    <dgm:pt modelId="{1EB4B58F-3E60-49AF-AC29-3212E1C1A4FC}" type="parTrans" cxnId="{B6C8DDA4-D391-443A-9A92-E8C84804C684}">
      <dgm:prSet/>
      <dgm:spPr/>
      <dgm:t>
        <a:bodyPr/>
        <a:lstStyle/>
        <a:p>
          <a:endParaRPr lang="fr-FR"/>
        </a:p>
      </dgm:t>
    </dgm:pt>
    <dgm:pt modelId="{3E0C1FF4-510D-4BB8-A2D3-7B849586E783}" type="sibTrans" cxnId="{B6C8DDA4-D391-443A-9A92-E8C84804C684}">
      <dgm:prSet/>
      <dgm:spPr/>
      <dgm:t>
        <a:bodyPr/>
        <a:lstStyle/>
        <a:p>
          <a:endParaRPr lang="fr-FR"/>
        </a:p>
      </dgm:t>
    </dgm:pt>
    <dgm:pt modelId="{7FE147A3-0FF4-4D02-AFAD-2C84DCD0307E}">
      <dgm:prSet/>
      <dgm:spPr/>
      <dgm:t>
        <a:bodyPr/>
        <a:lstStyle/>
        <a:p>
          <a:r>
            <a:rPr lang="fr-FR" dirty="0"/>
            <a:t>Partie 4 : SIGNAUX</a:t>
          </a:r>
        </a:p>
      </dgm:t>
    </dgm:pt>
    <dgm:pt modelId="{AF25FB2C-2ED5-4E82-A66A-E34DC59EE7B3}" type="parTrans" cxnId="{561EE728-D767-4F41-B832-D5659DABD927}">
      <dgm:prSet/>
      <dgm:spPr/>
      <dgm:t>
        <a:bodyPr/>
        <a:lstStyle/>
        <a:p>
          <a:endParaRPr lang="fr-FR"/>
        </a:p>
      </dgm:t>
    </dgm:pt>
    <dgm:pt modelId="{551D20C5-51A2-4B00-957A-27DB1363D75B}" type="sibTrans" cxnId="{561EE728-D767-4F41-B832-D5659DABD927}">
      <dgm:prSet/>
      <dgm:spPr/>
      <dgm:t>
        <a:bodyPr/>
        <a:lstStyle/>
        <a:p>
          <a:endParaRPr lang="fr-FR"/>
        </a:p>
      </dgm:t>
    </dgm:pt>
    <dgm:pt modelId="{4ACB3D56-E0D2-4B59-95DB-F68BBAB6E737}">
      <dgm:prSet/>
      <dgm:spPr/>
      <dgm:t>
        <a:bodyPr/>
        <a:lstStyle/>
        <a:p>
          <a:r>
            <a:rPr lang="fr-FR" dirty="0"/>
            <a:t>Partie 5 : PROGRAMMATION RESEAUX</a:t>
          </a:r>
        </a:p>
      </dgm:t>
    </dgm:pt>
    <dgm:pt modelId="{41C4E827-9915-428B-81E4-14FF798A9599}" type="parTrans" cxnId="{478825EB-2C77-46EA-8039-37F09C5BA217}">
      <dgm:prSet/>
      <dgm:spPr/>
      <dgm:t>
        <a:bodyPr/>
        <a:lstStyle/>
        <a:p>
          <a:endParaRPr lang="fr-FR"/>
        </a:p>
      </dgm:t>
    </dgm:pt>
    <dgm:pt modelId="{EE117B5B-D41E-4B98-BAE1-207575535BA9}" type="sibTrans" cxnId="{478825EB-2C77-46EA-8039-37F09C5BA217}">
      <dgm:prSet/>
      <dgm:spPr/>
      <dgm:t>
        <a:bodyPr/>
        <a:lstStyle/>
        <a:p>
          <a:endParaRPr lang="fr-FR"/>
        </a:p>
      </dgm:t>
    </dgm:pt>
    <dgm:pt modelId="{0663EECC-03C0-4476-93F0-69793226A7DA}" type="pres">
      <dgm:prSet presAssocID="{088A7FDC-E971-43A8-BB03-A9B546FE35BF}" presName="linear" presStyleCnt="0">
        <dgm:presLayoutVars>
          <dgm:dir/>
          <dgm:animLvl val="lvl"/>
          <dgm:resizeHandles val="exact"/>
        </dgm:presLayoutVars>
      </dgm:prSet>
      <dgm:spPr/>
    </dgm:pt>
    <dgm:pt modelId="{969538F3-ADAC-433C-8B8D-EFDC526A8801}" type="pres">
      <dgm:prSet presAssocID="{3B9C3DA9-3471-4093-929B-D86C1ABC8EFD}" presName="parentLin" presStyleCnt="0"/>
      <dgm:spPr/>
    </dgm:pt>
    <dgm:pt modelId="{02D5122F-92A8-4462-9C5A-147152007C03}" type="pres">
      <dgm:prSet presAssocID="{3B9C3DA9-3471-4093-929B-D86C1ABC8EFD}" presName="parentLeftMargin" presStyleLbl="node1" presStyleIdx="0" presStyleCnt="5"/>
      <dgm:spPr/>
    </dgm:pt>
    <dgm:pt modelId="{4CD8434D-4D05-4168-9468-44AE47732DFE}" type="pres">
      <dgm:prSet presAssocID="{3B9C3DA9-3471-4093-929B-D86C1ABC8EFD}" presName="parentText" presStyleLbl="node1" presStyleIdx="0" presStyleCnt="5">
        <dgm:presLayoutVars>
          <dgm:chMax val="0"/>
          <dgm:bulletEnabled val="1"/>
        </dgm:presLayoutVars>
      </dgm:prSet>
      <dgm:spPr/>
    </dgm:pt>
    <dgm:pt modelId="{FB479ED2-05AA-465A-8745-89424DEBDF96}" type="pres">
      <dgm:prSet presAssocID="{3B9C3DA9-3471-4093-929B-D86C1ABC8EFD}" presName="negativeSpace" presStyleCnt="0"/>
      <dgm:spPr/>
    </dgm:pt>
    <dgm:pt modelId="{98ABA51F-FE16-44DB-B9A2-8CC9F3D270BA}" type="pres">
      <dgm:prSet presAssocID="{3B9C3DA9-3471-4093-929B-D86C1ABC8EFD}" presName="childText" presStyleLbl="conFgAcc1" presStyleIdx="0" presStyleCnt="5">
        <dgm:presLayoutVars>
          <dgm:bulletEnabled val="1"/>
        </dgm:presLayoutVars>
      </dgm:prSet>
      <dgm:spPr/>
    </dgm:pt>
    <dgm:pt modelId="{8BE7D8C1-C6EF-4A42-8793-E6E048988E49}" type="pres">
      <dgm:prSet presAssocID="{27263EF3-89E4-42B6-B7E0-F00F918EBAE0}" presName="spaceBetweenRectangles" presStyleCnt="0"/>
      <dgm:spPr/>
    </dgm:pt>
    <dgm:pt modelId="{4CAFE4E6-D040-4575-B5A5-DD7A3B2F596D}" type="pres">
      <dgm:prSet presAssocID="{3AF49B22-A54C-453B-A87F-6F0B98A84698}" presName="parentLin" presStyleCnt="0"/>
      <dgm:spPr/>
    </dgm:pt>
    <dgm:pt modelId="{0B57697E-34AA-435F-919D-48BCC0E91D39}" type="pres">
      <dgm:prSet presAssocID="{3AF49B22-A54C-453B-A87F-6F0B98A84698}" presName="parentLeftMargin" presStyleLbl="node1" presStyleIdx="0" presStyleCnt="5"/>
      <dgm:spPr/>
    </dgm:pt>
    <dgm:pt modelId="{E33E5F5D-CAF0-4EB0-B9F3-11B6FFFFD9C8}" type="pres">
      <dgm:prSet presAssocID="{3AF49B22-A54C-453B-A87F-6F0B98A84698}" presName="parentText" presStyleLbl="node1" presStyleIdx="1" presStyleCnt="5">
        <dgm:presLayoutVars>
          <dgm:chMax val="0"/>
          <dgm:bulletEnabled val="1"/>
        </dgm:presLayoutVars>
      </dgm:prSet>
      <dgm:spPr/>
    </dgm:pt>
    <dgm:pt modelId="{A6870AE0-D357-4BE1-B28D-1330503BF54B}" type="pres">
      <dgm:prSet presAssocID="{3AF49B22-A54C-453B-A87F-6F0B98A84698}" presName="negativeSpace" presStyleCnt="0"/>
      <dgm:spPr/>
    </dgm:pt>
    <dgm:pt modelId="{3EC45962-DCFB-431E-BD5B-18431EF3FA48}" type="pres">
      <dgm:prSet presAssocID="{3AF49B22-A54C-453B-A87F-6F0B98A84698}" presName="childText" presStyleLbl="conFgAcc1" presStyleIdx="1" presStyleCnt="5">
        <dgm:presLayoutVars>
          <dgm:bulletEnabled val="1"/>
        </dgm:presLayoutVars>
      </dgm:prSet>
      <dgm:spPr/>
    </dgm:pt>
    <dgm:pt modelId="{F1FB91B1-F55D-4B8F-BBAD-646F296323F9}" type="pres">
      <dgm:prSet presAssocID="{4B74B8CF-D102-4137-A84B-B8C38F871300}" presName="spaceBetweenRectangles" presStyleCnt="0"/>
      <dgm:spPr/>
    </dgm:pt>
    <dgm:pt modelId="{0D4138C3-788E-4A07-B76B-45D125162F65}" type="pres">
      <dgm:prSet presAssocID="{980B83D5-29F5-497C-B564-61E89157B9FC}" presName="parentLin" presStyleCnt="0"/>
      <dgm:spPr/>
    </dgm:pt>
    <dgm:pt modelId="{50CBEF70-05B7-4F56-B6AD-82FF9C445009}" type="pres">
      <dgm:prSet presAssocID="{980B83D5-29F5-497C-B564-61E89157B9FC}" presName="parentLeftMargin" presStyleLbl="node1" presStyleIdx="1" presStyleCnt="5"/>
      <dgm:spPr/>
    </dgm:pt>
    <dgm:pt modelId="{EEE17600-4E86-4386-94C1-1CA1AB5EA5A0}" type="pres">
      <dgm:prSet presAssocID="{980B83D5-29F5-497C-B564-61E89157B9FC}" presName="parentText" presStyleLbl="node1" presStyleIdx="2" presStyleCnt="5">
        <dgm:presLayoutVars>
          <dgm:chMax val="0"/>
          <dgm:bulletEnabled val="1"/>
        </dgm:presLayoutVars>
      </dgm:prSet>
      <dgm:spPr/>
    </dgm:pt>
    <dgm:pt modelId="{68F2BC86-9809-450B-B1E5-C75C31B234E5}" type="pres">
      <dgm:prSet presAssocID="{980B83D5-29F5-497C-B564-61E89157B9FC}" presName="negativeSpace" presStyleCnt="0"/>
      <dgm:spPr/>
    </dgm:pt>
    <dgm:pt modelId="{468F5D3E-C08F-47E4-85B1-BDE45F5E4AAD}" type="pres">
      <dgm:prSet presAssocID="{980B83D5-29F5-497C-B564-61E89157B9FC}" presName="childText" presStyleLbl="conFgAcc1" presStyleIdx="2" presStyleCnt="5">
        <dgm:presLayoutVars>
          <dgm:bulletEnabled val="1"/>
        </dgm:presLayoutVars>
      </dgm:prSet>
      <dgm:spPr/>
    </dgm:pt>
    <dgm:pt modelId="{F978512A-146B-4659-8DBC-13930C6B6E09}" type="pres">
      <dgm:prSet presAssocID="{3E0C1FF4-510D-4BB8-A2D3-7B849586E783}" presName="spaceBetweenRectangles" presStyleCnt="0"/>
      <dgm:spPr/>
    </dgm:pt>
    <dgm:pt modelId="{598AECF5-3121-44CB-8953-5971B441E8DE}" type="pres">
      <dgm:prSet presAssocID="{7FE147A3-0FF4-4D02-AFAD-2C84DCD0307E}" presName="parentLin" presStyleCnt="0"/>
      <dgm:spPr/>
    </dgm:pt>
    <dgm:pt modelId="{1F6DDB34-68DA-4FE6-B2FE-ECA2A097F8A9}" type="pres">
      <dgm:prSet presAssocID="{7FE147A3-0FF4-4D02-AFAD-2C84DCD0307E}" presName="parentLeftMargin" presStyleLbl="node1" presStyleIdx="2" presStyleCnt="5"/>
      <dgm:spPr/>
    </dgm:pt>
    <dgm:pt modelId="{50B9B1E3-BA3E-460C-8596-564F5DA35B01}" type="pres">
      <dgm:prSet presAssocID="{7FE147A3-0FF4-4D02-AFAD-2C84DCD0307E}" presName="parentText" presStyleLbl="node1" presStyleIdx="3" presStyleCnt="5">
        <dgm:presLayoutVars>
          <dgm:chMax val="0"/>
          <dgm:bulletEnabled val="1"/>
        </dgm:presLayoutVars>
      </dgm:prSet>
      <dgm:spPr/>
    </dgm:pt>
    <dgm:pt modelId="{6FCA50B1-332F-4524-A298-6CFAAF120300}" type="pres">
      <dgm:prSet presAssocID="{7FE147A3-0FF4-4D02-AFAD-2C84DCD0307E}" presName="negativeSpace" presStyleCnt="0"/>
      <dgm:spPr/>
    </dgm:pt>
    <dgm:pt modelId="{B261F9DA-B852-415B-AC98-BAA5FEFA7B2B}" type="pres">
      <dgm:prSet presAssocID="{7FE147A3-0FF4-4D02-AFAD-2C84DCD0307E}" presName="childText" presStyleLbl="conFgAcc1" presStyleIdx="3" presStyleCnt="5">
        <dgm:presLayoutVars>
          <dgm:bulletEnabled val="1"/>
        </dgm:presLayoutVars>
      </dgm:prSet>
      <dgm:spPr/>
    </dgm:pt>
    <dgm:pt modelId="{F1FD18B9-7E41-48DD-BB62-CCF5C05C7A6D}" type="pres">
      <dgm:prSet presAssocID="{551D20C5-51A2-4B00-957A-27DB1363D75B}" presName="spaceBetweenRectangles" presStyleCnt="0"/>
      <dgm:spPr/>
    </dgm:pt>
    <dgm:pt modelId="{59BE581C-904F-4375-BAE9-B1CFDD501817}" type="pres">
      <dgm:prSet presAssocID="{4ACB3D56-E0D2-4B59-95DB-F68BBAB6E737}" presName="parentLin" presStyleCnt="0"/>
      <dgm:spPr/>
    </dgm:pt>
    <dgm:pt modelId="{6679B202-14DB-4194-BF3B-EDCA95EB9907}" type="pres">
      <dgm:prSet presAssocID="{4ACB3D56-E0D2-4B59-95DB-F68BBAB6E737}" presName="parentLeftMargin" presStyleLbl="node1" presStyleIdx="3" presStyleCnt="5"/>
      <dgm:spPr/>
    </dgm:pt>
    <dgm:pt modelId="{AD5522BE-F187-4085-A10E-98B8EDAFE361}" type="pres">
      <dgm:prSet presAssocID="{4ACB3D56-E0D2-4B59-95DB-F68BBAB6E737}" presName="parentText" presStyleLbl="node1" presStyleIdx="4" presStyleCnt="5">
        <dgm:presLayoutVars>
          <dgm:chMax val="0"/>
          <dgm:bulletEnabled val="1"/>
        </dgm:presLayoutVars>
      </dgm:prSet>
      <dgm:spPr/>
    </dgm:pt>
    <dgm:pt modelId="{DC3B1D5A-7188-4387-A69B-F2B77B84790B}" type="pres">
      <dgm:prSet presAssocID="{4ACB3D56-E0D2-4B59-95DB-F68BBAB6E737}" presName="negativeSpace" presStyleCnt="0"/>
      <dgm:spPr/>
    </dgm:pt>
    <dgm:pt modelId="{1F428E9E-27D4-49DB-BA51-6F8C6D0B3A5F}" type="pres">
      <dgm:prSet presAssocID="{4ACB3D56-E0D2-4B59-95DB-F68BBAB6E737}" presName="childText" presStyleLbl="conFgAcc1" presStyleIdx="4" presStyleCnt="5">
        <dgm:presLayoutVars>
          <dgm:bulletEnabled val="1"/>
        </dgm:presLayoutVars>
      </dgm:prSet>
      <dgm:spPr/>
    </dgm:pt>
  </dgm:ptLst>
  <dgm:cxnLst>
    <dgm:cxn modelId="{50912602-C340-4777-AA50-833A811E2405}" type="presOf" srcId="{088A7FDC-E971-43A8-BB03-A9B546FE35BF}" destId="{0663EECC-03C0-4476-93F0-69793226A7DA}" srcOrd="0" destOrd="0" presId="urn:microsoft.com/office/officeart/2005/8/layout/list1"/>
    <dgm:cxn modelId="{561EE728-D767-4F41-B832-D5659DABD927}" srcId="{088A7FDC-E971-43A8-BB03-A9B546FE35BF}" destId="{7FE147A3-0FF4-4D02-AFAD-2C84DCD0307E}" srcOrd="3" destOrd="0" parTransId="{AF25FB2C-2ED5-4E82-A66A-E34DC59EE7B3}" sibTransId="{551D20C5-51A2-4B00-957A-27DB1363D75B}"/>
    <dgm:cxn modelId="{3F8C9151-F936-48E8-963A-6EFBF9466540}" type="presOf" srcId="{7FE147A3-0FF4-4D02-AFAD-2C84DCD0307E}" destId="{1F6DDB34-68DA-4FE6-B2FE-ECA2A097F8A9}" srcOrd="0" destOrd="0" presId="urn:microsoft.com/office/officeart/2005/8/layout/list1"/>
    <dgm:cxn modelId="{53AB1E76-F92B-46EC-9258-1FE6AB3B6CD2}" type="presOf" srcId="{3B9C3DA9-3471-4093-929B-D86C1ABC8EFD}" destId="{02D5122F-92A8-4462-9C5A-147152007C03}" srcOrd="0" destOrd="0" presId="urn:microsoft.com/office/officeart/2005/8/layout/list1"/>
    <dgm:cxn modelId="{94E9F557-30AD-465E-8956-F6BE261EBF74}" type="presOf" srcId="{3AF49B22-A54C-453B-A87F-6F0B98A84698}" destId="{0B57697E-34AA-435F-919D-48BCC0E91D39}" srcOrd="0" destOrd="0" presId="urn:microsoft.com/office/officeart/2005/8/layout/list1"/>
    <dgm:cxn modelId="{B2065F80-7BE2-4A86-91A4-8AF5D3CFCB85}" type="presOf" srcId="{980B83D5-29F5-497C-B564-61E89157B9FC}" destId="{50CBEF70-05B7-4F56-B6AD-82FF9C445009}" srcOrd="0" destOrd="0" presId="urn:microsoft.com/office/officeart/2005/8/layout/list1"/>
    <dgm:cxn modelId="{A07A7687-F2E6-45DD-81D3-FA234CFBA1BC}" type="presOf" srcId="{4ACB3D56-E0D2-4B59-95DB-F68BBAB6E737}" destId="{AD5522BE-F187-4085-A10E-98B8EDAFE361}" srcOrd="1" destOrd="0" presId="urn:microsoft.com/office/officeart/2005/8/layout/list1"/>
    <dgm:cxn modelId="{B6C8DDA4-D391-443A-9A92-E8C84804C684}" srcId="{088A7FDC-E971-43A8-BB03-A9B546FE35BF}" destId="{980B83D5-29F5-497C-B564-61E89157B9FC}" srcOrd="2" destOrd="0" parTransId="{1EB4B58F-3E60-49AF-AC29-3212E1C1A4FC}" sibTransId="{3E0C1FF4-510D-4BB8-A2D3-7B849586E783}"/>
    <dgm:cxn modelId="{8942C0B3-4FA6-4B8B-BADE-CBA5F238A5A9}" type="presOf" srcId="{3B9C3DA9-3471-4093-929B-D86C1ABC8EFD}" destId="{4CD8434D-4D05-4168-9468-44AE47732DFE}" srcOrd="1" destOrd="0" presId="urn:microsoft.com/office/officeart/2005/8/layout/list1"/>
    <dgm:cxn modelId="{BF2223B7-E956-4D41-99FE-67F2163F57FA}" srcId="{088A7FDC-E971-43A8-BB03-A9B546FE35BF}" destId="{3B9C3DA9-3471-4093-929B-D86C1ABC8EFD}" srcOrd="0" destOrd="0" parTransId="{25B32E6C-FDAC-4A73-8F3D-0DA3F4DD8B91}" sibTransId="{27263EF3-89E4-42B6-B7E0-F00F918EBAE0}"/>
    <dgm:cxn modelId="{95F1FDC4-E927-41AD-9E14-A592A52003F0}" srcId="{088A7FDC-E971-43A8-BB03-A9B546FE35BF}" destId="{3AF49B22-A54C-453B-A87F-6F0B98A84698}" srcOrd="1" destOrd="0" parTransId="{960A25F8-F7F7-48E4-8ED6-C573D88759E4}" sibTransId="{4B74B8CF-D102-4137-A84B-B8C38F871300}"/>
    <dgm:cxn modelId="{CFCE02CC-FE47-4084-A2F8-D9BCA8F7BCB5}" type="presOf" srcId="{7FE147A3-0FF4-4D02-AFAD-2C84DCD0307E}" destId="{50B9B1E3-BA3E-460C-8596-564F5DA35B01}" srcOrd="1" destOrd="0" presId="urn:microsoft.com/office/officeart/2005/8/layout/list1"/>
    <dgm:cxn modelId="{6A7DAACD-8D91-4516-AFB1-B74946ABB769}" type="presOf" srcId="{3AF49B22-A54C-453B-A87F-6F0B98A84698}" destId="{E33E5F5D-CAF0-4EB0-B9F3-11B6FFFFD9C8}" srcOrd="1" destOrd="0" presId="urn:microsoft.com/office/officeart/2005/8/layout/list1"/>
    <dgm:cxn modelId="{744F48D4-6739-41D0-AA5C-2CCB03F1829F}" type="presOf" srcId="{4ACB3D56-E0D2-4B59-95DB-F68BBAB6E737}" destId="{6679B202-14DB-4194-BF3B-EDCA95EB9907}" srcOrd="0" destOrd="0" presId="urn:microsoft.com/office/officeart/2005/8/layout/list1"/>
    <dgm:cxn modelId="{478825EB-2C77-46EA-8039-37F09C5BA217}" srcId="{088A7FDC-E971-43A8-BB03-A9B546FE35BF}" destId="{4ACB3D56-E0D2-4B59-95DB-F68BBAB6E737}" srcOrd="4" destOrd="0" parTransId="{41C4E827-9915-428B-81E4-14FF798A9599}" sibTransId="{EE117B5B-D41E-4B98-BAE1-207575535BA9}"/>
    <dgm:cxn modelId="{C42D13ED-97AC-4DA7-A312-D96D5DACDF2C}" type="presOf" srcId="{980B83D5-29F5-497C-B564-61E89157B9FC}" destId="{EEE17600-4E86-4386-94C1-1CA1AB5EA5A0}" srcOrd="1" destOrd="0" presId="urn:microsoft.com/office/officeart/2005/8/layout/list1"/>
    <dgm:cxn modelId="{366109A1-DAFA-4AC2-9D4A-183471FF4BAE}" type="presParOf" srcId="{0663EECC-03C0-4476-93F0-69793226A7DA}" destId="{969538F3-ADAC-433C-8B8D-EFDC526A8801}" srcOrd="0" destOrd="0" presId="urn:microsoft.com/office/officeart/2005/8/layout/list1"/>
    <dgm:cxn modelId="{F0D3EF0B-E3FD-444E-BE18-0D6E24E315B1}" type="presParOf" srcId="{969538F3-ADAC-433C-8B8D-EFDC526A8801}" destId="{02D5122F-92A8-4462-9C5A-147152007C03}" srcOrd="0" destOrd="0" presId="urn:microsoft.com/office/officeart/2005/8/layout/list1"/>
    <dgm:cxn modelId="{128FC382-B091-41BA-856B-D1A95DD3C9F0}" type="presParOf" srcId="{969538F3-ADAC-433C-8B8D-EFDC526A8801}" destId="{4CD8434D-4D05-4168-9468-44AE47732DFE}" srcOrd="1" destOrd="0" presId="urn:microsoft.com/office/officeart/2005/8/layout/list1"/>
    <dgm:cxn modelId="{0B85EAEF-E3A7-494E-B3C5-2462CC6222EB}" type="presParOf" srcId="{0663EECC-03C0-4476-93F0-69793226A7DA}" destId="{FB479ED2-05AA-465A-8745-89424DEBDF96}" srcOrd="1" destOrd="0" presId="urn:microsoft.com/office/officeart/2005/8/layout/list1"/>
    <dgm:cxn modelId="{1AF3C2A5-7554-4F2B-B2D4-231457AC795D}" type="presParOf" srcId="{0663EECC-03C0-4476-93F0-69793226A7DA}" destId="{98ABA51F-FE16-44DB-B9A2-8CC9F3D270BA}" srcOrd="2" destOrd="0" presId="urn:microsoft.com/office/officeart/2005/8/layout/list1"/>
    <dgm:cxn modelId="{828E2723-270B-4868-BCE9-BC320F8B7471}" type="presParOf" srcId="{0663EECC-03C0-4476-93F0-69793226A7DA}" destId="{8BE7D8C1-C6EF-4A42-8793-E6E048988E49}" srcOrd="3" destOrd="0" presId="urn:microsoft.com/office/officeart/2005/8/layout/list1"/>
    <dgm:cxn modelId="{85A51000-334C-44B1-A06A-89B62BD141FC}" type="presParOf" srcId="{0663EECC-03C0-4476-93F0-69793226A7DA}" destId="{4CAFE4E6-D040-4575-B5A5-DD7A3B2F596D}" srcOrd="4" destOrd="0" presId="urn:microsoft.com/office/officeart/2005/8/layout/list1"/>
    <dgm:cxn modelId="{6C9536F4-3ED3-49EB-B497-769CC18B4987}" type="presParOf" srcId="{4CAFE4E6-D040-4575-B5A5-DD7A3B2F596D}" destId="{0B57697E-34AA-435F-919D-48BCC0E91D39}" srcOrd="0" destOrd="0" presId="urn:microsoft.com/office/officeart/2005/8/layout/list1"/>
    <dgm:cxn modelId="{922151EB-C5B8-402C-98CD-E442D955B9B4}" type="presParOf" srcId="{4CAFE4E6-D040-4575-B5A5-DD7A3B2F596D}" destId="{E33E5F5D-CAF0-4EB0-B9F3-11B6FFFFD9C8}" srcOrd="1" destOrd="0" presId="urn:microsoft.com/office/officeart/2005/8/layout/list1"/>
    <dgm:cxn modelId="{601386DC-E5DA-41F0-82B1-7784D3A17890}" type="presParOf" srcId="{0663EECC-03C0-4476-93F0-69793226A7DA}" destId="{A6870AE0-D357-4BE1-B28D-1330503BF54B}" srcOrd="5" destOrd="0" presId="urn:microsoft.com/office/officeart/2005/8/layout/list1"/>
    <dgm:cxn modelId="{B75FF145-90CF-401B-AF2B-59F814D724A5}" type="presParOf" srcId="{0663EECC-03C0-4476-93F0-69793226A7DA}" destId="{3EC45962-DCFB-431E-BD5B-18431EF3FA48}" srcOrd="6" destOrd="0" presId="urn:microsoft.com/office/officeart/2005/8/layout/list1"/>
    <dgm:cxn modelId="{B3C5C0B6-CC7B-46CF-8DF5-0342BED6DFB6}" type="presParOf" srcId="{0663EECC-03C0-4476-93F0-69793226A7DA}" destId="{F1FB91B1-F55D-4B8F-BBAD-646F296323F9}" srcOrd="7" destOrd="0" presId="urn:microsoft.com/office/officeart/2005/8/layout/list1"/>
    <dgm:cxn modelId="{FA4DE2DC-1BFE-4F54-90BF-7D7069E2D5BA}" type="presParOf" srcId="{0663EECC-03C0-4476-93F0-69793226A7DA}" destId="{0D4138C3-788E-4A07-B76B-45D125162F65}" srcOrd="8" destOrd="0" presId="urn:microsoft.com/office/officeart/2005/8/layout/list1"/>
    <dgm:cxn modelId="{07C9C661-D82B-45C4-9F48-628E0811458E}" type="presParOf" srcId="{0D4138C3-788E-4A07-B76B-45D125162F65}" destId="{50CBEF70-05B7-4F56-B6AD-82FF9C445009}" srcOrd="0" destOrd="0" presId="urn:microsoft.com/office/officeart/2005/8/layout/list1"/>
    <dgm:cxn modelId="{FD948E09-4281-4505-8F4B-FC6DE4D127D1}" type="presParOf" srcId="{0D4138C3-788E-4A07-B76B-45D125162F65}" destId="{EEE17600-4E86-4386-94C1-1CA1AB5EA5A0}" srcOrd="1" destOrd="0" presId="urn:microsoft.com/office/officeart/2005/8/layout/list1"/>
    <dgm:cxn modelId="{BA602B37-0CFC-457B-BCA5-060537DC494D}" type="presParOf" srcId="{0663EECC-03C0-4476-93F0-69793226A7DA}" destId="{68F2BC86-9809-450B-B1E5-C75C31B234E5}" srcOrd="9" destOrd="0" presId="urn:microsoft.com/office/officeart/2005/8/layout/list1"/>
    <dgm:cxn modelId="{D2850282-DE66-461F-8C78-059C6DE5EBED}" type="presParOf" srcId="{0663EECC-03C0-4476-93F0-69793226A7DA}" destId="{468F5D3E-C08F-47E4-85B1-BDE45F5E4AAD}" srcOrd="10" destOrd="0" presId="urn:microsoft.com/office/officeart/2005/8/layout/list1"/>
    <dgm:cxn modelId="{56DAD2FA-1F30-4DC9-8DB6-64F288581BA5}" type="presParOf" srcId="{0663EECC-03C0-4476-93F0-69793226A7DA}" destId="{F978512A-146B-4659-8DBC-13930C6B6E09}" srcOrd="11" destOrd="0" presId="urn:microsoft.com/office/officeart/2005/8/layout/list1"/>
    <dgm:cxn modelId="{47F8984E-B5C9-4806-AA09-C49F655E9334}" type="presParOf" srcId="{0663EECC-03C0-4476-93F0-69793226A7DA}" destId="{598AECF5-3121-44CB-8953-5971B441E8DE}" srcOrd="12" destOrd="0" presId="urn:microsoft.com/office/officeart/2005/8/layout/list1"/>
    <dgm:cxn modelId="{B68FC547-95B3-4672-A10E-98CE61F70780}" type="presParOf" srcId="{598AECF5-3121-44CB-8953-5971B441E8DE}" destId="{1F6DDB34-68DA-4FE6-B2FE-ECA2A097F8A9}" srcOrd="0" destOrd="0" presId="urn:microsoft.com/office/officeart/2005/8/layout/list1"/>
    <dgm:cxn modelId="{0EED9769-AD94-4E08-B931-7A6B9C998C0D}" type="presParOf" srcId="{598AECF5-3121-44CB-8953-5971B441E8DE}" destId="{50B9B1E3-BA3E-460C-8596-564F5DA35B01}" srcOrd="1" destOrd="0" presId="urn:microsoft.com/office/officeart/2005/8/layout/list1"/>
    <dgm:cxn modelId="{9A2C16D2-F1DB-49E6-A636-B777C5E8910D}" type="presParOf" srcId="{0663EECC-03C0-4476-93F0-69793226A7DA}" destId="{6FCA50B1-332F-4524-A298-6CFAAF120300}" srcOrd="13" destOrd="0" presId="urn:microsoft.com/office/officeart/2005/8/layout/list1"/>
    <dgm:cxn modelId="{C97335D0-5033-4ADF-B085-869D1733CA87}" type="presParOf" srcId="{0663EECC-03C0-4476-93F0-69793226A7DA}" destId="{B261F9DA-B852-415B-AC98-BAA5FEFA7B2B}" srcOrd="14" destOrd="0" presId="urn:microsoft.com/office/officeart/2005/8/layout/list1"/>
    <dgm:cxn modelId="{2A7AE858-5A08-4AFD-BAB2-E4F9B46F575C}" type="presParOf" srcId="{0663EECC-03C0-4476-93F0-69793226A7DA}" destId="{F1FD18B9-7E41-48DD-BB62-CCF5C05C7A6D}" srcOrd="15" destOrd="0" presId="urn:microsoft.com/office/officeart/2005/8/layout/list1"/>
    <dgm:cxn modelId="{F743C1F6-0316-4A18-9F70-67F8BBA9E4BC}" type="presParOf" srcId="{0663EECC-03C0-4476-93F0-69793226A7DA}" destId="{59BE581C-904F-4375-BAE9-B1CFDD501817}" srcOrd="16" destOrd="0" presId="urn:microsoft.com/office/officeart/2005/8/layout/list1"/>
    <dgm:cxn modelId="{B4186FC3-14B9-453C-AF9A-639E2B73FC6B}" type="presParOf" srcId="{59BE581C-904F-4375-BAE9-B1CFDD501817}" destId="{6679B202-14DB-4194-BF3B-EDCA95EB9907}" srcOrd="0" destOrd="0" presId="urn:microsoft.com/office/officeart/2005/8/layout/list1"/>
    <dgm:cxn modelId="{0BD5B5ED-8A84-4F15-B2E3-94006DFDB5A0}" type="presParOf" srcId="{59BE581C-904F-4375-BAE9-B1CFDD501817}" destId="{AD5522BE-F187-4085-A10E-98B8EDAFE361}" srcOrd="1" destOrd="0" presId="urn:microsoft.com/office/officeart/2005/8/layout/list1"/>
    <dgm:cxn modelId="{67824DAD-6078-4BCF-876C-5A15A01DBD1B}" type="presParOf" srcId="{0663EECC-03C0-4476-93F0-69793226A7DA}" destId="{DC3B1D5A-7188-4387-A69B-F2B77B84790B}" srcOrd="17" destOrd="0" presId="urn:microsoft.com/office/officeart/2005/8/layout/list1"/>
    <dgm:cxn modelId="{21D71964-A15D-4B56-8A72-4E25DE09B1BF}" type="presParOf" srcId="{0663EECC-03C0-4476-93F0-69793226A7DA}" destId="{1F428E9E-27D4-49DB-BA51-6F8C6D0B3A5F}"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BA51F-FE16-44DB-B9A2-8CC9F3D270BA}">
      <dsp:nvSpPr>
        <dsp:cNvPr id="0" name=""/>
        <dsp:cNvSpPr/>
      </dsp:nvSpPr>
      <dsp:spPr>
        <a:xfrm>
          <a:off x="0" y="323369"/>
          <a:ext cx="7466903"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D8434D-4D05-4168-9468-44AE47732DFE}">
      <dsp:nvSpPr>
        <dsp:cNvPr id="0" name=""/>
        <dsp:cNvSpPr/>
      </dsp:nvSpPr>
      <dsp:spPr>
        <a:xfrm>
          <a:off x="373345" y="72449"/>
          <a:ext cx="5226832"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62" tIns="0" rIns="197562" bIns="0" numCol="1" spcCol="1270" anchor="ctr" anchorCtr="0">
          <a:noAutofit/>
        </a:bodyPr>
        <a:lstStyle/>
        <a:p>
          <a:pPr marL="0" lvl="0" indent="0" algn="l" defTabSz="755650">
            <a:lnSpc>
              <a:spcPct val="90000"/>
            </a:lnSpc>
            <a:spcBef>
              <a:spcPct val="0"/>
            </a:spcBef>
            <a:spcAft>
              <a:spcPct val="35000"/>
            </a:spcAft>
            <a:buNone/>
          </a:pPr>
          <a:r>
            <a:rPr lang="fr-FR" sz="1700" kern="1200" dirty="0"/>
            <a:t>Partie 1 : INTRODUCTION - RAPPEL</a:t>
          </a:r>
        </a:p>
      </dsp:txBody>
      <dsp:txXfrm>
        <a:off x="397843" y="96947"/>
        <a:ext cx="5177836" cy="452844"/>
      </dsp:txXfrm>
    </dsp:sp>
    <dsp:sp modelId="{3EC45962-DCFB-431E-BD5B-18431EF3FA48}">
      <dsp:nvSpPr>
        <dsp:cNvPr id="0" name=""/>
        <dsp:cNvSpPr/>
      </dsp:nvSpPr>
      <dsp:spPr>
        <a:xfrm>
          <a:off x="0" y="1094489"/>
          <a:ext cx="7466903"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3E5F5D-CAF0-4EB0-B9F3-11B6FFFFD9C8}">
      <dsp:nvSpPr>
        <dsp:cNvPr id="0" name=""/>
        <dsp:cNvSpPr/>
      </dsp:nvSpPr>
      <dsp:spPr>
        <a:xfrm>
          <a:off x="373345" y="843570"/>
          <a:ext cx="5226832" cy="501840"/>
        </a:xfrm>
        <a:prstGeom prst="roundRect">
          <a:avLst/>
        </a:prstGeom>
        <a:solidFill>
          <a:srgbClr val="92D05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62" tIns="0" rIns="197562" bIns="0" numCol="1" spcCol="1270" anchor="ctr" anchorCtr="0">
          <a:noAutofit/>
        </a:bodyPr>
        <a:lstStyle/>
        <a:p>
          <a:pPr marL="0" lvl="0" indent="0" algn="l" defTabSz="755650">
            <a:lnSpc>
              <a:spcPct val="90000"/>
            </a:lnSpc>
            <a:spcBef>
              <a:spcPct val="0"/>
            </a:spcBef>
            <a:spcAft>
              <a:spcPct val="35000"/>
            </a:spcAft>
            <a:buNone/>
          </a:pPr>
          <a:r>
            <a:rPr lang="fr-FR" sz="1700" kern="1200" dirty="0"/>
            <a:t>Partie 2 : PROCESSUS</a:t>
          </a:r>
        </a:p>
      </dsp:txBody>
      <dsp:txXfrm>
        <a:off x="397843" y="868068"/>
        <a:ext cx="5177836" cy="452844"/>
      </dsp:txXfrm>
    </dsp:sp>
    <dsp:sp modelId="{468F5D3E-C08F-47E4-85B1-BDE45F5E4AAD}">
      <dsp:nvSpPr>
        <dsp:cNvPr id="0" name=""/>
        <dsp:cNvSpPr/>
      </dsp:nvSpPr>
      <dsp:spPr>
        <a:xfrm>
          <a:off x="0" y="1865610"/>
          <a:ext cx="7466903"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E17600-4E86-4386-94C1-1CA1AB5EA5A0}">
      <dsp:nvSpPr>
        <dsp:cNvPr id="0" name=""/>
        <dsp:cNvSpPr/>
      </dsp:nvSpPr>
      <dsp:spPr>
        <a:xfrm>
          <a:off x="373345" y="1614689"/>
          <a:ext cx="5226832" cy="501840"/>
        </a:xfrm>
        <a:prstGeom prst="roundRect">
          <a:avLst/>
        </a:prstGeom>
        <a:solidFill>
          <a:srgbClr val="00B0F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62" tIns="0" rIns="197562" bIns="0" numCol="1" spcCol="1270" anchor="ctr" anchorCtr="0">
          <a:noAutofit/>
        </a:bodyPr>
        <a:lstStyle/>
        <a:p>
          <a:pPr marL="0" lvl="0" indent="0" algn="l" defTabSz="755650">
            <a:lnSpc>
              <a:spcPct val="90000"/>
            </a:lnSpc>
            <a:spcBef>
              <a:spcPct val="0"/>
            </a:spcBef>
            <a:spcAft>
              <a:spcPct val="35000"/>
            </a:spcAft>
            <a:buNone/>
          </a:pPr>
          <a:r>
            <a:rPr lang="fr-FR" sz="1700" kern="1200" dirty="0"/>
            <a:t>Partie 3 : GESTION DISQUE - FICHIER</a:t>
          </a:r>
        </a:p>
      </dsp:txBody>
      <dsp:txXfrm>
        <a:off x="397843" y="1639187"/>
        <a:ext cx="5177836" cy="452844"/>
      </dsp:txXfrm>
    </dsp:sp>
    <dsp:sp modelId="{B261F9DA-B852-415B-AC98-BAA5FEFA7B2B}">
      <dsp:nvSpPr>
        <dsp:cNvPr id="0" name=""/>
        <dsp:cNvSpPr/>
      </dsp:nvSpPr>
      <dsp:spPr>
        <a:xfrm>
          <a:off x="0" y="2636730"/>
          <a:ext cx="7466903"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B9B1E3-BA3E-460C-8596-564F5DA35B01}">
      <dsp:nvSpPr>
        <dsp:cNvPr id="0" name=""/>
        <dsp:cNvSpPr/>
      </dsp:nvSpPr>
      <dsp:spPr>
        <a:xfrm>
          <a:off x="373345" y="2385810"/>
          <a:ext cx="5226832"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62" tIns="0" rIns="197562" bIns="0" numCol="1" spcCol="1270" anchor="ctr" anchorCtr="0">
          <a:noAutofit/>
        </a:bodyPr>
        <a:lstStyle/>
        <a:p>
          <a:pPr marL="0" lvl="0" indent="0" algn="l" defTabSz="755650">
            <a:lnSpc>
              <a:spcPct val="90000"/>
            </a:lnSpc>
            <a:spcBef>
              <a:spcPct val="0"/>
            </a:spcBef>
            <a:spcAft>
              <a:spcPct val="35000"/>
            </a:spcAft>
            <a:buNone/>
          </a:pPr>
          <a:r>
            <a:rPr lang="fr-FR" sz="1700" kern="1200" dirty="0"/>
            <a:t>Partie 4 : SIGNAUX</a:t>
          </a:r>
        </a:p>
      </dsp:txBody>
      <dsp:txXfrm>
        <a:off x="397843" y="2410308"/>
        <a:ext cx="5177836" cy="452844"/>
      </dsp:txXfrm>
    </dsp:sp>
    <dsp:sp modelId="{1F428E9E-27D4-49DB-BA51-6F8C6D0B3A5F}">
      <dsp:nvSpPr>
        <dsp:cNvPr id="0" name=""/>
        <dsp:cNvSpPr/>
      </dsp:nvSpPr>
      <dsp:spPr>
        <a:xfrm>
          <a:off x="0" y="3407850"/>
          <a:ext cx="7466903"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5522BE-F187-4085-A10E-98B8EDAFE361}">
      <dsp:nvSpPr>
        <dsp:cNvPr id="0" name=""/>
        <dsp:cNvSpPr/>
      </dsp:nvSpPr>
      <dsp:spPr>
        <a:xfrm>
          <a:off x="373345" y="3156930"/>
          <a:ext cx="5226832"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62" tIns="0" rIns="197562" bIns="0" numCol="1" spcCol="1270" anchor="ctr" anchorCtr="0">
          <a:noAutofit/>
        </a:bodyPr>
        <a:lstStyle/>
        <a:p>
          <a:pPr marL="0" lvl="0" indent="0" algn="l" defTabSz="755650">
            <a:lnSpc>
              <a:spcPct val="90000"/>
            </a:lnSpc>
            <a:spcBef>
              <a:spcPct val="0"/>
            </a:spcBef>
            <a:spcAft>
              <a:spcPct val="35000"/>
            </a:spcAft>
            <a:buNone/>
          </a:pPr>
          <a:r>
            <a:rPr lang="fr-FR" sz="1700" kern="1200" dirty="0"/>
            <a:t>Partie 5 : PROGRAMMATION RESEAUX</a:t>
          </a:r>
        </a:p>
      </dsp:txBody>
      <dsp:txXfrm>
        <a:off x="397843" y="3181428"/>
        <a:ext cx="5177836"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CB73DD-83F5-4E96-9D69-2E3934B49F1F}" type="datetimeFigureOut">
              <a:rPr lang="fr-FR" smtClean="0"/>
              <a:t>19/11/2021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DC2CA7-4F25-49BA-8204-C219F68FCEB6}" type="slidenum">
              <a:rPr lang="fr-FR" smtClean="0"/>
              <a:t>‹N°›</a:t>
            </a:fld>
            <a:endParaRPr lang="fr-FR"/>
          </a:p>
        </p:txBody>
      </p:sp>
    </p:spTree>
    <p:extLst>
      <p:ext uri="{BB962C8B-B14F-4D97-AF65-F5344CB8AC3E}">
        <p14:creationId xmlns:p14="http://schemas.microsoft.com/office/powerpoint/2010/main" val="2678409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FDC2CA7-4F25-49BA-8204-C219F68FCEB6}" type="slidenum">
              <a:rPr lang="fr-FR" smtClean="0"/>
              <a:t>3</a:t>
            </a:fld>
            <a:endParaRPr lang="fr-FR"/>
          </a:p>
        </p:txBody>
      </p:sp>
    </p:spTree>
    <p:extLst>
      <p:ext uri="{BB962C8B-B14F-4D97-AF65-F5344CB8AC3E}">
        <p14:creationId xmlns:p14="http://schemas.microsoft.com/office/powerpoint/2010/main" val="2399074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FDC2CA7-4F25-49BA-8204-C219F68FCEB6}" type="slidenum">
              <a:rPr lang="fr-FR" smtClean="0"/>
              <a:t>12</a:t>
            </a:fld>
            <a:endParaRPr lang="fr-FR"/>
          </a:p>
        </p:txBody>
      </p:sp>
    </p:spTree>
    <p:extLst>
      <p:ext uri="{BB962C8B-B14F-4D97-AF65-F5344CB8AC3E}">
        <p14:creationId xmlns:p14="http://schemas.microsoft.com/office/powerpoint/2010/main" val="3543754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FDC2CA7-4F25-49BA-8204-C219F68FCEB6}" type="slidenum">
              <a:rPr lang="fr-FR" smtClean="0"/>
              <a:t>13</a:t>
            </a:fld>
            <a:endParaRPr lang="fr-FR"/>
          </a:p>
        </p:txBody>
      </p:sp>
    </p:spTree>
    <p:extLst>
      <p:ext uri="{BB962C8B-B14F-4D97-AF65-F5344CB8AC3E}">
        <p14:creationId xmlns:p14="http://schemas.microsoft.com/office/powerpoint/2010/main" val="606655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FDC2CA7-4F25-49BA-8204-C219F68FCEB6}" type="slidenum">
              <a:rPr lang="fr-FR" smtClean="0"/>
              <a:t>14</a:t>
            </a:fld>
            <a:endParaRPr lang="fr-FR"/>
          </a:p>
        </p:txBody>
      </p:sp>
    </p:spTree>
    <p:extLst>
      <p:ext uri="{BB962C8B-B14F-4D97-AF65-F5344CB8AC3E}">
        <p14:creationId xmlns:p14="http://schemas.microsoft.com/office/powerpoint/2010/main" val="506531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FDC2CA7-4F25-49BA-8204-C219F68FCEB6}" type="slidenum">
              <a:rPr lang="fr-FR" smtClean="0"/>
              <a:t>15</a:t>
            </a:fld>
            <a:endParaRPr lang="fr-FR"/>
          </a:p>
        </p:txBody>
      </p:sp>
    </p:spTree>
    <p:extLst>
      <p:ext uri="{BB962C8B-B14F-4D97-AF65-F5344CB8AC3E}">
        <p14:creationId xmlns:p14="http://schemas.microsoft.com/office/powerpoint/2010/main" val="500041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FDC2CA7-4F25-49BA-8204-C219F68FCEB6}" type="slidenum">
              <a:rPr lang="fr-FR" smtClean="0"/>
              <a:t>16</a:t>
            </a:fld>
            <a:endParaRPr lang="fr-FR"/>
          </a:p>
        </p:txBody>
      </p:sp>
    </p:spTree>
    <p:extLst>
      <p:ext uri="{BB962C8B-B14F-4D97-AF65-F5344CB8AC3E}">
        <p14:creationId xmlns:p14="http://schemas.microsoft.com/office/powerpoint/2010/main" val="2919046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FDC2CA7-4F25-49BA-8204-C219F68FCEB6}" type="slidenum">
              <a:rPr lang="fr-FR" smtClean="0"/>
              <a:t>17</a:t>
            </a:fld>
            <a:endParaRPr lang="fr-FR"/>
          </a:p>
        </p:txBody>
      </p:sp>
    </p:spTree>
    <p:extLst>
      <p:ext uri="{BB962C8B-B14F-4D97-AF65-F5344CB8AC3E}">
        <p14:creationId xmlns:p14="http://schemas.microsoft.com/office/powerpoint/2010/main" val="2777890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FDC2CA7-4F25-49BA-8204-C219F68FCEB6}" type="slidenum">
              <a:rPr lang="fr-FR" smtClean="0"/>
              <a:t>18</a:t>
            </a:fld>
            <a:endParaRPr lang="fr-FR"/>
          </a:p>
        </p:txBody>
      </p:sp>
    </p:spTree>
    <p:extLst>
      <p:ext uri="{BB962C8B-B14F-4D97-AF65-F5344CB8AC3E}">
        <p14:creationId xmlns:p14="http://schemas.microsoft.com/office/powerpoint/2010/main" val="795113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FDC2CA7-4F25-49BA-8204-C219F68FCEB6}" type="slidenum">
              <a:rPr lang="fr-FR" smtClean="0"/>
              <a:t>19</a:t>
            </a:fld>
            <a:endParaRPr lang="fr-FR"/>
          </a:p>
        </p:txBody>
      </p:sp>
    </p:spTree>
    <p:extLst>
      <p:ext uri="{BB962C8B-B14F-4D97-AF65-F5344CB8AC3E}">
        <p14:creationId xmlns:p14="http://schemas.microsoft.com/office/powerpoint/2010/main" val="1888020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FDC2CA7-4F25-49BA-8204-C219F68FCEB6}" type="slidenum">
              <a:rPr lang="fr-FR" smtClean="0"/>
              <a:t>4</a:t>
            </a:fld>
            <a:endParaRPr lang="fr-FR"/>
          </a:p>
        </p:txBody>
      </p:sp>
    </p:spTree>
    <p:extLst>
      <p:ext uri="{BB962C8B-B14F-4D97-AF65-F5344CB8AC3E}">
        <p14:creationId xmlns:p14="http://schemas.microsoft.com/office/powerpoint/2010/main" val="3152277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FDC2CA7-4F25-49BA-8204-C219F68FCEB6}" type="slidenum">
              <a:rPr lang="fr-FR" smtClean="0"/>
              <a:t>5</a:t>
            </a:fld>
            <a:endParaRPr lang="fr-FR"/>
          </a:p>
        </p:txBody>
      </p:sp>
    </p:spTree>
    <p:extLst>
      <p:ext uri="{BB962C8B-B14F-4D97-AF65-F5344CB8AC3E}">
        <p14:creationId xmlns:p14="http://schemas.microsoft.com/office/powerpoint/2010/main" val="3952582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FDC2CA7-4F25-49BA-8204-C219F68FCEB6}" type="slidenum">
              <a:rPr lang="fr-FR" smtClean="0"/>
              <a:t>6</a:t>
            </a:fld>
            <a:endParaRPr lang="fr-FR"/>
          </a:p>
        </p:txBody>
      </p:sp>
    </p:spTree>
    <p:extLst>
      <p:ext uri="{BB962C8B-B14F-4D97-AF65-F5344CB8AC3E}">
        <p14:creationId xmlns:p14="http://schemas.microsoft.com/office/powerpoint/2010/main" val="278857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FDC2CA7-4F25-49BA-8204-C219F68FCEB6}" type="slidenum">
              <a:rPr lang="fr-FR" smtClean="0"/>
              <a:t>7</a:t>
            </a:fld>
            <a:endParaRPr lang="fr-FR"/>
          </a:p>
        </p:txBody>
      </p:sp>
    </p:spTree>
    <p:extLst>
      <p:ext uri="{BB962C8B-B14F-4D97-AF65-F5344CB8AC3E}">
        <p14:creationId xmlns:p14="http://schemas.microsoft.com/office/powerpoint/2010/main" val="232782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FDC2CA7-4F25-49BA-8204-C219F68FCEB6}" type="slidenum">
              <a:rPr lang="fr-FR" smtClean="0"/>
              <a:t>8</a:t>
            </a:fld>
            <a:endParaRPr lang="fr-FR"/>
          </a:p>
        </p:txBody>
      </p:sp>
    </p:spTree>
    <p:extLst>
      <p:ext uri="{BB962C8B-B14F-4D97-AF65-F5344CB8AC3E}">
        <p14:creationId xmlns:p14="http://schemas.microsoft.com/office/powerpoint/2010/main" val="2944744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FDC2CA7-4F25-49BA-8204-C219F68FCEB6}" type="slidenum">
              <a:rPr lang="fr-FR" smtClean="0"/>
              <a:t>9</a:t>
            </a:fld>
            <a:endParaRPr lang="fr-FR"/>
          </a:p>
        </p:txBody>
      </p:sp>
    </p:spTree>
    <p:extLst>
      <p:ext uri="{BB962C8B-B14F-4D97-AF65-F5344CB8AC3E}">
        <p14:creationId xmlns:p14="http://schemas.microsoft.com/office/powerpoint/2010/main" val="1933970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FDC2CA7-4F25-49BA-8204-C219F68FCEB6}" type="slidenum">
              <a:rPr lang="fr-FR" smtClean="0"/>
              <a:t>10</a:t>
            </a:fld>
            <a:endParaRPr lang="fr-FR"/>
          </a:p>
        </p:txBody>
      </p:sp>
    </p:spTree>
    <p:extLst>
      <p:ext uri="{BB962C8B-B14F-4D97-AF65-F5344CB8AC3E}">
        <p14:creationId xmlns:p14="http://schemas.microsoft.com/office/powerpoint/2010/main" val="3405971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FDC2CA7-4F25-49BA-8204-C219F68FCEB6}" type="slidenum">
              <a:rPr lang="fr-FR" smtClean="0"/>
              <a:t>11</a:t>
            </a:fld>
            <a:endParaRPr lang="fr-FR"/>
          </a:p>
        </p:txBody>
      </p:sp>
    </p:spTree>
    <p:extLst>
      <p:ext uri="{BB962C8B-B14F-4D97-AF65-F5344CB8AC3E}">
        <p14:creationId xmlns:p14="http://schemas.microsoft.com/office/powerpoint/2010/main" val="718330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BB968B2-FC8B-429C-884D-B94306A52126}" type="datetimeFigureOut">
              <a:rPr lang="fr-FR" smtClean="0"/>
              <a:t>19/11/2021</a:t>
            </a:fld>
            <a:endParaRPr lang="fr-F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fr-F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833F783-0D4D-4EF0-87D4-D56DAD7EE7A9}" type="slidenum">
              <a:rPr lang="fr-FR" smtClean="0"/>
              <a:t>‹N°›</a:t>
            </a:fld>
            <a:endParaRPr lang="fr-FR"/>
          </a:p>
        </p:txBody>
      </p:sp>
    </p:spTree>
    <p:extLst>
      <p:ext uri="{BB962C8B-B14F-4D97-AF65-F5344CB8AC3E}">
        <p14:creationId xmlns:p14="http://schemas.microsoft.com/office/powerpoint/2010/main" val="150211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ABB968B2-FC8B-429C-884D-B94306A52126}" type="datetimeFigureOut">
              <a:rPr lang="fr-FR" smtClean="0"/>
              <a:t>19/11/2021</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833F783-0D4D-4EF0-87D4-D56DAD7EE7A9}" type="slidenum">
              <a:rPr lang="fr-FR" smtClean="0"/>
              <a:t>‹N°›</a:t>
            </a:fld>
            <a:endParaRPr lang="fr-FR"/>
          </a:p>
        </p:txBody>
      </p:sp>
    </p:spTree>
    <p:extLst>
      <p:ext uri="{BB962C8B-B14F-4D97-AF65-F5344CB8AC3E}">
        <p14:creationId xmlns:p14="http://schemas.microsoft.com/office/powerpoint/2010/main" val="4215152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4" name="Date Placeholder 3"/>
          <p:cNvSpPr>
            <a:spLocks noGrp="1"/>
          </p:cNvSpPr>
          <p:nvPr>
            <p:ph type="dt" sz="half" idx="10"/>
          </p:nvPr>
        </p:nvSpPr>
        <p:spPr/>
        <p:txBody>
          <a:bodyPr/>
          <a:lstStyle/>
          <a:p>
            <a:fld id="{ABB968B2-FC8B-429C-884D-B94306A52126}" type="datetimeFigureOut">
              <a:rPr lang="fr-FR" smtClean="0"/>
              <a:t>19/11/2021</a:t>
            </a:fld>
            <a:endParaRPr lang="fr-FR"/>
          </a:p>
        </p:txBody>
      </p:sp>
      <p:sp>
        <p:nvSpPr>
          <p:cNvPr id="5" name="Footer Placeholder 4"/>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833F783-0D4D-4EF0-87D4-D56DAD7EE7A9}" type="slidenum">
              <a:rPr lang="fr-FR" smtClean="0"/>
              <a:t>‹N°›</a:t>
            </a:fld>
            <a:endParaRPr lang="fr-FR"/>
          </a:p>
        </p:txBody>
      </p:sp>
    </p:spTree>
    <p:extLst>
      <p:ext uri="{BB962C8B-B14F-4D97-AF65-F5344CB8AC3E}">
        <p14:creationId xmlns:p14="http://schemas.microsoft.com/office/powerpoint/2010/main" val="1254014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4" name="Date Placeholder 3"/>
          <p:cNvSpPr>
            <a:spLocks noGrp="1"/>
          </p:cNvSpPr>
          <p:nvPr>
            <p:ph type="dt" sz="half" idx="10"/>
          </p:nvPr>
        </p:nvSpPr>
        <p:spPr/>
        <p:txBody>
          <a:bodyPr/>
          <a:lstStyle/>
          <a:p>
            <a:fld id="{ABB968B2-FC8B-429C-884D-B94306A52126}" type="datetimeFigureOut">
              <a:rPr lang="fr-FR" smtClean="0"/>
              <a:t>19/11/2021</a:t>
            </a:fld>
            <a:endParaRPr lang="fr-FR"/>
          </a:p>
        </p:txBody>
      </p:sp>
      <p:sp>
        <p:nvSpPr>
          <p:cNvPr id="5" name="Footer Placeholder 4"/>
          <p:cNvSpPr>
            <a:spLocks noGrp="1"/>
          </p:cNvSpPr>
          <p:nvPr>
            <p:ph type="ftr" sz="quarter" idx="11"/>
          </p:nvPr>
        </p:nvSpPr>
        <p:spPr/>
        <p:txBody>
          <a:bodyPr/>
          <a:lstStyle/>
          <a:p>
            <a:endParaRPr lang="fr-F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833F783-0D4D-4EF0-87D4-D56DAD7EE7A9}" type="slidenum">
              <a:rPr lang="fr-FR" smtClean="0"/>
              <a:t>‹N°›</a:t>
            </a:fld>
            <a:endParaRPr lang="fr-FR"/>
          </a:p>
        </p:txBody>
      </p:sp>
    </p:spTree>
    <p:extLst>
      <p:ext uri="{BB962C8B-B14F-4D97-AF65-F5344CB8AC3E}">
        <p14:creationId xmlns:p14="http://schemas.microsoft.com/office/powerpoint/2010/main" val="4165832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ABB968B2-FC8B-429C-884D-B94306A52126}" type="datetimeFigureOut">
              <a:rPr lang="fr-FR" smtClean="0"/>
              <a:t>19/11/2021</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833F783-0D4D-4EF0-87D4-D56DAD7EE7A9}" type="slidenum">
              <a:rPr lang="fr-FR" smtClean="0"/>
              <a:t>‹N°›</a:t>
            </a:fld>
            <a:endParaRPr lang="fr-FR"/>
          </a:p>
        </p:txBody>
      </p:sp>
    </p:spTree>
    <p:extLst>
      <p:ext uri="{BB962C8B-B14F-4D97-AF65-F5344CB8AC3E}">
        <p14:creationId xmlns:p14="http://schemas.microsoft.com/office/powerpoint/2010/main" val="4045021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BB968B2-FC8B-429C-884D-B94306A52126}" type="datetimeFigureOut">
              <a:rPr lang="fr-FR" smtClean="0"/>
              <a:t>19/11/2021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833F783-0D4D-4EF0-87D4-D56DAD7EE7A9}" type="slidenum">
              <a:rPr lang="fr-FR" smtClean="0"/>
              <a:t>‹N°›</a:t>
            </a:fld>
            <a:endParaRPr lang="fr-FR"/>
          </a:p>
        </p:txBody>
      </p:sp>
    </p:spTree>
    <p:extLst>
      <p:ext uri="{BB962C8B-B14F-4D97-AF65-F5344CB8AC3E}">
        <p14:creationId xmlns:p14="http://schemas.microsoft.com/office/powerpoint/2010/main" val="1046915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BB968B2-FC8B-429C-884D-B94306A52126}" type="datetimeFigureOut">
              <a:rPr lang="fr-FR" smtClean="0"/>
              <a:t>19/11/2021</a:t>
            </a:fld>
            <a:endParaRPr lang="fr-FR"/>
          </a:p>
        </p:txBody>
      </p:sp>
      <p:sp>
        <p:nvSpPr>
          <p:cNvPr id="8" name="Footer Placeholder 7"/>
          <p:cNvSpPr>
            <a:spLocks noGrp="1"/>
          </p:cNvSpPr>
          <p:nvPr>
            <p:ph type="ftr" sz="quarter" idx="11"/>
          </p:nvPr>
        </p:nvSpPr>
        <p:spPr>
          <a:xfrm>
            <a:off x="561111" y="6391838"/>
            <a:ext cx="3644282" cy="304801"/>
          </a:xfrm>
        </p:spPr>
        <p:txBody>
          <a:bodyPr/>
          <a:lstStyle/>
          <a:p>
            <a:endParaRPr lang="fr-FR"/>
          </a:p>
        </p:txBody>
      </p:sp>
      <p:sp>
        <p:nvSpPr>
          <p:cNvPr id="9" name="Slide Number Placeholder 8"/>
          <p:cNvSpPr>
            <a:spLocks noGrp="1"/>
          </p:cNvSpPr>
          <p:nvPr>
            <p:ph type="sldNum" sz="quarter" idx="12"/>
          </p:nvPr>
        </p:nvSpPr>
        <p:spPr/>
        <p:txBody>
          <a:bodyPr/>
          <a:lstStyle/>
          <a:p>
            <a:fld id="{E833F783-0D4D-4EF0-87D4-D56DAD7EE7A9}" type="slidenum">
              <a:rPr lang="fr-FR" smtClean="0"/>
              <a:t>‹N°›</a:t>
            </a:fld>
            <a:endParaRPr lang="fr-FR"/>
          </a:p>
        </p:txBody>
      </p:sp>
    </p:spTree>
    <p:extLst>
      <p:ext uri="{BB962C8B-B14F-4D97-AF65-F5344CB8AC3E}">
        <p14:creationId xmlns:p14="http://schemas.microsoft.com/office/powerpoint/2010/main" val="1171064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BB968B2-FC8B-429C-884D-B94306A52126}" type="datetimeFigureOut">
              <a:rPr lang="fr-FR" smtClean="0"/>
              <a:t>19/11/2021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833F783-0D4D-4EF0-87D4-D56DAD7EE7A9}" type="slidenum">
              <a:rPr lang="fr-FR" smtClean="0"/>
              <a:t>‹N°›</a:t>
            </a:fld>
            <a:endParaRPr lang="fr-FR"/>
          </a:p>
        </p:txBody>
      </p:sp>
    </p:spTree>
    <p:extLst>
      <p:ext uri="{BB962C8B-B14F-4D97-AF65-F5344CB8AC3E}">
        <p14:creationId xmlns:p14="http://schemas.microsoft.com/office/powerpoint/2010/main" val="2987881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BB968B2-FC8B-429C-884D-B94306A52126}" type="datetimeFigureOut">
              <a:rPr lang="fr-FR" smtClean="0"/>
              <a:t>19/11/2021</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833F783-0D4D-4EF0-87D4-D56DAD7EE7A9}" type="slidenum">
              <a:rPr lang="fr-FR" smtClean="0"/>
              <a:t>‹N°›</a:t>
            </a:fld>
            <a:endParaRPr lang="fr-FR"/>
          </a:p>
        </p:txBody>
      </p:sp>
    </p:spTree>
    <p:extLst>
      <p:ext uri="{BB962C8B-B14F-4D97-AF65-F5344CB8AC3E}">
        <p14:creationId xmlns:p14="http://schemas.microsoft.com/office/powerpoint/2010/main" val="32309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BB968B2-FC8B-429C-884D-B94306A52126}" type="datetimeFigureOut">
              <a:rPr lang="fr-FR" smtClean="0"/>
              <a:t>19/11/2021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833F783-0D4D-4EF0-87D4-D56DAD7EE7A9}" type="slidenum">
              <a:rPr lang="fr-FR" smtClean="0"/>
              <a:t>‹N°›</a:t>
            </a:fld>
            <a:endParaRPr lang="fr-FR"/>
          </a:p>
        </p:txBody>
      </p:sp>
    </p:spTree>
    <p:extLst>
      <p:ext uri="{BB962C8B-B14F-4D97-AF65-F5344CB8AC3E}">
        <p14:creationId xmlns:p14="http://schemas.microsoft.com/office/powerpoint/2010/main" val="3665040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ABB968B2-FC8B-429C-884D-B94306A52126}" type="datetimeFigureOut">
              <a:rPr lang="fr-FR" smtClean="0"/>
              <a:t>19/11/2021</a:t>
            </a:fld>
            <a:endParaRPr lang="fr-FR"/>
          </a:p>
        </p:txBody>
      </p:sp>
      <p:sp>
        <p:nvSpPr>
          <p:cNvPr id="5" name="Footer Placeholder 4"/>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833F783-0D4D-4EF0-87D4-D56DAD7EE7A9}" type="slidenum">
              <a:rPr lang="fr-FR" smtClean="0"/>
              <a:t>‹N°›</a:t>
            </a:fld>
            <a:endParaRPr lang="fr-FR"/>
          </a:p>
        </p:txBody>
      </p:sp>
    </p:spTree>
    <p:extLst>
      <p:ext uri="{BB962C8B-B14F-4D97-AF65-F5344CB8AC3E}">
        <p14:creationId xmlns:p14="http://schemas.microsoft.com/office/powerpoint/2010/main" val="3550392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BB968B2-FC8B-429C-884D-B94306A52126}" type="datetimeFigureOut">
              <a:rPr lang="fr-FR" smtClean="0"/>
              <a:t>19/11/2021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833F783-0D4D-4EF0-87D4-D56DAD7EE7A9}" type="slidenum">
              <a:rPr lang="fr-FR" smtClean="0"/>
              <a:t>‹N°›</a:t>
            </a:fld>
            <a:endParaRPr lang="fr-FR"/>
          </a:p>
        </p:txBody>
      </p:sp>
    </p:spTree>
    <p:extLst>
      <p:ext uri="{BB962C8B-B14F-4D97-AF65-F5344CB8AC3E}">
        <p14:creationId xmlns:p14="http://schemas.microsoft.com/office/powerpoint/2010/main" val="1719929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BB968B2-FC8B-429C-884D-B94306A52126}" type="datetimeFigureOut">
              <a:rPr lang="fr-FR" smtClean="0"/>
              <a:t>19/11/2021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833F783-0D4D-4EF0-87D4-D56DAD7EE7A9}" type="slidenum">
              <a:rPr lang="fr-FR" smtClean="0"/>
              <a:t>‹N°›</a:t>
            </a:fld>
            <a:endParaRPr lang="fr-FR"/>
          </a:p>
        </p:txBody>
      </p:sp>
    </p:spTree>
    <p:extLst>
      <p:ext uri="{BB962C8B-B14F-4D97-AF65-F5344CB8AC3E}">
        <p14:creationId xmlns:p14="http://schemas.microsoft.com/office/powerpoint/2010/main" val="1801436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a:t>Modifiez le style du titre</a:t>
            </a:r>
            <a:endParaRPr lang="en-US" dirty="0"/>
          </a:p>
        </p:txBody>
      </p:sp>
      <p:sp>
        <p:nvSpPr>
          <p:cNvPr id="3" name="Date Placeholder 2"/>
          <p:cNvSpPr>
            <a:spLocks noGrp="1"/>
          </p:cNvSpPr>
          <p:nvPr>
            <p:ph type="dt" sz="half" idx="10"/>
          </p:nvPr>
        </p:nvSpPr>
        <p:spPr/>
        <p:txBody>
          <a:bodyPr/>
          <a:lstStyle/>
          <a:p>
            <a:fld id="{ABB968B2-FC8B-429C-884D-B94306A52126}" type="datetimeFigureOut">
              <a:rPr lang="fr-FR" smtClean="0"/>
              <a:t>19/11/2021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833F783-0D4D-4EF0-87D4-D56DAD7EE7A9}" type="slidenum">
              <a:rPr lang="fr-FR" smtClean="0"/>
              <a:t>‹N°›</a:t>
            </a:fld>
            <a:endParaRPr lang="fr-FR"/>
          </a:p>
        </p:txBody>
      </p:sp>
    </p:spTree>
    <p:extLst>
      <p:ext uri="{BB962C8B-B14F-4D97-AF65-F5344CB8AC3E}">
        <p14:creationId xmlns:p14="http://schemas.microsoft.com/office/powerpoint/2010/main" val="1380048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B968B2-FC8B-429C-884D-B94306A52126}" type="datetimeFigureOut">
              <a:rPr lang="fr-FR" smtClean="0"/>
              <a:t>19/11/2021</a:t>
            </a:fld>
            <a:endParaRPr lang="fr-FR"/>
          </a:p>
        </p:txBody>
      </p:sp>
      <p:sp>
        <p:nvSpPr>
          <p:cNvPr id="3" name="Footer Placeholder 2"/>
          <p:cNvSpPr>
            <a:spLocks noGrp="1"/>
          </p:cNvSpPr>
          <p:nvPr>
            <p:ph type="ftr" sz="quarter" idx="11"/>
          </p:nvPr>
        </p:nvSpPr>
        <p:spPr/>
        <p:txBody>
          <a:bodyPr/>
          <a:lstStyle/>
          <a:p>
            <a:endParaRPr lang="fr-F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833F783-0D4D-4EF0-87D4-D56DAD7EE7A9}" type="slidenum">
              <a:rPr lang="fr-FR" smtClean="0"/>
              <a:t>‹N°›</a:t>
            </a:fld>
            <a:endParaRPr lang="fr-FR"/>
          </a:p>
        </p:txBody>
      </p:sp>
    </p:spTree>
    <p:extLst>
      <p:ext uri="{BB962C8B-B14F-4D97-AF65-F5344CB8AC3E}">
        <p14:creationId xmlns:p14="http://schemas.microsoft.com/office/powerpoint/2010/main" val="1311418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ABB968B2-FC8B-429C-884D-B94306A52126}" type="datetimeFigureOut">
              <a:rPr lang="fr-FR" smtClean="0"/>
              <a:t>19/11/2021</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833F783-0D4D-4EF0-87D4-D56DAD7EE7A9}" type="slidenum">
              <a:rPr lang="fr-FR" smtClean="0"/>
              <a:t>‹N°›</a:t>
            </a:fld>
            <a:endParaRPr lang="fr-FR"/>
          </a:p>
        </p:txBody>
      </p:sp>
    </p:spTree>
    <p:extLst>
      <p:ext uri="{BB962C8B-B14F-4D97-AF65-F5344CB8AC3E}">
        <p14:creationId xmlns:p14="http://schemas.microsoft.com/office/powerpoint/2010/main" val="3515124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ABB968B2-FC8B-429C-884D-B94306A52126}" type="datetimeFigureOut">
              <a:rPr lang="fr-FR" smtClean="0"/>
              <a:t>19/11/2021</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833F783-0D4D-4EF0-87D4-D56DAD7EE7A9}" type="slidenum">
              <a:rPr lang="fr-FR" smtClean="0"/>
              <a:t>‹N°›</a:t>
            </a:fld>
            <a:endParaRPr lang="fr-FR"/>
          </a:p>
        </p:txBody>
      </p:sp>
    </p:spTree>
    <p:extLst>
      <p:ext uri="{BB962C8B-B14F-4D97-AF65-F5344CB8AC3E}">
        <p14:creationId xmlns:p14="http://schemas.microsoft.com/office/powerpoint/2010/main" val="2336332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BB968B2-FC8B-429C-884D-B94306A52126}" type="datetimeFigureOut">
              <a:rPr lang="fr-FR" smtClean="0"/>
              <a:t>19/11/2021</a:t>
            </a:fld>
            <a:endParaRPr lang="fr-F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fr-F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833F783-0D4D-4EF0-87D4-D56DAD7EE7A9}" type="slidenum">
              <a:rPr lang="fr-FR" smtClean="0"/>
              <a:t>‹N°›</a:t>
            </a:fld>
            <a:endParaRPr lang="fr-FR"/>
          </a:p>
        </p:txBody>
      </p:sp>
    </p:spTree>
    <p:extLst>
      <p:ext uri="{BB962C8B-B14F-4D97-AF65-F5344CB8AC3E}">
        <p14:creationId xmlns:p14="http://schemas.microsoft.com/office/powerpoint/2010/main" val="2610714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DA0EDCF-29D8-46A9-99C9-E65196F2341D}"/>
              </a:ext>
            </a:extLst>
          </p:cNvPr>
          <p:cNvSpPr txBox="1">
            <a:spLocks/>
          </p:cNvSpPr>
          <p:nvPr/>
        </p:nvSpPr>
        <p:spPr bwMode="gray">
          <a:xfrm>
            <a:off x="1033035" y="1854825"/>
            <a:ext cx="8825658" cy="2677648"/>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r-FR" sz="13900" dirty="0"/>
              <a:t>Dev Sys</a:t>
            </a:r>
          </a:p>
        </p:txBody>
      </p:sp>
      <p:sp>
        <p:nvSpPr>
          <p:cNvPr id="5" name="Sous-titre 2">
            <a:extLst>
              <a:ext uri="{FF2B5EF4-FFF2-40B4-BE49-F238E27FC236}">
                <a16:creationId xmlns:a16="http://schemas.microsoft.com/office/drawing/2014/main" id="{18456379-51EB-40BD-8D38-D85B1554CE02}"/>
              </a:ext>
            </a:extLst>
          </p:cNvPr>
          <p:cNvSpPr txBox="1">
            <a:spLocks/>
          </p:cNvSpPr>
          <p:nvPr/>
        </p:nvSpPr>
        <p:spPr bwMode="gray">
          <a:xfrm>
            <a:off x="1154955" y="4963183"/>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algn="r"/>
            <a:r>
              <a:rPr lang="fr-FR"/>
              <a:t>Présenté par : Josué ratovondrahona</a:t>
            </a:r>
            <a:endParaRPr lang="fr-FR" dirty="0"/>
          </a:p>
        </p:txBody>
      </p:sp>
      <p:pic>
        <p:nvPicPr>
          <p:cNvPr id="6" name="Image 5">
            <a:extLst>
              <a:ext uri="{FF2B5EF4-FFF2-40B4-BE49-F238E27FC236}">
                <a16:creationId xmlns:a16="http://schemas.microsoft.com/office/drawing/2014/main" id="{AD3A1149-319B-4F32-BD70-BC04796ACD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8849" y="408720"/>
            <a:ext cx="1986877" cy="1335442"/>
          </a:xfrm>
          <a:prstGeom prst="rect">
            <a:avLst/>
          </a:prstGeom>
        </p:spPr>
      </p:pic>
      <p:sp>
        <p:nvSpPr>
          <p:cNvPr id="7" name="ZoneTexte 6">
            <a:extLst>
              <a:ext uri="{FF2B5EF4-FFF2-40B4-BE49-F238E27FC236}">
                <a16:creationId xmlns:a16="http://schemas.microsoft.com/office/drawing/2014/main" id="{ABF9CB76-681E-4F9C-B4B0-FD853280A6A9}"/>
              </a:ext>
            </a:extLst>
          </p:cNvPr>
          <p:cNvSpPr txBox="1"/>
          <p:nvPr/>
        </p:nvSpPr>
        <p:spPr>
          <a:xfrm>
            <a:off x="9980613" y="5824603"/>
            <a:ext cx="1571264" cy="369332"/>
          </a:xfrm>
          <a:prstGeom prst="rect">
            <a:avLst/>
          </a:prstGeom>
          <a:noFill/>
        </p:spPr>
        <p:txBody>
          <a:bodyPr wrap="none" rtlCol="0">
            <a:spAutoFit/>
          </a:bodyPr>
          <a:lstStyle/>
          <a:p>
            <a:r>
              <a:rPr lang="fr-FR" dirty="0"/>
              <a:t>Version 2021</a:t>
            </a:r>
          </a:p>
        </p:txBody>
      </p:sp>
    </p:spTree>
    <p:extLst>
      <p:ext uri="{BB962C8B-B14F-4D97-AF65-F5344CB8AC3E}">
        <p14:creationId xmlns:p14="http://schemas.microsoft.com/office/powerpoint/2010/main" val="1152815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8CCBA819-E1F2-4504-994F-B5ACDCD7747B}"/>
              </a:ext>
            </a:extLst>
          </p:cNvPr>
          <p:cNvSpPr>
            <a:spLocks noGrp="1"/>
          </p:cNvSpPr>
          <p:nvPr>
            <p:ph type="title"/>
          </p:nvPr>
        </p:nvSpPr>
        <p:spPr/>
        <p:txBody>
          <a:bodyPr/>
          <a:lstStyle/>
          <a:p>
            <a:pPr algn="r"/>
            <a:br>
              <a:rPr lang="fr-FR" dirty="0"/>
            </a:br>
            <a:br>
              <a:rPr lang="fr-FR" dirty="0"/>
            </a:br>
            <a:r>
              <a:rPr lang="fr-FR" dirty="0"/>
              <a:t>GESTION DISQUE - FICHIER</a:t>
            </a:r>
          </a:p>
        </p:txBody>
      </p:sp>
      <p:sp>
        <p:nvSpPr>
          <p:cNvPr id="9" name="Espace réservé du texte 8">
            <a:extLst>
              <a:ext uri="{FF2B5EF4-FFF2-40B4-BE49-F238E27FC236}">
                <a16:creationId xmlns:a16="http://schemas.microsoft.com/office/drawing/2014/main" id="{69D5E95E-29A4-4472-9729-7E8A4D137C8C}"/>
              </a:ext>
            </a:extLst>
          </p:cNvPr>
          <p:cNvSpPr>
            <a:spLocks noGrp="1"/>
          </p:cNvSpPr>
          <p:nvPr>
            <p:ph type="body" sz="half" idx="2"/>
          </p:nvPr>
        </p:nvSpPr>
        <p:spPr/>
        <p:txBody>
          <a:bodyPr>
            <a:normAutofit/>
          </a:bodyPr>
          <a:lstStyle/>
          <a:p>
            <a:pPr algn="ctr"/>
            <a:r>
              <a:rPr lang="fr-FR" sz="3200" b="1" dirty="0">
                <a:solidFill>
                  <a:schemeClr val="accent6">
                    <a:lumMod val="20000"/>
                    <a:lumOff val="80000"/>
                  </a:schemeClr>
                </a:solidFill>
              </a:rPr>
              <a:t>FICHIERS – INODES – LIENS</a:t>
            </a:r>
          </a:p>
        </p:txBody>
      </p:sp>
      <p:pic>
        <p:nvPicPr>
          <p:cNvPr id="7" name="Espace réservé du contenu 3">
            <a:extLst>
              <a:ext uri="{FF2B5EF4-FFF2-40B4-BE49-F238E27FC236}">
                <a16:creationId xmlns:a16="http://schemas.microsoft.com/office/drawing/2014/main" id="{BA73E7CC-2862-4989-B97C-35DCBE7E0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94" y="632739"/>
            <a:ext cx="1210732" cy="1210732"/>
          </a:xfrm>
          <a:prstGeom prst="rect">
            <a:avLst/>
          </a:prstGeom>
        </p:spPr>
      </p:pic>
      <p:sp>
        <p:nvSpPr>
          <p:cNvPr id="3" name="Espace réservé du contenu 2">
            <a:extLst>
              <a:ext uri="{FF2B5EF4-FFF2-40B4-BE49-F238E27FC236}">
                <a16:creationId xmlns:a16="http://schemas.microsoft.com/office/drawing/2014/main" id="{8EB7F87E-37B3-4CAF-A70C-C5DADDF09886}"/>
              </a:ext>
            </a:extLst>
          </p:cNvPr>
          <p:cNvSpPr>
            <a:spLocks noGrp="1"/>
          </p:cNvSpPr>
          <p:nvPr>
            <p:ph idx="1"/>
          </p:nvPr>
        </p:nvSpPr>
        <p:spPr>
          <a:xfrm>
            <a:off x="5648856" y="664587"/>
            <a:ext cx="5190066" cy="5623002"/>
          </a:xfrm>
        </p:spPr>
        <p:txBody>
          <a:bodyPr>
            <a:normAutofit/>
          </a:bodyPr>
          <a:lstStyle/>
          <a:p>
            <a:pPr marL="0" indent="0">
              <a:buNone/>
            </a:pPr>
            <a:r>
              <a:rPr lang="fr-FR" sz="1800" dirty="0">
                <a:solidFill>
                  <a:schemeClr val="tx1"/>
                </a:solidFill>
              </a:rPr>
              <a:t>Il existe dans un disque dur </a:t>
            </a:r>
            <a:r>
              <a:rPr lang="fr-FR" sz="1800" b="1" dirty="0">
                <a:solidFill>
                  <a:srgbClr val="00B0F0"/>
                </a:solidFill>
              </a:rPr>
              <a:t>des liens</a:t>
            </a:r>
            <a:r>
              <a:rPr lang="fr-FR" sz="1800" dirty="0">
                <a:solidFill>
                  <a:schemeClr val="tx1"/>
                </a:solidFill>
              </a:rPr>
              <a:t>, lorsque </a:t>
            </a:r>
            <a:r>
              <a:rPr lang="fr-FR" sz="1800" b="1" dirty="0">
                <a:solidFill>
                  <a:schemeClr val="tx1"/>
                </a:solidFill>
              </a:rPr>
              <a:t>plusieurs noms de fichiers conduisent aux mêmes données</a:t>
            </a:r>
            <a:r>
              <a:rPr lang="fr-FR" sz="1800" dirty="0">
                <a:solidFill>
                  <a:schemeClr val="tx1"/>
                </a:solidFill>
              </a:rPr>
              <a:t>. Ces liens sont de deux types :</a:t>
            </a:r>
          </a:p>
          <a:p>
            <a:pPr marL="0" indent="0">
              <a:buNone/>
            </a:pPr>
            <a:r>
              <a:rPr lang="fr-FR" dirty="0">
                <a:solidFill>
                  <a:schemeClr val="tx1"/>
                </a:solidFill>
                <a:latin typeface="+mj-lt"/>
              </a:rPr>
              <a:t>2. On parle d’un </a:t>
            </a:r>
            <a:r>
              <a:rPr lang="fr-FR" b="1" dirty="0">
                <a:solidFill>
                  <a:srgbClr val="00B0F0"/>
                </a:solidFill>
                <a:latin typeface="+mj-lt"/>
              </a:rPr>
              <a:t>lien symbolique </a:t>
            </a:r>
            <a:r>
              <a:rPr lang="fr-FR" dirty="0">
                <a:solidFill>
                  <a:schemeClr val="tx1"/>
                </a:solidFill>
                <a:latin typeface="+mj-lt"/>
              </a:rPr>
              <a:t>lorsque le </a:t>
            </a:r>
            <a:r>
              <a:rPr lang="fr-FR" b="1" dirty="0">
                <a:solidFill>
                  <a:srgbClr val="00B0F0"/>
                </a:solidFill>
                <a:latin typeface="+mj-lt"/>
              </a:rPr>
              <a:t>block de données d’un fichier contient l’adresse du bloc de données d’un autre fichier</a:t>
            </a:r>
            <a:r>
              <a:rPr lang="fr-FR" dirty="0">
                <a:solidFill>
                  <a:schemeClr val="tx1"/>
                </a:solidFill>
                <a:latin typeface="+mj-lt"/>
              </a:rPr>
              <a:t>. Les liens symboliques sont créés par la </a:t>
            </a:r>
            <a:r>
              <a:rPr lang="fr-FR" b="1" dirty="0">
                <a:solidFill>
                  <a:schemeClr val="accent3"/>
                </a:solidFill>
                <a:latin typeface="+mj-lt"/>
              </a:rPr>
              <a:t>commande ln -s </a:t>
            </a:r>
            <a:r>
              <a:rPr lang="fr-FR" dirty="0">
                <a:solidFill>
                  <a:schemeClr val="tx1"/>
                </a:solidFill>
                <a:latin typeface="+mj-lt"/>
              </a:rPr>
              <a:t>(option –s).</a:t>
            </a:r>
          </a:p>
        </p:txBody>
      </p:sp>
    </p:spTree>
    <p:extLst>
      <p:ext uri="{BB962C8B-B14F-4D97-AF65-F5344CB8AC3E}">
        <p14:creationId xmlns:p14="http://schemas.microsoft.com/office/powerpoint/2010/main" val="117196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8CCBA819-E1F2-4504-994F-B5ACDCD7747B}"/>
              </a:ext>
            </a:extLst>
          </p:cNvPr>
          <p:cNvSpPr>
            <a:spLocks noGrp="1"/>
          </p:cNvSpPr>
          <p:nvPr>
            <p:ph type="title"/>
          </p:nvPr>
        </p:nvSpPr>
        <p:spPr/>
        <p:txBody>
          <a:bodyPr/>
          <a:lstStyle/>
          <a:p>
            <a:pPr algn="r"/>
            <a:br>
              <a:rPr lang="fr-FR" dirty="0"/>
            </a:br>
            <a:br>
              <a:rPr lang="fr-FR" dirty="0"/>
            </a:br>
            <a:r>
              <a:rPr lang="fr-FR" dirty="0"/>
              <a:t>GESTION DISQUE - FICHIER</a:t>
            </a:r>
          </a:p>
        </p:txBody>
      </p:sp>
      <p:sp>
        <p:nvSpPr>
          <p:cNvPr id="9" name="Espace réservé du texte 8">
            <a:extLst>
              <a:ext uri="{FF2B5EF4-FFF2-40B4-BE49-F238E27FC236}">
                <a16:creationId xmlns:a16="http://schemas.microsoft.com/office/drawing/2014/main" id="{69D5E95E-29A4-4472-9729-7E8A4D137C8C}"/>
              </a:ext>
            </a:extLst>
          </p:cNvPr>
          <p:cNvSpPr>
            <a:spLocks noGrp="1"/>
          </p:cNvSpPr>
          <p:nvPr>
            <p:ph type="body" sz="half" idx="2"/>
          </p:nvPr>
        </p:nvSpPr>
        <p:spPr/>
        <p:txBody>
          <a:bodyPr>
            <a:normAutofit/>
          </a:bodyPr>
          <a:lstStyle/>
          <a:p>
            <a:pPr algn="ctr"/>
            <a:r>
              <a:rPr lang="fr-FR" sz="2400" b="1" dirty="0">
                <a:solidFill>
                  <a:schemeClr val="accent6">
                    <a:lumMod val="20000"/>
                    <a:lumOff val="80000"/>
                  </a:schemeClr>
                </a:solidFill>
              </a:rPr>
              <a:t>INFORMATIONS SUR FICHIER C</a:t>
            </a:r>
          </a:p>
        </p:txBody>
      </p:sp>
      <p:pic>
        <p:nvPicPr>
          <p:cNvPr id="7" name="Espace réservé du contenu 3">
            <a:extLst>
              <a:ext uri="{FF2B5EF4-FFF2-40B4-BE49-F238E27FC236}">
                <a16:creationId xmlns:a16="http://schemas.microsoft.com/office/drawing/2014/main" id="{BA73E7CC-2862-4989-B97C-35DCBE7E0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94" y="632739"/>
            <a:ext cx="1210732" cy="1210732"/>
          </a:xfrm>
          <a:prstGeom prst="rect">
            <a:avLst/>
          </a:prstGeom>
        </p:spPr>
      </p:pic>
      <p:sp>
        <p:nvSpPr>
          <p:cNvPr id="3" name="Espace réservé du contenu 2">
            <a:extLst>
              <a:ext uri="{FF2B5EF4-FFF2-40B4-BE49-F238E27FC236}">
                <a16:creationId xmlns:a16="http://schemas.microsoft.com/office/drawing/2014/main" id="{8EB7F87E-37B3-4CAF-A70C-C5DADDF09886}"/>
              </a:ext>
            </a:extLst>
          </p:cNvPr>
          <p:cNvSpPr>
            <a:spLocks noGrp="1"/>
          </p:cNvSpPr>
          <p:nvPr>
            <p:ph idx="1"/>
          </p:nvPr>
        </p:nvSpPr>
        <p:spPr>
          <a:xfrm>
            <a:off x="5648856" y="664587"/>
            <a:ext cx="5190066" cy="5623002"/>
          </a:xfrm>
        </p:spPr>
        <p:txBody>
          <a:bodyPr>
            <a:normAutofit/>
          </a:bodyPr>
          <a:lstStyle/>
          <a:p>
            <a:pPr marL="0" indent="0">
              <a:buNone/>
            </a:pPr>
            <a:r>
              <a:rPr lang="fr-FR" sz="1800" dirty="0">
                <a:solidFill>
                  <a:schemeClr val="tx1"/>
                </a:solidFill>
              </a:rPr>
              <a:t>On peut </a:t>
            </a:r>
            <a:r>
              <a:rPr lang="fr-FR" sz="1800" b="1" dirty="0">
                <a:solidFill>
                  <a:srgbClr val="00B0F0"/>
                </a:solidFill>
              </a:rPr>
              <a:t>obtenir les informations sur un fichier ou un répertoire </a:t>
            </a:r>
            <a:r>
              <a:rPr lang="fr-FR" sz="1800" dirty="0">
                <a:solidFill>
                  <a:schemeClr val="tx1"/>
                </a:solidFill>
              </a:rPr>
              <a:t>(ID du propriétaire, taille inode,...) avec </a:t>
            </a:r>
            <a:r>
              <a:rPr lang="fr-FR" sz="1800" b="1" dirty="0">
                <a:solidFill>
                  <a:schemeClr val="accent3"/>
                </a:solidFill>
              </a:rPr>
              <a:t>la fonction stat</a:t>
            </a:r>
            <a:r>
              <a:rPr lang="fr-FR" sz="1800" dirty="0">
                <a:solidFill>
                  <a:schemeClr val="tx1"/>
                </a:solidFill>
              </a:rPr>
              <a:t>.</a:t>
            </a:r>
          </a:p>
          <a:p>
            <a:pPr marL="0" indent="0">
              <a:buNone/>
            </a:pPr>
            <a:endParaRPr lang="fr-FR" dirty="0">
              <a:solidFill>
                <a:schemeClr val="tx1"/>
              </a:solidFill>
              <a:latin typeface="+mj-lt"/>
            </a:endParaRPr>
          </a:p>
          <a:p>
            <a:pPr marL="0" indent="0">
              <a:buNone/>
            </a:pPr>
            <a:r>
              <a:rPr lang="fr-FR" dirty="0">
                <a:solidFill>
                  <a:schemeClr val="tx1"/>
                </a:solidFill>
                <a:latin typeface="+mj-lt"/>
              </a:rPr>
              <a:t>Exemple de code :  affiche des informations sur le fichier dont le nom est passé en argument.</a:t>
            </a:r>
          </a:p>
        </p:txBody>
      </p:sp>
    </p:spTree>
    <p:extLst>
      <p:ext uri="{BB962C8B-B14F-4D97-AF65-F5344CB8AC3E}">
        <p14:creationId xmlns:p14="http://schemas.microsoft.com/office/powerpoint/2010/main" val="3659314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8CCBA819-E1F2-4504-994F-B5ACDCD7747B}"/>
              </a:ext>
            </a:extLst>
          </p:cNvPr>
          <p:cNvSpPr>
            <a:spLocks noGrp="1"/>
          </p:cNvSpPr>
          <p:nvPr>
            <p:ph type="title"/>
          </p:nvPr>
        </p:nvSpPr>
        <p:spPr/>
        <p:txBody>
          <a:bodyPr/>
          <a:lstStyle/>
          <a:p>
            <a:pPr algn="r"/>
            <a:br>
              <a:rPr lang="fr-FR" dirty="0"/>
            </a:br>
            <a:br>
              <a:rPr lang="fr-FR" dirty="0"/>
            </a:br>
            <a:r>
              <a:rPr lang="fr-FR" dirty="0"/>
              <a:t>GESTION DISQUE - FICHIER</a:t>
            </a:r>
          </a:p>
        </p:txBody>
      </p:sp>
      <p:sp>
        <p:nvSpPr>
          <p:cNvPr id="9" name="Espace réservé du texte 8">
            <a:extLst>
              <a:ext uri="{FF2B5EF4-FFF2-40B4-BE49-F238E27FC236}">
                <a16:creationId xmlns:a16="http://schemas.microsoft.com/office/drawing/2014/main" id="{69D5E95E-29A4-4472-9729-7E8A4D137C8C}"/>
              </a:ext>
            </a:extLst>
          </p:cNvPr>
          <p:cNvSpPr>
            <a:spLocks noGrp="1"/>
          </p:cNvSpPr>
          <p:nvPr>
            <p:ph type="body" sz="half" idx="2"/>
          </p:nvPr>
        </p:nvSpPr>
        <p:spPr/>
        <p:txBody>
          <a:bodyPr>
            <a:normAutofit/>
          </a:bodyPr>
          <a:lstStyle/>
          <a:p>
            <a:pPr algn="ctr"/>
            <a:r>
              <a:rPr lang="fr-FR" sz="2400" b="1" dirty="0">
                <a:solidFill>
                  <a:schemeClr val="accent6">
                    <a:lumMod val="20000"/>
                    <a:lumOff val="80000"/>
                  </a:schemeClr>
                </a:solidFill>
              </a:rPr>
              <a:t>INFORMATIONS SUR FICHIER C</a:t>
            </a:r>
          </a:p>
        </p:txBody>
      </p:sp>
      <p:pic>
        <p:nvPicPr>
          <p:cNvPr id="7" name="Espace réservé du contenu 3">
            <a:extLst>
              <a:ext uri="{FF2B5EF4-FFF2-40B4-BE49-F238E27FC236}">
                <a16:creationId xmlns:a16="http://schemas.microsoft.com/office/drawing/2014/main" id="{BA73E7CC-2862-4989-B97C-35DCBE7E0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94" y="632739"/>
            <a:ext cx="1210732" cy="1210732"/>
          </a:xfrm>
          <a:prstGeom prst="rect">
            <a:avLst/>
          </a:prstGeom>
        </p:spPr>
      </p:pic>
      <p:sp>
        <p:nvSpPr>
          <p:cNvPr id="11" name="ZoneTexte 10">
            <a:extLst>
              <a:ext uri="{FF2B5EF4-FFF2-40B4-BE49-F238E27FC236}">
                <a16:creationId xmlns:a16="http://schemas.microsoft.com/office/drawing/2014/main" id="{72E78E33-78C0-4BA3-8936-C27D4A43CD13}"/>
              </a:ext>
            </a:extLst>
          </p:cNvPr>
          <p:cNvSpPr txBox="1"/>
          <p:nvPr/>
        </p:nvSpPr>
        <p:spPr>
          <a:xfrm>
            <a:off x="4946625" y="243512"/>
            <a:ext cx="6096000" cy="6370975"/>
          </a:xfrm>
          <a:prstGeom prst="rect">
            <a:avLst/>
          </a:prstGeom>
          <a:solidFill>
            <a:schemeClr val="tx1"/>
          </a:solidFill>
        </p:spPr>
        <p:txBody>
          <a:bodyPr wrap="square">
            <a:spAutoFit/>
          </a:bodyPr>
          <a:lstStyle/>
          <a:p>
            <a:r>
              <a:rPr lang="fr-FR" sz="1200" b="0" dirty="0">
                <a:solidFill>
                  <a:srgbClr val="C586C0"/>
                </a:solidFill>
                <a:effectLst/>
                <a:latin typeface="Consolas" panose="020B0609020204030204" pitchFamily="49" charset="0"/>
              </a:rPr>
              <a:t>#include</a:t>
            </a:r>
            <a:r>
              <a:rPr lang="fr-FR" sz="1200" b="0" dirty="0">
                <a:solidFill>
                  <a:srgbClr val="569CD6"/>
                </a:solidFill>
                <a:effectLst/>
                <a:latin typeface="Consolas" panose="020B0609020204030204" pitchFamily="49" charset="0"/>
              </a:rPr>
              <a:t> </a:t>
            </a:r>
            <a:r>
              <a:rPr lang="fr-FR" sz="1200" b="0" dirty="0">
                <a:solidFill>
                  <a:srgbClr val="CE9178"/>
                </a:solidFill>
                <a:effectLst/>
                <a:latin typeface="Consolas" panose="020B0609020204030204" pitchFamily="49" charset="0"/>
              </a:rPr>
              <a:t>&lt;</a:t>
            </a:r>
            <a:r>
              <a:rPr lang="fr-FR" sz="1200" b="0" dirty="0" err="1">
                <a:solidFill>
                  <a:srgbClr val="CE9178"/>
                </a:solidFill>
                <a:effectLst/>
                <a:latin typeface="Consolas" panose="020B0609020204030204" pitchFamily="49" charset="0"/>
              </a:rPr>
              <a:t>stdio.h</a:t>
            </a:r>
            <a:r>
              <a:rPr lang="fr-FR" sz="1200" b="0" dirty="0">
                <a:solidFill>
                  <a:srgbClr val="CE9178"/>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C586C0"/>
                </a:solidFill>
                <a:effectLst/>
                <a:latin typeface="Consolas" panose="020B0609020204030204" pitchFamily="49" charset="0"/>
              </a:rPr>
              <a:t>#include</a:t>
            </a:r>
            <a:r>
              <a:rPr lang="fr-FR" sz="1200" b="0" dirty="0">
                <a:solidFill>
                  <a:srgbClr val="569CD6"/>
                </a:solidFill>
                <a:effectLst/>
                <a:latin typeface="Consolas" panose="020B0609020204030204" pitchFamily="49" charset="0"/>
              </a:rPr>
              <a:t> </a:t>
            </a:r>
            <a:r>
              <a:rPr lang="fr-FR" sz="1200" b="0" dirty="0">
                <a:solidFill>
                  <a:srgbClr val="CE9178"/>
                </a:solidFill>
                <a:effectLst/>
                <a:latin typeface="Consolas" panose="020B0609020204030204" pitchFamily="49" charset="0"/>
              </a:rPr>
              <a:t>&lt;</a:t>
            </a:r>
            <a:r>
              <a:rPr lang="fr-FR" sz="1200" b="0" dirty="0" err="1">
                <a:solidFill>
                  <a:srgbClr val="CE9178"/>
                </a:solidFill>
                <a:effectLst/>
                <a:latin typeface="Consolas" panose="020B0609020204030204" pitchFamily="49" charset="0"/>
              </a:rPr>
              <a:t>sys</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types.h</a:t>
            </a:r>
            <a:r>
              <a:rPr lang="fr-FR" sz="1200" b="0" dirty="0">
                <a:solidFill>
                  <a:srgbClr val="CE9178"/>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C586C0"/>
                </a:solidFill>
                <a:effectLst/>
                <a:latin typeface="Consolas" panose="020B0609020204030204" pitchFamily="49" charset="0"/>
              </a:rPr>
              <a:t>#include</a:t>
            </a:r>
            <a:r>
              <a:rPr lang="fr-FR" sz="1200" b="0" dirty="0">
                <a:solidFill>
                  <a:srgbClr val="569CD6"/>
                </a:solidFill>
                <a:effectLst/>
                <a:latin typeface="Consolas" panose="020B0609020204030204" pitchFamily="49" charset="0"/>
              </a:rPr>
              <a:t> </a:t>
            </a:r>
            <a:r>
              <a:rPr lang="fr-FR" sz="1200" b="0" dirty="0">
                <a:solidFill>
                  <a:srgbClr val="CE9178"/>
                </a:solidFill>
                <a:effectLst/>
                <a:latin typeface="Consolas" panose="020B0609020204030204" pitchFamily="49" charset="0"/>
              </a:rPr>
              <a:t>&lt;</a:t>
            </a:r>
            <a:r>
              <a:rPr lang="fr-FR" sz="1200" b="0" dirty="0" err="1">
                <a:solidFill>
                  <a:srgbClr val="CE9178"/>
                </a:solidFill>
                <a:effectLst/>
                <a:latin typeface="Consolas" panose="020B0609020204030204" pitchFamily="49" charset="0"/>
              </a:rPr>
              <a:t>sys</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stat.h</a:t>
            </a:r>
            <a:r>
              <a:rPr lang="fr-FR" sz="1200" b="0" dirty="0">
                <a:solidFill>
                  <a:srgbClr val="CE9178"/>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C586C0"/>
                </a:solidFill>
                <a:effectLst/>
                <a:latin typeface="Consolas" panose="020B0609020204030204" pitchFamily="49" charset="0"/>
              </a:rPr>
              <a:t>#include</a:t>
            </a:r>
            <a:r>
              <a:rPr lang="fr-FR" sz="1200" b="0" dirty="0">
                <a:solidFill>
                  <a:srgbClr val="569CD6"/>
                </a:solidFill>
                <a:effectLst/>
                <a:latin typeface="Consolas" panose="020B0609020204030204" pitchFamily="49" charset="0"/>
              </a:rPr>
              <a:t> </a:t>
            </a:r>
            <a:r>
              <a:rPr lang="fr-FR" sz="1200" b="0" dirty="0">
                <a:solidFill>
                  <a:srgbClr val="CE9178"/>
                </a:solidFill>
                <a:effectLst/>
                <a:latin typeface="Consolas" panose="020B0609020204030204" pitchFamily="49" charset="0"/>
              </a:rPr>
              <a:t>&lt;</a:t>
            </a:r>
            <a:r>
              <a:rPr lang="fr-FR" sz="1200" b="0" dirty="0" err="1">
                <a:solidFill>
                  <a:srgbClr val="CE9178"/>
                </a:solidFill>
                <a:effectLst/>
                <a:latin typeface="Consolas" panose="020B0609020204030204" pitchFamily="49" charset="0"/>
              </a:rPr>
              <a:t>unistd.h</a:t>
            </a:r>
            <a:r>
              <a:rPr lang="fr-FR" sz="1200" b="0" dirty="0">
                <a:solidFill>
                  <a:srgbClr val="CE9178"/>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C586C0"/>
                </a:solidFill>
                <a:effectLst/>
                <a:latin typeface="Consolas" panose="020B0609020204030204" pitchFamily="49" charset="0"/>
              </a:rPr>
              <a:t>#include</a:t>
            </a:r>
            <a:r>
              <a:rPr lang="fr-FR" sz="1200" b="0" dirty="0">
                <a:solidFill>
                  <a:srgbClr val="569CD6"/>
                </a:solidFill>
                <a:effectLst/>
                <a:latin typeface="Consolas" panose="020B0609020204030204" pitchFamily="49" charset="0"/>
              </a:rPr>
              <a:t> </a:t>
            </a:r>
            <a:r>
              <a:rPr lang="fr-FR" sz="1200" b="0" dirty="0">
                <a:solidFill>
                  <a:srgbClr val="CE9178"/>
                </a:solidFill>
                <a:effectLst/>
                <a:latin typeface="Consolas" panose="020B0609020204030204" pitchFamily="49" charset="0"/>
              </a:rPr>
              <a:t>&lt;</a:t>
            </a:r>
            <a:r>
              <a:rPr lang="fr-FR" sz="1200" b="0" dirty="0" err="1">
                <a:solidFill>
                  <a:srgbClr val="CE9178"/>
                </a:solidFill>
                <a:effectLst/>
                <a:latin typeface="Consolas" panose="020B0609020204030204" pitchFamily="49" charset="0"/>
              </a:rPr>
              <a:t>stdlib.h</a:t>
            </a:r>
            <a:r>
              <a:rPr lang="fr-FR" sz="1200" b="0" dirty="0">
                <a:solidFill>
                  <a:srgbClr val="CE9178"/>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C586C0"/>
                </a:solidFill>
                <a:effectLst/>
                <a:latin typeface="Consolas" panose="020B0609020204030204" pitchFamily="49" charset="0"/>
              </a:rPr>
              <a:t>#include</a:t>
            </a:r>
            <a:r>
              <a:rPr lang="fr-FR" sz="1200" b="0" dirty="0">
                <a:solidFill>
                  <a:srgbClr val="569CD6"/>
                </a:solidFill>
                <a:effectLst/>
                <a:latin typeface="Consolas" panose="020B0609020204030204" pitchFamily="49" charset="0"/>
              </a:rPr>
              <a:t> </a:t>
            </a:r>
            <a:r>
              <a:rPr lang="fr-FR" sz="1200" b="0" dirty="0">
                <a:solidFill>
                  <a:srgbClr val="CE9178"/>
                </a:solidFill>
                <a:effectLst/>
                <a:latin typeface="Consolas" panose="020B0609020204030204" pitchFamily="49" charset="0"/>
              </a:rPr>
              <a:t>&lt;</a:t>
            </a:r>
            <a:r>
              <a:rPr lang="fr-FR" sz="1200" b="0" dirty="0" err="1">
                <a:solidFill>
                  <a:srgbClr val="CE9178"/>
                </a:solidFill>
                <a:effectLst/>
                <a:latin typeface="Consolas" panose="020B0609020204030204" pitchFamily="49" charset="0"/>
              </a:rPr>
              <a:t>time.h</a:t>
            </a:r>
            <a:r>
              <a:rPr lang="fr-FR" sz="1200" b="0" dirty="0">
                <a:solidFill>
                  <a:srgbClr val="CE9178"/>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err="1">
                <a:solidFill>
                  <a:srgbClr val="569CD6"/>
                </a:solidFill>
                <a:effectLst/>
                <a:latin typeface="Consolas" panose="020B0609020204030204" pitchFamily="49" charset="0"/>
              </a:rPr>
              <a:t>int</a:t>
            </a:r>
            <a:r>
              <a:rPr lang="fr-FR" sz="1200" b="0" dirty="0">
                <a:solidFill>
                  <a:srgbClr val="D4D4D4"/>
                </a:solidFill>
                <a:effectLst/>
                <a:latin typeface="Consolas" panose="020B0609020204030204" pitchFamily="49" charset="0"/>
              </a:rPr>
              <a:t> </a:t>
            </a:r>
            <a:r>
              <a:rPr lang="fr-FR" sz="1200" b="0" dirty="0">
                <a:solidFill>
                  <a:srgbClr val="DCDCAA"/>
                </a:solidFill>
                <a:effectLst/>
                <a:latin typeface="Consolas" panose="020B0609020204030204" pitchFamily="49" charset="0"/>
              </a:rPr>
              <a:t>main</a:t>
            </a:r>
            <a:r>
              <a:rPr lang="fr-FR" sz="1200" b="0" dirty="0">
                <a:solidFill>
                  <a:srgbClr val="D4D4D4"/>
                </a:solidFill>
                <a:effectLst/>
                <a:latin typeface="Consolas" panose="020B0609020204030204" pitchFamily="49" charset="0"/>
              </a:rPr>
              <a:t>(</a:t>
            </a:r>
            <a:r>
              <a:rPr lang="fr-FR" sz="1200" b="0" dirty="0" err="1">
                <a:solidFill>
                  <a:srgbClr val="569CD6"/>
                </a:solidFill>
                <a:effectLst/>
                <a:latin typeface="Consolas" panose="020B0609020204030204" pitchFamily="49" charset="0"/>
              </a:rPr>
              <a:t>int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argc</a:t>
            </a:r>
            <a:r>
              <a:rPr lang="fr-FR" sz="1200" b="0" dirty="0">
                <a:solidFill>
                  <a:srgbClr val="D4D4D4"/>
                </a:solidFill>
                <a:effectLst/>
                <a:latin typeface="Consolas" panose="020B0609020204030204" pitchFamily="49" charset="0"/>
              </a:rPr>
              <a:t>, </a:t>
            </a:r>
            <a:r>
              <a:rPr lang="fr-FR" sz="1200" b="0" dirty="0">
                <a:solidFill>
                  <a:srgbClr val="569CD6"/>
                </a:solidFill>
                <a:effectLst/>
                <a:latin typeface="Consolas" panose="020B0609020204030204" pitchFamily="49" charset="0"/>
              </a:rPr>
              <a:t>char</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argv</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569CD6"/>
                </a:solidFill>
                <a:effectLst/>
                <a:latin typeface="Consolas" panose="020B0609020204030204" pitchFamily="49" charset="0"/>
              </a:rPr>
              <a:t>struct</a:t>
            </a:r>
            <a:r>
              <a:rPr lang="fr-FR" sz="1200" b="0" dirty="0">
                <a:solidFill>
                  <a:srgbClr val="D4D4D4"/>
                </a:solidFill>
                <a:effectLst/>
                <a:latin typeface="Consolas" panose="020B0609020204030204" pitchFamily="49" charset="0"/>
              </a:rPr>
              <a:t> stat st; </a:t>
            </a:r>
            <a:r>
              <a:rPr lang="fr-FR" sz="1200" b="0" dirty="0">
                <a:solidFill>
                  <a:srgbClr val="6A9955"/>
                </a:solidFill>
                <a:effectLst/>
                <a:latin typeface="Consolas" panose="020B0609020204030204" pitchFamily="49" charset="0"/>
              </a:rPr>
              <a:t>/* pour récupérer les informations sur un fichier */</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err="1">
                <a:solidFill>
                  <a:srgbClr val="569CD6"/>
                </a:solidFill>
                <a:effectLst/>
                <a:latin typeface="Consolas" panose="020B0609020204030204" pitchFamily="49" charset="0"/>
              </a:rPr>
              <a:t>struct</a:t>
            </a:r>
            <a:r>
              <a:rPr lang="fr-FR" sz="1200" b="0" dirty="0">
                <a:solidFill>
                  <a:srgbClr val="D4D4D4"/>
                </a:solidFill>
                <a:effectLst/>
                <a:latin typeface="Consolas" panose="020B0609020204030204" pitchFamily="49" charset="0"/>
              </a:rPr>
              <a:t> </a:t>
            </a:r>
            <a:r>
              <a:rPr lang="fr-FR" sz="1200" b="0" dirty="0" err="1">
                <a:solidFill>
                  <a:srgbClr val="D4D4D4"/>
                </a:solidFill>
                <a:effectLst/>
                <a:latin typeface="Consolas" panose="020B0609020204030204" pitchFamily="49" charset="0"/>
              </a:rPr>
              <a:t>tm</a:t>
            </a:r>
            <a:r>
              <a:rPr lang="fr-FR" sz="1200" b="0" dirty="0">
                <a:solidFill>
                  <a:srgbClr val="D4D4D4"/>
                </a:solidFill>
                <a:effectLst/>
                <a:latin typeface="Consolas" panose="020B0609020204030204" pitchFamily="49" charset="0"/>
              </a:rPr>
              <a:t> *temps; </a:t>
            </a:r>
            <a:r>
              <a:rPr lang="fr-FR" sz="1200" b="0" dirty="0">
                <a:solidFill>
                  <a:srgbClr val="6A9955"/>
                </a:solidFill>
                <a:effectLst/>
                <a:latin typeface="Consolas" panose="020B0609020204030204" pitchFamily="49" charset="0"/>
              </a:rPr>
              <a:t>/* pour traduire les dates (voir </a:t>
            </a:r>
            <a:r>
              <a:rPr lang="fr-FR" sz="1200" b="0" dirty="0" err="1">
                <a:solidFill>
                  <a:srgbClr val="6A9955"/>
                </a:solidFill>
                <a:effectLst/>
                <a:latin typeface="Consolas" panose="020B0609020204030204" pitchFamily="49" charset="0"/>
              </a:rPr>
              <a:t>ctime</a:t>
            </a:r>
            <a:r>
              <a:rPr lang="fr-FR" sz="1200" b="0" dirty="0">
                <a:solidFill>
                  <a:srgbClr val="6A9955"/>
                </a:solidFill>
                <a:effectLst/>
                <a:latin typeface="Consolas" panose="020B0609020204030204" pitchFamily="49" charset="0"/>
              </a:rPr>
              <a:t>(3)) */</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C586C0"/>
                </a:solidFill>
                <a:effectLst/>
                <a:latin typeface="Consolas" panose="020B0609020204030204" pitchFamily="49" charset="0"/>
              </a:rPr>
              <a:t>if</a:t>
            </a:r>
            <a:r>
              <a:rPr lang="fr-FR" sz="1200" b="0" dirty="0">
                <a:solidFill>
                  <a:srgbClr val="D4D4D4"/>
                </a:solidFill>
                <a:effectLst/>
                <a:latin typeface="Consolas" panose="020B0609020204030204" pitchFamily="49" charset="0"/>
              </a:rPr>
              <a:t> (</a:t>
            </a:r>
            <a:r>
              <a:rPr lang="fr-FR" sz="1200" b="0" dirty="0" err="1">
                <a:solidFill>
                  <a:srgbClr val="D4D4D4"/>
                </a:solidFill>
                <a:effectLst/>
                <a:latin typeface="Consolas" panose="020B0609020204030204" pitchFamily="49" charset="0"/>
              </a:rPr>
              <a:t>argc</a:t>
            </a:r>
            <a:r>
              <a:rPr lang="fr-FR" sz="1200" b="0" dirty="0">
                <a:solidFill>
                  <a:srgbClr val="D4D4D4"/>
                </a:solidFill>
                <a:effectLst/>
                <a:latin typeface="Consolas" panose="020B0609020204030204" pitchFamily="49" charset="0"/>
              </a:rPr>
              <a:t> != </a:t>
            </a:r>
            <a:r>
              <a:rPr lang="fr-FR" sz="1200" b="0" dirty="0">
                <a:solidFill>
                  <a:srgbClr val="B5CEA8"/>
                </a:solidFill>
                <a:effectLst/>
                <a:latin typeface="Consolas" panose="020B0609020204030204" pitchFamily="49" charset="0"/>
              </a:rPr>
              <a:t>2</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fprintf</a:t>
            </a:r>
            <a:r>
              <a:rPr lang="fr-FR" sz="1200" b="0" dirty="0">
                <a:solidFill>
                  <a:srgbClr val="D4D4D4"/>
                </a:solidFill>
                <a:effectLst/>
                <a:latin typeface="Consolas" panose="020B0609020204030204" pitchFamily="49" charset="0"/>
              </a:rPr>
              <a:t>(</a:t>
            </a:r>
            <a:r>
              <a:rPr lang="fr-FR" sz="1200" b="0" dirty="0" err="1">
                <a:solidFill>
                  <a:srgbClr val="D4D4D4"/>
                </a:solidFill>
                <a:effectLst/>
                <a:latin typeface="Consolas" panose="020B0609020204030204" pitchFamily="49" charset="0"/>
              </a:rPr>
              <a:t>stderr</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"Usage : </a:t>
            </a:r>
            <a:r>
              <a:rPr lang="fr-FR" sz="1200" b="0" dirty="0">
                <a:solidFill>
                  <a:srgbClr val="9CDCFE"/>
                </a:solidFill>
                <a:effectLst/>
                <a:latin typeface="Consolas" panose="020B0609020204030204" pitchFamily="49" charset="0"/>
              </a:rPr>
              <a:t>%s</a:t>
            </a:r>
            <a:r>
              <a:rPr lang="fr-FR" sz="1200" b="0" dirty="0">
                <a:solidFill>
                  <a:srgbClr val="CE9178"/>
                </a:solidFill>
                <a:effectLst/>
                <a:latin typeface="Consolas" panose="020B0609020204030204" pitchFamily="49" charset="0"/>
              </a:rPr>
              <a:t> </a:t>
            </a:r>
            <a:r>
              <a:rPr lang="fr-FR" sz="1200" b="0" dirty="0" err="1">
                <a:solidFill>
                  <a:srgbClr val="CE9178"/>
                </a:solidFill>
                <a:effectLst/>
                <a:latin typeface="Consolas" panose="020B0609020204030204" pitchFamily="49" charset="0"/>
              </a:rPr>
              <a:t>nom_de_fichier</a:t>
            </a:r>
            <a:r>
              <a:rPr lang="fr-FR" sz="1200" b="0" dirty="0">
                <a:solidFill>
                  <a:srgbClr val="D7BA7D"/>
                </a:solidFill>
                <a:effectLst/>
                <a:latin typeface="Consolas" panose="020B0609020204030204" pitchFamily="49" charset="0"/>
              </a:rPr>
              <a:t>\n</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argv</a:t>
            </a:r>
            <a:r>
              <a:rPr lang="fr-FR" sz="1200" b="0" dirty="0">
                <a:solidFill>
                  <a:srgbClr val="D4D4D4"/>
                </a:solidFill>
                <a:effectLst/>
                <a:latin typeface="Consolas" panose="020B0609020204030204" pitchFamily="49" charset="0"/>
              </a:rPr>
              <a:t>[</a:t>
            </a:r>
            <a:r>
              <a:rPr lang="fr-FR" sz="1200" b="0" dirty="0">
                <a:solidFill>
                  <a:srgbClr val="B5CEA8"/>
                </a:solidFill>
                <a:effectLst/>
                <a:latin typeface="Consolas" panose="020B0609020204030204" pitchFamily="49" charset="0"/>
              </a:rPr>
              <a:t>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DCDCAA"/>
                </a:solidFill>
                <a:effectLst/>
                <a:latin typeface="Consolas" panose="020B0609020204030204" pitchFamily="49" charset="0"/>
              </a:rPr>
              <a:t>exit</a:t>
            </a:r>
            <a:r>
              <a:rPr lang="fr-FR" sz="1200" b="0" dirty="0">
                <a:solidFill>
                  <a:srgbClr val="D4D4D4"/>
                </a:solidFill>
                <a:effectLst/>
                <a:latin typeface="Consolas" panose="020B0609020204030204" pitchFamily="49" charset="0"/>
              </a:rPr>
              <a:t>(</a:t>
            </a:r>
            <a:r>
              <a:rPr lang="fr-FR" sz="1200" b="0" dirty="0">
                <a:solidFill>
                  <a:srgbClr val="B5CEA8"/>
                </a:solidFill>
                <a:effectLst/>
                <a:latin typeface="Consolas" panose="020B0609020204030204" pitchFamily="49" charset="0"/>
              </a:rPr>
              <a:t>1</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C586C0"/>
                </a:solidFill>
                <a:effectLst/>
                <a:latin typeface="Consolas" panose="020B0609020204030204" pitchFamily="49" charset="0"/>
              </a:rPr>
              <a:t>if</a:t>
            </a:r>
            <a:r>
              <a:rPr lang="fr-FR" sz="1200" b="0" dirty="0">
                <a:solidFill>
                  <a:srgbClr val="D4D4D4"/>
                </a:solidFill>
                <a:effectLst/>
                <a:latin typeface="Consolas" panose="020B0609020204030204" pitchFamily="49" charset="0"/>
              </a:rPr>
              <a:t> (</a:t>
            </a:r>
            <a:r>
              <a:rPr lang="fr-FR" sz="1200" b="0" dirty="0">
                <a:solidFill>
                  <a:srgbClr val="DCDCAA"/>
                </a:solidFill>
                <a:effectLst/>
                <a:latin typeface="Consolas" panose="020B0609020204030204" pitchFamily="49" charset="0"/>
              </a:rPr>
              <a:t>stat</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argv</a:t>
            </a:r>
            <a:r>
              <a:rPr lang="fr-FR" sz="1200" b="0" dirty="0">
                <a:solidFill>
                  <a:srgbClr val="D4D4D4"/>
                </a:solidFill>
                <a:effectLst/>
                <a:latin typeface="Consolas" panose="020B0609020204030204" pitchFamily="49" charset="0"/>
              </a:rPr>
              <a:t>[</a:t>
            </a:r>
            <a:r>
              <a:rPr lang="fr-FR" sz="1200" b="0" dirty="0">
                <a:solidFill>
                  <a:srgbClr val="B5CEA8"/>
                </a:solidFill>
                <a:effectLst/>
                <a:latin typeface="Consolas" panose="020B0609020204030204" pitchFamily="49" charset="0"/>
              </a:rPr>
              <a:t>1</a:t>
            </a:r>
            <a:r>
              <a:rPr lang="fr-FR" sz="1200" b="0" dirty="0">
                <a:solidFill>
                  <a:srgbClr val="D4D4D4"/>
                </a:solidFill>
                <a:effectLst/>
                <a:latin typeface="Consolas" panose="020B0609020204030204" pitchFamily="49" charset="0"/>
              </a:rPr>
              <a:t>], &amp;st)!= </a:t>
            </a:r>
            <a:r>
              <a:rPr lang="fr-FR" sz="1200" b="0" dirty="0">
                <a:solidFill>
                  <a:srgbClr val="B5CEA8"/>
                </a:solidFill>
                <a:effectLst/>
                <a:latin typeface="Consolas" panose="020B0609020204030204" pitchFamily="49" charset="0"/>
              </a:rPr>
              <a:t>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perror</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"Erreur d'accès au fichier</a:t>
            </a:r>
            <a:r>
              <a:rPr lang="fr-FR" sz="1200" b="0" dirty="0">
                <a:solidFill>
                  <a:srgbClr val="D7BA7D"/>
                </a:solidFill>
                <a:effectLst/>
                <a:latin typeface="Consolas" panose="020B0609020204030204" pitchFamily="49" charset="0"/>
              </a:rPr>
              <a:t>\n</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DCDCAA"/>
                </a:solidFill>
                <a:effectLst/>
                <a:latin typeface="Consolas" panose="020B0609020204030204" pitchFamily="49" charset="0"/>
              </a:rPr>
              <a:t>exit</a:t>
            </a:r>
            <a:r>
              <a:rPr lang="fr-FR" sz="1200" b="0" dirty="0">
                <a:solidFill>
                  <a:srgbClr val="D4D4D4"/>
                </a:solidFill>
                <a:effectLst/>
                <a:latin typeface="Consolas" panose="020B0609020204030204" pitchFamily="49" charset="0"/>
              </a:rPr>
              <a:t>(</a:t>
            </a:r>
            <a:r>
              <a:rPr lang="fr-FR" sz="1200" b="0" dirty="0">
                <a:solidFill>
                  <a:srgbClr val="B5CEA8"/>
                </a:solidFill>
                <a:effectLst/>
                <a:latin typeface="Consolas" panose="020B0609020204030204" pitchFamily="49" charset="0"/>
              </a:rPr>
              <a:t>1</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C586C0"/>
                </a:solidFill>
                <a:effectLst/>
                <a:latin typeface="Consolas" panose="020B0609020204030204" pitchFamily="49" charset="0"/>
              </a:rPr>
              <a:t>if</a:t>
            </a:r>
            <a:r>
              <a:rPr lang="fr-FR" sz="1200" b="0" dirty="0">
                <a:solidFill>
                  <a:srgbClr val="D4D4D4"/>
                </a:solidFill>
                <a:effectLst/>
                <a:latin typeface="Consolas" panose="020B0609020204030204" pitchFamily="49" charset="0"/>
              </a:rPr>
              <a:t> (</a:t>
            </a:r>
            <a:r>
              <a:rPr lang="fr-FR" sz="1200" b="0" dirty="0">
                <a:solidFill>
                  <a:srgbClr val="DCDCAA"/>
                </a:solidFill>
                <a:effectLst/>
                <a:latin typeface="Consolas" panose="020B0609020204030204" pitchFamily="49" charset="0"/>
              </a:rPr>
              <a:t>S_ISDIR</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st</a:t>
            </a:r>
            <a:r>
              <a:rPr lang="fr-FR" sz="1200" b="0" dirty="0" err="1">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st_mode</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DCDCAA"/>
                </a:solidFill>
                <a:effectLst/>
                <a:latin typeface="Consolas" panose="020B0609020204030204" pitchFamily="49" charset="0"/>
              </a:rPr>
              <a:t>printf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"Le nom </a:t>
            </a:r>
            <a:r>
              <a:rPr lang="fr-FR" sz="1200" b="0" dirty="0">
                <a:solidFill>
                  <a:srgbClr val="9CDCFE"/>
                </a:solidFill>
                <a:effectLst/>
                <a:latin typeface="Consolas" panose="020B0609020204030204" pitchFamily="49" charset="0"/>
              </a:rPr>
              <a:t>%s</a:t>
            </a:r>
            <a:r>
              <a:rPr lang="fr-FR" sz="1200" b="0" dirty="0">
                <a:solidFill>
                  <a:srgbClr val="CE9178"/>
                </a:solidFill>
                <a:effectLst/>
                <a:latin typeface="Consolas" panose="020B0609020204030204" pitchFamily="49" charset="0"/>
              </a:rPr>
              <a:t> correspond à un répertoire</a:t>
            </a:r>
            <a:r>
              <a:rPr lang="fr-FR" sz="1200" b="0" dirty="0">
                <a:solidFill>
                  <a:srgbClr val="D7BA7D"/>
                </a:solidFill>
                <a:effectLst/>
                <a:latin typeface="Consolas" panose="020B0609020204030204" pitchFamily="49" charset="0"/>
              </a:rPr>
              <a:t>\n</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argv</a:t>
            </a:r>
            <a:r>
              <a:rPr lang="fr-FR" sz="1200" b="0" dirty="0">
                <a:solidFill>
                  <a:srgbClr val="D4D4D4"/>
                </a:solidFill>
                <a:effectLst/>
                <a:latin typeface="Consolas" panose="020B0609020204030204" pitchFamily="49" charset="0"/>
              </a:rPr>
              <a:t>[</a:t>
            </a:r>
            <a:r>
              <a:rPr lang="fr-FR" sz="1200" b="0" dirty="0">
                <a:solidFill>
                  <a:srgbClr val="B5CEA8"/>
                </a:solidFill>
                <a:effectLst/>
                <a:latin typeface="Consolas" panose="020B0609020204030204" pitchFamily="49" charset="0"/>
              </a:rPr>
              <a:t>1</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C586C0"/>
                </a:solidFill>
                <a:effectLst/>
                <a:latin typeface="Consolas" panose="020B0609020204030204" pitchFamily="49" charset="0"/>
              </a:rPr>
              <a:t>if</a:t>
            </a:r>
            <a:r>
              <a:rPr lang="fr-FR" sz="1200" b="0" dirty="0">
                <a:solidFill>
                  <a:srgbClr val="D4D4D4"/>
                </a:solidFill>
                <a:effectLst/>
                <a:latin typeface="Consolas" panose="020B0609020204030204" pitchFamily="49" charset="0"/>
              </a:rPr>
              <a:t> (</a:t>
            </a:r>
            <a:r>
              <a:rPr lang="fr-FR" sz="1200" b="0" dirty="0">
                <a:solidFill>
                  <a:srgbClr val="DCDCAA"/>
                </a:solidFill>
                <a:effectLst/>
                <a:latin typeface="Consolas" panose="020B0609020204030204" pitchFamily="49" charset="0"/>
              </a:rPr>
              <a:t>S_ISREG</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st</a:t>
            </a:r>
            <a:r>
              <a:rPr lang="fr-FR" sz="1200" b="0" dirty="0" err="1">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st_mode</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DCDCAA"/>
                </a:solidFill>
                <a:effectLst/>
                <a:latin typeface="Consolas" panose="020B0609020204030204" pitchFamily="49" charset="0"/>
              </a:rPr>
              <a:t>printf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9CDCFE"/>
                </a:solidFill>
                <a:effectLst/>
                <a:latin typeface="Consolas" panose="020B0609020204030204" pitchFamily="49" charset="0"/>
              </a:rPr>
              <a:t>%s</a:t>
            </a:r>
            <a:r>
              <a:rPr lang="fr-FR" sz="1200" b="0" dirty="0">
                <a:solidFill>
                  <a:srgbClr val="CE9178"/>
                </a:solidFill>
                <a:effectLst/>
                <a:latin typeface="Consolas" panose="020B0609020204030204" pitchFamily="49" charset="0"/>
              </a:rPr>
              <a:t> est un fichier ordinaire</a:t>
            </a:r>
            <a:r>
              <a:rPr lang="fr-FR" sz="1200" b="0" dirty="0">
                <a:solidFill>
                  <a:srgbClr val="D7BA7D"/>
                </a:solidFill>
                <a:effectLst/>
                <a:latin typeface="Consolas" panose="020B0609020204030204" pitchFamily="49" charset="0"/>
              </a:rPr>
              <a:t>\n</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argv</a:t>
            </a:r>
            <a:r>
              <a:rPr lang="fr-FR" sz="1200" b="0" dirty="0">
                <a:solidFill>
                  <a:srgbClr val="D4D4D4"/>
                </a:solidFill>
                <a:effectLst/>
                <a:latin typeface="Consolas" panose="020B0609020204030204" pitchFamily="49" charset="0"/>
              </a:rPr>
              <a:t>[</a:t>
            </a:r>
            <a:r>
              <a:rPr lang="fr-FR" sz="1200" b="0" dirty="0">
                <a:solidFill>
                  <a:srgbClr val="B5CEA8"/>
                </a:solidFill>
                <a:effectLst/>
                <a:latin typeface="Consolas" panose="020B0609020204030204" pitchFamily="49" charset="0"/>
              </a:rPr>
              <a:t>1</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DCDCAA"/>
                </a:solidFill>
                <a:effectLst/>
                <a:latin typeface="Consolas" panose="020B0609020204030204" pitchFamily="49" charset="0"/>
              </a:rPr>
              <a:t>printf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"La taille du fichier en octets est </a:t>
            </a:r>
            <a:r>
              <a:rPr lang="fr-FR" sz="1200" b="0" dirty="0">
                <a:solidFill>
                  <a:srgbClr val="9CDCFE"/>
                </a:solidFill>
                <a:effectLst/>
                <a:latin typeface="Consolas" panose="020B0609020204030204" pitchFamily="49" charset="0"/>
              </a:rPr>
              <a:t>%d</a:t>
            </a:r>
            <a:r>
              <a:rPr lang="fr-FR" sz="1200" b="0" dirty="0">
                <a:solidFill>
                  <a:srgbClr val="D7BA7D"/>
                </a:solidFill>
                <a:effectLst/>
                <a:latin typeface="Consolas" panose="020B0609020204030204" pitchFamily="49" charset="0"/>
              </a:rPr>
              <a:t>\n</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st</a:t>
            </a:r>
            <a:r>
              <a:rPr lang="fr-FR" sz="1200" b="0" dirty="0" err="1">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st_size</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temps = </a:t>
            </a:r>
            <a:r>
              <a:rPr lang="fr-FR" sz="1200" b="0" dirty="0" err="1">
                <a:solidFill>
                  <a:srgbClr val="DCDCAA"/>
                </a:solidFill>
                <a:effectLst/>
                <a:latin typeface="Consolas" panose="020B0609020204030204" pitchFamily="49" charset="0"/>
              </a:rPr>
              <a:t>localtime</a:t>
            </a:r>
            <a:r>
              <a:rPr lang="fr-FR" sz="1200" b="0" dirty="0">
                <a:solidFill>
                  <a:srgbClr val="D4D4D4"/>
                </a:solidFill>
                <a:effectLst/>
                <a:latin typeface="Consolas" panose="020B0609020204030204" pitchFamily="49" charset="0"/>
              </a:rPr>
              <a:t>(&amp;</a:t>
            </a:r>
            <a:r>
              <a:rPr lang="fr-FR" sz="1200" b="0" dirty="0" err="1">
                <a:solidFill>
                  <a:srgbClr val="9CDCFE"/>
                </a:solidFill>
                <a:effectLst/>
                <a:latin typeface="Consolas" panose="020B0609020204030204" pitchFamily="49" charset="0"/>
              </a:rPr>
              <a:t>st</a:t>
            </a:r>
            <a:r>
              <a:rPr lang="fr-FR" sz="1200" b="0" dirty="0" err="1">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st_mtime</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DCDCAA"/>
                </a:solidFill>
                <a:effectLst/>
                <a:latin typeface="Consolas" panose="020B0609020204030204" pitchFamily="49" charset="0"/>
              </a:rPr>
              <a:t>printf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"Le jour de dernière </a:t>
            </a:r>
            <a:r>
              <a:rPr lang="fr-FR" sz="1200" b="0" dirty="0" err="1">
                <a:solidFill>
                  <a:srgbClr val="CE9178"/>
                </a:solidFill>
                <a:effectLst/>
                <a:latin typeface="Consolas" panose="020B0609020204030204" pitchFamily="49" charset="0"/>
              </a:rPr>
              <a:t>mofification</a:t>
            </a:r>
            <a:r>
              <a:rPr lang="fr-FR" sz="1200" b="0" dirty="0">
                <a:solidFill>
                  <a:srgbClr val="CE9178"/>
                </a:solidFill>
                <a:effectLst/>
                <a:latin typeface="Consolas" panose="020B0609020204030204" pitchFamily="49" charset="0"/>
              </a:rPr>
              <a:t> est </a:t>
            </a:r>
            <a:r>
              <a:rPr lang="fr-FR" sz="1200" b="0" dirty="0">
                <a:solidFill>
                  <a:srgbClr val="9CDCFE"/>
                </a:solidFill>
                <a:effectLst/>
                <a:latin typeface="Consolas" panose="020B0609020204030204" pitchFamily="49" charset="0"/>
              </a:rPr>
              <a:t>%d</a:t>
            </a:r>
            <a:r>
              <a:rPr lang="fr-FR" sz="1200" b="0" dirty="0">
                <a:solidFill>
                  <a:srgbClr val="CE9178"/>
                </a:solidFill>
                <a:effectLst/>
                <a:latin typeface="Consolas" panose="020B0609020204030204" pitchFamily="49" charset="0"/>
              </a:rPr>
              <a:t>/</a:t>
            </a:r>
            <a:r>
              <a:rPr lang="fr-FR" sz="1200" b="0" dirty="0">
                <a:solidFill>
                  <a:srgbClr val="9CDCFE"/>
                </a:solidFill>
                <a:effectLst/>
                <a:latin typeface="Consolas" panose="020B0609020204030204" pitchFamily="49" charset="0"/>
              </a:rPr>
              <a:t>%d</a:t>
            </a:r>
            <a:r>
              <a:rPr lang="fr-FR" sz="1200" b="0" dirty="0">
                <a:solidFill>
                  <a:srgbClr val="CE9178"/>
                </a:solidFill>
                <a:effectLst/>
                <a:latin typeface="Consolas" panose="020B0609020204030204" pitchFamily="49" charset="0"/>
              </a:rPr>
              <a:t>/</a:t>
            </a:r>
            <a:r>
              <a:rPr lang="fr-FR" sz="1200" b="0" dirty="0">
                <a:solidFill>
                  <a:srgbClr val="9CDCFE"/>
                </a:solidFill>
                <a:effectLst/>
                <a:latin typeface="Consolas" panose="020B0609020204030204" pitchFamily="49" charset="0"/>
              </a:rPr>
              <a:t>%d</a:t>
            </a:r>
            <a:r>
              <a:rPr lang="fr-FR" sz="1200" b="0" dirty="0">
                <a:solidFill>
                  <a:srgbClr val="D7BA7D"/>
                </a:solidFill>
                <a:effectLst/>
                <a:latin typeface="Consolas" panose="020B0609020204030204" pitchFamily="49" charset="0"/>
              </a:rPr>
              <a:t>\n</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temps</a:t>
            </a:r>
            <a:r>
              <a:rPr lang="fr-FR" sz="1200" b="0" dirty="0">
                <a:solidFill>
                  <a:srgbClr val="D4D4D4"/>
                </a:solidFill>
                <a:effectLst/>
                <a:latin typeface="Consolas" panose="020B0609020204030204" pitchFamily="49" charset="0"/>
              </a:rPr>
              <a:t>-&gt;</a:t>
            </a:r>
            <a:r>
              <a:rPr lang="fr-FR" sz="1200" b="0" dirty="0" err="1">
                <a:solidFill>
                  <a:srgbClr val="9CDCFE"/>
                </a:solidFill>
                <a:effectLst/>
                <a:latin typeface="Consolas" panose="020B0609020204030204" pitchFamily="49" charset="0"/>
              </a:rPr>
              <a:t>tm_mday</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temps</a:t>
            </a:r>
            <a:r>
              <a:rPr lang="fr-FR" sz="1200" b="0" dirty="0">
                <a:solidFill>
                  <a:srgbClr val="D4D4D4"/>
                </a:solidFill>
                <a:effectLst/>
                <a:latin typeface="Consolas" panose="020B0609020204030204" pitchFamily="49" charset="0"/>
              </a:rPr>
              <a:t>-&gt;</a:t>
            </a:r>
            <a:r>
              <a:rPr lang="fr-FR" sz="1200" b="0" dirty="0">
                <a:solidFill>
                  <a:srgbClr val="9CDCFE"/>
                </a:solidFill>
                <a:effectLst/>
                <a:latin typeface="Consolas" panose="020B0609020204030204" pitchFamily="49" charset="0"/>
              </a:rPr>
              <a:t>tm_mon</a:t>
            </a:r>
            <a:r>
              <a:rPr lang="fr-FR" sz="1200" b="0" dirty="0">
                <a:solidFill>
                  <a:srgbClr val="D4D4D4"/>
                </a:solidFill>
                <a:effectLst/>
                <a:latin typeface="Consolas" panose="020B0609020204030204" pitchFamily="49" charset="0"/>
              </a:rPr>
              <a:t>+</a:t>
            </a:r>
            <a:r>
              <a:rPr lang="fr-FR" sz="1200" b="0" dirty="0">
                <a:solidFill>
                  <a:srgbClr val="B5CEA8"/>
                </a:solidFill>
                <a:effectLst/>
                <a:latin typeface="Consolas" panose="020B0609020204030204" pitchFamily="49" charset="0"/>
              </a:rPr>
              <a:t>1</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temps</a:t>
            </a:r>
            <a:r>
              <a:rPr lang="fr-FR" sz="1200" b="0" dirty="0">
                <a:solidFill>
                  <a:srgbClr val="D4D4D4"/>
                </a:solidFill>
                <a:effectLst/>
                <a:latin typeface="Consolas" panose="020B0609020204030204" pitchFamily="49" charset="0"/>
              </a:rPr>
              <a:t>-&gt;</a:t>
            </a:r>
            <a:r>
              <a:rPr lang="fr-FR" sz="1200" b="0" dirty="0">
                <a:solidFill>
                  <a:srgbClr val="9CDCFE"/>
                </a:solidFill>
                <a:effectLst/>
                <a:latin typeface="Consolas" panose="020B0609020204030204" pitchFamily="49" charset="0"/>
              </a:rPr>
              <a:t>tm_year</a:t>
            </a:r>
            <a:r>
              <a:rPr lang="fr-FR" sz="1200" b="0" dirty="0">
                <a:solidFill>
                  <a:srgbClr val="D4D4D4"/>
                </a:solidFill>
                <a:effectLst/>
                <a:latin typeface="Consolas" panose="020B0609020204030204" pitchFamily="49" charset="0"/>
              </a:rPr>
              <a:t>+</a:t>
            </a:r>
            <a:r>
              <a:rPr lang="fr-FR" sz="1200" b="0" dirty="0">
                <a:solidFill>
                  <a:srgbClr val="B5CEA8"/>
                </a:solidFill>
                <a:effectLst/>
                <a:latin typeface="Consolas" panose="020B0609020204030204" pitchFamily="49" charset="0"/>
              </a:rPr>
              <a:t>1900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C586C0"/>
                </a:solidFill>
                <a:effectLst/>
                <a:latin typeface="Consolas" panose="020B0609020204030204" pitchFamily="49" charset="0"/>
              </a:rPr>
              <a:t>return</a:t>
            </a:r>
            <a:r>
              <a:rPr lang="fr-FR" sz="1200" b="0" dirty="0">
                <a:solidFill>
                  <a:srgbClr val="D4D4D4"/>
                </a:solidFill>
                <a:effectLst/>
                <a:latin typeface="Consolas" panose="020B0609020204030204" pitchFamily="49" charset="0"/>
              </a:rPr>
              <a:t> </a:t>
            </a:r>
            <a:r>
              <a:rPr lang="fr-FR" sz="1200" b="0" dirty="0">
                <a:solidFill>
                  <a:srgbClr val="B5CEA8"/>
                </a:solidFill>
                <a:effectLst/>
                <a:latin typeface="Consolas" panose="020B0609020204030204" pitchFamily="49" charset="0"/>
              </a:rPr>
              <a:t>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193266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8CCBA819-E1F2-4504-994F-B5ACDCD7747B}"/>
              </a:ext>
            </a:extLst>
          </p:cNvPr>
          <p:cNvSpPr>
            <a:spLocks noGrp="1"/>
          </p:cNvSpPr>
          <p:nvPr>
            <p:ph type="title"/>
          </p:nvPr>
        </p:nvSpPr>
        <p:spPr/>
        <p:txBody>
          <a:bodyPr/>
          <a:lstStyle/>
          <a:p>
            <a:pPr algn="r"/>
            <a:br>
              <a:rPr lang="fr-FR" dirty="0"/>
            </a:br>
            <a:br>
              <a:rPr lang="fr-FR" dirty="0"/>
            </a:br>
            <a:r>
              <a:rPr lang="fr-FR" dirty="0"/>
              <a:t>GESTION DISQUE - FICHIER</a:t>
            </a:r>
          </a:p>
        </p:txBody>
      </p:sp>
      <p:sp>
        <p:nvSpPr>
          <p:cNvPr id="9" name="Espace réservé du texte 8">
            <a:extLst>
              <a:ext uri="{FF2B5EF4-FFF2-40B4-BE49-F238E27FC236}">
                <a16:creationId xmlns:a16="http://schemas.microsoft.com/office/drawing/2014/main" id="{69D5E95E-29A4-4472-9729-7E8A4D137C8C}"/>
              </a:ext>
            </a:extLst>
          </p:cNvPr>
          <p:cNvSpPr>
            <a:spLocks noGrp="1"/>
          </p:cNvSpPr>
          <p:nvPr>
            <p:ph type="body" sz="half" idx="2"/>
          </p:nvPr>
        </p:nvSpPr>
        <p:spPr/>
        <p:txBody>
          <a:bodyPr>
            <a:normAutofit/>
          </a:bodyPr>
          <a:lstStyle/>
          <a:p>
            <a:pPr algn="ctr"/>
            <a:r>
              <a:rPr lang="fr-FR" sz="2400" b="1" dirty="0">
                <a:solidFill>
                  <a:schemeClr val="accent6">
                    <a:lumMod val="20000"/>
                    <a:lumOff val="80000"/>
                  </a:schemeClr>
                </a:solidFill>
              </a:rPr>
              <a:t>INFORMATIONS SUR FICHIER C</a:t>
            </a:r>
          </a:p>
        </p:txBody>
      </p:sp>
      <p:pic>
        <p:nvPicPr>
          <p:cNvPr id="7" name="Espace réservé du contenu 3">
            <a:extLst>
              <a:ext uri="{FF2B5EF4-FFF2-40B4-BE49-F238E27FC236}">
                <a16:creationId xmlns:a16="http://schemas.microsoft.com/office/drawing/2014/main" id="{BA73E7CC-2862-4989-B97C-35DCBE7E0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94" y="632739"/>
            <a:ext cx="1210732" cy="1210732"/>
          </a:xfrm>
          <a:prstGeom prst="rect">
            <a:avLst/>
          </a:prstGeom>
        </p:spPr>
      </p:pic>
      <p:sp>
        <p:nvSpPr>
          <p:cNvPr id="3" name="Espace réservé du contenu 2">
            <a:extLst>
              <a:ext uri="{FF2B5EF4-FFF2-40B4-BE49-F238E27FC236}">
                <a16:creationId xmlns:a16="http://schemas.microsoft.com/office/drawing/2014/main" id="{8EB7F87E-37B3-4CAF-A70C-C5DADDF09886}"/>
              </a:ext>
            </a:extLst>
          </p:cNvPr>
          <p:cNvSpPr>
            <a:spLocks noGrp="1"/>
          </p:cNvSpPr>
          <p:nvPr>
            <p:ph idx="1"/>
          </p:nvPr>
        </p:nvSpPr>
        <p:spPr>
          <a:xfrm>
            <a:off x="5648856" y="664587"/>
            <a:ext cx="5190066" cy="1210732"/>
          </a:xfrm>
        </p:spPr>
        <p:txBody>
          <a:bodyPr>
            <a:normAutofit/>
          </a:bodyPr>
          <a:lstStyle/>
          <a:p>
            <a:pPr marL="0" indent="0">
              <a:buNone/>
            </a:pPr>
            <a:r>
              <a:rPr lang="fr-FR" sz="1800" dirty="0">
                <a:solidFill>
                  <a:schemeClr val="tx1"/>
                </a:solidFill>
              </a:rPr>
              <a:t>Toutes les informations renvoyées par </a:t>
            </a:r>
            <a:r>
              <a:rPr lang="fr-FR" sz="1800" b="1" dirty="0">
                <a:solidFill>
                  <a:srgbClr val="00B0F0"/>
                </a:solidFill>
              </a:rPr>
              <a:t>stat</a:t>
            </a:r>
            <a:r>
              <a:rPr lang="fr-FR" sz="1800" dirty="0">
                <a:solidFill>
                  <a:schemeClr val="tx1"/>
                </a:solidFill>
              </a:rPr>
              <a:t> sont </a:t>
            </a:r>
            <a:r>
              <a:rPr lang="fr-FR" sz="1800" b="1" dirty="0">
                <a:solidFill>
                  <a:schemeClr val="tx1"/>
                </a:solidFill>
              </a:rPr>
              <a:t>stockées dans la structure stat</a:t>
            </a:r>
            <a:r>
              <a:rPr lang="fr-FR" sz="1800" dirty="0">
                <a:solidFill>
                  <a:schemeClr val="tx1"/>
                </a:solidFill>
              </a:rPr>
              <a:t>, dont la déclaration est la suivante (voir stat(2))</a:t>
            </a:r>
            <a:endParaRPr lang="fr-FR" dirty="0">
              <a:solidFill>
                <a:schemeClr val="tx1"/>
              </a:solidFill>
              <a:latin typeface="+mj-lt"/>
            </a:endParaRPr>
          </a:p>
        </p:txBody>
      </p:sp>
      <p:sp>
        <p:nvSpPr>
          <p:cNvPr id="8" name="ZoneTexte 7">
            <a:extLst>
              <a:ext uri="{FF2B5EF4-FFF2-40B4-BE49-F238E27FC236}">
                <a16:creationId xmlns:a16="http://schemas.microsoft.com/office/drawing/2014/main" id="{542E6DE5-B6D3-4CF6-B96D-40CA66044E82}"/>
              </a:ext>
            </a:extLst>
          </p:cNvPr>
          <p:cNvSpPr txBox="1"/>
          <p:nvPr/>
        </p:nvSpPr>
        <p:spPr>
          <a:xfrm>
            <a:off x="5195889" y="1915319"/>
            <a:ext cx="6096000" cy="4278094"/>
          </a:xfrm>
          <a:prstGeom prst="rect">
            <a:avLst/>
          </a:prstGeom>
          <a:solidFill>
            <a:schemeClr val="tx1"/>
          </a:solidFill>
        </p:spPr>
        <p:txBody>
          <a:bodyPr wrap="square">
            <a:spAutoFit/>
          </a:bodyPr>
          <a:lstStyle/>
          <a:p>
            <a:r>
              <a:rPr lang="en-US" sz="1600" b="0" dirty="0">
                <a:solidFill>
                  <a:srgbClr val="569CD6"/>
                </a:solidFill>
                <a:effectLst/>
                <a:latin typeface="Consolas" panose="020B0609020204030204" pitchFamily="49" charset="0"/>
              </a:rPr>
              <a:t>struct</a:t>
            </a:r>
            <a:r>
              <a:rPr lang="en-US" sz="1600" b="0" dirty="0">
                <a:solidFill>
                  <a:srgbClr val="D4D4D4"/>
                </a:solidFill>
                <a:effectLst/>
                <a:latin typeface="Consolas" panose="020B0609020204030204" pitchFamily="49" charset="0"/>
              </a:rPr>
              <a:t> stat {</a:t>
            </a:r>
          </a:p>
          <a:p>
            <a:r>
              <a:rPr lang="en-US" sz="1600" b="0" dirty="0">
                <a:solidFill>
                  <a:srgbClr val="D4D4D4"/>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dev_t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st_dev</a:t>
            </a:r>
            <a:r>
              <a:rPr lang="en-US" sz="1600" b="0" dirty="0">
                <a:solidFill>
                  <a:srgbClr val="D4D4D4"/>
                </a:solidFill>
                <a:effectLst/>
                <a:latin typeface="Consolas" panose="020B0609020204030204" pitchFamily="49" charset="0"/>
              </a:rPr>
              <a:t>; </a:t>
            </a:r>
            <a:r>
              <a:rPr lang="en-US" sz="1600" b="0" dirty="0">
                <a:solidFill>
                  <a:srgbClr val="6A9955"/>
                </a:solidFill>
                <a:effectLst/>
                <a:latin typeface="Consolas" panose="020B0609020204030204" pitchFamily="49" charset="0"/>
              </a:rPr>
              <a:t>/* ID of device containing file */</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ino_t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st_ino</a:t>
            </a:r>
            <a:r>
              <a:rPr lang="en-US" sz="1600" b="0" dirty="0">
                <a:solidFill>
                  <a:srgbClr val="D4D4D4"/>
                </a:solidFill>
                <a:effectLst/>
                <a:latin typeface="Consolas" panose="020B0609020204030204" pitchFamily="49" charset="0"/>
              </a:rPr>
              <a:t>; </a:t>
            </a:r>
            <a:r>
              <a:rPr lang="en-US" sz="1600" b="0" dirty="0">
                <a:solidFill>
                  <a:srgbClr val="6A9955"/>
                </a:solidFill>
                <a:effectLst/>
                <a:latin typeface="Consolas" panose="020B0609020204030204" pitchFamily="49" charset="0"/>
              </a:rPr>
              <a:t>/* </a:t>
            </a:r>
            <a:r>
              <a:rPr lang="en-US" sz="1600" b="0" dirty="0" err="1">
                <a:solidFill>
                  <a:srgbClr val="6A9955"/>
                </a:solidFill>
                <a:effectLst/>
                <a:latin typeface="Consolas" panose="020B0609020204030204" pitchFamily="49" charset="0"/>
              </a:rPr>
              <a:t>inode</a:t>
            </a:r>
            <a:r>
              <a:rPr lang="en-US" sz="1600" b="0" dirty="0">
                <a:solidFill>
                  <a:srgbClr val="6A9955"/>
                </a:solidFill>
                <a:effectLst/>
                <a:latin typeface="Consolas" panose="020B0609020204030204" pitchFamily="49" charset="0"/>
              </a:rPr>
              <a:t> number */</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mode_t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st_mode</a:t>
            </a:r>
            <a:r>
              <a:rPr lang="en-US" sz="1600" b="0" dirty="0">
                <a:solidFill>
                  <a:srgbClr val="D4D4D4"/>
                </a:solidFill>
                <a:effectLst/>
                <a:latin typeface="Consolas" panose="020B0609020204030204" pitchFamily="49" charset="0"/>
              </a:rPr>
              <a:t>; </a:t>
            </a:r>
            <a:r>
              <a:rPr lang="en-US" sz="1600" b="0" dirty="0">
                <a:solidFill>
                  <a:srgbClr val="6A9955"/>
                </a:solidFill>
                <a:effectLst/>
                <a:latin typeface="Consolas" panose="020B0609020204030204" pitchFamily="49" charset="0"/>
              </a:rPr>
              <a:t>/* protection */</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nlink_t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st_nlink</a:t>
            </a:r>
            <a:r>
              <a:rPr lang="en-US" sz="1600" b="0" dirty="0">
                <a:solidFill>
                  <a:srgbClr val="D4D4D4"/>
                </a:solidFill>
                <a:effectLst/>
                <a:latin typeface="Consolas" panose="020B0609020204030204" pitchFamily="49" charset="0"/>
              </a:rPr>
              <a:t>; </a:t>
            </a:r>
            <a:r>
              <a:rPr lang="en-US" sz="1600" b="0" dirty="0">
                <a:solidFill>
                  <a:srgbClr val="6A9955"/>
                </a:solidFill>
                <a:effectLst/>
                <a:latin typeface="Consolas" panose="020B0609020204030204" pitchFamily="49" charset="0"/>
              </a:rPr>
              <a:t>/* number of hard links */</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uid_t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st_uid</a:t>
            </a:r>
            <a:r>
              <a:rPr lang="en-US" sz="1600" b="0" dirty="0">
                <a:solidFill>
                  <a:srgbClr val="D4D4D4"/>
                </a:solidFill>
                <a:effectLst/>
                <a:latin typeface="Consolas" panose="020B0609020204030204" pitchFamily="49" charset="0"/>
              </a:rPr>
              <a:t>; </a:t>
            </a:r>
            <a:r>
              <a:rPr lang="en-US" sz="1600" b="0" dirty="0">
                <a:solidFill>
                  <a:srgbClr val="6A9955"/>
                </a:solidFill>
                <a:effectLst/>
                <a:latin typeface="Consolas" panose="020B0609020204030204" pitchFamily="49" charset="0"/>
              </a:rPr>
              <a:t>/* user ID of owner */</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gid_t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st_gid</a:t>
            </a:r>
            <a:r>
              <a:rPr lang="en-US" sz="1600" b="0" dirty="0">
                <a:solidFill>
                  <a:srgbClr val="D4D4D4"/>
                </a:solidFill>
                <a:effectLst/>
                <a:latin typeface="Consolas" panose="020B0609020204030204" pitchFamily="49" charset="0"/>
              </a:rPr>
              <a:t>; </a:t>
            </a:r>
            <a:r>
              <a:rPr lang="en-US" sz="1600" b="0" dirty="0">
                <a:solidFill>
                  <a:srgbClr val="6A9955"/>
                </a:solidFill>
                <a:effectLst/>
                <a:latin typeface="Consolas" panose="020B0609020204030204" pitchFamily="49" charset="0"/>
              </a:rPr>
              <a:t>/* group ID of owner */</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dev_t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st_rdev</a:t>
            </a:r>
            <a:r>
              <a:rPr lang="en-US" sz="1600" b="0" dirty="0">
                <a:solidFill>
                  <a:srgbClr val="D4D4D4"/>
                </a:solidFill>
                <a:effectLst/>
                <a:latin typeface="Consolas" panose="020B0609020204030204" pitchFamily="49" charset="0"/>
              </a:rPr>
              <a:t>; </a:t>
            </a:r>
            <a:r>
              <a:rPr lang="en-US" sz="1600" b="0" dirty="0">
                <a:solidFill>
                  <a:srgbClr val="6A9955"/>
                </a:solidFill>
                <a:effectLst/>
                <a:latin typeface="Consolas" panose="020B0609020204030204" pitchFamily="49" charset="0"/>
              </a:rPr>
              <a:t>/* device ID (if special file) */</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off_t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st_size</a:t>
            </a:r>
            <a:r>
              <a:rPr lang="en-US" sz="1600" b="0" dirty="0">
                <a:solidFill>
                  <a:srgbClr val="D4D4D4"/>
                </a:solidFill>
                <a:effectLst/>
                <a:latin typeface="Consolas" panose="020B0609020204030204" pitchFamily="49" charset="0"/>
              </a:rPr>
              <a:t>; </a:t>
            </a:r>
            <a:r>
              <a:rPr lang="en-US" sz="1600" b="0" dirty="0">
                <a:solidFill>
                  <a:srgbClr val="6A9955"/>
                </a:solidFill>
                <a:effectLst/>
                <a:latin typeface="Consolas" panose="020B0609020204030204" pitchFamily="49" charset="0"/>
              </a:rPr>
              <a:t>/* total size, in bytes */</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blksize_t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st_blksize</a:t>
            </a:r>
            <a:r>
              <a:rPr lang="en-US" sz="1600" b="0" dirty="0">
                <a:solidFill>
                  <a:srgbClr val="D4D4D4"/>
                </a:solidFill>
                <a:effectLst/>
                <a:latin typeface="Consolas" panose="020B0609020204030204" pitchFamily="49" charset="0"/>
              </a:rPr>
              <a:t>; </a:t>
            </a:r>
            <a:r>
              <a:rPr lang="en-US" sz="1600" b="0" dirty="0">
                <a:solidFill>
                  <a:srgbClr val="6A9955"/>
                </a:solidFill>
                <a:effectLst/>
                <a:latin typeface="Consolas" panose="020B0609020204030204" pitchFamily="49" charset="0"/>
              </a:rPr>
              <a:t>/* </a:t>
            </a:r>
            <a:r>
              <a:rPr lang="en-US" sz="1600" b="0" dirty="0" err="1">
                <a:solidFill>
                  <a:srgbClr val="6A9955"/>
                </a:solidFill>
                <a:effectLst/>
                <a:latin typeface="Consolas" panose="020B0609020204030204" pitchFamily="49" charset="0"/>
              </a:rPr>
              <a:t>blocksize</a:t>
            </a:r>
            <a:r>
              <a:rPr lang="en-US" sz="1600" b="0" dirty="0">
                <a:solidFill>
                  <a:srgbClr val="6A9955"/>
                </a:solidFill>
                <a:effectLst/>
                <a:latin typeface="Consolas" panose="020B0609020204030204" pitchFamily="49" charset="0"/>
              </a:rPr>
              <a:t> for filesystem I/O */</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blkcnt_t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st_blocks</a:t>
            </a:r>
            <a:r>
              <a:rPr lang="en-US" sz="1600" b="0" dirty="0">
                <a:solidFill>
                  <a:srgbClr val="D4D4D4"/>
                </a:solidFill>
                <a:effectLst/>
                <a:latin typeface="Consolas" panose="020B0609020204030204" pitchFamily="49" charset="0"/>
              </a:rPr>
              <a:t>; </a:t>
            </a:r>
            <a:r>
              <a:rPr lang="en-US" sz="1600" b="0" dirty="0">
                <a:solidFill>
                  <a:srgbClr val="6A9955"/>
                </a:solidFill>
                <a:effectLst/>
                <a:latin typeface="Consolas" panose="020B0609020204030204" pitchFamily="49" charset="0"/>
              </a:rPr>
              <a:t>/* number of blocks allocated */</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time_t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st_atime</a:t>
            </a:r>
            <a:r>
              <a:rPr lang="en-US" sz="1600" b="0" dirty="0">
                <a:solidFill>
                  <a:srgbClr val="D4D4D4"/>
                </a:solidFill>
                <a:effectLst/>
                <a:latin typeface="Consolas" panose="020B0609020204030204" pitchFamily="49" charset="0"/>
              </a:rPr>
              <a:t>; </a:t>
            </a:r>
            <a:r>
              <a:rPr lang="en-US" sz="1600" b="0" dirty="0">
                <a:solidFill>
                  <a:srgbClr val="6A9955"/>
                </a:solidFill>
                <a:effectLst/>
                <a:latin typeface="Consolas" panose="020B0609020204030204" pitchFamily="49" charset="0"/>
              </a:rPr>
              <a:t>/* time of last access */</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time_t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st_mtime</a:t>
            </a:r>
            <a:r>
              <a:rPr lang="en-US" sz="1600" b="0" dirty="0">
                <a:solidFill>
                  <a:srgbClr val="D4D4D4"/>
                </a:solidFill>
                <a:effectLst/>
                <a:latin typeface="Consolas" panose="020B0609020204030204" pitchFamily="49" charset="0"/>
              </a:rPr>
              <a:t>; </a:t>
            </a:r>
            <a:r>
              <a:rPr lang="en-US" sz="1600" b="0" dirty="0">
                <a:solidFill>
                  <a:srgbClr val="6A9955"/>
                </a:solidFill>
                <a:effectLst/>
                <a:latin typeface="Consolas" panose="020B0609020204030204" pitchFamily="49" charset="0"/>
              </a:rPr>
              <a:t>/* time of last modification */</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time_t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st_ctime</a:t>
            </a:r>
            <a:r>
              <a:rPr lang="en-US" sz="1600" b="0" dirty="0">
                <a:solidFill>
                  <a:srgbClr val="D4D4D4"/>
                </a:solidFill>
                <a:effectLst/>
                <a:latin typeface="Consolas" panose="020B0609020204030204" pitchFamily="49" charset="0"/>
              </a:rPr>
              <a:t>; </a:t>
            </a:r>
            <a:r>
              <a:rPr lang="en-US" sz="1600" b="0" dirty="0">
                <a:solidFill>
                  <a:srgbClr val="6A9955"/>
                </a:solidFill>
                <a:effectLst/>
                <a:latin typeface="Consolas" panose="020B0609020204030204" pitchFamily="49" charset="0"/>
              </a:rPr>
              <a:t>/* time of last status change */</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057638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8CCBA819-E1F2-4504-994F-B5ACDCD7747B}"/>
              </a:ext>
            </a:extLst>
          </p:cNvPr>
          <p:cNvSpPr>
            <a:spLocks noGrp="1"/>
          </p:cNvSpPr>
          <p:nvPr>
            <p:ph type="title"/>
          </p:nvPr>
        </p:nvSpPr>
        <p:spPr/>
        <p:txBody>
          <a:bodyPr/>
          <a:lstStyle/>
          <a:p>
            <a:pPr algn="r"/>
            <a:br>
              <a:rPr lang="fr-FR" dirty="0"/>
            </a:br>
            <a:br>
              <a:rPr lang="fr-FR" dirty="0"/>
            </a:br>
            <a:r>
              <a:rPr lang="fr-FR" dirty="0"/>
              <a:t>GESTION DISQUE - FICHIER</a:t>
            </a:r>
          </a:p>
        </p:txBody>
      </p:sp>
      <p:sp>
        <p:nvSpPr>
          <p:cNvPr id="9" name="Espace réservé du texte 8">
            <a:extLst>
              <a:ext uri="{FF2B5EF4-FFF2-40B4-BE49-F238E27FC236}">
                <a16:creationId xmlns:a16="http://schemas.microsoft.com/office/drawing/2014/main" id="{69D5E95E-29A4-4472-9729-7E8A4D137C8C}"/>
              </a:ext>
            </a:extLst>
          </p:cNvPr>
          <p:cNvSpPr>
            <a:spLocks noGrp="1"/>
          </p:cNvSpPr>
          <p:nvPr>
            <p:ph type="body" sz="half" idx="2"/>
          </p:nvPr>
        </p:nvSpPr>
        <p:spPr/>
        <p:txBody>
          <a:bodyPr>
            <a:normAutofit/>
          </a:bodyPr>
          <a:lstStyle/>
          <a:p>
            <a:pPr algn="ctr"/>
            <a:r>
              <a:rPr lang="fr-FR" sz="2400" b="1" dirty="0">
                <a:solidFill>
                  <a:schemeClr val="accent6">
                    <a:lumMod val="20000"/>
                    <a:lumOff val="80000"/>
                  </a:schemeClr>
                </a:solidFill>
              </a:rPr>
              <a:t>PARCOURIR UN FICHIER C</a:t>
            </a:r>
          </a:p>
        </p:txBody>
      </p:sp>
      <p:pic>
        <p:nvPicPr>
          <p:cNvPr id="7" name="Espace réservé du contenu 3">
            <a:extLst>
              <a:ext uri="{FF2B5EF4-FFF2-40B4-BE49-F238E27FC236}">
                <a16:creationId xmlns:a16="http://schemas.microsoft.com/office/drawing/2014/main" id="{BA73E7CC-2862-4989-B97C-35DCBE7E0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94" y="632739"/>
            <a:ext cx="1210732" cy="1210732"/>
          </a:xfrm>
          <a:prstGeom prst="rect">
            <a:avLst/>
          </a:prstGeom>
        </p:spPr>
      </p:pic>
      <p:sp>
        <p:nvSpPr>
          <p:cNvPr id="3" name="Espace réservé du contenu 2">
            <a:extLst>
              <a:ext uri="{FF2B5EF4-FFF2-40B4-BE49-F238E27FC236}">
                <a16:creationId xmlns:a16="http://schemas.microsoft.com/office/drawing/2014/main" id="{8EB7F87E-37B3-4CAF-A70C-C5DADDF09886}"/>
              </a:ext>
            </a:extLst>
          </p:cNvPr>
          <p:cNvSpPr>
            <a:spLocks noGrp="1"/>
          </p:cNvSpPr>
          <p:nvPr>
            <p:ph idx="1"/>
          </p:nvPr>
        </p:nvSpPr>
        <p:spPr>
          <a:xfrm>
            <a:off x="5648856" y="664587"/>
            <a:ext cx="5190066" cy="5623002"/>
          </a:xfrm>
        </p:spPr>
        <p:txBody>
          <a:bodyPr>
            <a:normAutofit/>
          </a:bodyPr>
          <a:lstStyle/>
          <a:p>
            <a:pPr marL="0" indent="0">
              <a:buNone/>
            </a:pPr>
            <a:r>
              <a:rPr lang="fr-FR" sz="1800" dirty="0">
                <a:solidFill>
                  <a:schemeClr val="tx1"/>
                </a:solidFill>
              </a:rPr>
              <a:t>La </a:t>
            </a:r>
            <a:r>
              <a:rPr lang="fr-FR" sz="1800" b="1" dirty="0">
                <a:solidFill>
                  <a:srgbClr val="00B0F0"/>
                </a:solidFill>
              </a:rPr>
              <a:t>fonction </a:t>
            </a:r>
            <a:r>
              <a:rPr lang="fr-FR" sz="1800" b="1" dirty="0" err="1">
                <a:solidFill>
                  <a:srgbClr val="00B0F0"/>
                </a:solidFill>
              </a:rPr>
              <a:t>opendir</a:t>
            </a:r>
            <a:r>
              <a:rPr lang="fr-FR" sz="1800" b="1" dirty="0">
                <a:solidFill>
                  <a:srgbClr val="00B0F0"/>
                </a:solidFill>
              </a:rPr>
              <a:t> </a:t>
            </a:r>
            <a:r>
              <a:rPr lang="fr-FR" sz="1800" dirty="0">
                <a:solidFill>
                  <a:schemeClr val="tx1"/>
                </a:solidFill>
              </a:rPr>
              <a:t>permet </a:t>
            </a:r>
            <a:r>
              <a:rPr lang="fr-FR" sz="1800" b="1" dirty="0">
                <a:solidFill>
                  <a:schemeClr val="tx1"/>
                </a:solidFill>
              </a:rPr>
              <a:t>d’ouvrir un répertoire et retourne un pointeur de répertoire (type DIR*). </a:t>
            </a:r>
            <a:r>
              <a:rPr lang="fr-FR" sz="1800" dirty="0">
                <a:solidFill>
                  <a:schemeClr val="tx1"/>
                </a:solidFill>
              </a:rPr>
              <a:t>On peut alors parcourir la liste des éléments (fichiers, liens ou répertoires) qui sont contenus dans ce répertoire (y compris les répertoires "." et "..").</a:t>
            </a:r>
          </a:p>
          <a:p>
            <a:pPr marL="0" indent="0">
              <a:buNone/>
            </a:pPr>
            <a:endParaRPr lang="fr-FR" dirty="0">
              <a:solidFill>
                <a:schemeClr val="tx1"/>
              </a:solidFill>
              <a:latin typeface="+mj-lt"/>
            </a:endParaRPr>
          </a:p>
          <a:p>
            <a:pPr marL="0" indent="0">
              <a:buNone/>
            </a:pPr>
            <a:r>
              <a:rPr lang="fr-FR" dirty="0">
                <a:solidFill>
                  <a:schemeClr val="tx1"/>
                </a:solidFill>
                <a:latin typeface="+mj-lt"/>
              </a:rPr>
              <a:t>Exemple le code suivant : </a:t>
            </a:r>
          </a:p>
        </p:txBody>
      </p:sp>
    </p:spTree>
    <p:extLst>
      <p:ext uri="{BB962C8B-B14F-4D97-AF65-F5344CB8AC3E}">
        <p14:creationId xmlns:p14="http://schemas.microsoft.com/office/powerpoint/2010/main" val="3638503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8CCBA819-E1F2-4504-994F-B5ACDCD7747B}"/>
              </a:ext>
            </a:extLst>
          </p:cNvPr>
          <p:cNvSpPr>
            <a:spLocks noGrp="1"/>
          </p:cNvSpPr>
          <p:nvPr>
            <p:ph type="title"/>
          </p:nvPr>
        </p:nvSpPr>
        <p:spPr/>
        <p:txBody>
          <a:bodyPr/>
          <a:lstStyle/>
          <a:p>
            <a:pPr algn="r"/>
            <a:br>
              <a:rPr lang="fr-FR" dirty="0"/>
            </a:br>
            <a:br>
              <a:rPr lang="fr-FR" dirty="0"/>
            </a:br>
            <a:r>
              <a:rPr lang="fr-FR" dirty="0"/>
              <a:t>GESTION DISQUE - FICHIER</a:t>
            </a:r>
          </a:p>
        </p:txBody>
      </p:sp>
      <p:sp>
        <p:nvSpPr>
          <p:cNvPr id="9" name="Espace réservé du texte 8">
            <a:extLst>
              <a:ext uri="{FF2B5EF4-FFF2-40B4-BE49-F238E27FC236}">
                <a16:creationId xmlns:a16="http://schemas.microsoft.com/office/drawing/2014/main" id="{69D5E95E-29A4-4472-9729-7E8A4D137C8C}"/>
              </a:ext>
            </a:extLst>
          </p:cNvPr>
          <p:cNvSpPr>
            <a:spLocks noGrp="1"/>
          </p:cNvSpPr>
          <p:nvPr>
            <p:ph type="body" sz="half" idx="2"/>
          </p:nvPr>
        </p:nvSpPr>
        <p:spPr/>
        <p:txBody>
          <a:bodyPr>
            <a:normAutofit/>
          </a:bodyPr>
          <a:lstStyle/>
          <a:p>
            <a:pPr algn="ctr"/>
            <a:r>
              <a:rPr lang="fr-FR" sz="2400" b="1" dirty="0">
                <a:solidFill>
                  <a:schemeClr val="accent6">
                    <a:lumMod val="20000"/>
                    <a:lumOff val="80000"/>
                  </a:schemeClr>
                </a:solidFill>
              </a:rPr>
              <a:t>PARCOURIR UN FICHIER C</a:t>
            </a:r>
          </a:p>
        </p:txBody>
      </p:sp>
      <p:pic>
        <p:nvPicPr>
          <p:cNvPr id="7" name="Espace réservé du contenu 3">
            <a:extLst>
              <a:ext uri="{FF2B5EF4-FFF2-40B4-BE49-F238E27FC236}">
                <a16:creationId xmlns:a16="http://schemas.microsoft.com/office/drawing/2014/main" id="{BA73E7CC-2862-4989-B97C-35DCBE7E0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94" y="632739"/>
            <a:ext cx="1210732" cy="1210732"/>
          </a:xfrm>
          <a:prstGeom prst="rect">
            <a:avLst/>
          </a:prstGeom>
        </p:spPr>
      </p:pic>
      <p:sp>
        <p:nvSpPr>
          <p:cNvPr id="8" name="ZoneTexte 7">
            <a:extLst>
              <a:ext uri="{FF2B5EF4-FFF2-40B4-BE49-F238E27FC236}">
                <a16:creationId xmlns:a16="http://schemas.microsoft.com/office/drawing/2014/main" id="{72AED89E-A935-416E-AEFD-087D37326538}"/>
              </a:ext>
            </a:extLst>
          </p:cNvPr>
          <p:cNvSpPr txBox="1"/>
          <p:nvPr/>
        </p:nvSpPr>
        <p:spPr>
          <a:xfrm>
            <a:off x="5059680" y="632739"/>
            <a:ext cx="6096000" cy="5447645"/>
          </a:xfrm>
          <a:prstGeom prst="rect">
            <a:avLst/>
          </a:prstGeom>
          <a:solidFill>
            <a:schemeClr val="tx1"/>
          </a:solidFill>
        </p:spPr>
        <p:txBody>
          <a:bodyPr wrap="square">
            <a:spAutoFit/>
          </a:bodyPr>
          <a:lstStyle/>
          <a:p>
            <a:r>
              <a:rPr lang="fr-FR" sz="1200" b="0" dirty="0">
                <a:solidFill>
                  <a:srgbClr val="C586C0"/>
                </a:solidFill>
                <a:effectLst/>
                <a:latin typeface="Consolas" panose="020B0609020204030204" pitchFamily="49" charset="0"/>
              </a:rPr>
              <a:t>#include</a:t>
            </a:r>
            <a:r>
              <a:rPr lang="fr-FR" sz="1200" b="0" dirty="0">
                <a:solidFill>
                  <a:srgbClr val="569CD6"/>
                </a:solidFill>
                <a:effectLst/>
                <a:latin typeface="Consolas" panose="020B0609020204030204" pitchFamily="49" charset="0"/>
              </a:rPr>
              <a:t> </a:t>
            </a:r>
            <a:r>
              <a:rPr lang="fr-FR" sz="1200" b="0" dirty="0">
                <a:solidFill>
                  <a:srgbClr val="CE9178"/>
                </a:solidFill>
                <a:effectLst/>
                <a:latin typeface="Consolas" panose="020B0609020204030204" pitchFamily="49" charset="0"/>
              </a:rPr>
              <a:t>&lt;</a:t>
            </a:r>
            <a:r>
              <a:rPr lang="fr-FR" sz="1200" b="0" dirty="0" err="1">
                <a:solidFill>
                  <a:srgbClr val="CE9178"/>
                </a:solidFill>
                <a:effectLst/>
                <a:latin typeface="Consolas" panose="020B0609020204030204" pitchFamily="49" charset="0"/>
              </a:rPr>
              <a:t>stdio.h</a:t>
            </a:r>
            <a:r>
              <a:rPr lang="fr-FR" sz="1200" b="0" dirty="0">
                <a:solidFill>
                  <a:srgbClr val="CE9178"/>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C586C0"/>
                </a:solidFill>
                <a:effectLst/>
                <a:latin typeface="Consolas" panose="020B0609020204030204" pitchFamily="49" charset="0"/>
              </a:rPr>
              <a:t>#include</a:t>
            </a:r>
            <a:r>
              <a:rPr lang="fr-FR" sz="1200" b="0" dirty="0">
                <a:solidFill>
                  <a:srgbClr val="569CD6"/>
                </a:solidFill>
                <a:effectLst/>
                <a:latin typeface="Consolas" panose="020B0609020204030204" pitchFamily="49" charset="0"/>
              </a:rPr>
              <a:t> </a:t>
            </a:r>
            <a:r>
              <a:rPr lang="fr-FR" sz="1200" b="0" dirty="0">
                <a:solidFill>
                  <a:srgbClr val="CE9178"/>
                </a:solidFill>
                <a:effectLst/>
                <a:latin typeface="Consolas" panose="020B0609020204030204" pitchFamily="49" charset="0"/>
              </a:rPr>
              <a:t>&lt;</a:t>
            </a:r>
            <a:r>
              <a:rPr lang="fr-FR" sz="1200" b="0" dirty="0" err="1">
                <a:solidFill>
                  <a:srgbClr val="CE9178"/>
                </a:solidFill>
                <a:effectLst/>
                <a:latin typeface="Consolas" panose="020B0609020204030204" pitchFamily="49" charset="0"/>
              </a:rPr>
              <a:t>dirent.h</a:t>
            </a:r>
            <a:r>
              <a:rPr lang="fr-FR" sz="1200" b="0" dirty="0">
                <a:solidFill>
                  <a:srgbClr val="CE9178"/>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C586C0"/>
                </a:solidFill>
                <a:effectLst/>
                <a:latin typeface="Consolas" panose="020B0609020204030204" pitchFamily="49" charset="0"/>
              </a:rPr>
              <a:t>#include</a:t>
            </a:r>
            <a:r>
              <a:rPr lang="fr-FR" sz="1200" b="0" dirty="0">
                <a:solidFill>
                  <a:srgbClr val="569CD6"/>
                </a:solidFill>
                <a:effectLst/>
                <a:latin typeface="Consolas" panose="020B0609020204030204" pitchFamily="49" charset="0"/>
              </a:rPr>
              <a:t> </a:t>
            </a:r>
            <a:r>
              <a:rPr lang="fr-FR" sz="1200" b="0" dirty="0">
                <a:solidFill>
                  <a:srgbClr val="CE9178"/>
                </a:solidFill>
                <a:effectLst/>
                <a:latin typeface="Consolas" panose="020B0609020204030204" pitchFamily="49" charset="0"/>
              </a:rPr>
              <a:t>&lt;</a:t>
            </a:r>
            <a:r>
              <a:rPr lang="fr-FR" sz="1200" b="0" dirty="0" err="1">
                <a:solidFill>
                  <a:srgbClr val="CE9178"/>
                </a:solidFill>
                <a:effectLst/>
                <a:latin typeface="Consolas" panose="020B0609020204030204" pitchFamily="49" charset="0"/>
              </a:rPr>
              <a:t>sys</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types.h</a:t>
            </a:r>
            <a:r>
              <a:rPr lang="fr-FR" sz="1200" b="0" dirty="0">
                <a:solidFill>
                  <a:srgbClr val="CE9178"/>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C586C0"/>
                </a:solidFill>
                <a:effectLst/>
                <a:latin typeface="Consolas" panose="020B0609020204030204" pitchFamily="49" charset="0"/>
              </a:rPr>
              <a:t>#include</a:t>
            </a:r>
            <a:r>
              <a:rPr lang="fr-FR" sz="1200" b="0" dirty="0">
                <a:solidFill>
                  <a:srgbClr val="569CD6"/>
                </a:solidFill>
                <a:effectLst/>
                <a:latin typeface="Consolas" panose="020B0609020204030204" pitchFamily="49" charset="0"/>
              </a:rPr>
              <a:t> </a:t>
            </a:r>
            <a:r>
              <a:rPr lang="fr-FR" sz="1200" b="0" dirty="0">
                <a:solidFill>
                  <a:srgbClr val="CE9178"/>
                </a:solidFill>
                <a:effectLst/>
                <a:latin typeface="Consolas" panose="020B0609020204030204" pitchFamily="49" charset="0"/>
              </a:rPr>
              <a:t>&lt;</a:t>
            </a:r>
            <a:r>
              <a:rPr lang="fr-FR" sz="1200" b="0" dirty="0" err="1">
                <a:solidFill>
                  <a:srgbClr val="CE9178"/>
                </a:solidFill>
                <a:effectLst/>
                <a:latin typeface="Consolas" panose="020B0609020204030204" pitchFamily="49" charset="0"/>
              </a:rPr>
              <a:t>stdlib.h</a:t>
            </a:r>
            <a:r>
              <a:rPr lang="fr-FR" sz="1200" b="0" dirty="0">
                <a:solidFill>
                  <a:srgbClr val="CE9178"/>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err="1">
                <a:solidFill>
                  <a:srgbClr val="569CD6"/>
                </a:solidFill>
                <a:effectLst/>
                <a:latin typeface="Consolas" panose="020B0609020204030204" pitchFamily="49" charset="0"/>
              </a:rPr>
              <a:t>int</a:t>
            </a:r>
            <a:r>
              <a:rPr lang="fr-FR" sz="1200" b="0" dirty="0">
                <a:solidFill>
                  <a:srgbClr val="D4D4D4"/>
                </a:solidFill>
                <a:effectLst/>
                <a:latin typeface="Consolas" panose="020B0609020204030204" pitchFamily="49" charset="0"/>
              </a:rPr>
              <a:t> </a:t>
            </a:r>
            <a:r>
              <a:rPr lang="fr-FR" sz="1200" b="0" dirty="0">
                <a:solidFill>
                  <a:srgbClr val="DCDCAA"/>
                </a:solidFill>
                <a:effectLst/>
                <a:latin typeface="Consolas" panose="020B0609020204030204" pitchFamily="49" charset="0"/>
              </a:rPr>
              <a:t>main</a:t>
            </a:r>
            <a:r>
              <a:rPr lang="fr-FR" sz="1200" b="0" dirty="0">
                <a:solidFill>
                  <a:srgbClr val="D4D4D4"/>
                </a:solidFill>
                <a:effectLst/>
                <a:latin typeface="Consolas" panose="020B0609020204030204" pitchFamily="49" charset="0"/>
              </a:rPr>
              <a:t>(</a:t>
            </a:r>
            <a:r>
              <a:rPr lang="fr-FR" sz="1200" b="0" dirty="0" err="1">
                <a:solidFill>
                  <a:srgbClr val="569CD6"/>
                </a:solidFill>
                <a:effectLst/>
                <a:latin typeface="Consolas" panose="020B0609020204030204" pitchFamily="49" charset="0"/>
              </a:rPr>
              <a:t>int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argc</a:t>
            </a:r>
            <a:r>
              <a:rPr lang="fr-FR" sz="1200" b="0" dirty="0">
                <a:solidFill>
                  <a:srgbClr val="D4D4D4"/>
                </a:solidFill>
                <a:effectLst/>
                <a:latin typeface="Consolas" panose="020B0609020204030204" pitchFamily="49" charset="0"/>
              </a:rPr>
              <a:t>, </a:t>
            </a:r>
            <a:r>
              <a:rPr lang="fr-FR" sz="1200" b="0" dirty="0">
                <a:solidFill>
                  <a:srgbClr val="569CD6"/>
                </a:solidFill>
                <a:effectLst/>
                <a:latin typeface="Consolas" panose="020B0609020204030204" pitchFamily="49" charset="0"/>
              </a:rPr>
              <a:t>char</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argv</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DIR *</a:t>
            </a:r>
            <a:r>
              <a:rPr lang="fr-FR" sz="1200" b="0" dirty="0" err="1">
                <a:solidFill>
                  <a:srgbClr val="D4D4D4"/>
                </a:solidFill>
                <a:effectLst/>
                <a:latin typeface="Consolas" panose="020B0609020204030204" pitchFamily="49" charset="0"/>
              </a:rPr>
              <a:t>dir</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569CD6"/>
                </a:solidFill>
                <a:effectLst/>
                <a:latin typeface="Consolas" panose="020B0609020204030204" pitchFamily="49" charset="0"/>
              </a:rPr>
              <a:t>struct</a:t>
            </a:r>
            <a:r>
              <a:rPr lang="fr-FR" sz="1200" b="0" dirty="0">
                <a:solidFill>
                  <a:srgbClr val="D4D4D4"/>
                </a:solidFill>
                <a:effectLst/>
                <a:latin typeface="Consolas" panose="020B0609020204030204" pitchFamily="49" charset="0"/>
              </a:rPr>
              <a:t> dirent *</a:t>
            </a:r>
            <a:r>
              <a:rPr lang="fr-FR" sz="1200" b="0" dirty="0" err="1">
                <a:solidFill>
                  <a:srgbClr val="D4D4D4"/>
                </a:solidFill>
                <a:effectLst/>
                <a:latin typeface="Consolas" panose="020B0609020204030204" pitchFamily="49" charset="0"/>
              </a:rPr>
              <a:t>ent</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569CD6"/>
                </a:solidFill>
                <a:effectLst/>
                <a:latin typeface="Consolas" panose="020B0609020204030204" pitchFamily="49" charset="0"/>
              </a:rPr>
              <a:t>int</a:t>
            </a:r>
            <a:r>
              <a:rPr lang="fr-FR" sz="1200" b="0" dirty="0">
                <a:solidFill>
                  <a:srgbClr val="D4D4D4"/>
                </a:solidFill>
                <a:effectLst/>
                <a:latin typeface="Consolas" panose="020B0609020204030204" pitchFamily="49" charset="0"/>
              </a:rPr>
              <a:t> i;</a:t>
            </a:r>
          </a:p>
          <a:p>
            <a:r>
              <a:rPr lang="fr-FR" sz="1200" b="0" dirty="0">
                <a:solidFill>
                  <a:srgbClr val="D4D4D4"/>
                </a:solidFill>
                <a:effectLst/>
                <a:latin typeface="Consolas" panose="020B0609020204030204" pitchFamily="49" charset="0"/>
              </a:rPr>
              <a:t>    </a:t>
            </a:r>
            <a:r>
              <a:rPr lang="fr-FR" sz="1200" b="0" dirty="0">
                <a:solidFill>
                  <a:srgbClr val="C586C0"/>
                </a:solidFill>
                <a:effectLst/>
                <a:latin typeface="Consolas" panose="020B0609020204030204" pitchFamily="49" charset="0"/>
              </a:rPr>
              <a:t>for</a:t>
            </a:r>
            <a:r>
              <a:rPr lang="fr-FR" sz="1200" b="0" dirty="0">
                <a:solidFill>
                  <a:srgbClr val="D4D4D4"/>
                </a:solidFill>
                <a:effectLst/>
                <a:latin typeface="Consolas" panose="020B0609020204030204" pitchFamily="49" charset="0"/>
              </a:rPr>
              <a:t> (i=</a:t>
            </a:r>
            <a:r>
              <a:rPr lang="fr-FR" sz="1200" b="0" dirty="0">
                <a:solidFill>
                  <a:srgbClr val="B5CEA8"/>
                </a:solidFill>
                <a:effectLst/>
                <a:latin typeface="Consolas" panose="020B0609020204030204" pitchFamily="49" charset="0"/>
              </a:rPr>
              <a:t>1</a:t>
            </a:r>
            <a:r>
              <a:rPr lang="fr-FR" sz="1200" b="0" dirty="0">
                <a:solidFill>
                  <a:srgbClr val="D4D4D4"/>
                </a:solidFill>
                <a:effectLst/>
                <a:latin typeface="Consolas" panose="020B0609020204030204" pitchFamily="49" charset="0"/>
              </a:rPr>
              <a:t> ; i&lt;</a:t>
            </a:r>
            <a:r>
              <a:rPr lang="fr-FR" sz="1200" b="0" dirty="0" err="1">
                <a:solidFill>
                  <a:srgbClr val="D4D4D4"/>
                </a:solidFill>
                <a:effectLst/>
                <a:latin typeface="Consolas" panose="020B0609020204030204" pitchFamily="49" charset="0"/>
              </a:rPr>
              <a:t>argc</a:t>
            </a:r>
            <a:r>
              <a:rPr lang="fr-FR" sz="1200" b="0" dirty="0">
                <a:solidFill>
                  <a:srgbClr val="D4D4D4"/>
                </a:solidFill>
                <a:effectLst/>
                <a:latin typeface="Consolas" panose="020B0609020204030204" pitchFamily="49" charset="0"/>
              </a:rPr>
              <a:t> ; i++)</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err="1">
                <a:solidFill>
                  <a:srgbClr val="D4D4D4"/>
                </a:solidFill>
                <a:effectLst/>
                <a:latin typeface="Consolas" panose="020B0609020204030204" pitchFamily="49" charset="0"/>
              </a:rPr>
              <a:t>dir</a:t>
            </a:r>
            <a:r>
              <a:rPr lang="fr-FR" sz="1200" b="0" dirty="0">
                <a:solidFill>
                  <a:srgbClr val="D4D4D4"/>
                </a:solidFill>
                <a:effectLst/>
                <a:latin typeface="Consolas" panose="020B0609020204030204" pitchFamily="49" charset="0"/>
              </a:rPr>
              <a:t> = </a:t>
            </a:r>
            <a:r>
              <a:rPr lang="fr-FR" sz="1200" b="0" dirty="0" err="1">
                <a:solidFill>
                  <a:srgbClr val="DCDCAA"/>
                </a:solidFill>
                <a:effectLst/>
                <a:latin typeface="Consolas" panose="020B0609020204030204" pitchFamily="49" charset="0"/>
              </a:rPr>
              <a:t>opendir</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argv</a:t>
            </a:r>
            <a:r>
              <a:rPr lang="fr-FR" sz="1200" b="0" dirty="0">
                <a:solidFill>
                  <a:srgbClr val="D4D4D4"/>
                </a:solidFill>
                <a:effectLst/>
                <a:latin typeface="Consolas" panose="020B0609020204030204" pitchFamily="49" charset="0"/>
              </a:rPr>
              <a:t>[i]); </a:t>
            </a:r>
            <a:r>
              <a:rPr lang="fr-FR" sz="1200" b="0" dirty="0">
                <a:solidFill>
                  <a:srgbClr val="6A9955"/>
                </a:solidFill>
                <a:effectLst/>
                <a:latin typeface="Consolas" panose="020B0609020204030204" pitchFamily="49" charset="0"/>
              </a:rPr>
              <a:t>/* ouverture du répertoire */</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C586C0"/>
                </a:solidFill>
                <a:effectLst/>
                <a:latin typeface="Consolas" panose="020B0609020204030204" pitchFamily="49" charset="0"/>
              </a:rPr>
              <a:t>if</a:t>
            </a:r>
            <a:r>
              <a:rPr lang="fr-FR" sz="1200" b="0" dirty="0">
                <a:solidFill>
                  <a:srgbClr val="D4D4D4"/>
                </a:solidFill>
                <a:effectLst/>
                <a:latin typeface="Consolas" panose="020B0609020204030204" pitchFamily="49" charset="0"/>
              </a:rPr>
              <a:t> (</a:t>
            </a:r>
            <a:r>
              <a:rPr lang="fr-FR" sz="1200" b="0" dirty="0" err="1">
                <a:solidFill>
                  <a:srgbClr val="D4D4D4"/>
                </a:solidFill>
                <a:effectLst/>
                <a:latin typeface="Consolas" panose="020B0609020204030204" pitchFamily="49" charset="0"/>
              </a:rPr>
              <a:t>dir</a:t>
            </a:r>
            <a:r>
              <a:rPr lang="fr-FR" sz="1200" b="0" dirty="0">
                <a:solidFill>
                  <a:srgbClr val="D4D4D4"/>
                </a:solidFill>
                <a:effectLst/>
                <a:latin typeface="Consolas" panose="020B0609020204030204" pitchFamily="49" charset="0"/>
              </a:rPr>
              <a:t>==</a:t>
            </a:r>
            <a:r>
              <a:rPr lang="fr-FR" sz="1200" b="0" dirty="0">
                <a:solidFill>
                  <a:srgbClr val="569CD6"/>
                </a:solidFill>
                <a:effectLst/>
                <a:latin typeface="Consolas" panose="020B0609020204030204" pitchFamily="49" charset="0"/>
              </a:rPr>
              <a:t>NULL</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fprintf</a:t>
            </a:r>
            <a:r>
              <a:rPr lang="fr-FR" sz="1200" b="0" dirty="0">
                <a:solidFill>
                  <a:srgbClr val="D4D4D4"/>
                </a:solidFill>
                <a:effectLst/>
                <a:latin typeface="Consolas" panose="020B0609020204030204" pitchFamily="49" charset="0"/>
              </a:rPr>
              <a:t>(</a:t>
            </a:r>
            <a:r>
              <a:rPr lang="fr-FR" sz="1200" b="0" dirty="0" err="1">
                <a:solidFill>
                  <a:srgbClr val="D4D4D4"/>
                </a:solidFill>
                <a:effectLst/>
                <a:latin typeface="Consolas" panose="020B0609020204030204" pitchFamily="49" charset="0"/>
              </a:rPr>
              <a:t>stderr</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"Erreur d'ouverture du </a:t>
            </a:r>
            <a:r>
              <a:rPr lang="fr-FR" sz="1200" b="0" dirty="0" err="1">
                <a:solidFill>
                  <a:srgbClr val="CE9178"/>
                </a:solidFill>
                <a:effectLst/>
                <a:latin typeface="Consolas" panose="020B0609020204030204" pitchFamily="49" charset="0"/>
              </a:rPr>
              <a:t>réperoire</a:t>
            </a:r>
            <a:r>
              <a:rPr lang="fr-FR" sz="1200" b="0" dirty="0">
                <a:solidFill>
                  <a:srgbClr val="CE9178"/>
                </a:solidFill>
                <a:effectLst/>
                <a:latin typeface="Consolas" panose="020B0609020204030204" pitchFamily="49" charset="0"/>
              </a:rPr>
              <a:t> </a:t>
            </a:r>
            <a:r>
              <a:rPr lang="fr-FR" sz="1200" b="0" dirty="0">
                <a:solidFill>
                  <a:srgbClr val="9CDCFE"/>
                </a:solidFill>
                <a:effectLst/>
                <a:latin typeface="Consolas" panose="020B0609020204030204" pitchFamily="49" charset="0"/>
              </a:rPr>
              <a:t>%s</a:t>
            </a:r>
            <a:r>
              <a:rPr lang="fr-FR" sz="1200" b="0" dirty="0">
                <a:solidFill>
                  <a:srgbClr val="F44747"/>
                </a:solidFill>
                <a:effectLst/>
                <a:latin typeface="Consolas" panose="020B0609020204030204" pitchFamily="49" charset="0"/>
              </a:rPr>
              <a:t>\(</a:t>
            </a:r>
            <a:r>
              <a:rPr lang="fr-FR" sz="1200" b="0" dirty="0">
                <a:solidFill>
                  <a:srgbClr val="D7BA7D"/>
                </a:solidFill>
                <a:effectLst/>
                <a:latin typeface="Consolas" panose="020B0609020204030204" pitchFamily="49" charset="0"/>
              </a:rPr>
              <a:t>\b</a:t>
            </a:r>
            <a:r>
              <a:rPr lang="fr-FR" sz="1200" b="0" dirty="0">
                <a:solidFill>
                  <a:srgbClr val="CE9178"/>
                </a:solidFill>
                <a:effectLst/>
                <a:latin typeface="Consolas" panose="020B0609020204030204" pitchFamily="49" charset="0"/>
              </a:rPr>
              <a:t>ackslash</a:t>
            </a:r>
            <a:r>
              <a:rPr lang="fr-FR" sz="1200" b="0" dirty="0">
                <a:solidFill>
                  <a:srgbClr val="F44747"/>
                </a:solidFill>
                <a:effectLst/>
                <a:latin typeface="Consolas" panose="020B0609020204030204" pitchFamily="49" charset="0"/>
              </a:rPr>
              <a:t>\)</a:t>
            </a:r>
            <a:r>
              <a:rPr lang="fr-FR" sz="1200" b="0" dirty="0">
                <a:solidFill>
                  <a:srgbClr val="CE9178"/>
                </a:solidFill>
                <a:effectLst/>
                <a:latin typeface="Consolas" panose="020B0609020204030204" pitchFamily="49" charset="0"/>
              </a:rPr>
              <a:t>n"</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argv</a:t>
            </a:r>
            <a:r>
              <a:rPr lang="fr-FR" sz="1200" b="0" dirty="0">
                <a:solidFill>
                  <a:srgbClr val="D4D4D4"/>
                </a:solidFill>
                <a:effectLst/>
                <a:latin typeface="Consolas" panose="020B0609020204030204" pitchFamily="49" charset="0"/>
              </a:rPr>
              <a:t>[i]);</a:t>
            </a:r>
          </a:p>
          <a:p>
            <a:r>
              <a:rPr lang="fr-FR" sz="1200" b="0" dirty="0">
                <a:solidFill>
                  <a:srgbClr val="D4D4D4"/>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fprintf</a:t>
            </a:r>
            <a:r>
              <a:rPr lang="fr-FR" sz="1200" b="0" dirty="0">
                <a:solidFill>
                  <a:srgbClr val="D4D4D4"/>
                </a:solidFill>
                <a:effectLst/>
                <a:latin typeface="Consolas" panose="020B0609020204030204" pitchFamily="49" charset="0"/>
              </a:rPr>
              <a:t>(</a:t>
            </a:r>
            <a:r>
              <a:rPr lang="fr-FR" sz="1200" b="0" dirty="0" err="1">
                <a:solidFill>
                  <a:srgbClr val="D4D4D4"/>
                </a:solidFill>
                <a:effectLst/>
                <a:latin typeface="Consolas" panose="020B0609020204030204" pitchFamily="49" charset="0"/>
              </a:rPr>
              <a:t>stderr</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"Droits </a:t>
            </a:r>
            <a:r>
              <a:rPr lang="fr-FR" sz="1200" b="0" dirty="0" err="1">
                <a:solidFill>
                  <a:srgbClr val="CE9178"/>
                </a:solidFill>
                <a:effectLst/>
                <a:latin typeface="Consolas" panose="020B0609020204030204" pitchFamily="49" charset="0"/>
              </a:rPr>
              <a:t>inssufisant</a:t>
            </a:r>
            <a:r>
              <a:rPr lang="fr-FR" sz="1200" b="0" dirty="0">
                <a:solidFill>
                  <a:srgbClr val="CE9178"/>
                </a:solidFill>
                <a:effectLst/>
                <a:latin typeface="Consolas" panose="020B0609020204030204" pitchFamily="49" charset="0"/>
              </a:rPr>
              <a:t> ou répertoire incorrect</a:t>
            </a:r>
            <a:r>
              <a:rPr lang="fr-FR" sz="1200" b="0" dirty="0">
                <a:solidFill>
                  <a:srgbClr val="D7BA7D"/>
                </a:solidFill>
                <a:effectLst/>
                <a:latin typeface="Consolas" panose="020B0609020204030204" pitchFamily="49" charset="0"/>
              </a:rPr>
              <a:t>\n</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DCDCAA"/>
                </a:solidFill>
                <a:effectLst/>
                <a:latin typeface="Consolas" panose="020B0609020204030204" pitchFamily="49" charset="0"/>
              </a:rPr>
              <a:t>exit</a:t>
            </a:r>
            <a:r>
              <a:rPr lang="fr-FR" sz="1200" b="0" dirty="0">
                <a:solidFill>
                  <a:srgbClr val="D4D4D4"/>
                </a:solidFill>
                <a:effectLst/>
                <a:latin typeface="Consolas" panose="020B0609020204030204" pitchFamily="49" charset="0"/>
              </a:rPr>
              <a:t>(</a:t>
            </a:r>
            <a:r>
              <a:rPr lang="fr-FR" sz="1200" b="0" dirty="0">
                <a:solidFill>
                  <a:srgbClr val="B5CEA8"/>
                </a:solidFill>
                <a:effectLst/>
                <a:latin typeface="Consolas" panose="020B0609020204030204" pitchFamily="49" charset="0"/>
              </a:rPr>
              <a:t>1</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DCDCAA"/>
                </a:solidFill>
                <a:effectLst/>
                <a:latin typeface="Consolas" panose="020B0609020204030204" pitchFamily="49" charset="0"/>
              </a:rPr>
              <a:t>printf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"Répertoire </a:t>
            </a:r>
            <a:r>
              <a:rPr lang="fr-FR" sz="1200" b="0" dirty="0">
                <a:solidFill>
                  <a:srgbClr val="9CDCFE"/>
                </a:solidFill>
                <a:effectLst/>
                <a:latin typeface="Consolas" panose="020B0609020204030204" pitchFamily="49" charset="0"/>
              </a:rPr>
              <a:t>%s</a:t>
            </a:r>
            <a:r>
              <a:rPr lang="fr-FR" sz="1200" b="0" dirty="0">
                <a:solidFill>
                  <a:srgbClr val="D7BA7D"/>
                </a:solidFill>
                <a:effectLst/>
                <a:latin typeface="Consolas" panose="020B0609020204030204" pitchFamily="49" charset="0"/>
              </a:rPr>
              <a:t>\n</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argv</a:t>
            </a:r>
            <a:r>
              <a:rPr lang="fr-FR" sz="1200" b="0" dirty="0">
                <a:solidFill>
                  <a:srgbClr val="D4D4D4"/>
                </a:solidFill>
                <a:effectLst/>
                <a:latin typeface="Consolas" panose="020B0609020204030204" pitchFamily="49" charset="0"/>
              </a:rPr>
              <a:t>[i]);</a:t>
            </a:r>
          </a:p>
          <a:p>
            <a:r>
              <a:rPr lang="fr-FR" sz="1200" b="0" dirty="0">
                <a:solidFill>
                  <a:srgbClr val="D4D4D4"/>
                </a:solidFill>
                <a:effectLst/>
                <a:latin typeface="Consolas" panose="020B0609020204030204" pitchFamily="49" charset="0"/>
              </a:rPr>
              <a:t>            </a:t>
            </a:r>
            <a:r>
              <a:rPr lang="fr-FR" sz="1200" b="0" dirty="0" err="1">
                <a:solidFill>
                  <a:srgbClr val="C586C0"/>
                </a:solidFill>
                <a:effectLst/>
                <a:latin typeface="Consolas" panose="020B0609020204030204" pitchFamily="49" charset="0"/>
              </a:rPr>
              <a:t>while</a:t>
            </a:r>
            <a:r>
              <a:rPr lang="fr-FR" sz="1200" b="0" dirty="0">
                <a:solidFill>
                  <a:srgbClr val="D4D4D4"/>
                </a:solidFill>
                <a:effectLst/>
                <a:latin typeface="Consolas" panose="020B0609020204030204" pitchFamily="49" charset="0"/>
              </a:rPr>
              <a:t> ((</a:t>
            </a:r>
            <a:r>
              <a:rPr lang="fr-FR" sz="1200" b="0" dirty="0" err="1">
                <a:solidFill>
                  <a:srgbClr val="D4D4D4"/>
                </a:solidFill>
                <a:effectLst/>
                <a:latin typeface="Consolas" panose="020B0609020204030204" pitchFamily="49" charset="0"/>
              </a:rPr>
              <a:t>ent</a:t>
            </a:r>
            <a:r>
              <a:rPr lang="fr-FR" sz="1200" b="0" dirty="0">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readdir</a:t>
            </a:r>
            <a:r>
              <a:rPr lang="fr-FR" sz="1200" b="0" dirty="0">
                <a:solidFill>
                  <a:srgbClr val="D4D4D4"/>
                </a:solidFill>
                <a:effectLst/>
                <a:latin typeface="Consolas" panose="020B0609020204030204" pitchFamily="49" charset="0"/>
              </a:rPr>
              <a:t>(</a:t>
            </a:r>
            <a:r>
              <a:rPr lang="fr-FR" sz="1200" b="0" dirty="0" err="1">
                <a:solidFill>
                  <a:srgbClr val="D4D4D4"/>
                </a:solidFill>
                <a:effectLst/>
                <a:latin typeface="Consolas" panose="020B0609020204030204" pitchFamily="49" charset="0"/>
              </a:rPr>
              <a:t>dir</a:t>
            </a:r>
            <a:r>
              <a:rPr lang="fr-FR" sz="1200" b="0" dirty="0">
                <a:solidFill>
                  <a:srgbClr val="D4D4D4"/>
                </a:solidFill>
                <a:effectLst/>
                <a:latin typeface="Consolas" panose="020B0609020204030204" pitchFamily="49" charset="0"/>
              </a:rPr>
              <a:t>)) != </a:t>
            </a:r>
            <a:r>
              <a:rPr lang="fr-FR" sz="1200" b="0" dirty="0">
                <a:solidFill>
                  <a:srgbClr val="569CD6"/>
                </a:solidFill>
                <a:effectLst/>
                <a:latin typeface="Consolas" panose="020B0609020204030204" pitchFamily="49" charset="0"/>
              </a:rPr>
              <a:t>NULL</a:t>
            </a:r>
            <a:r>
              <a:rPr lang="fr-FR" sz="1200" b="0" dirty="0">
                <a:solidFill>
                  <a:srgbClr val="D4D4D4"/>
                </a:solidFill>
                <a:effectLst/>
                <a:latin typeface="Consolas" panose="020B0609020204030204" pitchFamily="49" charset="0"/>
              </a:rPr>
              <a:t>) </a:t>
            </a:r>
            <a:r>
              <a:rPr lang="fr-FR" sz="1200" b="0" dirty="0">
                <a:solidFill>
                  <a:srgbClr val="6A9955"/>
                </a:solidFill>
                <a:effectLst/>
                <a:latin typeface="Consolas" panose="020B0609020204030204" pitchFamily="49" charset="0"/>
              </a:rPr>
              <a:t>/* on parcourt la liste */</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DCDCAA"/>
                </a:solidFill>
                <a:effectLst/>
                <a:latin typeface="Consolas" panose="020B0609020204030204" pitchFamily="49" charset="0"/>
              </a:rPr>
              <a:t>printf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9CDCFE"/>
                </a:solidFill>
                <a:effectLst/>
                <a:latin typeface="Consolas" panose="020B0609020204030204" pitchFamily="49" charset="0"/>
              </a:rPr>
              <a:t>%s</a:t>
            </a:r>
            <a:r>
              <a:rPr lang="fr-FR" sz="1200" b="0" dirty="0">
                <a:solidFill>
                  <a:srgbClr val="CE9178"/>
                </a:solidFill>
                <a:effectLst/>
                <a:latin typeface="Consolas" panose="020B0609020204030204" pitchFamily="49" charset="0"/>
              </a:rPr>
              <a:t> "</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ent</a:t>
            </a:r>
            <a:r>
              <a:rPr lang="fr-FR" sz="1200" b="0" dirty="0">
                <a:solidFill>
                  <a:srgbClr val="D4D4D4"/>
                </a:solidFill>
                <a:effectLst/>
                <a:latin typeface="Consolas" panose="020B0609020204030204" pitchFamily="49" charset="0"/>
              </a:rPr>
              <a:t>-&gt;</a:t>
            </a:r>
            <a:r>
              <a:rPr lang="fr-FR" sz="1200" b="0" dirty="0" err="1">
                <a:solidFill>
                  <a:srgbClr val="9CDCFE"/>
                </a:solidFill>
                <a:effectLst/>
                <a:latin typeface="Consolas" panose="020B0609020204030204" pitchFamily="49" charset="0"/>
              </a:rPr>
              <a:t>d_name</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DCDCAA"/>
                </a:solidFill>
                <a:effectLst/>
                <a:latin typeface="Consolas" panose="020B0609020204030204" pitchFamily="49" charset="0"/>
              </a:rPr>
              <a:t>printf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D7BA7D"/>
                </a:solidFill>
                <a:effectLst/>
                <a:latin typeface="Consolas" panose="020B0609020204030204" pitchFamily="49" charset="0"/>
              </a:rPr>
              <a:t>\n</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D4D4D4"/>
                </a:solidFill>
                <a:effectLst/>
                <a:latin typeface="Consolas" panose="020B0609020204030204" pitchFamily="49" charset="0"/>
              </a:rPr>
              <a:t>retu</a:t>
            </a:r>
            <a:r>
              <a:rPr lang="fr-FR" sz="1200" b="0" dirty="0">
                <a:solidFill>
                  <a:srgbClr val="D4D4D4"/>
                </a:solidFill>
                <a:effectLst/>
                <a:latin typeface="Consolas" panose="020B0609020204030204" pitchFamily="49" charset="0"/>
              </a:rPr>
              <a:t> </a:t>
            </a:r>
            <a:r>
              <a:rPr lang="fr-FR" sz="1200" b="0" dirty="0">
                <a:solidFill>
                  <a:srgbClr val="B5CEA8"/>
                </a:solidFill>
                <a:effectLst/>
                <a:latin typeface="Consolas" panose="020B0609020204030204" pitchFamily="49" charset="0"/>
              </a:rPr>
              <a:t>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17415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8CCBA819-E1F2-4504-994F-B5ACDCD7747B}"/>
              </a:ext>
            </a:extLst>
          </p:cNvPr>
          <p:cNvSpPr>
            <a:spLocks noGrp="1"/>
          </p:cNvSpPr>
          <p:nvPr>
            <p:ph type="title"/>
          </p:nvPr>
        </p:nvSpPr>
        <p:spPr/>
        <p:txBody>
          <a:bodyPr/>
          <a:lstStyle/>
          <a:p>
            <a:pPr algn="r"/>
            <a:br>
              <a:rPr lang="fr-FR" dirty="0"/>
            </a:br>
            <a:br>
              <a:rPr lang="fr-FR" dirty="0"/>
            </a:br>
            <a:r>
              <a:rPr lang="fr-FR" dirty="0"/>
              <a:t>GESTION DISQUE - FICHIER</a:t>
            </a:r>
          </a:p>
        </p:txBody>
      </p:sp>
      <p:sp>
        <p:nvSpPr>
          <p:cNvPr id="9" name="Espace réservé du texte 8">
            <a:extLst>
              <a:ext uri="{FF2B5EF4-FFF2-40B4-BE49-F238E27FC236}">
                <a16:creationId xmlns:a16="http://schemas.microsoft.com/office/drawing/2014/main" id="{69D5E95E-29A4-4472-9729-7E8A4D137C8C}"/>
              </a:ext>
            </a:extLst>
          </p:cNvPr>
          <p:cNvSpPr>
            <a:spLocks noGrp="1"/>
          </p:cNvSpPr>
          <p:nvPr>
            <p:ph type="body" sz="half" idx="2"/>
          </p:nvPr>
        </p:nvSpPr>
        <p:spPr/>
        <p:txBody>
          <a:bodyPr>
            <a:normAutofit/>
          </a:bodyPr>
          <a:lstStyle/>
          <a:p>
            <a:pPr algn="ctr"/>
            <a:r>
              <a:rPr lang="fr-FR" sz="2400" b="1" dirty="0">
                <a:solidFill>
                  <a:schemeClr val="accent6">
                    <a:lumMod val="20000"/>
                    <a:lumOff val="80000"/>
                  </a:schemeClr>
                </a:solidFill>
              </a:rPr>
              <a:t>DESCRIPTEURS DE FICHIERS</a:t>
            </a:r>
          </a:p>
        </p:txBody>
      </p:sp>
      <p:pic>
        <p:nvPicPr>
          <p:cNvPr id="7" name="Espace réservé du contenu 3">
            <a:extLst>
              <a:ext uri="{FF2B5EF4-FFF2-40B4-BE49-F238E27FC236}">
                <a16:creationId xmlns:a16="http://schemas.microsoft.com/office/drawing/2014/main" id="{BA73E7CC-2862-4989-B97C-35DCBE7E0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94" y="632739"/>
            <a:ext cx="1210732" cy="1210732"/>
          </a:xfrm>
          <a:prstGeom prst="rect">
            <a:avLst/>
          </a:prstGeom>
        </p:spPr>
      </p:pic>
      <p:sp>
        <p:nvSpPr>
          <p:cNvPr id="3" name="Espace réservé du contenu 2">
            <a:extLst>
              <a:ext uri="{FF2B5EF4-FFF2-40B4-BE49-F238E27FC236}">
                <a16:creationId xmlns:a16="http://schemas.microsoft.com/office/drawing/2014/main" id="{8EB7F87E-37B3-4CAF-A70C-C5DADDF09886}"/>
              </a:ext>
            </a:extLst>
          </p:cNvPr>
          <p:cNvSpPr>
            <a:spLocks noGrp="1"/>
          </p:cNvSpPr>
          <p:nvPr>
            <p:ph idx="1"/>
          </p:nvPr>
        </p:nvSpPr>
        <p:spPr>
          <a:xfrm>
            <a:off x="5648856" y="664587"/>
            <a:ext cx="5190066" cy="5623002"/>
          </a:xfrm>
        </p:spPr>
        <p:txBody>
          <a:bodyPr>
            <a:normAutofit/>
          </a:bodyPr>
          <a:lstStyle/>
          <a:p>
            <a:pPr marL="0" indent="0">
              <a:buNone/>
            </a:pPr>
            <a:r>
              <a:rPr lang="fr-FR" sz="1800" b="1" dirty="0">
                <a:solidFill>
                  <a:schemeClr val="tx1"/>
                </a:solidFill>
              </a:rPr>
              <a:t>Un descripteur de fichier </a:t>
            </a:r>
            <a:r>
              <a:rPr lang="fr-FR" sz="1800" dirty="0">
                <a:solidFill>
                  <a:schemeClr val="tx1"/>
                </a:solidFill>
              </a:rPr>
              <a:t>est </a:t>
            </a:r>
            <a:r>
              <a:rPr lang="fr-FR" sz="1800" b="1" dirty="0">
                <a:solidFill>
                  <a:srgbClr val="00B0F0"/>
                </a:solidFill>
              </a:rPr>
              <a:t>un entier qui identifie un fichier dans un programme C</a:t>
            </a:r>
            <a:r>
              <a:rPr lang="fr-FR" sz="1800" dirty="0">
                <a:solidFill>
                  <a:schemeClr val="tx1"/>
                </a:solidFill>
              </a:rPr>
              <a:t>. Ne pas confondre un descripteur de fichier avec un pointeur de fichier. </a:t>
            </a:r>
            <a:r>
              <a:rPr lang="fr-FR" sz="1800" b="1" dirty="0">
                <a:solidFill>
                  <a:schemeClr val="accent3">
                    <a:lumMod val="75000"/>
                  </a:schemeClr>
                </a:solidFill>
              </a:rPr>
              <a:t>La fonction </a:t>
            </a:r>
            <a:r>
              <a:rPr lang="fr-FR" sz="1800" b="1" dirty="0" err="1">
                <a:solidFill>
                  <a:schemeClr val="accent3">
                    <a:lumMod val="75000"/>
                  </a:schemeClr>
                </a:solidFill>
              </a:rPr>
              <a:t>fdopen</a:t>
            </a:r>
            <a:r>
              <a:rPr lang="fr-FR" sz="1800" dirty="0">
                <a:solidFill>
                  <a:schemeClr val="tx1"/>
                </a:solidFill>
              </a:rPr>
              <a:t> permet d’obtenir un pointeur de fichier à partir d’un descripteur.</a:t>
            </a:r>
            <a:endParaRPr lang="fr-FR" dirty="0">
              <a:solidFill>
                <a:schemeClr val="tx1"/>
              </a:solidFill>
              <a:latin typeface="+mj-lt"/>
            </a:endParaRPr>
          </a:p>
        </p:txBody>
      </p:sp>
    </p:spTree>
    <p:extLst>
      <p:ext uri="{BB962C8B-B14F-4D97-AF65-F5344CB8AC3E}">
        <p14:creationId xmlns:p14="http://schemas.microsoft.com/office/powerpoint/2010/main" val="961671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8CCBA819-E1F2-4504-994F-B5ACDCD7747B}"/>
              </a:ext>
            </a:extLst>
          </p:cNvPr>
          <p:cNvSpPr>
            <a:spLocks noGrp="1"/>
          </p:cNvSpPr>
          <p:nvPr>
            <p:ph type="title"/>
          </p:nvPr>
        </p:nvSpPr>
        <p:spPr/>
        <p:txBody>
          <a:bodyPr/>
          <a:lstStyle/>
          <a:p>
            <a:pPr algn="r"/>
            <a:br>
              <a:rPr lang="fr-FR" dirty="0"/>
            </a:br>
            <a:br>
              <a:rPr lang="fr-FR" dirty="0"/>
            </a:br>
            <a:r>
              <a:rPr lang="fr-FR" dirty="0"/>
              <a:t>GESTION DISQUE - FICHIER</a:t>
            </a:r>
          </a:p>
        </p:txBody>
      </p:sp>
      <p:sp>
        <p:nvSpPr>
          <p:cNvPr id="9" name="Espace réservé du texte 8">
            <a:extLst>
              <a:ext uri="{FF2B5EF4-FFF2-40B4-BE49-F238E27FC236}">
                <a16:creationId xmlns:a16="http://schemas.microsoft.com/office/drawing/2014/main" id="{69D5E95E-29A4-4472-9729-7E8A4D137C8C}"/>
              </a:ext>
            </a:extLst>
          </p:cNvPr>
          <p:cNvSpPr>
            <a:spLocks noGrp="1"/>
          </p:cNvSpPr>
          <p:nvPr>
            <p:ph type="body" sz="half" idx="2"/>
          </p:nvPr>
        </p:nvSpPr>
        <p:spPr/>
        <p:txBody>
          <a:bodyPr>
            <a:normAutofit/>
          </a:bodyPr>
          <a:lstStyle/>
          <a:p>
            <a:pPr algn="ctr"/>
            <a:r>
              <a:rPr lang="fr-FR" sz="2400" b="1" dirty="0">
                <a:solidFill>
                  <a:schemeClr val="accent6">
                    <a:lumMod val="20000"/>
                    <a:lumOff val="80000"/>
                  </a:schemeClr>
                </a:solidFill>
              </a:rPr>
              <a:t>DESCRIPTEURS DE FICHIERS</a:t>
            </a:r>
          </a:p>
        </p:txBody>
      </p:sp>
      <p:pic>
        <p:nvPicPr>
          <p:cNvPr id="7" name="Espace réservé du contenu 3">
            <a:extLst>
              <a:ext uri="{FF2B5EF4-FFF2-40B4-BE49-F238E27FC236}">
                <a16:creationId xmlns:a16="http://schemas.microsoft.com/office/drawing/2014/main" id="{BA73E7CC-2862-4989-B97C-35DCBE7E0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94" y="632739"/>
            <a:ext cx="1210732" cy="1210732"/>
          </a:xfrm>
          <a:prstGeom prst="rect">
            <a:avLst/>
          </a:prstGeom>
        </p:spPr>
      </p:pic>
      <p:sp>
        <p:nvSpPr>
          <p:cNvPr id="3" name="Espace réservé du contenu 2">
            <a:extLst>
              <a:ext uri="{FF2B5EF4-FFF2-40B4-BE49-F238E27FC236}">
                <a16:creationId xmlns:a16="http://schemas.microsoft.com/office/drawing/2014/main" id="{8EB7F87E-37B3-4CAF-A70C-C5DADDF09886}"/>
              </a:ext>
            </a:extLst>
          </p:cNvPr>
          <p:cNvSpPr>
            <a:spLocks noGrp="1"/>
          </p:cNvSpPr>
          <p:nvPr>
            <p:ph idx="1"/>
          </p:nvPr>
        </p:nvSpPr>
        <p:spPr>
          <a:xfrm>
            <a:off x="5648856" y="664587"/>
            <a:ext cx="5190066" cy="5623002"/>
          </a:xfrm>
        </p:spPr>
        <p:txBody>
          <a:bodyPr>
            <a:normAutofit/>
          </a:bodyPr>
          <a:lstStyle/>
          <a:p>
            <a:pPr marL="0" indent="0">
              <a:buNone/>
            </a:pPr>
            <a:r>
              <a:rPr lang="fr-FR" b="1" dirty="0">
                <a:solidFill>
                  <a:srgbClr val="7030A0"/>
                </a:solidFill>
              </a:rPr>
              <a:t>OUVERTURE ET CREATION FICHIER</a:t>
            </a:r>
            <a:endParaRPr lang="fr-FR" sz="1800" b="1" dirty="0">
              <a:solidFill>
                <a:srgbClr val="7030A0"/>
              </a:solidFill>
            </a:endParaRPr>
          </a:p>
          <a:p>
            <a:pPr marL="0" indent="0">
              <a:buNone/>
            </a:pPr>
            <a:r>
              <a:rPr lang="fr-FR" sz="1800" dirty="0">
                <a:solidFill>
                  <a:schemeClr val="tx1"/>
                </a:solidFill>
              </a:rPr>
              <a:t>La </a:t>
            </a:r>
            <a:r>
              <a:rPr lang="fr-FR" sz="1800" b="1" dirty="0">
                <a:solidFill>
                  <a:srgbClr val="00B0F0"/>
                </a:solidFill>
              </a:rPr>
              <a:t>fonction open </a:t>
            </a:r>
            <a:r>
              <a:rPr lang="fr-FR" sz="1800" dirty="0">
                <a:solidFill>
                  <a:schemeClr val="tx1"/>
                </a:solidFill>
              </a:rPr>
              <a:t>permet </a:t>
            </a:r>
            <a:r>
              <a:rPr lang="fr-FR" sz="1800" b="1" dirty="0">
                <a:solidFill>
                  <a:schemeClr val="tx1"/>
                </a:solidFill>
              </a:rPr>
              <a:t>d’obtenir un descripteur de fichier à partir du nom de fichier sur le disque</a:t>
            </a:r>
            <a:r>
              <a:rPr lang="fr-FR" sz="1800" dirty="0">
                <a:solidFill>
                  <a:schemeClr val="tx1"/>
                </a:solidFill>
              </a:rPr>
              <a:t>, de la même façon que </a:t>
            </a:r>
            <a:r>
              <a:rPr lang="fr-FR" sz="1800" b="1" dirty="0" err="1">
                <a:solidFill>
                  <a:srgbClr val="00B0F0"/>
                </a:solidFill>
              </a:rPr>
              <a:t>fopen</a:t>
            </a:r>
            <a:r>
              <a:rPr lang="fr-FR" sz="1800" dirty="0">
                <a:solidFill>
                  <a:schemeClr val="tx1"/>
                </a:solidFill>
              </a:rPr>
              <a:t> permet d’obtenir un pointeur de fichier. Une grande différence est que la </a:t>
            </a:r>
            <a:r>
              <a:rPr lang="fr-FR" sz="1800" b="1" dirty="0">
                <a:solidFill>
                  <a:schemeClr val="accent3"/>
                </a:solidFill>
              </a:rPr>
              <a:t>fonction open offre beaucoup plus d’options pour tester les permissions</a:t>
            </a:r>
            <a:r>
              <a:rPr lang="fr-FR" sz="1800" dirty="0">
                <a:solidFill>
                  <a:schemeClr val="tx1"/>
                </a:solidFill>
              </a:rPr>
              <a:t>.</a:t>
            </a:r>
          </a:p>
          <a:p>
            <a:pPr marL="0" indent="0">
              <a:buNone/>
            </a:pPr>
            <a:r>
              <a:rPr lang="fr-FR" sz="1800" dirty="0">
                <a:solidFill>
                  <a:schemeClr val="tx1"/>
                </a:solidFill>
              </a:rPr>
              <a:t>Le </a:t>
            </a:r>
            <a:r>
              <a:rPr lang="fr-FR" sz="1800" b="1" dirty="0">
                <a:solidFill>
                  <a:schemeClr val="tx1"/>
                </a:solidFill>
              </a:rPr>
              <a:t>prototype de la fonction open </a:t>
            </a:r>
            <a:r>
              <a:rPr lang="fr-FR" sz="1800" dirty="0">
                <a:solidFill>
                  <a:schemeClr val="tx1"/>
                </a:solidFill>
              </a:rPr>
              <a:t>est le suivant :</a:t>
            </a:r>
          </a:p>
          <a:p>
            <a:pPr marL="0" indent="0">
              <a:buNone/>
            </a:pPr>
            <a:r>
              <a:rPr lang="fr-FR" sz="1800" dirty="0" err="1">
                <a:solidFill>
                  <a:srgbClr val="00B0F0"/>
                </a:solidFill>
                <a:latin typeface="Arial Narrow" panose="020B0606020202030204" pitchFamily="34" charset="0"/>
              </a:rPr>
              <a:t>int</a:t>
            </a:r>
            <a:r>
              <a:rPr lang="fr-FR" sz="1800" dirty="0">
                <a:solidFill>
                  <a:srgbClr val="00B0F0"/>
                </a:solidFill>
                <a:latin typeface="Arial Narrow" panose="020B0606020202030204" pitchFamily="34" charset="0"/>
              </a:rPr>
              <a:t> open(</a:t>
            </a:r>
            <a:r>
              <a:rPr lang="fr-FR" sz="1800" dirty="0" err="1">
                <a:solidFill>
                  <a:srgbClr val="00B0F0"/>
                </a:solidFill>
                <a:latin typeface="Arial Narrow" panose="020B0606020202030204" pitchFamily="34" charset="0"/>
              </a:rPr>
              <a:t>const</a:t>
            </a:r>
            <a:r>
              <a:rPr lang="fr-FR" sz="1800" dirty="0">
                <a:solidFill>
                  <a:srgbClr val="00B0F0"/>
                </a:solidFill>
                <a:latin typeface="Arial Narrow" panose="020B0606020202030204" pitchFamily="34" charset="0"/>
              </a:rPr>
              <a:t> char *</a:t>
            </a:r>
            <a:r>
              <a:rPr lang="fr-FR" sz="1800" dirty="0" err="1">
                <a:solidFill>
                  <a:srgbClr val="00B0F0"/>
                </a:solidFill>
                <a:latin typeface="Arial Narrow" panose="020B0606020202030204" pitchFamily="34" charset="0"/>
              </a:rPr>
              <a:t>pathname</a:t>
            </a:r>
            <a:r>
              <a:rPr lang="fr-FR" sz="1800" dirty="0">
                <a:solidFill>
                  <a:srgbClr val="00B0F0"/>
                </a:solidFill>
                <a:latin typeface="Arial Narrow" panose="020B0606020202030204" pitchFamily="34" charset="0"/>
              </a:rPr>
              <a:t>, </a:t>
            </a:r>
            <a:r>
              <a:rPr lang="fr-FR" sz="1800" dirty="0" err="1">
                <a:solidFill>
                  <a:srgbClr val="00B0F0"/>
                </a:solidFill>
                <a:latin typeface="Arial Narrow" panose="020B0606020202030204" pitchFamily="34" charset="0"/>
              </a:rPr>
              <a:t>int</a:t>
            </a:r>
            <a:r>
              <a:rPr lang="fr-FR" sz="1800" dirty="0">
                <a:solidFill>
                  <a:srgbClr val="00B0F0"/>
                </a:solidFill>
                <a:latin typeface="Arial Narrow" panose="020B0606020202030204" pitchFamily="34" charset="0"/>
              </a:rPr>
              <a:t> flags, </a:t>
            </a:r>
            <a:r>
              <a:rPr lang="fr-FR" sz="1800" dirty="0" err="1">
                <a:solidFill>
                  <a:srgbClr val="00B0F0"/>
                </a:solidFill>
                <a:latin typeface="Arial Narrow" panose="020B0606020202030204" pitchFamily="34" charset="0"/>
              </a:rPr>
              <a:t>mode_t</a:t>
            </a:r>
            <a:r>
              <a:rPr lang="fr-FR" sz="1800" dirty="0">
                <a:solidFill>
                  <a:srgbClr val="00B0F0"/>
                </a:solidFill>
                <a:latin typeface="Arial Narrow" panose="020B0606020202030204" pitchFamily="34" charset="0"/>
              </a:rPr>
              <a:t> mode);</a:t>
            </a:r>
          </a:p>
          <a:p>
            <a:pPr marL="0" indent="0">
              <a:buNone/>
            </a:pPr>
            <a:r>
              <a:rPr lang="fr-FR" sz="1800" b="1" dirty="0">
                <a:solidFill>
                  <a:schemeClr val="tx1"/>
                </a:solidFill>
              </a:rPr>
              <a:t>La fonction retourne une valeur strictement négative en cas d’erreur</a:t>
            </a:r>
            <a:r>
              <a:rPr lang="fr-FR" sz="1800" dirty="0">
                <a:solidFill>
                  <a:schemeClr val="tx1"/>
                </a:solidFill>
              </a:rPr>
              <a:t>. Le </a:t>
            </a:r>
            <a:r>
              <a:rPr lang="fr-FR" sz="1800" b="1" dirty="0">
                <a:solidFill>
                  <a:schemeClr val="tx1"/>
                </a:solidFill>
              </a:rPr>
              <a:t>paramètre flags permet de préciser</a:t>
            </a:r>
            <a:r>
              <a:rPr lang="fr-FR" sz="1800" dirty="0">
                <a:solidFill>
                  <a:schemeClr val="tx1"/>
                </a:solidFill>
              </a:rPr>
              <a:t> si, pour le programme, le fichier est en lecture seule (masque O_RDONLY), écriture seule (masque O_WRONLY), ou lecture-écriture (masque O_RDWR).</a:t>
            </a:r>
            <a:endParaRPr lang="fr-FR" dirty="0">
              <a:solidFill>
                <a:schemeClr val="tx1"/>
              </a:solidFill>
              <a:latin typeface="+mj-lt"/>
            </a:endParaRPr>
          </a:p>
        </p:txBody>
      </p:sp>
    </p:spTree>
    <p:extLst>
      <p:ext uri="{BB962C8B-B14F-4D97-AF65-F5344CB8AC3E}">
        <p14:creationId xmlns:p14="http://schemas.microsoft.com/office/powerpoint/2010/main" val="2064560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8CCBA819-E1F2-4504-994F-B5ACDCD7747B}"/>
              </a:ext>
            </a:extLst>
          </p:cNvPr>
          <p:cNvSpPr>
            <a:spLocks noGrp="1"/>
          </p:cNvSpPr>
          <p:nvPr>
            <p:ph type="title"/>
          </p:nvPr>
        </p:nvSpPr>
        <p:spPr/>
        <p:txBody>
          <a:bodyPr/>
          <a:lstStyle/>
          <a:p>
            <a:pPr algn="r"/>
            <a:br>
              <a:rPr lang="fr-FR" dirty="0"/>
            </a:br>
            <a:br>
              <a:rPr lang="fr-FR" dirty="0"/>
            </a:br>
            <a:r>
              <a:rPr lang="fr-FR" dirty="0"/>
              <a:t>GESTION DISQUE - FICHIER</a:t>
            </a:r>
          </a:p>
        </p:txBody>
      </p:sp>
      <p:sp>
        <p:nvSpPr>
          <p:cNvPr id="9" name="Espace réservé du texte 8">
            <a:extLst>
              <a:ext uri="{FF2B5EF4-FFF2-40B4-BE49-F238E27FC236}">
                <a16:creationId xmlns:a16="http://schemas.microsoft.com/office/drawing/2014/main" id="{69D5E95E-29A4-4472-9729-7E8A4D137C8C}"/>
              </a:ext>
            </a:extLst>
          </p:cNvPr>
          <p:cNvSpPr>
            <a:spLocks noGrp="1"/>
          </p:cNvSpPr>
          <p:nvPr>
            <p:ph type="body" sz="half" idx="2"/>
          </p:nvPr>
        </p:nvSpPr>
        <p:spPr/>
        <p:txBody>
          <a:bodyPr>
            <a:normAutofit/>
          </a:bodyPr>
          <a:lstStyle/>
          <a:p>
            <a:pPr algn="ctr"/>
            <a:r>
              <a:rPr lang="fr-FR" sz="2400" b="1" dirty="0">
                <a:solidFill>
                  <a:schemeClr val="accent6">
                    <a:lumMod val="20000"/>
                    <a:lumOff val="80000"/>
                  </a:schemeClr>
                </a:solidFill>
              </a:rPr>
              <a:t>DESCRIPTEURS DE FICHIERS</a:t>
            </a:r>
          </a:p>
        </p:txBody>
      </p:sp>
      <p:pic>
        <p:nvPicPr>
          <p:cNvPr id="7" name="Espace réservé du contenu 3">
            <a:extLst>
              <a:ext uri="{FF2B5EF4-FFF2-40B4-BE49-F238E27FC236}">
                <a16:creationId xmlns:a16="http://schemas.microsoft.com/office/drawing/2014/main" id="{BA73E7CC-2862-4989-B97C-35DCBE7E0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94" y="632739"/>
            <a:ext cx="1210732" cy="1210732"/>
          </a:xfrm>
          <a:prstGeom prst="rect">
            <a:avLst/>
          </a:prstGeom>
        </p:spPr>
      </p:pic>
      <p:sp>
        <p:nvSpPr>
          <p:cNvPr id="3" name="Espace réservé du contenu 2">
            <a:extLst>
              <a:ext uri="{FF2B5EF4-FFF2-40B4-BE49-F238E27FC236}">
                <a16:creationId xmlns:a16="http://schemas.microsoft.com/office/drawing/2014/main" id="{8EB7F87E-37B3-4CAF-A70C-C5DADDF09886}"/>
              </a:ext>
            </a:extLst>
          </p:cNvPr>
          <p:cNvSpPr>
            <a:spLocks noGrp="1"/>
          </p:cNvSpPr>
          <p:nvPr>
            <p:ph idx="1"/>
          </p:nvPr>
        </p:nvSpPr>
        <p:spPr>
          <a:xfrm>
            <a:off x="5648856" y="664587"/>
            <a:ext cx="5190066" cy="5623002"/>
          </a:xfrm>
        </p:spPr>
        <p:txBody>
          <a:bodyPr>
            <a:normAutofit lnSpcReduction="10000"/>
          </a:bodyPr>
          <a:lstStyle/>
          <a:p>
            <a:pPr marL="0" indent="0">
              <a:buNone/>
            </a:pPr>
            <a:r>
              <a:rPr lang="fr-FR" b="1" dirty="0">
                <a:solidFill>
                  <a:srgbClr val="7030A0"/>
                </a:solidFill>
              </a:rPr>
              <a:t>LECTURE ET ECRITURE FICHIER</a:t>
            </a:r>
            <a:endParaRPr lang="fr-FR" sz="1800" b="1" dirty="0">
              <a:solidFill>
                <a:srgbClr val="7030A0"/>
              </a:solidFill>
            </a:endParaRPr>
          </a:p>
          <a:p>
            <a:pPr marL="0" indent="0">
              <a:buNone/>
            </a:pPr>
            <a:r>
              <a:rPr lang="fr-FR" sz="1800" dirty="0">
                <a:solidFill>
                  <a:schemeClr val="tx1"/>
                </a:solidFill>
              </a:rPr>
              <a:t>Pour écrire des octets via descripteur de fichier, on utilise la </a:t>
            </a:r>
            <a:r>
              <a:rPr lang="fr-FR" sz="1800" b="1" dirty="0">
                <a:solidFill>
                  <a:srgbClr val="00B0F0"/>
                </a:solidFill>
              </a:rPr>
              <a:t>fonction </a:t>
            </a:r>
            <a:r>
              <a:rPr lang="fr-FR" sz="1800" b="1" dirty="0" err="1">
                <a:solidFill>
                  <a:srgbClr val="00B0F0"/>
                </a:solidFill>
              </a:rPr>
              <a:t>write</a:t>
            </a:r>
            <a:r>
              <a:rPr lang="fr-FR" sz="1800" b="1" dirty="0">
                <a:solidFill>
                  <a:srgbClr val="00B0F0"/>
                </a:solidFill>
              </a:rPr>
              <a:t> </a:t>
            </a:r>
            <a:r>
              <a:rPr lang="fr-FR" sz="1800" dirty="0">
                <a:solidFill>
                  <a:schemeClr val="tx1"/>
                </a:solidFill>
              </a:rPr>
              <a:t>:</a:t>
            </a:r>
          </a:p>
          <a:p>
            <a:pPr marL="0" indent="0">
              <a:buNone/>
            </a:pPr>
            <a:r>
              <a:rPr lang="fr-FR" sz="1800" dirty="0" err="1">
                <a:solidFill>
                  <a:srgbClr val="00B0F0"/>
                </a:solidFill>
                <a:latin typeface="Arial Narrow" panose="020B0606020202030204" pitchFamily="34" charset="0"/>
              </a:rPr>
              <a:t>ssize_t</a:t>
            </a:r>
            <a:r>
              <a:rPr lang="fr-FR" sz="1800" dirty="0">
                <a:solidFill>
                  <a:srgbClr val="00B0F0"/>
                </a:solidFill>
                <a:latin typeface="Arial Narrow" panose="020B0606020202030204" pitchFamily="34" charset="0"/>
              </a:rPr>
              <a:t> </a:t>
            </a:r>
            <a:r>
              <a:rPr lang="fr-FR" sz="1800" dirty="0" err="1">
                <a:solidFill>
                  <a:srgbClr val="00B0F0"/>
                </a:solidFill>
                <a:latin typeface="Arial Narrow" panose="020B0606020202030204" pitchFamily="34" charset="0"/>
              </a:rPr>
              <a:t>write</a:t>
            </a:r>
            <a:r>
              <a:rPr lang="fr-FR" sz="1800" dirty="0">
                <a:solidFill>
                  <a:srgbClr val="00B0F0"/>
                </a:solidFill>
                <a:latin typeface="Arial Narrow" panose="020B0606020202030204" pitchFamily="34" charset="0"/>
              </a:rPr>
              <a:t>(</a:t>
            </a:r>
            <a:r>
              <a:rPr lang="fr-FR" sz="1800" dirty="0" err="1">
                <a:solidFill>
                  <a:srgbClr val="00B0F0"/>
                </a:solidFill>
                <a:latin typeface="Arial Narrow" panose="020B0606020202030204" pitchFamily="34" charset="0"/>
              </a:rPr>
              <a:t>int</a:t>
            </a:r>
            <a:r>
              <a:rPr lang="fr-FR" sz="1800" dirty="0">
                <a:solidFill>
                  <a:srgbClr val="00B0F0"/>
                </a:solidFill>
                <a:latin typeface="Arial Narrow" panose="020B0606020202030204" pitchFamily="34" charset="0"/>
              </a:rPr>
              <a:t> descripteur1, </a:t>
            </a:r>
            <a:r>
              <a:rPr lang="fr-FR" sz="1800" dirty="0" err="1">
                <a:solidFill>
                  <a:srgbClr val="00B0F0"/>
                </a:solidFill>
                <a:latin typeface="Arial Narrow" panose="020B0606020202030204" pitchFamily="34" charset="0"/>
              </a:rPr>
              <a:t>const</a:t>
            </a:r>
            <a:r>
              <a:rPr lang="fr-FR" sz="1800" dirty="0">
                <a:solidFill>
                  <a:srgbClr val="00B0F0"/>
                </a:solidFill>
                <a:latin typeface="Arial Narrow" panose="020B0606020202030204" pitchFamily="34" charset="0"/>
              </a:rPr>
              <a:t> </a:t>
            </a:r>
            <a:r>
              <a:rPr lang="fr-FR" sz="1800" dirty="0" err="1">
                <a:solidFill>
                  <a:srgbClr val="00B0F0"/>
                </a:solidFill>
                <a:latin typeface="Arial Narrow" panose="020B0606020202030204" pitchFamily="34" charset="0"/>
              </a:rPr>
              <a:t>void</a:t>
            </a:r>
            <a:r>
              <a:rPr lang="fr-FR" sz="1800" dirty="0">
                <a:solidFill>
                  <a:srgbClr val="00B0F0"/>
                </a:solidFill>
                <a:latin typeface="Arial Narrow" panose="020B0606020202030204" pitchFamily="34" charset="0"/>
              </a:rPr>
              <a:t> *bloc, </a:t>
            </a:r>
            <a:r>
              <a:rPr lang="fr-FR" sz="1800" dirty="0" err="1">
                <a:solidFill>
                  <a:srgbClr val="00B0F0"/>
                </a:solidFill>
                <a:latin typeface="Arial Narrow" panose="020B0606020202030204" pitchFamily="34" charset="0"/>
              </a:rPr>
              <a:t>size_t</a:t>
            </a:r>
            <a:r>
              <a:rPr lang="fr-FR" sz="1800" dirty="0">
                <a:solidFill>
                  <a:srgbClr val="00B0F0"/>
                </a:solidFill>
                <a:latin typeface="Arial Narrow" panose="020B0606020202030204" pitchFamily="34" charset="0"/>
              </a:rPr>
              <a:t> taille);</a:t>
            </a:r>
          </a:p>
          <a:p>
            <a:pPr marL="0" indent="0">
              <a:buNone/>
            </a:pPr>
            <a:r>
              <a:rPr lang="fr-FR" dirty="0">
                <a:solidFill>
                  <a:schemeClr val="tx1"/>
                </a:solidFill>
                <a:latin typeface="+mj-lt"/>
              </a:rPr>
              <a:t>Le fichier (ou tube ou socket...) doit être ouvert en écriture (options O_WRONLY, O_RDWR) La taille est le nombre d’octets qu’on souhaite écrire, et le bloc est un pointeur vers la mémoire contenant ces octets.</a:t>
            </a:r>
          </a:p>
          <a:p>
            <a:pPr marL="0" indent="0">
              <a:buNone/>
            </a:pPr>
            <a:r>
              <a:rPr lang="fr-FR" dirty="0">
                <a:solidFill>
                  <a:schemeClr val="tx1"/>
                </a:solidFill>
                <a:latin typeface="+mj-lt"/>
              </a:rPr>
              <a:t>Pour lire des octets via un descripteur de fichiers, on utilise la </a:t>
            </a:r>
            <a:r>
              <a:rPr lang="fr-FR" b="1" dirty="0">
                <a:solidFill>
                  <a:srgbClr val="00B0F0"/>
                </a:solidFill>
                <a:latin typeface="+mj-lt"/>
              </a:rPr>
              <a:t>fonction </a:t>
            </a:r>
            <a:r>
              <a:rPr lang="fr-FR" b="1" dirty="0" err="1">
                <a:solidFill>
                  <a:srgbClr val="00B0F0"/>
                </a:solidFill>
                <a:latin typeface="+mj-lt"/>
              </a:rPr>
              <a:t>read</a:t>
            </a:r>
            <a:r>
              <a:rPr lang="fr-FR" b="1" dirty="0">
                <a:solidFill>
                  <a:srgbClr val="00B0F0"/>
                </a:solidFill>
                <a:latin typeface="+mj-lt"/>
              </a:rPr>
              <a:t> </a:t>
            </a:r>
            <a:r>
              <a:rPr lang="fr-FR" dirty="0">
                <a:solidFill>
                  <a:schemeClr val="tx1"/>
                </a:solidFill>
                <a:latin typeface="+mj-lt"/>
              </a:rPr>
              <a:t>:</a:t>
            </a:r>
          </a:p>
          <a:p>
            <a:pPr marL="0" indent="0">
              <a:buNone/>
            </a:pPr>
            <a:r>
              <a:rPr lang="fr-FR" dirty="0" err="1">
                <a:solidFill>
                  <a:srgbClr val="00B0F0"/>
                </a:solidFill>
                <a:latin typeface="Arial Narrow" panose="020B0606020202030204" pitchFamily="34" charset="0"/>
              </a:rPr>
              <a:t>ssize_t</a:t>
            </a:r>
            <a:r>
              <a:rPr lang="fr-FR" dirty="0">
                <a:solidFill>
                  <a:srgbClr val="00B0F0"/>
                </a:solidFill>
                <a:latin typeface="Arial Narrow" panose="020B0606020202030204" pitchFamily="34" charset="0"/>
              </a:rPr>
              <a:t> </a:t>
            </a:r>
            <a:r>
              <a:rPr lang="fr-FR" dirty="0" err="1">
                <a:solidFill>
                  <a:srgbClr val="00B0F0"/>
                </a:solidFill>
                <a:latin typeface="Arial Narrow" panose="020B0606020202030204" pitchFamily="34" charset="0"/>
              </a:rPr>
              <a:t>read</a:t>
            </a:r>
            <a:r>
              <a:rPr lang="fr-FR" dirty="0">
                <a:solidFill>
                  <a:srgbClr val="00B0F0"/>
                </a:solidFill>
                <a:latin typeface="Arial Narrow" panose="020B0606020202030204" pitchFamily="34" charset="0"/>
              </a:rPr>
              <a:t>(</a:t>
            </a:r>
            <a:r>
              <a:rPr lang="fr-FR" dirty="0" err="1">
                <a:solidFill>
                  <a:srgbClr val="00B0F0"/>
                </a:solidFill>
                <a:latin typeface="Arial Narrow" panose="020B0606020202030204" pitchFamily="34" charset="0"/>
              </a:rPr>
              <a:t>int</a:t>
            </a:r>
            <a:r>
              <a:rPr lang="fr-FR" dirty="0">
                <a:solidFill>
                  <a:srgbClr val="00B0F0"/>
                </a:solidFill>
                <a:latin typeface="Arial Narrow" panose="020B0606020202030204" pitchFamily="34" charset="0"/>
              </a:rPr>
              <a:t> descripteur0, </a:t>
            </a:r>
            <a:r>
              <a:rPr lang="fr-FR" dirty="0" err="1">
                <a:solidFill>
                  <a:srgbClr val="00B0F0"/>
                </a:solidFill>
                <a:latin typeface="Arial Narrow" panose="020B0606020202030204" pitchFamily="34" charset="0"/>
              </a:rPr>
              <a:t>void</a:t>
            </a:r>
            <a:r>
              <a:rPr lang="fr-FR" dirty="0">
                <a:solidFill>
                  <a:srgbClr val="00B0F0"/>
                </a:solidFill>
                <a:latin typeface="Arial Narrow" panose="020B0606020202030204" pitchFamily="34" charset="0"/>
              </a:rPr>
              <a:t> *bloc, </a:t>
            </a:r>
            <a:r>
              <a:rPr lang="fr-FR" dirty="0" err="1">
                <a:solidFill>
                  <a:srgbClr val="00B0F0"/>
                </a:solidFill>
                <a:latin typeface="Arial Narrow" panose="020B0606020202030204" pitchFamily="34" charset="0"/>
              </a:rPr>
              <a:t>size_t</a:t>
            </a:r>
            <a:r>
              <a:rPr lang="fr-FR" dirty="0">
                <a:solidFill>
                  <a:srgbClr val="00B0F0"/>
                </a:solidFill>
                <a:latin typeface="Arial Narrow" panose="020B0606020202030204" pitchFamily="34" charset="0"/>
              </a:rPr>
              <a:t> taille);</a:t>
            </a:r>
          </a:p>
          <a:p>
            <a:pPr marL="0" indent="0">
              <a:buNone/>
            </a:pPr>
            <a:r>
              <a:rPr lang="fr-FR" dirty="0">
                <a:solidFill>
                  <a:schemeClr val="tx1"/>
                </a:solidFill>
                <a:latin typeface="+mj-lt"/>
              </a:rPr>
              <a:t>Le fichier (ou tube ou socket...) doit être ouvert en lecture (options O_RDONLY, O_RDWR). On peut aussi utiliser </a:t>
            </a:r>
            <a:r>
              <a:rPr lang="fr-FR" b="1" dirty="0" err="1">
                <a:solidFill>
                  <a:srgbClr val="00B0F0"/>
                </a:solidFill>
                <a:latin typeface="+mj-lt"/>
              </a:rPr>
              <a:t>fdopen</a:t>
            </a:r>
            <a:r>
              <a:rPr lang="fr-FR" dirty="0">
                <a:solidFill>
                  <a:schemeClr val="tx1"/>
                </a:solidFill>
                <a:latin typeface="+mj-lt"/>
              </a:rPr>
              <a:t> pour obtenir un </a:t>
            </a:r>
            <a:r>
              <a:rPr lang="fr-FR" b="1" dirty="0">
                <a:solidFill>
                  <a:schemeClr val="tx1"/>
                </a:solidFill>
                <a:latin typeface="+mj-lt"/>
              </a:rPr>
              <a:t>FILE*</a:t>
            </a:r>
            <a:r>
              <a:rPr lang="fr-FR" dirty="0">
                <a:solidFill>
                  <a:schemeClr val="tx1"/>
                </a:solidFill>
                <a:latin typeface="+mj-lt"/>
              </a:rPr>
              <a:t> ce qui permet d’utiliser des fonctions plus haut niveau telles que </a:t>
            </a:r>
            <a:r>
              <a:rPr lang="fr-FR" b="1" dirty="0" err="1">
                <a:solidFill>
                  <a:schemeClr val="tx1"/>
                </a:solidFill>
                <a:latin typeface="+mj-lt"/>
              </a:rPr>
              <a:t>fprintf</a:t>
            </a:r>
            <a:r>
              <a:rPr lang="fr-FR" b="1" dirty="0">
                <a:solidFill>
                  <a:schemeClr val="tx1"/>
                </a:solidFill>
                <a:latin typeface="+mj-lt"/>
              </a:rPr>
              <a:t> et </a:t>
            </a:r>
            <a:r>
              <a:rPr lang="fr-FR" b="1" dirty="0" err="1">
                <a:solidFill>
                  <a:schemeClr val="tx1"/>
                </a:solidFill>
                <a:latin typeface="+mj-lt"/>
              </a:rPr>
              <a:t>fscanf</a:t>
            </a:r>
            <a:r>
              <a:rPr lang="fr-FR" b="1" dirty="0">
                <a:solidFill>
                  <a:schemeClr val="tx1"/>
                </a:solidFill>
                <a:latin typeface="+mj-lt"/>
              </a:rPr>
              <a:t> ou </a:t>
            </a:r>
            <a:r>
              <a:rPr lang="fr-FR" b="1" dirty="0" err="1">
                <a:solidFill>
                  <a:schemeClr val="tx1"/>
                </a:solidFill>
                <a:latin typeface="+mj-lt"/>
              </a:rPr>
              <a:t>fread</a:t>
            </a:r>
            <a:r>
              <a:rPr lang="fr-FR" b="1" dirty="0">
                <a:solidFill>
                  <a:schemeClr val="tx1"/>
                </a:solidFill>
                <a:latin typeface="+mj-lt"/>
              </a:rPr>
              <a:t> et </a:t>
            </a:r>
            <a:r>
              <a:rPr lang="fr-FR" b="1" dirty="0" err="1">
                <a:solidFill>
                  <a:schemeClr val="tx1"/>
                </a:solidFill>
                <a:latin typeface="+mj-lt"/>
              </a:rPr>
              <a:t>fwrite</a:t>
            </a:r>
            <a:r>
              <a:rPr lang="fr-FR" b="1" dirty="0">
                <a:solidFill>
                  <a:schemeClr val="tx1"/>
                </a:solidFill>
                <a:latin typeface="+mj-lt"/>
              </a:rPr>
              <a:t>.</a:t>
            </a:r>
          </a:p>
        </p:txBody>
      </p:sp>
    </p:spTree>
    <p:extLst>
      <p:ext uri="{BB962C8B-B14F-4D97-AF65-F5344CB8AC3E}">
        <p14:creationId xmlns:p14="http://schemas.microsoft.com/office/powerpoint/2010/main" val="3340501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8CCBA819-E1F2-4504-994F-B5ACDCD7747B}"/>
              </a:ext>
            </a:extLst>
          </p:cNvPr>
          <p:cNvSpPr>
            <a:spLocks noGrp="1"/>
          </p:cNvSpPr>
          <p:nvPr>
            <p:ph type="title"/>
          </p:nvPr>
        </p:nvSpPr>
        <p:spPr/>
        <p:txBody>
          <a:bodyPr/>
          <a:lstStyle/>
          <a:p>
            <a:pPr algn="r"/>
            <a:br>
              <a:rPr lang="fr-FR" dirty="0"/>
            </a:br>
            <a:br>
              <a:rPr lang="fr-FR" dirty="0"/>
            </a:br>
            <a:r>
              <a:rPr lang="fr-FR" dirty="0"/>
              <a:t>GESTION DISQUE - FICHIER</a:t>
            </a:r>
          </a:p>
        </p:txBody>
      </p:sp>
      <p:sp>
        <p:nvSpPr>
          <p:cNvPr id="9" name="Espace réservé du texte 8">
            <a:extLst>
              <a:ext uri="{FF2B5EF4-FFF2-40B4-BE49-F238E27FC236}">
                <a16:creationId xmlns:a16="http://schemas.microsoft.com/office/drawing/2014/main" id="{69D5E95E-29A4-4472-9729-7E8A4D137C8C}"/>
              </a:ext>
            </a:extLst>
          </p:cNvPr>
          <p:cNvSpPr>
            <a:spLocks noGrp="1"/>
          </p:cNvSpPr>
          <p:nvPr>
            <p:ph type="body" sz="half" idx="2"/>
          </p:nvPr>
        </p:nvSpPr>
        <p:spPr/>
        <p:txBody>
          <a:bodyPr>
            <a:normAutofit/>
          </a:bodyPr>
          <a:lstStyle/>
          <a:p>
            <a:pPr algn="ctr"/>
            <a:r>
              <a:rPr lang="fr-FR" sz="2400" b="1" dirty="0">
                <a:solidFill>
                  <a:schemeClr val="accent6">
                    <a:lumMod val="20000"/>
                    <a:lumOff val="80000"/>
                  </a:schemeClr>
                </a:solidFill>
              </a:rPr>
              <a:t>EXERCICES</a:t>
            </a:r>
          </a:p>
        </p:txBody>
      </p:sp>
      <p:pic>
        <p:nvPicPr>
          <p:cNvPr id="7" name="Espace réservé du contenu 3">
            <a:extLst>
              <a:ext uri="{FF2B5EF4-FFF2-40B4-BE49-F238E27FC236}">
                <a16:creationId xmlns:a16="http://schemas.microsoft.com/office/drawing/2014/main" id="{BA73E7CC-2862-4989-B97C-35DCBE7E0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94" y="632739"/>
            <a:ext cx="1210732" cy="1210732"/>
          </a:xfrm>
          <a:prstGeom prst="rect">
            <a:avLst/>
          </a:prstGeom>
        </p:spPr>
      </p:pic>
      <p:sp>
        <p:nvSpPr>
          <p:cNvPr id="3" name="Espace réservé du contenu 2">
            <a:extLst>
              <a:ext uri="{FF2B5EF4-FFF2-40B4-BE49-F238E27FC236}">
                <a16:creationId xmlns:a16="http://schemas.microsoft.com/office/drawing/2014/main" id="{8EB7F87E-37B3-4CAF-A70C-C5DADDF09886}"/>
              </a:ext>
            </a:extLst>
          </p:cNvPr>
          <p:cNvSpPr>
            <a:spLocks noGrp="1"/>
          </p:cNvSpPr>
          <p:nvPr>
            <p:ph idx="1"/>
          </p:nvPr>
        </p:nvSpPr>
        <p:spPr>
          <a:xfrm>
            <a:off x="5648856" y="664587"/>
            <a:ext cx="5190066" cy="5623002"/>
          </a:xfrm>
        </p:spPr>
        <p:txBody>
          <a:bodyPr>
            <a:normAutofit/>
          </a:bodyPr>
          <a:lstStyle/>
          <a:p>
            <a:pPr>
              <a:buFont typeface="+mj-lt"/>
              <a:buAutoNum type="arabicPeriod"/>
            </a:pPr>
            <a:r>
              <a:rPr lang="fr-FR" dirty="0">
                <a:solidFill>
                  <a:schemeClr val="tx1"/>
                </a:solidFill>
              </a:rPr>
              <a:t>Ecrire un programme qui prend en argument des noms de répertoire et affiche la liste des fichiers de ces répertoires qui ont une taille supérieure à (à peu près) 1Mo avec l’UID du propriétaire du fichier.</a:t>
            </a:r>
          </a:p>
          <a:p>
            <a:pPr>
              <a:buFont typeface="+mj-lt"/>
              <a:buAutoNum type="arabicPeriod"/>
            </a:pPr>
            <a:r>
              <a:rPr lang="fr-FR" dirty="0">
                <a:solidFill>
                  <a:schemeClr val="tx1"/>
                </a:solidFill>
                <a:latin typeface="+mj-lt"/>
              </a:rPr>
              <a:t>Écrire un programme qui saisit au clavier un tableau d’entiers et sauvegarde ce tableau au format binaire dans un fichier ayant permission en écriture pour le groupe du fichier et en lecture seule pour les autres utilisateurs.</a:t>
            </a:r>
          </a:p>
          <a:p>
            <a:pPr>
              <a:buFont typeface="+mj-lt"/>
              <a:buAutoNum type="arabicPeriod"/>
            </a:pPr>
            <a:r>
              <a:rPr lang="fr-FR" dirty="0">
                <a:solidFill>
                  <a:schemeClr val="tx1"/>
                </a:solidFill>
                <a:latin typeface="+mj-lt"/>
              </a:rPr>
              <a:t>Écrire une programme qui charge en mémoire un tableau d’entiers tel que généré au </a:t>
            </a:r>
            <a:r>
              <a:rPr lang="fr-FR" dirty="0">
                <a:solidFill>
                  <a:schemeClr val="accent1">
                    <a:lumMod val="75000"/>
                  </a:schemeClr>
                </a:solidFill>
                <a:latin typeface="+mj-lt"/>
              </a:rPr>
              <a:t>2</a:t>
            </a:r>
            <a:r>
              <a:rPr lang="fr-FR" dirty="0">
                <a:solidFill>
                  <a:schemeClr val="tx1"/>
                </a:solidFill>
                <a:latin typeface="+mj-lt"/>
              </a:rPr>
              <a:t>. Le fichier d’entiers ne contient pas le nombre d’éléments. Le programme doit fonctionner pour un nombre quelconque de données entières dans le fichier.</a:t>
            </a:r>
          </a:p>
        </p:txBody>
      </p:sp>
    </p:spTree>
    <p:extLst>
      <p:ext uri="{BB962C8B-B14F-4D97-AF65-F5344CB8AC3E}">
        <p14:creationId xmlns:p14="http://schemas.microsoft.com/office/powerpoint/2010/main" val="3319558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FD2770D3-DCA3-4DF3-83E9-2F9CD75C59C2}"/>
              </a:ext>
            </a:extLst>
          </p:cNvPr>
          <p:cNvSpPr>
            <a:spLocks noGrp="1"/>
          </p:cNvSpPr>
          <p:nvPr>
            <p:ph type="title"/>
          </p:nvPr>
        </p:nvSpPr>
        <p:spPr>
          <a:xfrm>
            <a:off x="1154954" y="973668"/>
            <a:ext cx="8761413" cy="706964"/>
          </a:xfrm>
        </p:spPr>
        <p:txBody>
          <a:bodyPr/>
          <a:lstStyle/>
          <a:p>
            <a:pPr algn="r"/>
            <a:r>
              <a:rPr lang="fr-FR" dirty="0"/>
              <a:t>SOMMAIRE</a:t>
            </a:r>
          </a:p>
        </p:txBody>
      </p:sp>
      <p:pic>
        <p:nvPicPr>
          <p:cNvPr id="5" name="Espace réservé du contenu 3">
            <a:extLst>
              <a:ext uri="{FF2B5EF4-FFF2-40B4-BE49-F238E27FC236}">
                <a16:creationId xmlns:a16="http://schemas.microsoft.com/office/drawing/2014/main" id="{7C20891A-8BF6-4D8A-9D74-BA567BF3E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994" y="632739"/>
            <a:ext cx="1210732" cy="1210732"/>
          </a:xfrm>
          <a:prstGeom prst="rect">
            <a:avLst/>
          </a:prstGeom>
        </p:spPr>
      </p:pic>
      <p:graphicFrame>
        <p:nvGraphicFramePr>
          <p:cNvPr id="6" name="Diagramme 5">
            <a:extLst>
              <a:ext uri="{FF2B5EF4-FFF2-40B4-BE49-F238E27FC236}">
                <a16:creationId xmlns:a16="http://schemas.microsoft.com/office/drawing/2014/main" id="{07F4D54C-1B78-47A3-ACCE-9E90F2650F9E}"/>
              </a:ext>
            </a:extLst>
          </p:cNvPr>
          <p:cNvGraphicFramePr/>
          <p:nvPr>
            <p:extLst>
              <p:ext uri="{D42A27DB-BD31-4B8C-83A1-F6EECF244321}">
                <p14:modId xmlns:p14="http://schemas.microsoft.com/office/powerpoint/2010/main" val="2873802656"/>
              </p:ext>
            </p:extLst>
          </p:nvPr>
        </p:nvGraphicFramePr>
        <p:xfrm>
          <a:off x="2693096" y="2229633"/>
          <a:ext cx="7466903" cy="3908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8157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8CCBA819-E1F2-4504-994F-B5ACDCD7747B}"/>
              </a:ext>
            </a:extLst>
          </p:cNvPr>
          <p:cNvSpPr>
            <a:spLocks noGrp="1"/>
          </p:cNvSpPr>
          <p:nvPr>
            <p:ph type="title"/>
          </p:nvPr>
        </p:nvSpPr>
        <p:spPr>
          <a:xfrm>
            <a:off x="1154954" y="973668"/>
            <a:ext cx="8761413" cy="706964"/>
          </a:xfrm>
        </p:spPr>
        <p:txBody>
          <a:bodyPr/>
          <a:lstStyle/>
          <a:p>
            <a:pPr algn="r"/>
            <a:r>
              <a:rPr lang="fr-FR" dirty="0"/>
              <a:t>GESTION DISQUE - FICHIER</a:t>
            </a:r>
          </a:p>
        </p:txBody>
      </p:sp>
      <p:pic>
        <p:nvPicPr>
          <p:cNvPr id="7" name="Espace réservé du contenu 3">
            <a:extLst>
              <a:ext uri="{FF2B5EF4-FFF2-40B4-BE49-F238E27FC236}">
                <a16:creationId xmlns:a16="http://schemas.microsoft.com/office/drawing/2014/main" id="{BA73E7CC-2862-4989-B97C-35DCBE7E0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94" y="632739"/>
            <a:ext cx="1210732" cy="1210732"/>
          </a:xfrm>
          <a:prstGeom prst="rect">
            <a:avLst/>
          </a:prstGeom>
        </p:spPr>
      </p:pic>
      <p:sp>
        <p:nvSpPr>
          <p:cNvPr id="3" name="Espace réservé du contenu 2">
            <a:extLst>
              <a:ext uri="{FF2B5EF4-FFF2-40B4-BE49-F238E27FC236}">
                <a16:creationId xmlns:a16="http://schemas.microsoft.com/office/drawing/2014/main" id="{00B62474-4A76-4D78-A999-3EE002A7F1C2}"/>
              </a:ext>
            </a:extLst>
          </p:cNvPr>
          <p:cNvSpPr>
            <a:spLocks noGrp="1"/>
          </p:cNvSpPr>
          <p:nvPr>
            <p:ph idx="1"/>
          </p:nvPr>
        </p:nvSpPr>
        <p:spPr>
          <a:xfrm>
            <a:off x="1683170" y="3145594"/>
            <a:ext cx="8825659" cy="2323944"/>
          </a:xfrm>
        </p:spPr>
        <p:txBody>
          <a:bodyPr>
            <a:normAutofit lnSpcReduction="10000"/>
          </a:bodyPr>
          <a:lstStyle/>
          <a:p>
            <a:pPr>
              <a:buFont typeface="+mj-lt"/>
              <a:buAutoNum type="arabicPeriod"/>
            </a:pPr>
            <a:r>
              <a:rPr lang="fr-FR" sz="2400" b="1" dirty="0">
                <a:solidFill>
                  <a:schemeClr val="tx1"/>
                </a:solidFill>
              </a:rPr>
              <a:t>Organisation du disque dur</a:t>
            </a:r>
          </a:p>
          <a:p>
            <a:pPr>
              <a:buFont typeface="+mj-lt"/>
              <a:buAutoNum type="arabicPeriod"/>
            </a:pPr>
            <a:r>
              <a:rPr lang="fr-FR" sz="2400" b="1" dirty="0">
                <a:solidFill>
                  <a:schemeClr val="tx1"/>
                </a:solidFill>
              </a:rPr>
              <a:t>Obtenir les informations sur un fichier en C</a:t>
            </a:r>
          </a:p>
          <a:p>
            <a:pPr>
              <a:buFont typeface="+mj-lt"/>
              <a:buAutoNum type="arabicPeriod"/>
            </a:pPr>
            <a:r>
              <a:rPr lang="fr-FR" sz="2400" b="1" dirty="0">
                <a:solidFill>
                  <a:schemeClr val="tx1"/>
                </a:solidFill>
              </a:rPr>
              <a:t>Parcourir les répertoires en C</a:t>
            </a:r>
          </a:p>
          <a:p>
            <a:pPr>
              <a:buFont typeface="+mj-lt"/>
              <a:buAutoNum type="arabicPeriod"/>
            </a:pPr>
            <a:r>
              <a:rPr lang="fr-FR" sz="2400" b="1" dirty="0">
                <a:solidFill>
                  <a:schemeClr val="tx1"/>
                </a:solidFill>
              </a:rPr>
              <a:t>Descripteurs de fichiers</a:t>
            </a:r>
          </a:p>
          <a:p>
            <a:pPr>
              <a:buFont typeface="+mj-lt"/>
              <a:buAutoNum type="arabicPeriod"/>
            </a:pPr>
            <a:r>
              <a:rPr lang="fr-FR" sz="2400" b="1" dirty="0">
                <a:solidFill>
                  <a:schemeClr val="tx1"/>
                </a:solidFill>
              </a:rPr>
              <a:t>Exercices</a:t>
            </a:r>
          </a:p>
        </p:txBody>
      </p:sp>
    </p:spTree>
    <p:extLst>
      <p:ext uri="{BB962C8B-B14F-4D97-AF65-F5344CB8AC3E}">
        <p14:creationId xmlns:p14="http://schemas.microsoft.com/office/powerpoint/2010/main" val="2668435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8CCBA819-E1F2-4504-994F-B5ACDCD7747B}"/>
              </a:ext>
            </a:extLst>
          </p:cNvPr>
          <p:cNvSpPr>
            <a:spLocks noGrp="1"/>
          </p:cNvSpPr>
          <p:nvPr>
            <p:ph type="title"/>
          </p:nvPr>
        </p:nvSpPr>
        <p:spPr/>
        <p:txBody>
          <a:bodyPr/>
          <a:lstStyle/>
          <a:p>
            <a:pPr algn="r"/>
            <a:br>
              <a:rPr lang="fr-FR" dirty="0"/>
            </a:br>
            <a:br>
              <a:rPr lang="fr-FR" dirty="0"/>
            </a:br>
            <a:r>
              <a:rPr lang="fr-FR" dirty="0"/>
              <a:t>GESTION DISQUE - FICHIER</a:t>
            </a:r>
          </a:p>
        </p:txBody>
      </p:sp>
      <p:sp>
        <p:nvSpPr>
          <p:cNvPr id="9" name="Espace réservé du texte 8">
            <a:extLst>
              <a:ext uri="{FF2B5EF4-FFF2-40B4-BE49-F238E27FC236}">
                <a16:creationId xmlns:a16="http://schemas.microsoft.com/office/drawing/2014/main" id="{69D5E95E-29A4-4472-9729-7E8A4D137C8C}"/>
              </a:ext>
            </a:extLst>
          </p:cNvPr>
          <p:cNvSpPr>
            <a:spLocks noGrp="1"/>
          </p:cNvSpPr>
          <p:nvPr>
            <p:ph type="body" sz="half" idx="2"/>
          </p:nvPr>
        </p:nvSpPr>
        <p:spPr/>
        <p:txBody>
          <a:bodyPr>
            <a:normAutofit/>
          </a:bodyPr>
          <a:lstStyle/>
          <a:p>
            <a:pPr algn="ctr"/>
            <a:r>
              <a:rPr lang="fr-FR" sz="3200" b="1" dirty="0">
                <a:solidFill>
                  <a:schemeClr val="accent6">
                    <a:lumMod val="20000"/>
                    <a:lumOff val="80000"/>
                  </a:schemeClr>
                </a:solidFill>
              </a:rPr>
              <a:t>Organisation disque dur</a:t>
            </a:r>
          </a:p>
        </p:txBody>
      </p:sp>
      <p:pic>
        <p:nvPicPr>
          <p:cNvPr id="7" name="Espace réservé du contenu 3">
            <a:extLst>
              <a:ext uri="{FF2B5EF4-FFF2-40B4-BE49-F238E27FC236}">
                <a16:creationId xmlns:a16="http://schemas.microsoft.com/office/drawing/2014/main" id="{BA73E7CC-2862-4989-B97C-35DCBE7E0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94" y="632739"/>
            <a:ext cx="1210732" cy="1210732"/>
          </a:xfrm>
          <a:prstGeom prst="rect">
            <a:avLst/>
          </a:prstGeom>
        </p:spPr>
      </p:pic>
      <p:sp>
        <p:nvSpPr>
          <p:cNvPr id="3" name="Espace réservé du contenu 2">
            <a:extLst>
              <a:ext uri="{FF2B5EF4-FFF2-40B4-BE49-F238E27FC236}">
                <a16:creationId xmlns:a16="http://schemas.microsoft.com/office/drawing/2014/main" id="{8EB7F87E-37B3-4CAF-A70C-C5DADDF09886}"/>
              </a:ext>
            </a:extLst>
          </p:cNvPr>
          <p:cNvSpPr>
            <a:spLocks noGrp="1"/>
          </p:cNvSpPr>
          <p:nvPr>
            <p:ph idx="1"/>
          </p:nvPr>
        </p:nvSpPr>
        <p:spPr>
          <a:xfrm>
            <a:off x="5648856" y="632739"/>
            <a:ext cx="5190066" cy="4700451"/>
          </a:xfrm>
        </p:spPr>
        <p:txBody>
          <a:bodyPr>
            <a:normAutofit/>
          </a:bodyPr>
          <a:lstStyle/>
          <a:p>
            <a:pPr marL="0" indent="0">
              <a:buNone/>
            </a:pPr>
            <a:r>
              <a:rPr lang="fr-FR" sz="1800" dirty="0">
                <a:solidFill>
                  <a:schemeClr val="tx1"/>
                </a:solidFill>
              </a:rPr>
              <a:t>Un </a:t>
            </a:r>
            <a:r>
              <a:rPr lang="fr-FR" sz="1800" b="1" dirty="0">
                <a:solidFill>
                  <a:schemeClr val="tx1"/>
                </a:solidFill>
              </a:rPr>
              <a:t>disque dur </a:t>
            </a:r>
            <a:r>
              <a:rPr lang="fr-FR" sz="1800" dirty="0">
                <a:solidFill>
                  <a:schemeClr val="tx1"/>
                </a:solidFill>
              </a:rPr>
              <a:t>possède </a:t>
            </a:r>
            <a:r>
              <a:rPr lang="fr-FR" sz="1800" b="1" dirty="0">
                <a:solidFill>
                  <a:schemeClr val="accent3">
                    <a:lumMod val="60000"/>
                    <a:lumOff val="40000"/>
                  </a:schemeClr>
                </a:solidFill>
              </a:rPr>
              <a:t>plusieurs plateaux, chaque plateau possède deux faces, chaque face possède plusieurs secteurs et plusieurs cylindres</a:t>
            </a:r>
            <a:r>
              <a:rPr lang="fr-FR" sz="1800" dirty="0">
                <a:solidFill>
                  <a:schemeClr val="tx1"/>
                </a:solidFill>
              </a:rPr>
              <a:t> (voir figure ci-dessous)</a:t>
            </a:r>
            <a:endParaRPr lang="fr-FR" dirty="0">
              <a:solidFill>
                <a:schemeClr val="tx1"/>
              </a:solidFill>
            </a:endParaRPr>
          </a:p>
          <a:p>
            <a:pPr marL="0" indent="0">
              <a:buNone/>
            </a:pPr>
            <a:r>
              <a:rPr lang="fr-FR" dirty="0">
                <a:solidFill>
                  <a:schemeClr val="tx1"/>
                </a:solidFill>
              </a:rPr>
              <a:t>Le </a:t>
            </a:r>
            <a:r>
              <a:rPr lang="fr-FR" b="1" dirty="0">
                <a:solidFill>
                  <a:schemeClr val="tx1"/>
                </a:solidFill>
              </a:rPr>
              <a:t>disque possède un secteur de boot</a:t>
            </a:r>
            <a:r>
              <a:rPr lang="fr-FR" dirty="0">
                <a:solidFill>
                  <a:schemeClr val="tx1"/>
                </a:solidFill>
              </a:rPr>
              <a:t>, qui contient des informations sur les partitions bootables et le </a:t>
            </a:r>
            <a:r>
              <a:rPr lang="fr-FR" dirty="0" err="1">
                <a:solidFill>
                  <a:schemeClr val="tx1"/>
                </a:solidFill>
              </a:rPr>
              <a:t>boot-loader</a:t>
            </a:r>
            <a:r>
              <a:rPr lang="fr-FR" dirty="0">
                <a:solidFill>
                  <a:schemeClr val="tx1"/>
                </a:solidFill>
              </a:rPr>
              <a:t>, qui permet de choisir le système sous lequel on souhaite booter.</a:t>
            </a:r>
          </a:p>
          <a:p>
            <a:pPr marL="0" indent="0">
              <a:buNone/>
            </a:pPr>
            <a:r>
              <a:rPr lang="fr-FR" dirty="0">
                <a:solidFill>
                  <a:schemeClr val="tx1"/>
                </a:solidFill>
              </a:rPr>
              <a:t>Un disque </a:t>
            </a:r>
            <a:r>
              <a:rPr lang="fr-FR" b="1" dirty="0">
                <a:solidFill>
                  <a:schemeClr val="tx1"/>
                </a:solidFill>
              </a:rPr>
              <a:t>est divisé en partitions</a:t>
            </a:r>
            <a:r>
              <a:rPr lang="fr-FR" dirty="0">
                <a:solidFill>
                  <a:schemeClr val="tx1"/>
                </a:solidFill>
              </a:rPr>
              <a:t>. Les données sur les partitions (telles que les cylindre de début et de fin ou les types de partition) sont stockées dans une table des partitions. </a:t>
            </a:r>
          </a:p>
        </p:txBody>
      </p:sp>
      <p:pic>
        <p:nvPicPr>
          <p:cNvPr id="8" name="Image 7">
            <a:extLst>
              <a:ext uri="{FF2B5EF4-FFF2-40B4-BE49-F238E27FC236}">
                <a16:creationId xmlns:a16="http://schemas.microsoft.com/office/drawing/2014/main" id="{A87DA943-5C7E-4BE3-A26D-12A62D513A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7153" y="4855181"/>
            <a:ext cx="1717968" cy="1763177"/>
          </a:xfrm>
          <a:prstGeom prst="rect">
            <a:avLst/>
          </a:prstGeom>
        </p:spPr>
      </p:pic>
    </p:spTree>
    <p:extLst>
      <p:ext uri="{BB962C8B-B14F-4D97-AF65-F5344CB8AC3E}">
        <p14:creationId xmlns:p14="http://schemas.microsoft.com/office/powerpoint/2010/main" val="872889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8CCBA819-E1F2-4504-994F-B5ACDCD7747B}"/>
              </a:ext>
            </a:extLst>
          </p:cNvPr>
          <p:cNvSpPr>
            <a:spLocks noGrp="1"/>
          </p:cNvSpPr>
          <p:nvPr>
            <p:ph type="title"/>
          </p:nvPr>
        </p:nvSpPr>
        <p:spPr/>
        <p:txBody>
          <a:bodyPr/>
          <a:lstStyle/>
          <a:p>
            <a:pPr algn="r"/>
            <a:br>
              <a:rPr lang="fr-FR" dirty="0"/>
            </a:br>
            <a:br>
              <a:rPr lang="fr-FR" dirty="0"/>
            </a:br>
            <a:r>
              <a:rPr lang="fr-FR" dirty="0"/>
              <a:t>GESTION DISQUE - FICHIER</a:t>
            </a:r>
          </a:p>
        </p:txBody>
      </p:sp>
      <p:sp>
        <p:nvSpPr>
          <p:cNvPr id="9" name="Espace réservé du texte 8">
            <a:extLst>
              <a:ext uri="{FF2B5EF4-FFF2-40B4-BE49-F238E27FC236}">
                <a16:creationId xmlns:a16="http://schemas.microsoft.com/office/drawing/2014/main" id="{69D5E95E-29A4-4472-9729-7E8A4D137C8C}"/>
              </a:ext>
            </a:extLst>
          </p:cNvPr>
          <p:cNvSpPr>
            <a:spLocks noGrp="1"/>
          </p:cNvSpPr>
          <p:nvPr>
            <p:ph type="body" sz="half" idx="2"/>
          </p:nvPr>
        </p:nvSpPr>
        <p:spPr/>
        <p:txBody>
          <a:bodyPr>
            <a:normAutofit/>
          </a:bodyPr>
          <a:lstStyle/>
          <a:p>
            <a:pPr algn="ctr"/>
            <a:r>
              <a:rPr lang="fr-FR" sz="3200" b="1" dirty="0">
                <a:solidFill>
                  <a:schemeClr val="accent6">
                    <a:lumMod val="20000"/>
                    <a:lumOff val="80000"/>
                  </a:schemeClr>
                </a:solidFill>
              </a:rPr>
              <a:t>Gérer les partitions</a:t>
            </a:r>
          </a:p>
        </p:txBody>
      </p:sp>
      <p:pic>
        <p:nvPicPr>
          <p:cNvPr id="7" name="Espace réservé du contenu 3">
            <a:extLst>
              <a:ext uri="{FF2B5EF4-FFF2-40B4-BE49-F238E27FC236}">
                <a16:creationId xmlns:a16="http://schemas.microsoft.com/office/drawing/2014/main" id="{BA73E7CC-2862-4989-B97C-35DCBE7E0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94" y="632739"/>
            <a:ext cx="1210732" cy="1210732"/>
          </a:xfrm>
          <a:prstGeom prst="rect">
            <a:avLst/>
          </a:prstGeom>
        </p:spPr>
      </p:pic>
      <p:sp>
        <p:nvSpPr>
          <p:cNvPr id="3" name="Espace réservé du contenu 2">
            <a:extLst>
              <a:ext uri="{FF2B5EF4-FFF2-40B4-BE49-F238E27FC236}">
                <a16:creationId xmlns:a16="http://schemas.microsoft.com/office/drawing/2014/main" id="{8EB7F87E-37B3-4CAF-A70C-C5DADDF09886}"/>
              </a:ext>
            </a:extLst>
          </p:cNvPr>
          <p:cNvSpPr>
            <a:spLocks noGrp="1"/>
          </p:cNvSpPr>
          <p:nvPr>
            <p:ph idx="1"/>
          </p:nvPr>
        </p:nvSpPr>
        <p:spPr>
          <a:xfrm>
            <a:off x="5648856" y="664587"/>
            <a:ext cx="5190066" cy="2336885"/>
          </a:xfrm>
        </p:spPr>
        <p:txBody>
          <a:bodyPr>
            <a:normAutofit/>
          </a:bodyPr>
          <a:lstStyle/>
          <a:p>
            <a:pPr marL="0" indent="0">
              <a:buNone/>
            </a:pPr>
            <a:r>
              <a:rPr lang="fr-FR" sz="1800" dirty="0">
                <a:solidFill>
                  <a:schemeClr val="tx1"/>
                </a:solidFill>
              </a:rPr>
              <a:t>L’outil </a:t>
            </a:r>
            <a:r>
              <a:rPr lang="fr-FR" sz="1800" b="1" dirty="0" err="1">
                <a:solidFill>
                  <a:srgbClr val="00B0F0"/>
                </a:solidFill>
              </a:rPr>
              <a:t>fdisk</a:t>
            </a:r>
            <a:r>
              <a:rPr lang="fr-FR" sz="1800" dirty="0">
                <a:solidFill>
                  <a:schemeClr val="tx1"/>
                </a:solidFill>
              </a:rPr>
              <a:t> permet de </a:t>
            </a:r>
            <a:r>
              <a:rPr lang="fr-FR" sz="1800" b="1" dirty="0">
                <a:solidFill>
                  <a:schemeClr val="tx1"/>
                </a:solidFill>
              </a:rPr>
              <a:t>modifier les partitions </a:t>
            </a:r>
            <a:r>
              <a:rPr lang="fr-FR" sz="1800" dirty="0">
                <a:solidFill>
                  <a:schemeClr val="tx1"/>
                </a:solidFill>
              </a:rPr>
              <a:t>sur un disque dur. Par exemple, pour voir et modifier les partitions sur le disque dur SATA /dev/</a:t>
            </a:r>
            <a:r>
              <a:rPr lang="fr-FR" sz="1800" dirty="0" err="1">
                <a:solidFill>
                  <a:schemeClr val="tx1"/>
                </a:solidFill>
              </a:rPr>
              <a:t>sda</a:t>
            </a:r>
            <a:r>
              <a:rPr lang="fr-FR" sz="1800" dirty="0">
                <a:solidFill>
                  <a:schemeClr val="tx1"/>
                </a:solidFill>
              </a:rPr>
              <a:t>, on lance </a:t>
            </a:r>
            <a:r>
              <a:rPr lang="fr-FR" sz="1800" dirty="0" err="1">
                <a:solidFill>
                  <a:schemeClr val="tx1"/>
                </a:solidFill>
              </a:rPr>
              <a:t>fdisk</a:t>
            </a:r>
            <a:r>
              <a:rPr lang="fr-FR" sz="1800" dirty="0">
                <a:solidFill>
                  <a:schemeClr val="tx1"/>
                </a:solidFill>
              </a:rPr>
              <a:t> :</a:t>
            </a:r>
          </a:p>
          <a:p>
            <a:pPr marL="0" indent="0">
              <a:buNone/>
            </a:pPr>
            <a:r>
              <a:rPr lang="fr-FR" sz="1800" dirty="0">
                <a:solidFill>
                  <a:srgbClr val="00B0F0"/>
                </a:solidFill>
                <a:latin typeface="Arial Narrow" panose="020B0606020202030204" pitchFamily="34" charset="0"/>
              </a:rPr>
              <a:t># </a:t>
            </a:r>
            <a:r>
              <a:rPr lang="fr-FR" sz="1800" dirty="0" err="1">
                <a:solidFill>
                  <a:srgbClr val="00B0F0"/>
                </a:solidFill>
                <a:latin typeface="Arial Narrow" panose="020B0606020202030204" pitchFamily="34" charset="0"/>
              </a:rPr>
              <a:t>fdisk</a:t>
            </a:r>
            <a:r>
              <a:rPr lang="fr-FR" sz="1800" dirty="0">
                <a:solidFill>
                  <a:srgbClr val="00B0F0"/>
                </a:solidFill>
                <a:latin typeface="Arial Narrow" panose="020B0606020202030204" pitchFamily="34" charset="0"/>
              </a:rPr>
              <a:t> /dev/</a:t>
            </a:r>
            <a:r>
              <a:rPr lang="fr-FR" sz="1800" dirty="0" err="1">
                <a:solidFill>
                  <a:srgbClr val="00B0F0"/>
                </a:solidFill>
                <a:latin typeface="Arial Narrow" panose="020B0606020202030204" pitchFamily="34" charset="0"/>
              </a:rPr>
              <a:t>sda</a:t>
            </a:r>
            <a:endParaRPr lang="fr-FR" sz="1800" dirty="0">
              <a:solidFill>
                <a:srgbClr val="00B0F0"/>
              </a:solidFill>
              <a:latin typeface="Arial Narrow" panose="020B0606020202030204" pitchFamily="34" charset="0"/>
            </a:endParaRPr>
          </a:p>
        </p:txBody>
      </p:sp>
      <p:pic>
        <p:nvPicPr>
          <p:cNvPr id="4" name="Image 3">
            <a:extLst>
              <a:ext uri="{FF2B5EF4-FFF2-40B4-BE49-F238E27FC236}">
                <a16:creationId xmlns:a16="http://schemas.microsoft.com/office/drawing/2014/main" id="{C781F592-689E-42D4-B357-8D0C004FBC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4345" y="3129280"/>
            <a:ext cx="4706007" cy="2191056"/>
          </a:xfrm>
          <a:prstGeom prst="rect">
            <a:avLst/>
          </a:prstGeom>
        </p:spPr>
      </p:pic>
      <p:sp>
        <p:nvSpPr>
          <p:cNvPr id="5" name="ZoneTexte 4">
            <a:extLst>
              <a:ext uri="{FF2B5EF4-FFF2-40B4-BE49-F238E27FC236}">
                <a16:creationId xmlns:a16="http://schemas.microsoft.com/office/drawing/2014/main" id="{760F00CD-70A8-4FDB-8A4F-406305030151}"/>
              </a:ext>
            </a:extLst>
          </p:cNvPr>
          <p:cNvSpPr txBox="1"/>
          <p:nvPr/>
        </p:nvSpPr>
        <p:spPr>
          <a:xfrm>
            <a:off x="6714309" y="5448144"/>
            <a:ext cx="3445174" cy="369332"/>
          </a:xfrm>
          <a:prstGeom prst="rect">
            <a:avLst/>
          </a:prstGeom>
          <a:noFill/>
        </p:spPr>
        <p:txBody>
          <a:bodyPr wrap="none" rtlCol="0">
            <a:spAutoFit/>
          </a:bodyPr>
          <a:lstStyle/>
          <a:p>
            <a:r>
              <a:rPr lang="fr-FR" b="1" dirty="0"/>
              <a:t>Organisation d’un disque dur</a:t>
            </a:r>
          </a:p>
        </p:txBody>
      </p:sp>
    </p:spTree>
    <p:extLst>
      <p:ext uri="{BB962C8B-B14F-4D97-AF65-F5344CB8AC3E}">
        <p14:creationId xmlns:p14="http://schemas.microsoft.com/office/powerpoint/2010/main" val="4053219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8CCBA819-E1F2-4504-994F-B5ACDCD7747B}"/>
              </a:ext>
            </a:extLst>
          </p:cNvPr>
          <p:cNvSpPr>
            <a:spLocks noGrp="1"/>
          </p:cNvSpPr>
          <p:nvPr>
            <p:ph type="title"/>
          </p:nvPr>
        </p:nvSpPr>
        <p:spPr/>
        <p:txBody>
          <a:bodyPr/>
          <a:lstStyle/>
          <a:p>
            <a:pPr algn="r"/>
            <a:br>
              <a:rPr lang="fr-FR" dirty="0"/>
            </a:br>
            <a:br>
              <a:rPr lang="fr-FR" dirty="0"/>
            </a:br>
            <a:r>
              <a:rPr lang="fr-FR" dirty="0"/>
              <a:t>GESTION DISQUE - FICHIER</a:t>
            </a:r>
          </a:p>
        </p:txBody>
      </p:sp>
      <p:sp>
        <p:nvSpPr>
          <p:cNvPr id="9" name="Espace réservé du texte 8">
            <a:extLst>
              <a:ext uri="{FF2B5EF4-FFF2-40B4-BE49-F238E27FC236}">
                <a16:creationId xmlns:a16="http://schemas.microsoft.com/office/drawing/2014/main" id="{69D5E95E-29A4-4472-9729-7E8A4D137C8C}"/>
              </a:ext>
            </a:extLst>
          </p:cNvPr>
          <p:cNvSpPr>
            <a:spLocks noGrp="1"/>
          </p:cNvSpPr>
          <p:nvPr>
            <p:ph type="body" sz="half" idx="2"/>
          </p:nvPr>
        </p:nvSpPr>
        <p:spPr/>
        <p:txBody>
          <a:bodyPr>
            <a:normAutofit/>
          </a:bodyPr>
          <a:lstStyle/>
          <a:p>
            <a:pPr algn="ctr"/>
            <a:r>
              <a:rPr lang="fr-FR" sz="3200" b="1" dirty="0">
                <a:solidFill>
                  <a:schemeClr val="accent6">
                    <a:lumMod val="20000"/>
                    <a:lumOff val="80000"/>
                  </a:schemeClr>
                </a:solidFill>
              </a:rPr>
              <a:t>Gérer les partitions</a:t>
            </a:r>
          </a:p>
        </p:txBody>
      </p:sp>
      <p:pic>
        <p:nvPicPr>
          <p:cNvPr id="7" name="Espace réservé du contenu 3">
            <a:extLst>
              <a:ext uri="{FF2B5EF4-FFF2-40B4-BE49-F238E27FC236}">
                <a16:creationId xmlns:a16="http://schemas.microsoft.com/office/drawing/2014/main" id="{BA73E7CC-2862-4989-B97C-35DCBE7E0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94" y="632739"/>
            <a:ext cx="1210732" cy="1210732"/>
          </a:xfrm>
          <a:prstGeom prst="rect">
            <a:avLst/>
          </a:prstGeom>
        </p:spPr>
      </p:pic>
      <p:sp>
        <p:nvSpPr>
          <p:cNvPr id="3" name="Espace réservé du contenu 2">
            <a:extLst>
              <a:ext uri="{FF2B5EF4-FFF2-40B4-BE49-F238E27FC236}">
                <a16:creationId xmlns:a16="http://schemas.microsoft.com/office/drawing/2014/main" id="{8EB7F87E-37B3-4CAF-A70C-C5DADDF09886}"/>
              </a:ext>
            </a:extLst>
          </p:cNvPr>
          <p:cNvSpPr>
            <a:spLocks noGrp="1"/>
          </p:cNvSpPr>
          <p:nvPr>
            <p:ph idx="1"/>
          </p:nvPr>
        </p:nvSpPr>
        <p:spPr>
          <a:xfrm>
            <a:off x="5648856" y="664587"/>
            <a:ext cx="5190066" cy="2336885"/>
          </a:xfrm>
        </p:spPr>
        <p:txBody>
          <a:bodyPr>
            <a:normAutofit/>
          </a:bodyPr>
          <a:lstStyle/>
          <a:p>
            <a:pPr marL="0" indent="0">
              <a:buNone/>
            </a:pPr>
            <a:r>
              <a:rPr lang="fr-FR" sz="1800" dirty="0">
                <a:solidFill>
                  <a:schemeClr val="tx1"/>
                </a:solidFill>
              </a:rPr>
              <a:t>L’outil </a:t>
            </a:r>
            <a:r>
              <a:rPr lang="fr-FR" sz="1800" b="1" dirty="0" err="1">
                <a:solidFill>
                  <a:srgbClr val="00B0F0"/>
                </a:solidFill>
              </a:rPr>
              <a:t>fdisk</a:t>
            </a:r>
            <a:r>
              <a:rPr lang="fr-FR" sz="1800" dirty="0">
                <a:solidFill>
                  <a:schemeClr val="tx1"/>
                </a:solidFill>
              </a:rPr>
              <a:t> permet de </a:t>
            </a:r>
            <a:r>
              <a:rPr lang="fr-FR" sz="1800" b="1" dirty="0">
                <a:solidFill>
                  <a:schemeClr val="tx1"/>
                </a:solidFill>
              </a:rPr>
              <a:t>modifier les partitions </a:t>
            </a:r>
            <a:r>
              <a:rPr lang="fr-FR" sz="1800" dirty="0">
                <a:solidFill>
                  <a:schemeClr val="tx1"/>
                </a:solidFill>
              </a:rPr>
              <a:t>sur un disque dur. Par exemple, pour voir et modifier les partitions sur le disque dur SATA /dev/</a:t>
            </a:r>
            <a:r>
              <a:rPr lang="fr-FR" sz="1800" dirty="0" err="1">
                <a:solidFill>
                  <a:schemeClr val="tx1"/>
                </a:solidFill>
              </a:rPr>
              <a:t>sda</a:t>
            </a:r>
            <a:r>
              <a:rPr lang="fr-FR" sz="1800" dirty="0">
                <a:solidFill>
                  <a:schemeClr val="tx1"/>
                </a:solidFill>
              </a:rPr>
              <a:t>, on lance </a:t>
            </a:r>
            <a:r>
              <a:rPr lang="fr-FR" sz="1800" dirty="0" err="1">
                <a:solidFill>
                  <a:schemeClr val="tx1"/>
                </a:solidFill>
              </a:rPr>
              <a:t>fdisk</a:t>
            </a:r>
            <a:r>
              <a:rPr lang="fr-FR" sz="1800" dirty="0">
                <a:solidFill>
                  <a:schemeClr val="tx1"/>
                </a:solidFill>
              </a:rPr>
              <a:t> :</a:t>
            </a:r>
          </a:p>
          <a:p>
            <a:pPr marL="0" indent="0">
              <a:buNone/>
            </a:pPr>
            <a:r>
              <a:rPr lang="fr-FR" sz="1800" dirty="0">
                <a:solidFill>
                  <a:srgbClr val="00B0F0"/>
                </a:solidFill>
                <a:latin typeface="Arial Narrow" panose="020B0606020202030204" pitchFamily="34" charset="0"/>
              </a:rPr>
              <a:t># </a:t>
            </a:r>
            <a:r>
              <a:rPr lang="fr-FR" sz="1800" dirty="0" err="1">
                <a:solidFill>
                  <a:srgbClr val="00B0F0"/>
                </a:solidFill>
                <a:latin typeface="Arial Narrow" panose="020B0606020202030204" pitchFamily="34" charset="0"/>
              </a:rPr>
              <a:t>fdisk</a:t>
            </a:r>
            <a:r>
              <a:rPr lang="fr-FR" sz="1800" dirty="0">
                <a:solidFill>
                  <a:srgbClr val="00B0F0"/>
                </a:solidFill>
                <a:latin typeface="Arial Narrow" panose="020B0606020202030204" pitchFamily="34" charset="0"/>
              </a:rPr>
              <a:t> /dev/</a:t>
            </a:r>
            <a:r>
              <a:rPr lang="fr-FR" sz="1800" dirty="0" err="1">
                <a:solidFill>
                  <a:srgbClr val="00B0F0"/>
                </a:solidFill>
                <a:latin typeface="Arial Narrow" panose="020B0606020202030204" pitchFamily="34" charset="0"/>
              </a:rPr>
              <a:t>sda</a:t>
            </a:r>
            <a:endParaRPr lang="fr-FR" sz="1800" dirty="0">
              <a:solidFill>
                <a:srgbClr val="00B0F0"/>
              </a:solidFill>
              <a:latin typeface="Arial Narrow" panose="020B0606020202030204" pitchFamily="34" charset="0"/>
            </a:endParaRPr>
          </a:p>
        </p:txBody>
      </p:sp>
      <p:pic>
        <p:nvPicPr>
          <p:cNvPr id="4" name="Image 3">
            <a:extLst>
              <a:ext uri="{FF2B5EF4-FFF2-40B4-BE49-F238E27FC236}">
                <a16:creationId xmlns:a16="http://schemas.microsoft.com/office/drawing/2014/main" id="{C781F592-689E-42D4-B357-8D0C004FBC2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72305" y="3129280"/>
            <a:ext cx="4210086" cy="2191056"/>
          </a:xfrm>
          <a:prstGeom prst="rect">
            <a:avLst/>
          </a:prstGeom>
        </p:spPr>
      </p:pic>
      <p:sp>
        <p:nvSpPr>
          <p:cNvPr id="5" name="ZoneTexte 4">
            <a:extLst>
              <a:ext uri="{FF2B5EF4-FFF2-40B4-BE49-F238E27FC236}">
                <a16:creationId xmlns:a16="http://schemas.microsoft.com/office/drawing/2014/main" id="{760F00CD-70A8-4FDB-8A4F-406305030151}"/>
              </a:ext>
            </a:extLst>
          </p:cNvPr>
          <p:cNvSpPr txBox="1"/>
          <p:nvPr/>
        </p:nvSpPr>
        <p:spPr>
          <a:xfrm>
            <a:off x="6714309" y="5448144"/>
            <a:ext cx="3296095" cy="369332"/>
          </a:xfrm>
          <a:prstGeom prst="rect">
            <a:avLst/>
          </a:prstGeom>
          <a:noFill/>
        </p:spPr>
        <p:txBody>
          <a:bodyPr wrap="none" rtlCol="0">
            <a:spAutoFit/>
          </a:bodyPr>
          <a:lstStyle/>
          <a:p>
            <a:r>
              <a:rPr lang="fr-FR" b="1" dirty="0"/>
              <a:t>Organisation d’une partition</a:t>
            </a:r>
          </a:p>
        </p:txBody>
      </p:sp>
    </p:spTree>
    <p:extLst>
      <p:ext uri="{BB962C8B-B14F-4D97-AF65-F5344CB8AC3E}">
        <p14:creationId xmlns:p14="http://schemas.microsoft.com/office/powerpoint/2010/main" val="3254391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8CCBA819-E1F2-4504-994F-B5ACDCD7747B}"/>
              </a:ext>
            </a:extLst>
          </p:cNvPr>
          <p:cNvSpPr>
            <a:spLocks noGrp="1"/>
          </p:cNvSpPr>
          <p:nvPr>
            <p:ph type="title"/>
          </p:nvPr>
        </p:nvSpPr>
        <p:spPr/>
        <p:txBody>
          <a:bodyPr/>
          <a:lstStyle/>
          <a:p>
            <a:pPr algn="r"/>
            <a:br>
              <a:rPr lang="fr-FR" dirty="0"/>
            </a:br>
            <a:br>
              <a:rPr lang="fr-FR" dirty="0"/>
            </a:br>
            <a:r>
              <a:rPr lang="fr-FR" dirty="0"/>
              <a:t>GESTION DISQUE - FICHIER</a:t>
            </a:r>
          </a:p>
        </p:txBody>
      </p:sp>
      <p:sp>
        <p:nvSpPr>
          <p:cNvPr id="9" name="Espace réservé du texte 8">
            <a:extLst>
              <a:ext uri="{FF2B5EF4-FFF2-40B4-BE49-F238E27FC236}">
                <a16:creationId xmlns:a16="http://schemas.microsoft.com/office/drawing/2014/main" id="{69D5E95E-29A4-4472-9729-7E8A4D137C8C}"/>
              </a:ext>
            </a:extLst>
          </p:cNvPr>
          <p:cNvSpPr>
            <a:spLocks noGrp="1"/>
          </p:cNvSpPr>
          <p:nvPr>
            <p:ph type="body" sz="half" idx="2"/>
          </p:nvPr>
        </p:nvSpPr>
        <p:spPr/>
        <p:txBody>
          <a:bodyPr>
            <a:normAutofit/>
          </a:bodyPr>
          <a:lstStyle/>
          <a:p>
            <a:pPr algn="ctr"/>
            <a:r>
              <a:rPr lang="fr-FR" sz="3200" b="1" dirty="0">
                <a:solidFill>
                  <a:schemeClr val="accent6">
                    <a:lumMod val="20000"/>
                    <a:lumOff val="80000"/>
                  </a:schemeClr>
                </a:solidFill>
              </a:rPr>
              <a:t>Gérer les partitions</a:t>
            </a:r>
          </a:p>
        </p:txBody>
      </p:sp>
      <p:pic>
        <p:nvPicPr>
          <p:cNvPr id="7" name="Espace réservé du contenu 3">
            <a:extLst>
              <a:ext uri="{FF2B5EF4-FFF2-40B4-BE49-F238E27FC236}">
                <a16:creationId xmlns:a16="http://schemas.microsoft.com/office/drawing/2014/main" id="{BA73E7CC-2862-4989-B97C-35DCBE7E0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94" y="632739"/>
            <a:ext cx="1210732" cy="1210732"/>
          </a:xfrm>
          <a:prstGeom prst="rect">
            <a:avLst/>
          </a:prstGeom>
        </p:spPr>
      </p:pic>
      <p:sp>
        <p:nvSpPr>
          <p:cNvPr id="3" name="Espace réservé du contenu 2">
            <a:extLst>
              <a:ext uri="{FF2B5EF4-FFF2-40B4-BE49-F238E27FC236}">
                <a16:creationId xmlns:a16="http://schemas.microsoft.com/office/drawing/2014/main" id="{8EB7F87E-37B3-4CAF-A70C-C5DADDF09886}"/>
              </a:ext>
            </a:extLst>
          </p:cNvPr>
          <p:cNvSpPr>
            <a:spLocks noGrp="1"/>
          </p:cNvSpPr>
          <p:nvPr>
            <p:ph idx="1"/>
          </p:nvPr>
        </p:nvSpPr>
        <p:spPr>
          <a:xfrm>
            <a:off x="5648856" y="664587"/>
            <a:ext cx="5190066" cy="5623002"/>
          </a:xfrm>
        </p:spPr>
        <p:txBody>
          <a:bodyPr>
            <a:normAutofit fontScale="92500" lnSpcReduction="10000"/>
          </a:bodyPr>
          <a:lstStyle/>
          <a:p>
            <a:pPr marL="0" indent="0">
              <a:buNone/>
            </a:pPr>
            <a:r>
              <a:rPr lang="fr-FR" sz="1800" dirty="0">
                <a:solidFill>
                  <a:schemeClr val="tx1"/>
                </a:solidFill>
              </a:rPr>
              <a:t>Pour </a:t>
            </a:r>
            <a:r>
              <a:rPr lang="fr-FR" sz="1800" b="1" dirty="0">
                <a:solidFill>
                  <a:srgbClr val="00B0F0"/>
                </a:solidFill>
              </a:rPr>
              <a:t>formater une partition</a:t>
            </a:r>
            <a:r>
              <a:rPr lang="fr-FR" sz="1800" dirty="0">
                <a:solidFill>
                  <a:schemeClr val="tx1"/>
                </a:solidFill>
              </a:rPr>
              <a:t>, par exemple après avoir créé la partition, on utilise </a:t>
            </a:r>
            <a:r>
              <a:rPr lang="fr-FR" sz="1800" b="1" dirty="0" err="1">
                <a:solidFill>
                  <a:srgbClr val="00B0F0"/>
                </a:solidFill>
              </a:rPr>
              <a:t>mkfs</a:t>
            </a:r>
            <a:r>
              <a:rPr lang="fr-FR" sz="1800" b="1" dirty="0">
                <a:solidFill>
                  <a:srgbClr val="00B0F0"/>
                </a:solidFill>
              </a:rPr>
              <a:t>.</a:t>
            </a:r>
          </a:p>
          <a:p>
            <a:pPr marL="0" indent="0">
              <a:buNone/>
            </a:pPr>
            <a:r>
              <a:rPr lang="fr-FR" sz="1800" dirty="0">
                <a:solidFill>
                  <a:schemeClr val="tx1"/>
                </a:solidFill>
              </a:rPr>
              <a:t>Exemple:</a:t>
            </a:r>
          </a:p>
          <a:p>
            <a:pPr marL="0" indent="0">
              <a:buNone/>
            </a:pPr>
            <a:r>
              <a:rPr lang="fr-FR" sz="1800" dirty="0">
                <a:solidFill>
                  <a:schemeClr val="tx1"/>
                </a:solidFill>
              </a:rPr>
              <a:t>pour une </a:t>
            </a:r>
            <a:r>
              <a:rPr lang="fr-FR" sz="1800" b="1" dirty="0">
                <a:solidFill>
                  <a:schemeClr val="tx1"/>
                </a:solidFill>
              </a:rPr>
              <a:t>partition </a:t>
            </a:r>
            <a:r>
              <a:rPr lang="fr-FR" sz="1800" b="1" dirty="0" err="1">
                <a:solidFill>
                  <a:schemeClr val="tx1"/>
                </a:solidFill>
              </a:rPr>
              <a:t>windows</a:t>
            </a:r>
            <a:r>
              <a:rPr lang="fr-FR" sz="1800" b="1" dirty="0">
                <a:solidFill>
                  <a:schemeClr val="tx1"/>
                </a:solidFill>
              </a:rPr>
              <a:t> </a:t>
            </a:r>
            <a:r>
              <a:rPr lang="fr-FR" sz="1800" dirty="0">
                <a:solidFill>
                  <a:schemeClr val="tx1"/>
                </a:solidFill>
              </a:rPr>
              <a:t>: </a:t>
            </a:r>
            <a:r>
              <a:rPr lang="fr-FR" sz="1800" b="1" dirty="0">
                <a:solidFill>
                  <a:srgbClr val="00B0F0"/>
                </a:solidFill>
                <a:latin typeface="Arial Narrow" panose="020B0606020202030204" pitchFamily="34" charset="0"/>
              </a:rPr>
              <a:t># </a:t>
            </a:r>
            <a:r>
              <a:rPr lang="fr-FR" sz="1800" b="1" dirty="0" err="1">
                <a:solidFill>
                  <a:srgbClr val="00B0F0"/>
                </a:solidFill>
                <a:latin typeface="Arial Narrow" panose="020B0606020202030204" pitchFamily="34" charset="0"/>
              </a:rPr>
              <a:t>mkfs</a:t>
            </a:r>
            <a:r>
              <a:rPr lang="fr-FR" sz="1800" b="1" dirty="0">
                <a:solidFill>
                  <a:srgbClr val="00B0F0"/>
                </a:solidFill>
                <a:latin typeface="Arial Narrow" panose="020B0606020202030204" pitchFamily="34" charset="0"/>
              </a:rPr>
              <a:t> -t </a:t>
            </a:r>
            <a:r>
              <a:rPr lang="fr-FR" sz="1800" b="1" dirty="0" err="1">
                <a:solidFill>
                  <a:srgbClr val="00B0F0"/>
                </a:solidFill>
                <a:latin typeface="Arial Narrow" panose="020B0606020202030204" pitchFamily="34" charset="0"/>
              </a:rPr>
              <a:t>ntfs</a:t>
            </a:r>
            <a:r>
              <a:rPr lang="fr-FR" sz="1800" b="1" dirty="0">
                <a:solidFill>
                  <a:srgbClr val="00B0F0"/>
                </a:solidFill>
                <a:latin typeface="Arial Narrow" panose="020B0606020202030204" pitchFamily="34" charset="0"/>
              </a:rPr>
              <a:t> /dev/sda1</a:t>
            </a:r>
          </a:p>
          <a:p>
            <a:pPr marL="0" indent="0">
              <a:buNone/>
            </a:pPr>
            <a:r>
              <a:rPr lang="fr-FR" sz="1800" dirty="0">
                <a:solidFill>
                  <a:schemeClr val="tx1"/>
                </a:solidFill>
              </a:rPr>
              <a:t>pour une </a:t>
            </a:r>
            <a:r>
              <a:rPr lang="fr-FR" sz="1800" b="1" dirty="0">
                <a:solidFill>
                  <a:schemeClr val="tx1"/>
                </a:solidFill>
              </a:rPr>
              <a:t>clef </a:t>
            </a:r>
            <a:r>
              <a:rPr lang="fr-FR" sz="1800" b="1" dirty="0" err="1">
                <a:solidFill>
                  <a:schemeClr val="tx1"/>
                </a:solidFill>
              </a:rPr>
              <a:t>usb</a:t>
            </a:r>
            <a:r>
              <a:rPr lang="fr-FR" sz="1800" b="1" dirty="0">
                <a:solidFill>
                  <a:schemeClr val="tx1"/>
                </a:solidFill>
              </a:rPr>
              <a:t> </a:t>
            </a:r>
            <a:r>
              <a:rPr lang="fr-FR" sz="1800" dirty="0">
                <a:solidFill>
                  <a:schemeClr val="tx1"/>
                </a:solidFill>
              </a:rPr>
              <a:t>sur /dev/sdb1 :</a:t>
            </a:r>
          </a:p>
          <a:p>
            <a:pPr marL="0" indent="0">
              <a:buNone/>
            </a:pPr>
            <a:r>
              <a:rPr lang="fr-FR" b="1" dirty="0">
                <a:solidFill>
                  <a:srgbClr val="00B0F0"/>
                </a:solidFill>
                <a:latin typeface="Arial Narrow" panose="020B0606020202030204" pitchFamily="34" charset="0"/>
              </a:rPr>
              <a:t># </a:t>
            </a:r>
            <a:r>
              <a:rPr lang="fr-FR" b="1" dirty="0" err="1">
                <a:solidFill>
                  <a:srgbClr val="00B0F0"/>
                </a:solidFill>
                <a:latin typeface="Arial Narrow" panose="020B0606020202030204" pitchFamily="34" charset="0"/>
              </a:rPr>
              <a:t>mkfs</a:t>
            </a:r>
            <a:r>
              <a:rPr lang="fr-FR" b="1" dirty="0">
                <a:solidFill>
                  <a:srgbClr val="00B0F0"/>
                </a:solidFill>
                <a:latin typeface="Arial Narrow" panose="020B0606020202030204" pitchFamily="34" charset="0"/>
              </a:rPr>
              <a:t> -t </a:t>
            </a:r>
            <a:r>
              <a:rPr lang="fr-FR" b="1" dirty="0" err="1">
                <a:solidFill>
                  <a:srgbClr val="00B0F0"/>
                </a:solidFill>
                <a:latin typeface="Arial Narrow" panose="020B0606020202030204" pitchFamily="34" charset="0"/>
              </a:rPr>
              <a:t>vfat</a:t>
            </a:r>
            <a:r>
              <a:rPr lang="fr-FR" b="1" dirty="0">
                <a:solidFill>
                  <a:srgbClr val="00B0F0"/>
                </a:solidFill>
                <a:latin typeface="Arial Narrow" panose="020B0606020202030204" pitchFamily="34" charset="0"/>
              </a:rPr>
              <a:t> /dev/sdb1</a:t>
            </a:r>
          </a:p>
          <a:p>
            <a:pPr marL="0" indent="0">
              <a:buNone/>
            </a:pPr>
            <a:r>
              <a:rPr lang="fr-FR" sz="1800" dirty="0">
                <a:solidFill>
                  <a:schemeClr val="tx1"/>
                </a:solidFill>
              </a:rPr>
              <a:t>pour une </a:t>
            </a:r>
            <a:r>
              <a:rPr lang="fr-FR" sz="1800" b="1" dirty="0">
                <a:solidFill>
                  <a:schemeClr val="tx1"/>
                </a:solidFill>
              </a:rPr>
              <a:t>partition linux ext3 </a:t>
            </a:r>
            <a:r>
              <a:rPr lang="fr-FR" sz="1800" dirty="0">
                <a:solidFill>
                  <a:schemeClr val="tx1"/>
                </a:solidFill>
              </a:rPr>
              <a:t>(comme le /home):</a:t>
            </a:r>
          </a:p>
          <a:p>
            <a:pPr marL="0" indent="0">
              <a:buNone/>
            </a:pPr>
            <a:r>
              <a:rPr lang="fr-FR" b="1" dirty="0">
                <a:solidFill>
                  <a:srgbClr val="00B0F0"/>
                </a:solidFill>
                <a:latin typeface="Arial Narrow" panose="020B0606020202030204" pitchFamily="34" charset="0"/>
              </a:rPr>
              <a:t># </a:t>
            </a:r>
            <a:r>
              <a:rPr lang="fr-FR" b="1" dirty="0" err="1">
                <a:solidFill>
                  <a:srgbClr val="00B0F0"/>
                </a:solidFill>
                <a:latin typeface="Arial Narrow" panose="020B0606020202030204" pitchFamily="34" charset="0"/>
              </a:rPr>
              <a:t>mkfs</a:t>
            </a:r>
            <a:r>
              <a:rPr lang="fr-FR" b="1" dirty="0">
                <a:solidFill>
                  <a:srgbClr val="00B0F0"/>
                </a:solidFill>
                <a:latin typeface="Arial Narrow" panose="020B0606020202030204" pitchFamily="34" charset="0"/>
              </a:rPr>
              <a:t> -t ext3 /dev/sda6</a:t>
            </a:r>
          </a:p>
          <a:p>
            <a:pPr marL="0" indent="0">
              <a:buNone/>
            </a:pPr>
            <a:r>
              <a:rPr lang="fr-FR" sz="1800" dirty="0">
                <a:solidFill>
                  <a:schemeClr val="tx1"/>
                </a:solidFill>
              </a:rPr>
              <a:t>Il faut ensuite </a:t>
            </a:r>
            <a:r>
              <a:rPr lang="fr-FR" sz="1800" b="1" dirty="0">
                <a:solidFill>
                  <a:srgbClr val="00B0F0"/>
                </a:solidFill>
              </a:rPr>
              <a:t>monter la partition</a:t>
            </a:r>
            <a:r>
              <a:rPr lang="fr-FR" sz="1800" dirty="0">
                <a:solidFill>
                  <a:schemeClr val="tx1"/>
                </a:solidFill>
              </a:rPr>
              <a:t>, c’est à dire associer la partition à un répertoire dans l’arborescence du système de fichiers. Exemple:</a:t>
            </a:r>
          </a:p>
          <a:p>
            <a:pPr marL="0" indent="0">
              <a:buNone/>
            </a:pPr>
            <a:r>
              <a:rPr lang="fr-FR" sz="1800" dirty="0">
                <a:solidFill>
                  <a:schemeClr val="tx1"/>
                </a:solidFill>
              </a:rPr>
              <a:t>Pour monter une </a:t>
            </a:r>
            <a:r>
              <a:rPr lang="fr-FR" sz="1800" b="1" dirty="0">
                <a:solidFill>
                  <a:schemeClr val="tx1"/>
                </a:solidFill>
              </a:rPr>
              <a:t>clef </a:t>
            </a:r>
            <a:r>
              <a:rPr lang="fr-FR" sz="1800" b="1" dirty="0" err="1">
                <a:solidFill>
                  <a:schemeClr val="tx1"/>
                </a:solidFill>
              </a:rPr>
              <a:t>usb</a:t>
            </a:r>
            <a:r>
              <a:rPr lang="fr-FR" sz="1800" dirty="0">
                <a:solidFill>
                  <a:schemeClr val="tx1"/>
                </a:solidFill>
              </a:rPr>
              <a:t> qui est sur /dev/sdb1</a:t>
            </a:r>
          </a:p>
          <a:p>
            <a:pPr marL="0" indent="0">
              <a:buNone/>
            </a:pPr>
            <a:r>
              <a:rPr lang="fr-FR" b="1" dirty="0">
                <a:solidFill>
                  <a:srgbClr val="00B0F0"/>
                </a:solidFill>
                <a:latin typeface="Arial Narrow" panose="020B0606020202030204" pitchFamily="34" charset="0"/>
              </a:rPr>
              <a:t># </a:t>
            </a:r>
            <a:r>
              <a:rPr lang="fr-FR" b="1" dirty="0" err="1">
                <a:solidFill>
                  <a:srgbClr val="00B0F0"/>
                </a:solidFill>
                <a:latin typeface="Arial Narrow" panose="020B0606020202030204" pitchFamily="34" charset="0"/>
              </a:rPr>
              <a:t>mkdir</a:t>
            </a:r>
            <a:r>
              <a:rPr lang="fr-FR" b="1" dirty="0">
                <a:solidFill>
                  <a:srgbClr val="00B0F0"/>
                </a:solidFill>
                <a:latin typeface="Arial Narrow" panose="020B0606020202030204" pitchFamily="34" charset="0"/>
              </a:rPr>
              <a:t> /mnt/</a:t>
            </a:r>
            <a:r>
              <a:rPr lang="fr-FR" b="1" dirty="0" err="1">
                <a:solidFill>
                  <a:srgbClr val="00B0F0"/>
                </a:solidFill>
                <a:latin typeface="Arial Narrow" panose="020B0606020202030204" pitchFamily="34" charset="0"/>
              </a:rPr>
              <a:t>usb</a:t>
            </a:r>
            <a:endParaRPr lang="fr-FR" b="1" dirty="0">
              <a:solidFill>
                <a:srgbClr val="00B0F0"/>
              </a:solidFill>
              <a:latin typeface="Arial Narrow" panose="020B0606020202030204" pitchFamily="34" charset="0"/>
            </a:endParaRPr>
          </a:p>
          <a:p>
            <a:pPr marL="0" indent="0">
              <a:buNone/>
            </a:pPr>
            <a:r>
              <a:rPr lang="fr-FR" b="1" dirty="0">
                <a:solidFill>
                  <a:srgbClr val="00B0F0"/>
                </a:solidFill>
                <a:latin typeface="Arial Narrow" panose="020B0606020202030204" pitchFamily="34" charset="0"/>
              </a:rPr>
              <a:t># </a:t>
            </a:r>
            <a:r>
              <a:rPr lang="fr-FR" b="1" dirty="0" err="1">
                <a:solidFill>
                  <a:srgbClr val="00B0F0"/>
                </a:solidFill>
                <a:latin typeface="Arial Narrow" panose="020B0606020202030204" pitchFamily="34" charset="0"/>
              </a:rPr>
              <a:t>mount</a:t>
            </a:r>
            <a:r>
              <a:rPr lang="fr-FR" b="1" dirty="0">
                <a:solidFill>
                  <a:srgbClr val="00B0F0"/>
                </a:solidFill>
                <a:latin typeface="Arial Narrow" panose="020B0606020202030204" pitchFamily="34" charset="0"/>
              </a:rPr>
              <a:t> -t </a:t>
            </a:r>
            <a:r>
              <a:rPr lang="fr-FR" b="1" dirty="0" err="1">
                <a:solidFill>
                  <a:srgbClr val="00B0F0"/>
                </a:solidFill>
                <a:latin typeface="Arial Narrow" panose="020B0606020202030204" pitchFamily="34" charset="0"/>
              </a:rPr>
              <a:t>vfat</a:t>
            </a:r>
            <a:r>
              <a:rPr lang="fr-FR" b="1" dirty="0">
                <a:solidFill>
                  <a:srgbClr val="00B0F0"/>
                </a:solidFill>
                <a:latin typeface="Arial Narrow" panose="020B0606020202030204" pitchFamily="34" charset="0"/>
              </a:rPr>
              <a:t> /dev/sdb1 /mnt/</a:t>
            </a:r>
            <a:r>
              <a:rPr lang="fr-FR" b="1" dirty="0" err="1">
                <a:solidFill>
                  <a:srgbClr val="00B0F0"/>
                </a:solidFill>
                <a:latin typeface="Arial Narrow" panose="020B0606020202030204" pitchFamily="34" charset="0"/>
              </a:rPr>
              <a:t>usb</a:t>
            </a:r>
            <a:endParaRPr lang="fr-FR" b="1" dirty="0">
              <a:solidFill>
                <a:srgbClr val="00B0F0"/>
              </a:solidFill>
              <a:latin typeface="Arial Narrow" panose="020B0606020202030204" pitchFamily="34" charset="0"/>
            </a:endParaRPr>
          </a:p>
          <a:p>
            <a:pPr marL="0" indent="0">
              <a:buNone/>
            </a:pPr>
            <a:r>
              <a:rPr lang="fr-FR" b="1" dirty="0">
                <a:solidFill>
                  <a:srgbClr val="00B0F0"/>
                </a:solidFill>
                <a:latin typeface="Arial Narrow" panose="020B0606020202030204" pitchFamily="34" charset="0"/>
              </a:rPr>
              <a:t># ls /mnt/</a:t>
            </a:r>
            <a:r>
              <a:rPr lang="fr-FR" b="1" dirty="0" err="1">
                <a:solidFill>
                  <a:srgbClr val="00B0F0"/>
                </a:solidFill>
                <a:latin typeface="Arial Narrow" panose="020B0606020202030204" pitchFamily="34" charset="0"/>
              </a:rPr>
              <a:t>usb</a:t>
            </a:r>
            <a:r>
              <a:rPr lang="fr-FR" b="1" dirty="0">
                <a:solidFill>
                  <a:srgbClr val="00B0F0"/>
                </a:solidFill>
                <a:latin typeface="Arial Narrow" panose="020B0606020202030204" pitchFamily="34" charset="0"/>
              </a:rPr>
              <a:t>/</a:t>
            </a:r>
          </a:p>
        </p:txBody>
      </p:sp>
    </p:spTree>
    <p:extLst>
      <p:ext uri="{BB962C8B-B14F-4D97-AF65-F5344CB8AC3E}">
        <p14:creationId xmlns:p14="http://schemas.microsoft.com/office/powerpoint/2010/main" val="245901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8CCBA819-E1F2-4504-994F-B5ACDCD7747B}"/>
              </a:ext>
            </a:extLst>
          </p:cNvPr>
          <p:cNvSpPr>
            <a:spLocks noGrp="1"/>
          </p:cNvSpPr>
          <p:nvPr>
            <p:ph type="title"/>
          </p:nvPr>
        </p:nvSpPr>
        <p:spPr/>
        <p:txBody>
          <a:bodyPr/>
          <a:lstStyle/>
          <a:p>
            <a:pPr algn="r"/>
            <a:br>
              <a:rPr lang="fr-FR" dirty="0"/>
            </a:br>
            <a:br>
              <a:rPr lang="fr-FR" dirty="0"/>
            </a:br>
            <a:r>
              <a:rPr lang="fr-FR" dirty="0"/>
              <a:t>GESTION DISQUE - FICHIER</a:t>
            </a:r>
          </a:p>
        </p:txBody>
      </p:sp>
      <p:sp>
        <p:nvSpPr>
          <p:cNvPr id="9" name="Espace réservé du texte 8">
            <a:extLst>
              <a:ext uri="{FF2B5EF4-FFF2-40B4-BE49-F238E27FC236}">
                <a16:creationId xmlns:a16="http://schemas.microsoft.com/office/drawing/2014/main" id="{69D5E95E-29A4-4472-9729-7E8A4D137C8C}"/>
              </a:ext>
            </a:extLst>
          </p:cNvPr>
          <p:cNvSpPr>
            <a:spLocks noGrp="1"/>
          </p:cNvSpPr>
          <p:nvPr>
            <p:ph type="body" sz="half" idx="2"/>
          </p:nvPr>
        </p:nvSpPr>
        <p:spPr/>
        <p:txBody>
          <a:bodyPr>
            <a:normAutofit/>
          </a:bodyPr>
          <a:lstStyle/>
          <a:p>
            <a:pPr algn="ctr"/>
            <a:r>
              <a:rPr lang="fr-FR" sz="3200" b="1" dirty="0">
                <a:solidFill>
                  <a:schemeClr val="accent6">
                    <a:lumMod val="20000"/>
                    <a:lumOff val="80000"/>
                  </a:schemeClr>
                </a:solidFill>
              </a:rPr>
              <a:t>FICHIERS – INODES – LIENS</a:t>
            </a:r>
          </a:p>
        </p:txBody>
      </p:sp>
      <p:pic>
        <p:nvPicPr>
          <p:cNvPr id="7" name="Espace réservé du contenu 3">
            <a:extLst>
              <a:ext uri="{FF2B5EF4-FFF2-40B4-BE49-F238E27FC236}">
                <a16:creationId xmlns:a16="http://schemas.microsoft.com/office/drawing/2014/main" id="{BA73E7CC-2862-4989-B97C-35DCBE7E0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94" y="632739"/>
            <a:ext cx="1210732" cy="1210732"/>
          </a:xfrm>
          <a:prstGeom prst="rect">
            <a:avLst/>
          </a:prstGeom>
        </p:spPr>
      </p:pic>
      <p:sp>
        <p:nvSpPr>
          <p:cNvPr id="3" name="Espace réservé du contenu 2">
            <a:extLst>
              <a:ext uri="{FF2B5EF4-FFF2-40B4-BE49-F238E27FC236}">
                <a16:creationId xmlns:a16="http://schemas.microsoft.com/office/drawing/2014/main" id="{8EB7F87E-37B3-4CAF-A70C-C5DADDF09886}"/>
              </a:ext>
            </a:extLst>
          </p:cNvPr>
          <p:cNvSpPr>
            <a:spLocks noGrp="1"/>
          </p:cNvSpPr>
          <p:nvPr>
            <p:ph idx="1"/>
          </p:nvPr>
        </p:nvSpPr>
        <p:spPr>
          <a:xfrm>
            <a:off x="5648856" y="664587"/>
            <a:ext cx="5190066" cy="5623002"/>
          </a:xfrm>
        </p:spPr>
        <p:txBody>
          <a:bodyPr>
            <a:normAutofit/>
          </a:bodyPr>
          <a:lstStyle/>
          <a:p>
            <a:pPr marL="0" indent="0">
              <a:buNone/>
            </a:pPr>
            <a:r>
              <a:rPr lang="fr-FR" sz="1800" dirty="0">
                <a:solidFill>
                  <a:schemeClr val="tx1"/>
                </a:solidFill>
              </a:rPr>
              <a:t>Un </a:t>
            </a:r>
            <a:r>
              <a:rPr lang="fr-FR" sz="1800" b="1" dirty="0">
                <a:solidFill>
                  <a:srgbClr val="00B0F0"/>
                </a:solidFill>
              </a:rPr>
              <a:t>inode identifie un fichier et décrit ses propriétés</a:t>
            </a:r>
            <a:r>
              <a:rPr lang="fr-FR" sz="1800" dirty="0">
                <a:solidFill>
                  <a:schemeClr val="tx1"/>
                </a:solidFill>
              </a:rPr>
              <a:t>, telles qu’in peut les vois par </a:t>
            </a:r>
            <a:r>
              <a:rPr lang="fr-FR" sz="1800" b="1" dirty="0">
                <a:solidFill>
                  <a:srgbClr val="00B0F0"/>
                </a:solidFill>
              </a:rPr>
              <a:t>ls -l</a:t>
            </a:r>
            <a:r>
              <a:rPr lang="fr-FR" sz="1800" dirty="0">
                <a:solidFill>
                  <a:schemeClr val="tx1"/>
                </a:solidFill>
              </a:rPr>
              <a:t> :</a:t>
            </a:r>
          </a:p>
          <a:p>
            <a:pPr marL="0" indent="0">
              <a:buNone/>
            </a:pPr>
            <a:r>
              <a:rPr lang="fr-FR" sz="1800" dirty="0">
                <a:solidFill>
                  <a:schemeClr val="tx1"/>
                </a:solidFill>
              </a:rPr>
              <a:t>• données sur le propriétaire :UID et GID ;</a:t>
            </a:r>
          </a:p>
          <a:p>
            <a:pPr marL="0" indent="0">
              <a:buNone/>
            </a:pPr>
            <a:r>
              <a:rPr lang="fr-FR" sz="1800" dirty="0">
                <a:solidFill>
                  <a:schemeClr val="tx1"/>
                </a:solidFill>
              </a:rPr>
              <a:t>• Droits d’accès ;</a:t>
            </a:r>
          </a:p>
          <a:p>
            <a:pPr marL="0" indent="0">
              <a:buNone/>
            </a:pPr>
            <a:r>
              <a:rPr lang="fr-FR" sz="1800" dirty="0">
                <a:solidFill>
                  <a:schemeClr val="tx1"/>
                </a:solidFill>
              </a:rPr>
              <a:t>• Dates de création, de dernière modification, de dernier accès ;</a:t>
            </a:r>
          </a:p>
          <a:p>
            <a:pPr marL="0" indent="0">
              <a:buNone/>
            </a:pPr>
            <a:r>
              <a:rPr lang="fr-FR" sz="1800" dirty="0">
                <a:solidFill>
                  <a:schemeClr val="tx1"/>
                </a:solidFill>
              </a:rPr>
              <a:t>• Nombre de fichier ayant cet inode (en cas de liens durs) ;</a:t>
            </a:r>
          </a:p>
          <a:p>
            <a:pPr marL="0" indent="0">
              <a:buNone/>
            </a:pPr>
            <a:r>
              <a:rPr lang="fr-FR" sz="1800" dirty="0">
                <a:solidFill>
                  <a:schemeClr val="tx1"/>
                </a:solidFill>
              </a:rPr>
              <a:t>• Taille en octets ;</a:t>
            </a:r>
          </a:p>
          <a:p>
            <a:pPr marL="0" indent="0">
              <a:buNone/>
            </a:pPr>
            <a:r>
              <a:rPr lang="fr-FR" sz="1800" dirty="0">
                <a:solidFill>
                  <a:schemeClr val="tx1"/>
                </a:solidFill>
              </a:rPr>
              <a:t>• Adresse d’un block de données.</a:t>
            </a:r>
            <a:endParaRPr lang="fr-FR" b="1" dirty="0">
              <a:solidFill>
                <a:srgbClr val="00B0F0"/>
              </a:solidFill>
              <a:latin typeface="Arial Narrow" panose="020B0606020202030204" pitchFamily="34" charset="0"/>
            </a:endParaRPr>
          </a:p>
        </p:txBody>
      </p:sp>
    </p:spTree>
    <p:extLst>
      <p:ext uri="{BB962C8B-B14F-4D97-AF65-F5344CB8AC3E}">
        <p14:creationId xmlns:p14="http://schemas.microsoft.com/office/powerpoint/2010/main" val="2697006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8CCBA819-E1F2-4504-994F-B5ACDCD7747B}"/>
              </a:ext>
            </a:extLst>
          </p:cNvPr>
          <p:cNvSpPr>
            <a:spLocks noGrp="1"/>
          </p:cNvSpPr>
          <p:nvPr>
            <p:ph type="title"/>
          </p:nvPr>
        </p:nvSpPr>
        <p:spPr/>
        <p:txBody>
          <a:bodyPr/>
          <a:lstStyle/>
          <a:p>
            <a:pPr algn="r"/>
            <a:br>
              <a:rPr lang="fr-FR" dirty="0"/>
            </a:br>
            <a:br>
              <a:rPr lang="fr-FR" dirty="0"/>
            </a:br>
            <a:r>
              <a:rPr lang="fr-FR" dirty="0"/>
              <a:t>GESTION DISQUE - FICHIER</a:t>
            </a:r>
          </a:p>
        </p:txBody>
      </p:sp>
      <p:sp>
        <p:nvSpPr>
          <p:cNvPr id="9" name="Espace réservé du texte 8">
            <a:extLst>
              <a:ext uri="{FF2B5EF4-FFF2-40B4-BE49-F238E27FC236}">
                <a16:creationId xmlns:a16="http://schemas.microsoft.com/office/drawing/2014/main" id="{69D5E95E-29A4-4472-9729-7E8A4D137C8C}"/>
              </a:ext>
            </a:extLst>
          </p:cNvPr>
          <p:cNvSpPr>
            <a:spLocks noGrp="1"/>
          </p:cNvSpPr>
          <p:nvPr>
            <p:ph type="body" sz="half" idx="2"/>
          </p:nvPr>
        </p:nvSpPr>
        <p:spPr/>
        <p:txBody>
          <a:bodyPr>
            <a:normAutofit/>
          </a:bodyPr>
          <a:lstStyle/>
          <a:p>
            <a:pPr algn="ctr"/>
            <a:r>
              <a:rPr lang="fr-FR" sz="3200" b="1" dirty="0">
                <a:solidFill>
                  <a:schemeClr val="accent6">
                    <a:lumMod val="20000"/>
                    <a:lumOff val="80000"/>
                  </a:schemeClr>
                </a:solidFill>
              </a:rPr>
              <a:t>FICHIERS – INODES – LIENS</a:t>
            </a:r>
          </a:p>
        </p:txBody>
      </p:sp>
      <p:pic>
        <p:nvPicPr>
          <p:cNvPr id="7" name="Espace réservé du contenu 3">
            <a:extLst>
              <a:ext uri="{FF2B5EF4-FFF2-40B4-BE49-F238E27FC236}">
                <a16:creationId xmlns:a16="http://schemas.microsoft.com/office/drawing/2014/main" id="{BA73E7CC-2862-4989-B97C-35DCBE7E0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94" y="632739"/>
            <a:ext cx="1210732" cy="1210732"/>
          </a:xfrm>
          <a:prstGeom prst="rect">
            <a:avLst/>
          </a:prstGeom>
        </p:spPr>
      </p:pic>
      <p:sp>
        <p:nvSpPr>
          <p:cNvPr id="3" name="Espace réservé du contenu 2">
            <a:extLst>
              <a:ext uri="{FF2B5EF4-FFF2-40B4-BE49-F238E27FC236}">
                <a16:creationId xmlns:a16="http://schemas.microsoft.com/office/drawing/2014/main" id="{8EB7F87E-37B3-4CAF-A70C-C5DADDF09886}"/>
              </a:ext>
            </a:extLst>
          </p:cNvPr>
          <p:cNvSpPr>
            <a:spLocks noGrp="1"/>
          </p:cNvSpPr>
          <p:nvPr>
            <p:ph idx="1"/>
          </p:nvPr>
        </p:nvSpPr>
        <p:spPr>
          <a:xfrm>
            <a:off x="5648856" y="664587"/>
            <a:ext cx="5190066" cy="5623002"/>
          </a:xfrm>
        </p:spPr>
        <p:txBody>
          <a:bodyPr>
            <a:normAutofit/>
          </a:bodyPr>
          <a:lstStyle/>
          <a:p>
            <a:pPr marL="0" indent="0">
              <a:buNone/>
            </a:pPr>
            <a:r>
              <a:rPr lang="fr-FR" sz="1800" dirty="0">
                <a:solidFill>
                  <a:schemeClr val="tx1"/>
                </a:solidFill>
              </a:rPr>
              <a:t>Il existe dans un disque dur </a:t>
            </a:r>
            <a:r>
              <a:rPr lang="fr-FR" sz="1800" b="1" dirty="0">
                <a:solidFill>
                  <a:srgbClr val="00B0F0"/>
                </a:solidFill>
              </a:rPr>
              <a:t>des liens</a:t>
            </a:r>
            <a:r>
              <a:rPr lang="fr-FR" sz="1800" dirty="0">
                <a:solidFill>
                  <a:schemeClr val="tx1"/>
                </a:solidFill>
              </a:rPr>
              <a:t>, lorsque </a:t>
            </a:r>
            <a:r>
              <a:rPr lang="fr-FR" sz="1800" b="1" dirty="0">
                <a:solidFill>
                  <a:schemeClr val="tx1"/>
                </a:solidFill>
              </a:rPr>
              <a:t>plusieurs noms de fichiers conduisent aux mêmes données</a:t>
            </a:r>
            <a:r>
              <a:rPr lang="fr-FR" sz="1800" dirty="0">
                <a:solidFill>
                  <a:schemeClr val="tx1"/>
                </a:solidFill>
              </a:rPr>
              <a:t>. Ces liens sont de deux types :</a:t>
            </a:r>
          </a:p>
          <a:p>
            <a:pPr marL="0" indent="0">
              <a:buNone/>
            </a:pPr>
            <a:r>
              <a:rPr lang="fr-FR" dirty="0">
                <a:solidFill>
                  <a:schemeClr val="tx1"/>
                </a:solidFill>
                <a:latin typeface="+mj-lt"/>
              </a:rPr>
              <a:t>1. On </a:t>
            </a:r>
            <a:r>
              <a:rPr lang="fr-FR" b="1" dirty="0">
                <a:solidFill>
                  <a:srgbClr val="00B0F0"/>
                </a:solidFill>
                <a:latin typeface="+mj-lt"/>
              </a:rPr>
              <a:t>parle d’un lien dur lorsque deux noms de fichiers sont associés au même inode </a:t>
            </a:r>
            <a:r>
              <a:rPr lang="fr-FR" dirty="0">
                <a:solidFill>
                  <a:schemeClr val="tx1"/>
                </a:solidFill>
                <a:latin typeface="+mj-lt"/>
              </a:rPr>
              <a:t>(les différents </a:t>
            </a:r>
            <a:r>
              <a:rPr lang="fr-FR" b="1" dirty="0">
                <a:solidFill>
                  <a:schemeClr val="tx1"/>
                </a:solidFill>
                <a:latin typeface="+mj-lt"/>
              </a:rPr>
              <a:t>liens durs </a:t>
            </a:r>
            <a:r>
              <a:rPr lang="fr-FR" dirty="0">
                <a:solidFill>
                  <a:schemeClr val="tx1"/>
                </a:solidFill>
                <a:latin typeface="+mj-lt"/>
              </a:rPr>
              <a:t>a exactement les mêmes propriétés mais des noms différents). En particulier, </a:t>
            </a:r>
            <a:r>
              <a:rPr lang="fr-FR" b="1" dirty="0">
                <a:solidFill>
                  <a:srgbClr val="00B0F0"/>
                </a:solidFill>
                <a:latin typeface="+mj-lt"/>
              </a:rPr>
              <a:t>l’adresse des données est la même dans tous les liens durs</a:t>
            </a:r>
            <a:r>
              <a:rPr lang="fr-FR" dirty="0">
                <a:solidFill>
                  <a:schemeClr val="tx1"/>
                </a:solidFill>
                <a:latin typeface="+mj-lt"/>
              </a:rPr>
              <a:t>. La commande </a:t>
            </a:r>
            <a:r>
              <a:rPr lang="fr-FR" b="1" dirty="0" err="1">
                <a:solidFill>
                  <a:srgbClr val="00B0F0"/>
                </a:solidFill>
                <a:latin typeface="+mj-lt"/>
              </a:rPr>
              <a:t>rm</a:t>
            </a:r>
            <a:r>
              <a:rPr lang="fr-FR" dirty="0">
                <a:solidFill>
                  <a:schemeClr val="tx1"/>
                </a:solidFill>
                <a:latin typeface="+mj-lt"/>
              </a:rPr>
              <a:t> décrémente le nombre de liens durs. La suppression n’est effective que lorsque le nombre de lien durs (visible par ls -l ou stat) devient nul. Les liens durs sont créés par la </a:t>
            </a:r>
            <a:r>
              <a:rPr lang="fr-FR" b="1" dirty="0">
                <a:solidFill>
                  <a:srgbClr val="00B0F0"/>
                </a:solidFill>
                <a:latin typeface="+mj-lt"/>
              </a:rPr>
              <a:t>commande ln</a:t>
            </a:r>
            <a:r>
              <a:rPr lang="fr-FR" dirty="0">
                <a:solidFill>
                  <a:schemeClr val="tx1"/>
                </a:solidFill>
                <a:latin typeface="+mj-lt"/>
              </a:rPr>
              <a:t>.</a:t>
            </a:r>
          </a:p>
        </p:txBody>
      </p:sp>
    </p:spTree>
    <p:extLst>
      <p:ext uri="{BB962C8B-B14F-4D97-AF65-F5344CB8AC3E}">
        <p14:creationId xmlns:p14="http://schemas.microsoft.com/office/powerpoint/2010/main" val="3473872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rection Ion">
  <a:themeElements>
    <a:clrScheme name="Vert jaune">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Direction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rection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559</TotalTime>
  <Words>2063</Words>
  <Application>Microsoft Office PowerPoint</Application>
  <PresentationFormat>Grand écran</PresentationFormat>
  <Paragraphs>192</Paragraphs>
  <Slides>19</Slides>
  <Notes>17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19</vt:i4>
      </vt:variant>
    </vt:vector>
  </HeadingPairs>
  <TitlesOfParts>
    <vt:vector size="26" baseType="lpstr">
      <vt:lpstr>Arial</vt:lpstr>
      <vt:lpstr>Arial Narrow</vt:lpstr>
      <vt:lpstr>Calibri</vt:lpstr>
      <vt:lpstr>Century Gothic</vt:lpstr>
      <vt:lpstr>Consolas</vt:lpstr>
      <vt:lpstr>Wingdings 3</vt:lpstr>
      <vt:lpstr>Direction Ion</vt:lpstr>
      <vt:lpstr>Présentation PowerPoint</vt:lpstr>
      <vt:lpstr>SOMMAIRE</vt:lpstr>
      <vt:lpstr>GESTION DISQUE - FICHIER</vt:lpstr>
      <vt:lpstr>  GESTION DISQUE - FICHIER</vt:lpstr>
      <vt:lpstr>  GESTION DISQUE - FICHIER</vt:lpstr>
      <vt:lpstr>  GESTION DISQUE - FICHIER</vt:lpstr>
      <vt:lpstr>  GESTION DISQUE - FICHIER</vt:lpstr>
      <vt:lpstr>  GESTION DISQUE - FICHIER</vt:lpstr>
      <vt:lpstr>  GESTION DISQUE - FICHIER</vt:lpstr>
      <vt:lpstr>  GESTION DISQUE - FICHIER</vt:lpstr>
      <vt:lpstr>  GESTION DISQUE - FICHIER</vt:lpstr>
      <vt:lpstr>  GESTION DISQUE - FICHIER</vt:lpstr>
      <vt:lpstr>  GESTION DISQUE - FICHIER</vt:lpstr>
      <vt:lpstr>  GESTION DISQUE - FICHIER</vt:lpstr>
      <vt:lpstr>  GESTION DISQUE - FICHIER</vt:lpstr>
      <vt:lpstr>  GESTION DISQUE - FICHIER</vt:lpstr>
      <vt:lpstr>  GESTION DISQUE - FICHIER</vt:lpstr>
      <vt:lpstr>  GESTION DISQUE - FICHIER</vt:lpstr>
      <vt:lpstr>  GESTION DISQUE - FICHIER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Antenaina</dc:creator>
  <cp:lastModifiedBy>Josue RATOVONDRAHONA</cp:lastModifiedBy>
  <cp:revision>114</cp:revision>
  <dcterms:created xsi:type="dcterms:W3CDTF">2021-05-05T17:43:07Z</dcterms:created>
  <dcterms:modified xsi:type="dcterms:W3CDTF">2021-11-19T08:49:38Z</dcterms:modified>
</cp:coreProperties>
</file>