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0" r:id="rId2"/>
  </p:sldMasterIdLst>
  <p:notesMasterIdLst>
    <p:notesMasterId r:id="rId28"/>
  </p:notesMasterIdLst>
  <p:sldIdLst>
    <p:sldId id="256" r:id="rId3"/>
    <p:sldId id="257" r:id="rId4"/>
    <p:sldId id="264" r:id="rId5"/>
    <p:sldId id="258" r:id="rId6"/>
    <p:sldId id="265" r:id="rId7"/>
    <p:sldId id="262" r:id="rId8"/>
    <p:sldId id="259" r:id="rId9"/>
    <p:sldId id="267" r:id="rId10"/>
    <p:sldId id="263" r:id="rId11"/>
    <p:sldId id="266" r:id="rId12"/>
    <p:sldId id="277" r:id="rId13"/>
    <p:sldId id="278" r:id="rId14"/>
    <p:sldId id="268" r:id="rId15"/>
    <p:sldId id="269" r:id="rId16"/>
    <p:sldId id="270" r:id="rId17"/>
    <p:sldId id="271" r:id="rId18"/>
    <p:sldId id="272" r:id="rId19"/>
    <p:sldId id="273" r:id="rId20"/>
    <p:sldId id="274" r:id="rId21"/>
    <p:sldId id="275" r:id="rId22"/>
    <p:sldId id="276" r:id="rId23"/>
    <p:sldId id="260" r:id="rId24"/>
    <p:sldId id="261"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36" autoAdjust="0"/>
  </p:normalViewPr>
  <p:slideViewPr>
    <p:cSldViewPr>
      <p:cViewPr varScale="1">
        <p:scale>
          <a:sx n="85" d="100"/>
          <a:sy n="85" d="100"/>
        </p:scale>
        <p:origin x="-7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54DCA-ACD7-4279-A1DB-AAD26E654A8D}" type="datetimeFigureOut">
              <a:rPr lang="en-US" smtClean="0"/>
              <a:t>4/27/2021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C2227-7B43-4E72-ADF5-5AB9BFBDA0BB}" type="slidenum">
              <a:rPr lang="en-US" smtClean="0"/>
              <a:t>‹#›</a:t>
            </a:fld>
            <a:endParaRPr lang="en-US"/>
          </a:p>
        </p:txBody>
      </p:sp>
    </p:spTree>
    <p:extLst>
      <p:ext uri="{BB962C8B-B14F-4D97-AF65-F5344CB8AC3E}">
        <p14:creationId xmlns:p14="http://schemas.microsoft.com/office/powerpoint/2010/main" val="27767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3C2227-7B43-4E72-ADF5-5AB9BFBDA0BB}" type="slidenum">
              <a:rPr lang="en-US" smtClean="0"/>
              <a:t>13</a:t>
            </a:fld>
            <a:endParaRPr lang="en-US"/>
          </a:p>
        </p:txBody>
      </p:sp>
    </p:spTree>
    <p:extLst>
      <p:ext uri="{BB962C8B-B14F-4D97-AF65-F5344CB8AC3E}">
        <p14:creationId xmlns:p14="http://schemas.microsoft.com/office/powerpoint/2010/main" val="8089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3C2227-7B43-4E72-ADF5-5AB9BFBDA0BB}" type="slidenum">
              <a:rPr lang="en-US" smtClean="0"/>
              <a:t>17</a:t>
            </a:fld>
            <a:endParaRPr lang="en-US"/>
          </a:p>
        </p:txBody>
      </p:sp>
    </p:spTree>
    <p:extLst>
      <p:ext uri="{BB962C8B-B14F-4D97-AF65-F5344CB8AC3E}">
        <p14:creationId xmlns:p14="http://schemas.microsoft.com/office/powerpoint/2010/main" val="135816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DD7EEF-333A-4547-B591-37F401FD7C06}"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52F6-0A7D-47F0-A697-EAF49736177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DD7EEF-333A-4547-B591-37F401FD7C06}"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DD7EEF-333A-4547-B591-37F401FD7C06}"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D7EEF-333A-4547-B591-37F401FD7C06}"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DD7EEF-333A-4547-B591-37F401FD7C06}" type="datetimeFigureOut">
              <a:rPr lang="en-US" smtClean="0"/>
              <a:t>4/27/2021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65352F6-0A7D-47F0-A697-EAF4973617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D7EEF-333A-4547-B591-37F401FD7C06}"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D7EEF-333A-4547-B591-37F401FD7C06}"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EDD7EEF-333A-4547-B591-37F401FD7C06}"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52F6-0A7D-47F0-A697-EAF49736177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DD7EEF-333A-4547-B591-37F401FD7C06}"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5352F6-0A7D-47F0-A697-EAF49736177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DD7EEF-333A-4547-B591-37F401FD7C06}"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D7EEF-333A-4547-B591-37F401FD7C06}"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D7EEF-333A-4547-B591-37F401FD7C06}"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52F6-0A7D-47F0-A697-EAF49736177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D7EEF-333A-4547-B591-37F401FD7C06}"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352F6-0A7D-47F0-A697-EAF49736177C}"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EDD7EEF-333A-4547-B591-37F401FD7C06}" type="datetimeFigureOut">
              <a:rPr lang="en-US" smtClean="0"/>
              <a:t>4/27/2021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65352F6-0A7D-47F0-A697-EAF4973617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DD7EEF-333A-4547-B591-37F401FD7C06}" type="datetimeFigureOut">
              <a:rPr lang="en-US" smtClean="0"/>
              <a:t>4/27/2021</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65352F6-0A7D-47F0-A697-EAF4973617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819400"/>
            <a:ext cx="8130989" cy="990600"/>
          </a:xfrm>
        </p:spPr>
        <p:txBody>
          <a:bodyPr>
            <a:normAutofit fontScale="90000"/>
          </a:bodyPr>
          <a:lstStyle/>
          <a:p>
            <a:pPr algn="ctr"/>
            <a:r>
              <a:rPr lang="en-US" b="1" i="1" dirty="0">
                <a:latin typeface="Times New Roman" pitchFamily="18" charset="0"/>
                <a:cs typeface="Times New Roman" pitchFamily="18" charset="0"/>
              </a:rPr>
              <a:t>LẬP TRÌNH MOBILE CROSS-PLATFORM VỚI XAMARIN</a:t>
            </a:r>
            <a:endParaRPr lang="en-US" b="1" i="1" dirty="0">
              <a:latin typeface="Times New Roman" pitchFamily="18" charset="0"/>
              <a:cs typeface="Times New Roman" pitchFamily="18" charset="0"/>
            </a:endParaRPr>
          </a:p>
        </p:txBody>
      </p:sp>
      <p:sp>
        <p:nvSpPr>
          <p:cNvPr id="3" name="Subtitle 2"/>
          <p:cNvSpPr>
            <a:spLocks noGrp="1"/>
          </p:cNvSpPr>
          <p:nvPr>
            <p:ph type="subTitle" idx="1"/>
          </p:nvPr>
        </p:nvSpPr>
        <p:spPr>
          <a:xfrm>
            <a:off x="95855" y="5334000"/>
            <a:ext cx="4476145" cy="1412080"/>
          </a:xfrm>
        </p:spPr>
        <p:txBody>
          <a:bodyPr>
            <a:normAutofit/>
          </a:bodyPr>
          <a:lstStyle/>
          <a:p>
            <a:pPr algn="l"/>
            <a:r>
              <a:rPr lang="en-US" b="1" i="1" dirty="0" err="1" smtClean="0"/>
              <a:t>Nguyễn</a:t>
            </a:r>
            <a:r>
              <a:rPr lang="en-US" b="1" i="1" dirty="0" smtClean="0"/>
              <a:t> Kim </a:t>
            </a:r>
            <a:r>
              <a:rPr lang="en-US" b="1" i="1" dirty="0" err="1" smtClean="0"/>
              <a:t>Bảo</a:t>
            </a:r>
            <a:r>
              <a:rPr lang="en-US" b="1" i="1" dirty="0" smtClean="0"/>
              <a:t>/1711020011</a:t>
            </a:r>
          </a:p>
          <a:p>
            <a:pPr algn="l"/>
            <a:r>
              <a:rPr lang="en-US" b="1" i="1" dirty="0" err="1" smtClean="0"/>
              <a:t>Nguyễn</a:t>
            </a:r>
            <a:r>
              <a:rPr lang="en-US" b="1" i="1" dirty="0" smtClean="0"/>
              <a:t> </a:t>
            </a:r>
            <a:r>
              <a:rPr lang="en-US" b="1" i="1" dirty="0" err="1" smtClean="0"/>
              <a:t>Thiên</a:t>
            </a:r>
            <a:r>
              <a:rPr lang="en-US" b="1" i="1" dirty="0" smtClean="0"/>
              <a:t> </a:t>
            </a:r>
            <a:r>
              <a:rPr lang="en-US" b="1" i="1" dirty="0" err="1" smtClean="0"/>
              <a:t>Đông</a:t>
            </a:r>
            <a:r>
              <a:rPr lang="en-US" b="1" i="1" dirty="0" smtClean="0"/>
              <a:t>/1811020012</a:t>
            </a:r>
          </a:p>
          <a:p>
            <a:pPr algn="l"/>
            <a:r>
              <a:rPr lang="en-US" b="1" i="1" dirty="0" err="1" smtClean="0"/>
              <a:t>Lê</a:t>
            </a:r>
            <a:r>
              <a:rPr lang="en-US" b="1" i="1" dirty="0" smtClean="0"/>
              <a:t> </a:t>
            </a:r>
            <a:r>
              <a:rPr lang="en-US" b="1" i="1" dirty="0" err="1" smtClean="0"/>
              <a:t>Hữu</a:t>
            </a:r>
            <a:r>
              <a:rPr lang="en-US" b="1" i="1" dirty="0" smtClean="0"/>
              <a:t> </a:t>
            </a:r>
            <a:r>
              <a:rPr lang="en-US" b="1" i="1" dirty="0" err="1" smtClean="0"/>
              <a:t>Huỳnh</a:t>
            </a:r>
            <a:r>
              <a:rPr lang="en-US" b="1" i="1" dirty="0" smtClean="0"/>
              <a:t> </a:t>
            </a:r>
            <a:r>
              <a:rPr lang="en-US" b="1" i="1" dirty="0" err="1" smtClean="0"/>
              <a:t>Anh</a:t>
            </a:r>
            <a:r>
              <a:rPr lang="en-US" b="1" i="1" dirty="0" smtClean="0"/>
              <a:t>/1811020006</a:t>
            </a:r>
          </a:p>
          <a:p>
            <a:pPr algn="l"/>
            <a:endParaRPr lang="en-US" b="1"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3345586" cy="21336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7329" y="152400"/>
            <a:ext cx="4390471" cy="1981200"/>
          </a:xfrm>
          <a:prstGeom prst="rect">
            <a:avLst/>
          </a:prstGeom>
        </p:spPr>
      </p:pic>
      <p:sp>
        <p:nvSpPr>
          <p:cNvPr id="8" name="TextBox 7"/>
          <p:cNvSpPr txBox="1"/>
          <p:nvPr/>
        </p:nvSpPr>
        <p:spPr>
          <a:xfrm>
            <a:off x="4677329" y="5296362"/>
            <a:ext cx="3483839" cy="369332"/>
          </a:xfrm>
          <a:prstGeom prst="rect">
            <a:avLst/>
          </a:prstGeom>
          <a:noFill/>
        </p:spPr>
        <p:txBody>
          <a:bodyPr wrap="none" rtlCol="0">
            <a:spAutoFit/>
          </a:bodyPr>
          <a:lstStyle/>
          <a:p>
            <a:r>
              <a:rPr lang="en-US" b="1" dirty="0" smtClean="0"/>
              <a:t>GVHD: </a:t>
            </a:r>
            <a:r>
              <a:rPr lang="en-US" b="1" dirty="0" err="1" smtClean="0"/>
              <a:t>Ths</a:t>
            </a:r>
            <a:r>
              <a:rPr lang="en-US" b="1" dirty="0" smtClean="0"/>
              <a:t>. </a:t>
            </a:r>
            <a:r>
              <a:rPr lang="en-US" b="1" dirty="0" err="1" smtClean="0"/>
              <a:t>Phan</a:t>
            </a:r>
            <a:r>
              <a:rPr lang="en-US" b="1" dirty="0" smtClean="0"/>
              <a:t> </a:t>
            </a:r>
            <a:r>
              <a:rPr lang="en-US" b="1" dirty="0" err="1" smtClean="0"/>
              <a:t>Hồ</a:t>
            </a:r>
            <a:r>
              <a:rPr lang="en-US" b="1" dirty="0" smtClean="0"/>
              <a:t> </a:t>
            </a:r>
            <a:r>
              <a:rPr lang="en-US" b="1" dirty="0" err="1" smtClean="0"/>
              <a:t>Duy</a:t>
            </a:r>
            <a:r>
              <a:rPr lang="en-US" b="1" dirty="0" smtClean="0"/>
              <a:t> </a:t>
            </a:r>
            <a:r>
              <a:rPr lang="en-US" b="1" dirty="0" err="1" smtClean="0"/>
              <a:t>Phương</a:t>
            </a:r>
            <a:endParaRPr lang="en-US" b="1" dirty="0"/>
          </a:p>
        </p:txBody>
      </p:sp>
    </p:spTree>
    <p:extLst>
      <p:ext uri="{BB962C8B-B14F-4D97-AF65-F5344CB8AC3E}">
        <p14:creationId xmlns:p14="http://schemas.microsoft.com/office/powerpoint/2010/main" val="181754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696200" cy="2849880"/>
          </a:xfrm>
        </p:spPr>
        <p:txBody>
          <a:bodyPr>
            <a:normAutofit/>
          </a:bodyPr>
          <a:lstStyle/>
          <a:p>
            <a:r>
              <a:rPr lang="vi-VN" b="1" dirty="0"/>
              <a:t>- Apps thực hiện chậm hơn và yêu cầu nhiều dung lượng hơn trên thiết bị: </a:t>
            </a:r>
            <a:r>
              <a:rPr lang="vi-VN" dirty="0"/>
              <a:t>Ứng dụng Xamarin lớn hơn, nặng hơn so với ứng dụng native. So sánh với ứng dụng native nó chiếm nhiều hơn vài Mb so với Java/Objective C tương ứng. kích thước của một ứng dụng code bằng xamarin là 5Mb, trong khi code bằng Objective C chỉ chiếm 200 Kb. Càng sử dụng nhiều API, càng nhiều lưu trữ bị chiếm trên thiết bị.</a:t>
            </a:r>
          </a:p>
          <a:p>
            <a:endParaRPr lang="en-US" dirty="0"/>
          </a:p>
        </p:txBody>
      </p:sp>
      <p:pic>
        <p:nvPicPr>
          <p:cNvPr id="5122" name="Picture 2" descr="Using Font Icons in Xamarin.Forms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6022975" cy="252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020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382000" cy="1143000"/>
          </a:xfrm>
        </p:spPr>
        <p:txBody>
          <a:bodyPr/>
          <a:lstStyle/>
          <a:p>
            <a:pPr marL="0" indent="0">
              <a:buNone/>
            </a:pPr>
            <a:r>
              <a:rPr lang="en-US" dirty="0" err="1" smtClean="0"/>
              <a:t>Chương</a:t>
            </a:r>
            <a:r>
              <a:rPr lang="en-US" dirty="0" smtClean="0"/>
              <a:t> 2: </a:t>
            </a:r>
            <a:r>
              <a:rPr lang="en-US" dirty="0" err="1" smtClean="0"/>
              <a:t>Hướng</a:t>
            </a:r>
            <a:r>
              <a:rPr lang="en-US" dirty="0" smtClean="0"/>
              <a:t> </a:t>
            </a:r>
            <a:r>
              <a:rPr lang="en-US" dirty="0" err="1" smtClean="0"/>
              <a:t>dẫn</a:t>
            </a:r>
            <a:r>
              <a:rPr lang="en-US" dirty="0" smtClean="0"/>
              <a:t> </a:t>
            </a:r>
            <a:r>
              <a:rPr lang="en-US" dirty="0" err="1" smtClean="0"/>
              <a:t>cài</a:t>
            </a:r>
            <a:r>
              <a:rPr lang="en-US" dirty="0" smtClean="0"/>
              <a:t> </a:t>
            </a:r>
            <a:r>
              <a:rPr lang="en-US" dirty="0" err="1" smtClean="0"/>
              <a:t>đặt</a:t>
            </a:r>
            <a:endParaRPr lang="en-US" dirty="0"/>
          </a:p>
        </p:txBody>
      </p:sp>
      <p:sp>
        <p:nvSpPr>
          <p:cNvPr id="4" name="TextBox 3"/>
          <p:cNvSpPr txBox="1"/>
          <p:nvPr/>
        </p:nvSpPr>
        <p:spPr>
          <a:xfrm>
            <a:off x="676835" y="1676400"/>
            <a:ext cx="4419600" cy="923330"/>
          </a:xfrm>
          <a:prstGeom prst="rect">
            <a:avLst/>
          </a:prstGeom>
          <a:noFill/>
        </p:spPr>
        <p:txBody>
          <a:bodyPr wrap="square" rtlCol="0">
            <a:spAutoFit/>
          </a:bodyPr>
          <a:lstStyle/>
          <a:p>
            <a:r>
              <a:rPr lang="en-US" dirty="0" smtClean="0"/>
              <a:t>- </a:t>
            </a:r>
            <a:r>
              <a:rPr lang="en-US" dirty="0" err="1" smtClean="0"/>
              <a:t>Bước</a:t>
            </a:r>
            <a:r>
              <a:rPr lang="en-US" dirty="0" smtClean="0"/>
              <a:t> 1: </a:t>
            </a:r>
            <a:r>
              <a:rPr lang="vi-VN" dirty="0" smtClean="0"/>
              <a:t>Mở </a:t>
            </a:r>
            <a:r>
              <a:rPr lang="vi-VN" dirty="0"/>
              <a:t>Visual Studio Installer lên.</a:t>
            </a:r>
          </a:p>
          <a:p>
            <a:r>
              <a:rPr lang="en-US" dirty="0" smtClean="0"/>
              <a:t>- </a:t>
            </a:r>
            <a:r>
              <a:rPr lang="en-US" dirty="0" err="1" smtClean="0"/>
              <a:t>Bước</a:t>
            </a:r>
            <a:r>
              <a:rPr lang="en-US" dirty="0" smtClean="0"/>
              <a:t> 2: </a:t>
            </a:r>
            <a:r>
              <a:rPr lang="vi-VN" dirty="0" smtClean="0"/>
              <a:t>Chọn </a:t>
            </a:r>
            <a:r>
              <a:rPr lang="vi-VN" dirty="0"/>
              <a:t>mục này như hình khi cài đặt/chỉnh sửa:</a:t>
            </a:r>
          </a:p>
        </p:txBody>
      </p:sp>
      <p:pic>
        <p:nvPicPr>
          <p:cNvPr id="11268" name="Picture 4" descr="Xamar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9730"/>
            <a:ext cx="7924800" cy="31152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2375" y="5884440"/>
            <a:ext cx="3445166" cy="369332"/>
          </a:xfrm>
          <a:prstGeom prst="rect">
            <a:avLst/>
          </a:prstGeom>
          <a:noFill/>
        </p:spPr>
        <p:txBody>
          <a:bodyPr wrap="square" rtlCol="0">
            <a:spAutoFit/>
          </a:bodyPr>
          <a:lstStyle/>
          <a:p>
            <a:r>
              <a:rPr lang="en-US" dirty="0" smtClean="0"/>
              <a:t>- </a:t>
            </a:r>
            <a:r>
              <a:rPr lang="en-US" dirty="0" err="1" smtClean="0"/>
              <a:t>Bước</a:t>
            </a:r>
            <a:r>
              <a:rPr lang="en-US" dirty="0" smtClean="0"/>
              <a:t> 3: </a:t>
            </a:r>
            <a:r>
              <a:rPr lang="en-US" dirty="0" err="1" smtClean="0"/>
              <a:t>Cài</a:t>
            </a:r>
            <a:r>
              <a:rPr lang="en-US" dirty="0" smtClean="0"/>
              <a:t> </a:t>
            </a:r>
            <a:r>
              <a:rPr lang="en-US" dirty="0" err="1" smtClean="0"/>
              <a:t>đặt</a:t>
            </a:r>
            <a:r>
              <a:rPr lang="en-US" dirty="0" smtClean="0"/>
              <a:t> </a:t>
            </a:r>
            <a:r>
              <a:rPr lang="en-US" dirty="0" err="1" smtClean="0"/>
              <a:t>thôi</a:t>
            </a:r>
            <a:r>
              <a:rPr lang="en-US" dirty="0" smtClean="0"/>
              <a:t>.</a:t>
            </a:r>
            <a:endParaRPr lang="en-US" dirty="0"/>
          </a:p>
        </p:txBody>
      </p:sp>
    </p:spTree>
    <p:extLst>
      <p:ext uri="{BB962C8B-B14F-4D97-AF65-F5344CB8AC3E}">
        <p14:creationId xmlns:p14="http://schemas.microsoft.com/office/powerpoint/2010/main" val="336879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circle(in)">
                                      <p:cBhvr>
                                        <p:cTn id="15" dur="20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p:cTn id="20"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268"/>
                                        </p:tgtEl>
                                        <p:attrNameLst>
                                          <p:attrName>style.visibility</p:attrName>
                                        </p:attrNameLst>
                                      </p:cBhvr>
                                      <p:to>
                                        <p:strVal val="visible"/>
                                      </p:to>
                                    </p:set>
                                    <p:animEffect transition="in" filter="barn(inVertical)">
                                      <p:cBhvr>
                                        <p:cTn id="27" dur="500"/>
                                        <p:tgtEl>
                                          <p:spTgt spid="11268"/>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down)">
                                      <p:cBhvr>
                                        <p:cTn id="32" dur="580">
                                          <p:stCondLst>
                                            <p:cond delay="0"/>
                                          </p:stCondLst>
                                        </p:cTn>
                                        <p:tgtEl>
                                          <p:spTgt spid="5">
                                            <p:txEl>
                                              <p:pRg st="0" end="0"/>
                                            </p:txEl>
                                          </p:spTgt>
                                        </p:tgtEl>
                                      </p:cBhvr>
                                    </p:animEffect>
                                    <p:anim calcmode="lin" valueType="num">
                                      <p:cBhvr>
                                        <p:cTn id="33"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5">
                                            <p:txEl>
                                              <p:pRg st="0" end="0"/>
                                            </p:txEl>
                                          </p:spTgt>
                                        </p:tgtEl>
                                      </p:cBhvr>
                                      <p:to x="100000" y="60000"/>
                                    </p:animScale>
                                    <p:animScale>
                                      <p:cBhvr>
                                        <p:cTn id="39" dur="166" decel="50000">
                                          <p:stCondLst>
                                            <p:cond delay="676"/>
                                          </p:stCondLst>
                                        </p:cTn>
                                        <p:tgtEl>
                                          <p:spTgt spid="5">
                                            <p:txEl>
                                              <p:pRg st="0" end="0"/>
                                            </p:txEl>
                                          </p:spTgt>
                                        </p:tgtEl>
                                      </p:cBhvr>
                                      <p:to x="100000" y="100000"/>
                                    </p:animScale>
                                    <p:animScale>
                                      <p:cBhvr>
                                        <p:cTn id="40" dur="26">
                                          <p:stCondLst>
                                            <p:cond delay="1312"/>
                                          </p:stCondLst>
                                        </p:cTn>
                                        <p:tgtEl>
                                          <p:spTgt spid="5">
                                            <p:txEl>
                                              <p:pRg st="0" end="0"/>
                                            </p:txEl>
                                          </p:spTgt>
                                        </p:tgtEl>
                                      </p:cBhvr>
                                      <p:to x="100000" y="80000"/>
                                    </p:animScale>
                                    <p:animScale>
                                      <p:cBhvr>
                                        <p:cTn id="41" dur="166" decel="50000">
                                          <p:stCondLst>
                                            <p:cond delay="1338"/>
                                          </p:stCondLst>
                                        </p:cTn>
                                        <p:tgtEl>
                                          <p:spTgt spid="5">
                                            <p:txEl>
                                              <p:pRg st="0" end="0"/>
                                            </p:txEl>
                                          </p:spTgt>
                                        </p:tgtEl>
                                      </p:cBhvr>
                                      <p:to x="100000" y="100000"/>
                                    </p:animScale>
                                    <p:animScale>
                                      <p:cBhvr>
                                        <p:cTn id="42" dur="26">
                                          <p:stCondLst>
                                            <p:cond delay="1642"/>
                                          </p:stCondLst>
                                        </p:cTn>
                                        <p:tgtEl>
                                          <p:spTgt spid="5">
                                            <p:txEl>
                                              <p:pRg st="0" end="0"/>
                                            </p:txEl>
                                          </p:spTgt>
                                        </p:tgtEl>
                                      </p:cBhvr>
                                      <p:to x="100000" y="90000"/>
                                    </p:animScale>
                                    <p:animScale>
                                      <p:cBhvr>
                                        <p:cTn id="43" dur="166" decel="50000">
                                          <p:stCondLst>
                                            <p:cond delay="1668"/>
                                          </p:stCondLst>
                                        </p:cTn>
                                        <p:tgtEl>
                                          <p:spTgt spid="5">
                                            <p:txEl>
                                              <p:pRg st="0" end="0"/>
                                            </p:txEl>
                                          </p:spTgt>
                                        </p:tgtEl>
                                      </p:cBhvr>
                                      <p:to x="100000" y="100000"/>
                                    </p:animScale>
                                    <p:animScale>
                                      <p:cBhvr>
                                        <p:cTn id="44" dur="26">
                                          <p:stCondLst>
                                            <p:cond delay="1808"/>
                                          </p:stCondLst>
                                        </p:cTn>
                                        <p:tgtEl>
                                          <p:spTgt spid="5">
                                            <p:txEl>
                                              <p:pRg st="0" end="0"/>
                                            </p:txEl>
                                          </p:spTgt>
                                        </p:tgtEl>
                                      </p:cBhvr>
                                      <p:to x="100000" y="95000"/>
                                    </p:animScale>
                                    <p:animScale>
                                      <p:cBhvr>
                                        <p:cTn id="45"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609600"/>
            <a:ext cx="8305800" cy="1447800"/>
          </a:xfrm>
        </p:spPr>
        <p:txBody>
          <a:bodyPr/>
          <a:lstStyle/>
          <a:p>
            <a:r>
              <a:rPr lang="vi-VN" dirty="0"/>
              <a:t>Điều quan trọng nhất sau khi cài đặt xong, đó chính là test xem máy của mình có chạy được không.</a:t>
            </a:r>
          </a:p>
          <a:p>
            <a:r>
              <a:rPr lang="vi-VN" dirty="0"/>
              <a:t>Các bạn chỉ cần New Project =&gt; Android =&gt; Blank App.</a:t>
            </a:r>
          </a:p>
          <a:p>
            <a:endParaRPr lang="en-US" dirty="0"/>
          </a:p>
        </p:txBody>
      </p:sp>
    </p:spTree>
    <p:extLst>
      <p:ext uri="{BB962C8B-B14F-4D97-AF65-F5344CB8AC3E}">
        <p14:creationId xmlns:p14="http://schemas.microsoft.com/office/powerpoint/2010/main" val="67743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162800" cy="1495232"/>
          </a:xfrm>
        </p:spPr>
        <p:txBody>
          <a:bodyPr/>
          <a:lstStyle/>
          <a:p>
            <a:r>
              <a:rPr lang="en-US" dirty="0" err="1" smtClean="0"/>
              <a:t>Chương</a:t>
            </a:r>
            <a:r>
              <a:rPr lang="en-US" dirty="0" smtClean="0"/>
              <a:t> 3:Chức </a:t>
            </a:r>
            <a:r>
              <a:rPr lang="en-US" dirty="0" err="1" smtClean="0"/>
              <a:t>năng</a:t>
            </a:r>
            <a:r>
              <a:rPr lang="en-US" dirty="0" smtClean="0"/>
              <a:t> </a:t>
            </a:r>
            <a:r>
              <a:rPr lang="en-US" dirty="0" err="1" smtClean="0"/>
              <a:t>và</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cần</a:t>
            </a:r>
            <a:r>
              <a:rPr lang="en-US" dirty="0" smtClean="0"/>
              <a:t> </a:t>
            </a:r>
            <a:r>
              <a:rPr lang="en-US" dirty="0" err="1" smtClean="0"/>
              <a:t>thực</a:t>
            </a:r>
            <a:r>
              <a:rPr lang="en-US" dirty="0" smtClean="0"/>
              <a:t> </a:t>
            </a:r>
            <a:r>
              <a:rPr lang="en-US" dirty="0" err="1" smtClean="0"/>
              <a:t>hiện</a:t>
            </a:r>
            <a:r>
              <a:rPr lang="en-US" dirty="0" smtClean="0"/>
              <a:t> </a:t>
            </a:r>
            <a:endParaRPr lang="en-US" dirty="0"/>
          </a:p>
        </p:txBody>
      </p:sp>
      <p:sp>
        <p:nvSpPr>
          <p:cNvPr id="4" name="Rectangle 3"/>
          <p:cNvSpPr/>
          <p:nvPr/>
        </p:nvSpPr>
        <p:spPr>
          <a:xfrm>
            <a:off x="1411941" y="2286000"/>
            <a:ext cx="6553200" cy="4247317"/>
          </a:xfrm>
          <a:prstGeom prst="rect">
            <a:avLst/>
          </a:prstGeom>
        </p:spPr>
        <p:txBody>
          <a:bodyPr wrap="square">
            <a:spAutoFit/>
          </a:bodyPr>
          <a:lstStyle/>
          <a:p>
            <a:pPr marL="285750" indent="-285750">
              <a:buFont typeface="Arial" pitchFamily="34" charset="0"/>
              <a:buChar char="•"/>
            </a:pP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Đây là một trang website bán và cho phép đặt món ăn trực tuyến, Thông tin món ăn giá cả được thể hiện chi tiết cụ thể cho khách hàng có thể xem trực tiếp trên web và thông tin chính xác </a:t>
            </a:r>
            <a:r>
              <a:rPr lang="vi-VN" dirty="0"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a:t>
            </a:r>
          </a:p>
          <a:p>
            <a:pPr marL="285750" indent="-285750">
              <a:buFont typeface="Arial" pitchFamily="34" charset="0"/>
              <a:buChar char="•"/>
            </a:pPr>
            <a:endParaRPr lang="en-US" dirty="0" smtClean="0">
              <a:latin typeface="Times New Roman" pitchFamily="18" charset="0"/>
              <a:cs typeface="Times New Roman" pitchFamily="18" charset="0"/>
            </a:endParaRPr>
          </a:p>
          <a:p>
            <a:r>
              <a:rPr lang="vi-VN" dirty="0" smtClean="0"/>
              <a:t>- </a:t>
            </a:r>
            <a:r>
              <a:rPr lang="vi-VN" dirty="0"/>
              <a:t>Tìm hiểu về chức năng hoạt động của xamarin</a:t>
            </a:r>
          </a:p>
          <a:p>
            <a:r>
              <a:rPr lang="vi-VN" dirty="0"/>
              <a:t>- Chuẩn bị cơ sở thiết bị phần cứng</a:t>
            </a:r>
          </a:p>
          <a:p>
            <a:r>
              <a:rPr lang="vi-VN" dirty="0"/>
              <a:t>- Cài đặt phần mềm cần thiết khi sử dụng xamarin</a:t>
            </a:r>
          </a:p>
          <a:p>
            <a:r>
              <a:rPr lang="vi-VN" dirty="0"/>
              <a:t>- Thiết kế giao diện ứng dụng với xamarin</a:t>
            </a:r>
          </a:p>
          <a:p>
            <a:r>
              <a:rPr lang="vi-VN" dirty="0"/>
              <a:t>- Tư vấn, xây dựng, phát triển web</a:t>
            </a:r>
          </a:p>
          <a:p>
            <a:r>
              <a:rPr lang="vi-VN" dirty="0"/>
              <a:t>- Hiển thị danh sách Menu từng loại</a:t>
            </a:r>
          </a:p>
          <a:p>
            <a:r>
              <a:rPr lang="vi-VN" dirty="0"/>
              <a:t>- Hiển thị được thông tin chi tiết món ăn</a:t>
            </a:r>
          </a:p>
          <a:p>
            <a:r>
              <a:rPr lang="vi-VN" dirty="0"/>
              <a:t>- Xử lí đơn đặt hàng</a:t>
            </a:r>
          </a:p>
          <a:p>
            <a:r>
              <a:rPr lang="vi-VN" dirty="0"/>
              <a:t>- Cho phép truy cập vào CSDL</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464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down)">
                                      <p:cBhvr>
                                        <p:cTn id="20" dur="500"/>
                                        <p:tgtEl>
                                          <p:spTgt spid="4">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down)">
                                      <p:cBhvr>
                                        <p:cTn id="23" dur="500"/>
                                        <p:tgtEl>
                                          <p:spTgt spid="4">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wipe(down)">
                                      <p:cBhvr>
                                        <p:cTn id="26" dur="500"/>
                                        <p:tgtEl>
                                          <p:spTgt spid="4">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down)">
                                      <p:cBhvr>
                                        <p:cTn id="29" dur="500"/>
                                        <p:tgtEl>
                                          <p:spTgt spid="4">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down)">
                                      <p:cBhvr>
                                        <p:cTn id="35" dur="500"/>
                                        <p:tgtEl>
                                          <p:spTgt spid="4">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wipe(down)">
                                      <p:cBhvr>
                                        <p:cTn id="38" dur="500"/>
                                        <p:tgtEl>
                                          <p:spTgt spid="4">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wipe(down)">
                                      <p:cBhvr>
                                        <p:cTn id="4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295400" y="914400"/>
            <a:ext cx="7391400" cy="5257800"/>
          </a:xfrm>
        </p:spPr>
        <p:txBody>
          <a:bodyPr>
            <a:normAutofit/>
          </a:bodyPr>
          <a:lstStyle/>
          <a:p>
            <a:pPr>
              <a:buFont typeface="Arial" pitchFamily="34" charset="0"/>
              <a:buChar char="•"/>
            </a:pPr>
            <a:r>
              <a:rPr lang="en-US" dirty="0" err="1" smtClean="0">
                <a:solidFill>
                  <a:schemeClr val="tx1"/>
                </a:solidFill>
                <a:latin typeface="Times New Roman" pitchFamily="18" charset="0"/>
                <a:cs typeface="Times New Roman" pitchFamily="18" charset="0"/>
              </a:rPr>
              <a:t>Nhiệm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vụ</a:t>
            </a:r>
            <a:r>
              <a:rPr lang="en-US" dirty="0" smtClean="0">
                <a:solidFill>
                  <a:schemeClr val="tx1"/>
                </a:solidFill>
                <a:latin typeface="Times New Roman" pitchFamily="18" charset="0"/>
                <a:cs typeface="Times New Roman" pitchFamily="18" charset="0"/>
              </a:rPr>
              <a:t>: </a:t>
            </a:r>
            <a:r>
              <a:rPr lang="vi-VN" dirty="0">
                <a:latin typeface="Times New Roman" pitchFamily="18" charset="0"/>
                <a:cs typeface="Times New Roman" pitchFamily="18" charset="0"/>
              </a:rPr>
              <a:t>Thiết kế một trang web bán hàng với Xamarin, trang web phải đẹp mắt dễ hiểu giao diện mang tính dễ dùng phải làm sao cho khách hàng thấy được những thứ cần tìm cung cấp đầy đủ thông tin cần thiết khuyến mãi để thu hút khách hàng, đặt biệt phải đảm bảo tính năng bảo mật thông tin khách hàng trong quá trình đặt mua qua internet, hiển thị được các thông tin món ăn cũng như giá cả đầy đủ nhất, Phải xử lí được nhiều khách hàng đặt món ăn cùng lúc, hiển thị đơn đặt hàng và khách hàng có thể xem lại hóa đơn đặt hàng, thống kê theo ngày, khoản thời gian, thông tin địa chỉ của khách hàng đã yêu cầu đặt hàng, đồng thời trang web phải luôn luôn đổi mới, hấp dẫn.</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5246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934200" cy="3474720"/>
          </a:xfrm>
        </p:spPr>
        <p:txBody>
          <a:bodyPr>
            <a:normAutofit fontScale="77500" lnSpcReduction="20000"/>
          </a:bodyPr>
          <a:lstStyle/>
          <a:p>
            <a:r>
              <a:rPr lang="en-US" dirty="0" err="1" smtClean="0"/>
              <a:t>Yêu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a:t>
            </a:r>
          </a:p>
          <a:p>
            <a:endParaRPr lang="en-US" dirty="0" smtClean="0"/>
          </a:p>
          <a:p>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phần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khách</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hàng</a:t>
            </a:r>
            <a:r>
              <a:rPr lang="en-US" sz="2300" dirty="0" smtClean="0">
                <a:latin typeface="Times New Roman" pitchFamily="18" charset="0"/>
                <a:cs typeface="Times New Roman" pitchFamily="18" charset="0"/>
              </a:rPr>
              <a:t>: </a:t>
            </a:r>
            <a:r>
              <a:rPr lang="vi-VN" sz="2300" dirty="0">
                <a:latin typeface="Times New Roman" pitchFamily="18" charset="0"/>
                <a:cs typeface="Times New Roman" pitchFamily="18" charset="0"/>
              </a:rPr>
              <a:t>khách hàng chính là người có nhu cầu mua đồ ăn từ trang web, họ sẽ tìm những món ăn thích hợp từ hệ thống và đặt mua các món ăn này. Vì vậy trang web cần có những chức năng sau:</a:t>
            </a:r>
          </a:p>
          <a:p>
            <a:pPr marL="45720" indent="0">
              <a:buNone/>
            </a:pPr>
            <a:r>
              <a:rPr lang="en-US" sz="2300" dirty="0">
                <a:latin typeface="Times New Roman" pitchFamily="18" charset="0"/>
                <a:cs typeface="Times New Roman" pitchFamily="18" charset="0"/>
              </a:rPr>
              <a:t>-</a:t>
            </a:r>
            <a:r>
              <a:rPr lang="vi-VN" sz="2300" dirty="0" smtClean="0">
                <a:latin typeface="Times New Roman" pitchFamily="18" charset="0"/>
                <a:cs typeface="Times New Roman" pitchFamily="18" charset="0"/>
              </a:rPr>
              <a:t> </a:t>
            </a:r>
            <a:r>
              <a:rPr lang="vi-VN" sz="2300" dirty="0">
                <a:latin typeface="Times New Roman" pitchFamily="18" charset="0"/>
                <a:cs typeface="Times New Roman" pitchFamily="18" charset="0"/>
              </a:rPr>
              <a:t>Hiển thị danh sách các món ăn của cửa hàng để khách hàng có thể xem và đặt hàng.</a:t>
            </a:r>
          </a:p>
          <a:p>
            <a:pPr marL="45720" indent="0">
              <a:buNone/>
            </a:pPr>
            <a:r>
              <a:rPr lang="en-US" sz="2300" dirty="0">
                <a:latin typeface="Times New Roman" pitchFamily="18" charset="0"/>
                <a:cs typeface="Times New Roman" pitchFamily="18" charset="0"/>
              </a:rPr>
              <a:t>-</a:t>
            </a:r>
            <a:r>
              <a:rPr lang="vi-VN" sz="2300" dirty="0" smtClean="0">
                <a:latin typeface="Times New Roman" pitchFamily="18" charset="0"/>
                <a:cs typeface="Times New Roman" pitchFamily="18" charset="0"/>
              </a:rPr>
              <a:t> </a:t>
            </a:r>
            <a:r>
              <a:rPr lang="vi-VN" sz="2300" dirty="0">
                <a:latin typeface="Times New Roman" pitchFamily="18" charset="0"/>
                <a:cs typeface="Times New Roman" pitchFamily="18" charset="0"/>
              </a:rPr>
              <a:t>Khách hàng có thể xem được chi tiết thành phần món ăn</a:t>
            </a:r>
          </a:p>
          <a:p>
            <a:pPr marL="45720" indent="0">
              <a:buNone/>
            </a:pPr>
            <a:r>
              <a:rPr lang="en-US" sz="2300" dirty="0">
                <a:latin typeface="Times New Roman" pitchFamily="18" charset="0"/>
                <a:cs typeface="Times New Roman" pitchFamily="18" charset="0"/>
              </a:rPr>
              <a:t>-</a:t>
            </a:r>
            <a:r>
              <a:rPr lang="vi-VN" sz="2300" dirty="0" smtClean="0">
                <a:latin typeface="Times New Roman" pitchFamily="18" charset="0"/>
                <a:cs typeface="Times New Roman" pitchFamily="18" charset="0"/>
              </a:rPr>
              <a:t> </a:t>
            </a:r>
            <a:r>
              <a:rPr lang="vi-VN" sz="2300" dirty="0">
                <a:latin typeface="Times New Roman" pitchFamily="18" charset="0"/>
                <a:cs typeface="Times New Roman" pitchFamily="18" charset="0"/>
              </a:rPr>
              <a:t>Thông tin khuyến mãi sẽ luôn được ưu tiên hiển thị</a:t>
            </a:r>
          </a:p>
          <a:p>
            <a:pPr marL="45720" indent="0">
              <a:buNone/>
            </a:pPr>
            <a:r>
              <a:rPr lang="en-US" sz="2300" dirty="0">
                <a:latin typeface="Times New Roman" pitchFamily="18" charset="0"/>
                <a:cs typeface="Times New Roman" pitchFamily="18" charset="0"/>
              </a:rPr>
              <a:t>-</a:t>
            </a:r>
            <a:r>
              <a:rPr lang="vi-VN" sz="2300" dirty="0" smtClean="0">
                <a:latin typeface="Times New Roman" pitchFamily="18" charset="0"/>
                <a:cs typeface="Times New Roman" pitchFamily="18" charset="0"/>
              </a:rPr>
              <a:t> </a:t>
            </a:r>
            <a:r>
              <a:rPr lang="vi-VN" sz="2300" dirty="0">
                <a:latin typeface="Times New Roman" pitchFamily="18" charset="0"/>
                <a:cs typeface="Times New Roman" pitchFamily="18" charset="0"/>
              </a:rPr>
              <a:t>Sau khi khách hàng chọn đặt hàng sẽ hiện thị đơn đặt hàng để khách hàng điển chi tiết thông tin cá nhân: tên, địa chỉ, sdt…</a:t>
            </a:r>
          </a:p>
          <a:p>
            <a:pPr marL="45720" indent="0">
              <a:buNone/>
            </a:pPr>
            <a:endParaRPr lang="en-US" dirty="0"/>
          </a:p>
        </p:txBody>
      </p:sp>
    </p:spTree>
    <p:extLst>
      <p:ext uri="{BB962C8B-B14F-4D97-AF65-F5344CB8AC3E}">
        <p14:creationId xmlns:p14="http://schemas.microsoft.com/office/powerpoint/2010/main" val="297351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60929" y="758414"/>
            <a:ext cx="7010400" cy="3474720"/>
          </a:xfrm>
        </p:spPr>
        <p:txBody>
          <a:bodyPr>
            <a:normAutofit lnSpcReduction="10000"/>
          </a:bodyPr>
          <a:lstStyle/>
          <a:p>
            <a:r>
              <a:rPr lang="vi-VN" dirty="0" smtClean="0"/>
              <a:t> </a:t>
            </a:r>
            <a:r>
              <a:rPr lang="vi-VN" dirty="0"/>
              <a:t>Phần Người quản trị: Người làm chủ ứng dụng, người có thể kiểm soát mọi hoạt động của hệ thống, Người này nắm Username và password để truy cập vào CSDL và thực hiện các chức năng:</a:t>
            </a:r>
          </a:p>
          <a:p>
            <a:pPr marL="45720" indent="0">
              <a:buNone/>
            </a:pPr>
            <a:r>
              <a:rPr lang="en-US" dirty="0" smtClean="0"/>
              <a:t>- </a:t>
            </a:r>
            <a:r>
              <a:rPr lang="vi-VN" dirty="0" smtClean="0"/>
              <a:t>Chức </a:t>
            </a:r>
            <a:r>
              <a:rPr lang="vi-VN" dirty="0"/>
              <a:t>năng cập nhật, thêm, xóa, sửa tên thông tin chi tiết món ăn.</a:t>
            </a:r>
          </a:p>
          <a:p>
            <a:pPr marL="45720" indent="0">
              <a:buNone/>
            </a:pPr>
            <a:r>
              <a:rPr lang="en-US" dirty="0" smtClean="0"/>
              <a:t>- </a:t>
            </a:r>
            <a:r>
              <a:rPr lang="vi-VN" dirty="0" smtClean="0"/>
              <a:t>Kiểm </a:t>
            </a:r>
            <a:r>
              <a:rPr lang="vi-VN" dirty="0"/>
              <a:t>tra các đơn đặt của khách hàng, hiển thị đơn đặt hàng hợp lệ</a:t>
            </a:r>
          </a:p>
          <a:p>
            <a:pPr marL="45720" indent="0">
              <a:buNone/>
            </a:pPr>
            <a:r>
              <a:rPr lang="en-US" dirty="0" smtClean="0"/>
              <a:t>- </a:t>
            </a:r>
            <a:r>
              <a:rPr lang="vi-VN" dirty="0" smtClean="0"/>
              <a:t>Thống </a:t>
            </a:r>
            <a:r>
              <a:rPr lang="vi-VN" dirty="0"/>
              <a:t>kê số lượng đơn hàng theo tuần, ngày, thời gian.</a:t>
            </a:r>
          </a:p>
          <a:p>
            <a:endParaRPr lang="en-US" dirty="0"/>
          </a:p>
        </p:txBody>
      </p:sp>
    </p:spTree>
    <p:extLst>
      <p:ext uri="{BB962C8B-B14F-4D97-AF65-F5344CB8AC3E}">
        <p14:creationId xmlns:p14="http://schemas.microsoft.com/office/powerpoint/2010/main" val="212619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6512511" cy="1143000"/>
          </a:xfrm>
        </p:spPr>
        <p:txBody>
          <a:bodyPr/>
          <a:lstStyle/>
          <a:p>
            <a:pPr marL="0" indent="0">
              <a:buNone/>
            </a:pPr>
            <a:r>
              <a:rPr lang="en-US" dirty="0" err="1" smtClean="0"/>
              <a:t>Chương</a:t>
            </a:r>
            <a:r>
              <a:rPr lang="en-US" dirty="0" smtClean="0"/>
              <a:t> 4: </a:t>
            </a:r>
            <a:r>
              <a:rPr lang="en-US" dirty="0" err="1" smtClean="0"/>
              <a:t>Thiết</a:t>
            </a:r>
            <a:r>
              <a:rPr lang="en-US" dirty="0" smtClean="0"/>
              <a:t> </a:t>
            </a:r>
            <a:r>
              <a:rPr lang="en-US" dirty="0" err="1" smtClean="0"/>
              <a:t>kế</a:t>
            </a:r>
            <a:endParaRPr lang="en-US" dirty="0"/>
          </a:p>
        </p:txBody>
      </p:sp>
      <p:pic>
        <p:nvPicPr>
          <p:cNvPr id="6146" name="Picture 2"/>
          <p:cNvPicPr>
            <a:picLocks noGrp="1" noChangeAspect="1" noChangeArrowheads="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971800"/>
            <a:ext cx="1685745" cy="347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71600" y="2057400"/>
            <a:ext cx="1784931" cy="369332"/>
          </a:xfrm>
          <a:prstGeom prst="rect">
            <a:avLst/>
          </a:prstGeom>
          <a:noFill/>
        </p:spPr>
        <p:txBody>
          <a:bodyPr wrap="square" rtlCol="0">
            <a:spAutoFit/>
          </a:bodyPr>
          <a:lstStyle/>
          <a:p>
            <a:r>
              <a:rPr lang="en-US" dirty="0" smtClean="0"/>
              <a:t>3.1 </a:t>
            </a:r>
            <a:r>
              <a:rPr lang="en-US" dirty="0" err="1" smtClean="0"/>
              <a:t>Giao</a:t>
            </a:r>
            <a:r>
              <a:rPr lang="en-US" dirty="0" smtClean="0"/>
              <a:t> </a:t>
            </a:r>
            <a:r>
              <a:rPr lang="en-US" dirty="0" err="1" smtClean="0"/>
              <a:t>diện</a:t>
            </a:r>
            <a:endParaRPr lang="en-US" dirty="0"/>
          </a:p>
        </p:txBody>
      </p:sp>
      <p:sp>
        <p:nvSpPr>
          <p:cNvPr id="7" name="Right Arrow 6"/>
          <p:cNvSpPr/>
          <p:nvPr/>
        </p:nvSpPr>
        <p:spPr>
          <a:xfrm>
            <a:off x="3048000" y="4419600"/>
            <a:ext cx="1905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9" name="Picture 5" descr="https://f12.photo.talk.zdn.vn/5767191540240326377/bea44ea54211b04fe9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12" y="2895600"/>
            <a:ext cx="1816393" cy="357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9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fade">
                                      <p:cBhvr>
                                        <p:cTn id="12" dur="1000"/>
                                        <p:tgtEl>
                                          <p:spTgt spid="6149"/>
                                        </p:tgtEl>
                                      </p:cBhvr>
                                    </p:animEffect>
                                    <p:anim calcmode="lin" valueType="num">
                                      <p:cBhvr>
                                        <p:cTn id="13" dur="1000" fill="hold"/>
                                        <p:tgtEl>
                                          <p:spTgt spid="6149"/>
                                        </p:tgtEl>
                                        <p:attrNameLst>
                                          <p:attrName>ppt_x</p:attrName>
                                        </p:attrNameLst>
                                      </p:cBhvr>
                                      <p:tavLst>
                                        <p:tav tm="0">
                                          <p:val>
                                            <p:strVal val="#ppt_x"/>
                                          </p:val>
                                        </p:tav>
                                        <p:tav tm="100000">
                                          <p:val>
                                            <p:strVal val="#ppt_x"/>
                                          </p:val>
                                        </p:tav>
                                      </p:tavLst>
                                    </p:anim>
                                    <p:anim calcmode="lin" valueType="num">
                                      <p:cBhvr>
                                        <p:cTn id="14"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563880"/>
          </a:xfrm>
        </p:spPr>
        <p:txBody>
          <a:bodyPr/>
          <a:lstStyle/>
          <a:p>
            <a:pPr marL="45720" indent="0">
              <a:buNone/>
            </a:pPr>
            <a:r>
              <a:rPr lang="en-US" dirty="0" smtClean="0"/>
              <a:t>3.2 </a:t>
            </a:r>
            <a:r>
              <a:rPr lang="en-US" dirty="0" err="1" smtClean="0"/>
              <a:t>giao</a:t>
            </a:r>
            <a:r>
              <a:rPr lang="en-US" dirty="0" smtClean="0"/>
              <a:t> </a:t>
            </a:r>
            <a:r>
              <a:rPr lang="en-US" dirty="0" err="1" smtClean="0"/>
              <a:t>diện</a:t>
            </a:r>
            <a:r>
              <a:rPr lang="en-US" dirty="0" smtClean="0"/>
              <a:t> Menu</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25019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https://f11.photo.talk.zdn.vn/6918367178836559307/24b2f1b0fd040f5a56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859" y="1143000"/>
            <a:ext cx="2743200" cy="528783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86200" y="3352800"/>
            <a:ext cx="1447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27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arn(inVertical)">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5175"/>
            <a:ext cx="25781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429000" y="2971800"/>
            <a:ext cx="12954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7" name="Picture 5" descr="https://f19-zpc.zdn.vn/4996968558143700386/531d311d3da9cff796b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88" y="801687"/>
            <a:ext cx="2514600" cy="525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down)">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1143000"/>
          </a:xfrm>
        </p:spPr>
        <p:txBody>
          <a:bodyPr/>
          <a:lstStyle/>
          <a:p>
            <a:pPr algn="l"/>
            <a:r>
              <a:rPr lang="en-US" dirty="0" err="1" smtClean="0"/>
              <a:t>Chương</a:t>
            </a:r>
            <a:r>
              <a:rPr lang="en-US" dirty="0" smtClean="0"/>
              <a:t> 1:</a:t>
            </a:r>
            <a:br>
              <a:rPr lang="en-US" dirty="0" smtClean="0"/>
            </a:br>
            <a:r>
              <a:rPr lang="en-US" dirty="0" smtClean="0"/>
              <a:t>*</a:t>
            </a:r>
            <a:r>
              <a:rPr lang="en-US" dirty="0" err="1" smtClean="0"/>
              <a:t>Giới</a:t>
            </a:r>
            <a:r>
              <a:rPr lang="en-US" dirty="0" smtClean="0"/>
              <a:t> </a:t>
            </a:r>
            <a:r>
              <a:rPr lang="en-US" dirty="0" err="1" smtClean="0"/>
              <a:t>thiệu</a:t>
            </a:r>
            <a:r>
              <a:rPr lang="en-US" dirty="0" smtClean="0"/>
              <a:t> </a:t>
            </a:r>
            <a:r>
              <a:rPr lang="en-US" dirty="0" err="1" smtClean="0"/>
              <a:t>Xamarin</a:t>
            </a:r>
            <a:r>
              <a:rPr lang="en-US" dirty="0" smtClean="0"/>
              <a:t> Form</a:t>
            </a:r>
            <a:br>
              <a:rPr lang="en-US" dirty="0" smtClean="0"/>
            </a:br>
            <a:endParaRPr lang="en-US" dirty="0"/>
          </a:p>
        </p:txBody>
      </p:sp>
      <p:sp>
        <p:nvSpPr>
          <p:cNvPr id="3" name="Content Placeholder 2"/>
          <p:cNvSpPr>
            <a:spLocks noGrp="1"/>
          </p:cNvSpPr>
          <p:nvPr>
            <p:ph sz="quarter" idx="13"/>
          </p:nvPr>
        </p:nvSpPr>
        <p:spPr>
          <a:xfrm>
            <a:off x="838200" y="1905000"/>
            <a:ext cx="8210550" cy="3505200"/>
          </a:xfrm>
        </p:spPr>
        <p:txBody>
          <a:bodyPr>
            <a:normAutofit fontScale="70000" lnSpcReduction="20000"/>
          </a:bodyPr>
          <a:lstStyle/>
          <a:p>
            <a:pPr marL="560070" indent="-514350">
              <a:buAutoNum type="romanUcPeriod"/>
            </a:pPr>
            <a:r>
              <a:rPr lang="en-US" sz="3600" dirty="0" err="1" smtClean="0">
                <a:latin typeface="Times New Roman" pitchFamily="18" charset="0"/>
                <a:cs typeface="Times New Roman" pitchFamily="18" charset="0"/>
              </a:rPr>
              <a:t>Tìm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hiểu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Xamarin</a:t>
            </a:r>
            <a:r>
              <a:rPr lang="en-US" sz="3600" dirty="0" smtClean="0">
                <a:latin typeface="Times New Roman" pitchFamily="18" charset="0"/>
                <a:cs typeface="Times New Roman" pitchFamily="18" charset="0"/>
              </a:rPr>
              <a:t> form </a:t>
            </a:r>
          </a:p>
          <a:p>
            <a:r>
              <a:rPr lang="en-US" sz="3100" dirty="0" smtClean="0">
                <a:latin typeface="Times New Roman" pitchFamily="18" charset="0"/>
                <a:cs typeface="Times New Roman" pitchFamily="18" charset="0"/>
              </a:rPr>
              <a:t>  </a:t>
            </a:r>
            <a:r>
              <a:rPr lang="vi-VN" sz="3100" dirty="0" smtClean="0">
                <a:latin typeface="Times New Roman" pitchFamily="18" charset="0"/>
                <a:cs typeface="Times New Roman" pitchFamily="18" charset="0"/>
              </a:rPr>
              <a:t>Xamarin được thành lập vào tháng 5 năm 2011 bởi các kỹ sư đã tạo ra Mono</a:t>
            </a:r>
            <a:r>
              <a:rPr lang="en-US" sz="3100" dirty="0" smtClean="0">
                <a:latin typeface="Times New Roman" pitchFamily="18" charset="0"/>
                <a:cs typeface="Times New Roman" pitchFamily="18" charset="0"/>
              </a:rPr>
              <a:t>(</a:t>
            </a:r>
            <a:r>
              <a:rPr lang="vi-VN" sz="3100" dirty="0">
                <a:latin typeface="Times New Roman" pitchFamily="18" charset="0"/>
                <a:cs typeface="Times New Roman" pitchFamily="18" charset="0"/>
              </a:rPr>
              <a:t>Mono là một nền tảng phần mềm được thiết kế để cho phép các nhà phát triển dễ dàng tạo ra các ứng dụng đa nền tảng.</a:t>
            </a:r>
            <a:r>
              <a:rPr lang="en-US" sz="3100" dirty="0" smtClean="0">
                <a:latin typeface="Times New Roman" pitchFamily="18" charset="0"/>
                <a:cs typeface="Times New Roman" pitchFamily="18" charset="0"/>
              </a:rPr>
              <a:t>)</a:t>
            </a:r>
            <a:r>
              <a:rPr lang="vi-VN" sz="3100" dirty="0" smtClean="0">
                <a:latin typeface="Times New Roman" pitchFamily="18" charset="0"/>
                <a:cs typeface="Times New Roman" pitchFamily="18" charset="0"/>
              </a:rPr>
              <a:t>, Mono cho Android và MonoTouch, là sự triển khai nhiều nền tảng của Common Language Infrastructure (CLI) và Common Language Specifications (Thường được gọi là Microsoft .NET). Với cơ sở mã nguồn mở của C#, các nhà phát triển có thể sử dụng các công cụ Xamarin để viết các ứng dụng Android, iOS và Windows với giao diện người dùng và chia sẻ code trên nhiều nền tảng, bao gồm Windows và macOS.</a:t>
            </a:r>
          </a:p>
          <a:p>
            <a:pPr marL="560070" indent="-514350">
              <a:buAutoNum type="romanUcPeriod"/>
            </a:pPr>
            <a:endParaRPr lang="en-US" dirty="0" smtClean="0"/>
          </a:p>
          <a:p>
            <a:pPr marL="45720" indent="0">
              <a:buNone/>
            </a:pPr>
            <a:endParaRPr lang="en-US" dirty="0" smtClean="0"/>
          </a:p>
        </p:txBody>
      </p:sp>
      <p:pic>
        <p:nvPicPr>
          <p:cNvPr id="2050" name="Picture 2" descr="Xamarin phần 1: Hướng dẫn cài đặt Xamarin &amp; Visual Studio 2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495925"/>
            <a:ext cx="8820150" cy="92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68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9525000" cy="1295400"/>
          </a:xfrm>
        </p:spPr>
        <p:txBody>
          <a:bodyPr/>
          <a:lstStyle/>
          <a:p>
            <a:r>
              <a:rPr lang="en-US" dirty="0" err="1" smtClean="0"/>
              <a:t>Chương</a:t>
            </a:r>
            <a:r>
              <a:rPr lang="en-US" dirty="0" smtClean="0"/>
              <a:t> 5: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4" name="TextBox 3"/>
          <p:cNvSpPr txBox="1"/>
          <p:nvPr/>
        </p:nvSpPr>
        <p:spPr>
          <a:xfrm>
            <a:off x="1268506" y="2057400"/>
            <a:ext cx="3455894" cy="369332"/>
          </a:xfrm>
          <a:prstGeom prst="rect">
            <a:avLst/>
          </a:prstGeom>
          <a:noFill/>
        </p:spPr>
        <p:txBody>
          <a:bodyPr wrap="square" rtlCol="0">
            <a:spAutoFit/>
          </a:bodyPr>
          <a:lstStyle/>
          <a:p>
            <a:r>
              <a:rPr lang="en-US" dirty="0" smtClean="0"/>
              <a:t>4.1 </a:t>
            </a:r>
            <a:r>
              <a:rPr lang="en-US" dirty="0" err="1" smtClean="0"/>
              <a:t>Tích</a:t>
            </a:r>
            <a:r>
              <a:rPr lang="en-US" dirty="0" smtClean="0"/>
              <a:t> </a:t>
            </a:r>
            <a:r>
              <a:rPr lang="en-US" dirty="0" err="1" smtClean="0"/>
              <a:t>hợp</a:t>
            </a:r>
            <a:r>
              <a:rPr lang="en-US" dirty="0" smtClean="0"/>
              <a:t> login firebase</a:t>
            </a:r>
            <a:endParaRPr lang="en-US" dirty="0"/>
          </a:p>
        </p:txBody>
      </p:sp>
      <p:pic>
        <p:nvPicPr>
          <p:cNvPr id="9221" name="Picture 5" descr="Authentication for IOS og Android med Firebase i Xamarin Forms • Euromi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19726"/>
            <a:ext cx="7624482" cy="3787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48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heel(1)">
                                      <p:cBhvr>
                                        <p:cTn id="7" dur="2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3276600" cy="411480"/>
          </a:xfrm>
        </p:spPr>
        <p:txBody>
          <a:bodyPr>
            <a:normAutofit lnSpcReduction="10000"/>
          </a:bodyPr>
          <a:lstStyle/>
          <a:p>
            <a:pPr marL="45720" indent="0">
              <a:buNone/>
            </a:pPr>
            <a:r>
              <a:rPr lang="en-US" dirty="0" smtClean="0"/>
              <a:t>4.2 </a:t>
            </a:r>
            <a:r>
              <a:rPr lang="en-US" dirty="0" err="1" smtClean="0"/>
              <a:t>Chức</a:t>
            </a:r>
            <a:r>
              <a:rPr lang="en-US" dirty="0" smtClean="0"/>
              <a:t> </a:t>
            </a:r>
            <a:r>
              <a:rPr lang="en-US" dirty="0" err="1" smtClean="0"/>
              <a:t>năng</a:t>
            </a:r>
            <a:r>
              <a:rPr lang="en-US" dirty="0" smtClean="0"/>
              <a:t> </a:t>
            </a:r>
            <a:r>
              <a:rPr lang="en-US" dirty="0" err="1" smtClean="0"/>
              <a:t>mở</a:t>
            </a:r>
            <a:r>
              <a:rPr lang="en-US" dirty="0" smtClean="0"/>
              <a:t> </a:t>
            </a:r>
            <a:r>
              <a:rPr lang="en-US" dirty="0" err="1" smtClean="0"/>
              <a:t>rộng</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2061865"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581400" y="2971799"/>
            <a:ext cx="1752600" cy="758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95400"/>
            <a:ext cx="2310683"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69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fade">
                                      <p:cBhvr>
                                        <p:cTn id="7" dur="1000"/>
                                        <p:tgtEl>
                                          <p:spTgt spid="10243"/>
                                        </p:tgtEl>
                                      </p:cBhvr>
                                    </p:animEffect>
                                    <p:anim calcmode="lin" valueType="num">
                                      <p:cBhvr>
                                        <p:cTn id="8" dur="1000" fill="hold"/>
                                        <p:tgtEl>
                                          <p:spTgt spid="10243"/>
                                        </p:tgtEl>
                                        <p:attrNameLst>
                                          <p:attrName>ppt_x</p:attrName>
                                        </p:attrNameLst>
                                      </p:cBhvr>
                                      <p:tavLst>
                                        <p:tav tm="0">
                                          <p:val>
                                            <p:strVal val="#ppt_x"/>
                                          </p:val>
                                        </p:tav>
                                        <p:tav tm="100000">
                                          <p:val>
                                            <p:strVal val="#ppt_x"/>
                                          </p:val>
                                        </p:tav>
                                      </p:tavLst>
                                    </p:anim>
                                    <p:anim calcmode="lin" valueType="num">
                                      <p:cBhvr>
                                        <p:cTn id="9"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228600"/>
            <a:ext cx="8458200" cy="6248400"/>
          </a:xfrm>
        </p:spPr>
        <p:txBody>
          <a:bodyPr>
            <a:normAutofit/>
          </a:bodyPr>
          <a:lstStyle/>
          <a:p>
            <a:r>
              <a:rPr lang="vi-VN" b="1" i="1" dirty="0"/>
              <a:t>+ Phần Tổng Kết:</a:t>
            </a:r>
          </a:p>
          <a:p>
            <a:r>
              <a:rPr lang="vi-VN" dirty="0"/>
              <a:t>Nhiều developer đã sử dụng Xamarin như là một công cụ phát triển ứng dụng. Được support bởi Microsoft, bạn sẽ an tâm hơn khi đào sâu nghiên cứu cũng như học cách làm ứng dụng nhanh hơn. Ngôn ngữ C# lại dễ học và dễ hiểu, làm web hay app để trở nên dễ dàng hơn bao giờ hết</a:t>
            </a:r>
            <a:r>
              <a:rPr lang="vi-VN" dirty="0" smtClean="0"/>
              <a:t>.</a:t>
            </a:r>
            <a:endParaRPr lang="en-US" dirty="0" smtClean="0"/>
          </a:p>
          <a:p>
            <a:r>
              <a:rPr lang="vi-VN" dirty="0"/>
              <a:t>Hầu hết các chủ doanh nghiệp lựa chọn nền tảng ứng dụng phát triển mobile Xamarin vì nó làm giảm thời gian tiếp cận thị trường và chi phí kỹ thuật, bằng cách chia sẻ mã code và sử dụng 1 single technology. Tuy nhiên, mục đích của</a:t>
            </a:r>
          </a:p>
          <a:p>
            <a:endParaRPr lang="vi-VN" dirty="0"/>
          </a:p>
          <a:p>
            <a:endParaRPr lang="en-US" dirty="0"/>
          </a:p>
        </p:txBody>
      </p:sp>
    </p:spTree>
    <p:extLst>
      <p:ext uri="{BB962C8B-B14F-4D97-AF65-F5344CB8AC3E}">
        <p14:creationId xmlns:p14="http://schemas.microsoft.com/office/powerpoint/2010/main" val="186774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391400" cy="5593080"/>
          </a:xfrm>
        </p:spPr>
        <p:txBody>
          <a:bodyPr>
            <a:normAutofit/>
          </a:bodyPr>
          <a:lstStyle/>
          <a:p>
            <a:r>
              <a:rPr lang="vi-VN" dirty="0" smtClean="0"/>
              <a:t>ứng </a:t>
            </a:r>
            <a:r>
              <a:rPr lang="vi-VN" dirty="0"/>
              <a:t>dụng và đối tượng mục tiêu mới chính là yếu tố quan trọng cần xem xét. Trong trường hợp người dùng phải đối mặt với UI nặng, số lượng mã được chia sẻ bị giảm đi đáng kể. Như vậy, phát triển nền tảng đa diện của Xamarin mất đi lợi ích của nó, hệ quả là chi phí và thời gian làm việc của giải pháp native. Tuy nhiên, nếu bạn tìm kiếm một giải pháp Xamarin thay thế để xây dựng ứng dụng điện thoại đa nền tảng, bạn có thể sẽ thất vọng. Xamarin là đáng giá? Đúng. Nhưng đi liền với nó là một cái giá nhất định. Nếu không có nhu cầu để phát triển nhanh app có nội dung đơn giản hay app mẫu, bạn vẫn nên sử dụng phát triển native cho ứng dụng của mìn</a:t>
            </a:r>
            <a:r>
              <a:rPr lang="en-US" dirty="0"/>
              <a:t>h.</a:t>
            </a:r>
            <a:endParaRPr lang="vi-VN" dirty="0"/>
          </a:p>
        </p:txBody>
      </p:sp>
    </p:spTree>
    <p:extLst>
      <p:ext uri="{BB962C8B-B14F-4D97-AF65-F5344CB8AC3E}">
        <p14:creationId xmlns:p14="http://schemas.microsoft.com/office/powerpoint/2010/main" val="3884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391400" cy="5212080"/>
          </a:xfrm>
        </p:spPr>
        <p:txBody>
          <a:bodyPr>
            <a:normAutofit/>
          </a:bodyPr>
          <a:lstStyle/>
          <a:p>
            <a:r>
              <a:rPr lang="vi-VN" dirty="0"/>
              <a:t>Hiện nay có rất nhiều các nền tảng Hydrid để hỗ trợ làm app trên nhiều nền tảng như React Native (Sử dụng Javascript) support bởi Facebook, Flutter (Sử dụng ngôn ngữ Dart, xem thêm Flutter là gì?) được support bởi Google…nên bạn chắc chắn sẽ đắng đo lựa chọn nên dùng nền tảng nào. Lời khuyên của TopDev là nếu bạn chuyên sâu vào ngôn ngữ lập trình nào thì hãy chọn nền tảng đó mà base. Và hybrid chỉ thật sự phù hợp với các ứng dụng đơn giản, không có quá nặng về UI hoặc app có độ lớn vừa phải. Khi gặp ứng dụng đòi hỏi sự phức tạp, hãy cân nhắc native bạn nhé.</a:t>
            </a:r>
            <a:endParaRPr lang="vi-VN" dirty="0"/>
          </a:p>
        </p:txBody>
      </p:sp>
    </p:spTree>
    <p:extLst>
      <p:ext uri="{BB962C8B-B14F-4D97-AF65-F5344CB8AC3E}">
        <p14:creationId xmlns:p14="http://schemas.microsoft.com/office/powerpoint/2010/main" val="2858941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429000" y="2895600"/>
            <a:ext cx="2514600" cy="990600"/>
          </a:xfrm>
        </p:spPr>
        <p:txBody>
          <a:bodyPr>
            <a:normAutofit/>
          </a:bodyPr>
          <a:lstStyle/>
          <a:p>
            <a:pPr marL="45720" indent="0">
              <a:buNone/>
            </a:pPr>
            <a:r>
              <a:rPr lang="en-US" sz="5200" dirty="0" smtClean="0">
                <a:latin typeface="Times New Roman" pitchFamily="18" charset="0"/>
                <a:cs typeface="Times New Roman" pitchFamily="18" charset="0"/>
              </a:rPr>
              <a:t>The end</a:t>
            </a:r>
            <a:endParaRPr lang="en-US" sz="5200" dirty="0">
              <a:latin typeface="Times New Roman" pitchFamily="18" charset="0"/>
              <a:cs typeface="Times New Roman" pitchFamily="18" charset="0"/>
            </a:endParaRPr>
          </a:p>
        </p:txBody>
      </p:sp>
    </p:spTree>
    <p:extLst>
      <p:ext uri="{BB962C8B-B14F-4D97-AF65-F5344CB8AC3E}">
        <p14:creationId xmlns:p14="http://schemas.microsoft.com/office/powerpoint/2010/main" val="209051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90600" y="762000"/>
            <a:ext cx="3276600" cy="5472954"/>
          </a:xfrm>
        </p:spPr>
        <p:txBody>
          <a:bodyPr/>
          <a:lstStyle/>
          <a:p>
            <a:r>
              <a:rPr lang="vi-VN" dirty="0"/>
              <a:t>Là 1 nền tảng lập trình ứng dụng di động cross-platform (có nghĩa là code một lúc có thể chạy trên được cả iOS lẫn Android), Xamarin có những đặc điểm riêng biệt, hiếm có so với các frameworks hiện tại trên thị trường khi mà khả năng native access và trải nghiệm người dùng native vẫn đang bị đặt nghi vấn.</a:t>
            </a:r>
          </a:p>
          <a:p>
            <a:endParaRPr lang="en-US" dirty="0"/>
          </a:p>
        </p:txBody>
      </p:sp>
      <p:pic>
        <p:nvPicPr>
          <p:cNvPr id="1026" name="Picture 2" descr="Xamarin: Giới thiệu và cài đặt Xamarin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76400"/>
            <a:ext cx="3810000" cy="295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26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76200"/>
            <a:ext cx="4038600" cy="6400800"/>
          </a:xfrm>
        </p:spPr>
        <p:txBody>
          <a:bodyPr>
            <a:normAutofit/>
          </a:bodyPr>
          <a:lstStyle/>
          <a:p>
            <a:r>
              <a:rPr lang="vi-VN" b="1" dirty="0"/>
              <a:t>+ Về mặc ưu điểm của Xamarin</a:t>
            </a:r>
          </a:p>
          <a:p>
            <a:r>
              <a:rPr lang="vi-VN" dirty="0"/>
              <a:t>- Chia sẽ code ở mọi nơi: Khi bạn tạo ứng dụng trên Xamarin, bạn sử dụng cùng ngôn ngữ, API và cấu trúc dữ liệu để chia sẻ trung bình 75% code trên tất cả các nền tảng phát triển điện thoại di động. Logic ứng dụng này có thể dễ dàng chia sẻ trên nhiều nền tảng. Qua đó có thể giảm đáng kể chi phí và thời gian phát triển ứng dụng di động cho 3 nền tảng phổ biến nhất.</a:t>
            </a:r>
          </a:p>
          <a:p>
            <a:endParaRPr lang="en-US" dirty="0"/>
          </a:p>
        </p:txBody>
      </p:sp>
      <p:pic>
        <p:nvPicPr>
          <p:cNvPr id="3074" name="Picture 2" descr="Xamarin: Giới thiệu và cài đặt Xamarin - Seth Phá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752600"/>
            <a:ext cx="3505200" cy="246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20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162800" cy="2849880"/>
          </a:xfrm>
        </p:spPr>
        <p:txBody>
          <a:bodyPr>
            <a:normAutofit fontScale="77500" lnSpcReduction="20000"/>
          </a:bodyPr>
          <a:lstStyle/>
          <a:p>
            <a:r>
              <a:rPr lang="vi-VN" dirty="0"/>
              <a:t>- Performance như native: Không giống như phương pháp kết hợp truyền thống dựa trên các công nghệ web, một ứng dụng đa nền tảng được xây dựng với Xamarin cũng có thể xem vào hàng native. Các số liệu performances là tương đương khi so sánh với các số liệu performance của Java cho Android và Objective-C hoặc Swift cho ứng dụng phát triển ứng dụng iOS native. Hơn thế nữa, performance liên tục được cải thiện để phù hợp hoàn toàn với tiêu chuẩn của lập trình native. Nền tảng Xamarin cung cấp là giải pháp để testing và theo dõi hoạt động của ứng dụng. Xamarin Test Cloud kết hợp với công cụ Xamarin Test Recorder cho phép bạn chạy các UI test tự động và xác định các vấn đề về performance trước khi ứng dụng release. Tuy nhiên, dịch vụ này có tính phí.</a:t>
            </a:r>
          </a:p>
          <a:p>
            <a:endParaRPr lang="en-US" dirty="0"/>
          </a:p>
        </p:txBody>
      </p:sp>
      <p:pic>
        <p:nvPicPr>
          <p:cNvPr id="4098" name="Picture 2" descr="Up and run with Syncfusion, Xamarin, and Visual Studio | Syncfusion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52800"/>
            <a:ext cx="568642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523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239000" cy="5288280"/>
          </a:xfrm>
        </p:spPr>
        <p:txBody>
          <a:bodyPr>
            <a:normAutofit lnSpcReduction="10000"/>
          </a:bodyPr>
          <a:lstStyle/>
          <a:p>
            <a:r>
              <a:rPr lang="vi-VN" dirty="0"/>
              <a:t>- Xamarin.Forms như một API: Xamarin.Forms là một API giúp xây dựng code giao diện người dùng có thể được chia sẻ trên các ứng dụng iOS, Android</a:t>
            </a:r>
          </a:p>
          <a:p>
            <a:r>
              <a:rPr lang="vi-VN" dirty="0"/>
              <a:t>và Windows Phone với 100% C#. Xamarin.Forms bao gồm hơn 40 điều khiển và bố cục, được ánh xạ tới các điều khiển gốc trong quá trình chạy.</a:t>
            </a:r>
          </a:p>
          <a:p>
            <a:r>
              <a:rPr lang="vi-VN" dirty="0"/>
              <a:t>- Hỗ trợ tất cả phần cứng: Với Xamarin, giải pháp của bạn sẽ giúp cách chức năng của ứng dụng đạt được native-level, loại trừ tất cả vấn đề tương thích với phần cứng, sử dụng plugins và APIs đặc biệt để làm việc với các chức năng thiết bị thông thường đa nền tảng. Ngoài khả năng truy cập vào API riêng biệt cho mỗi nền tảng, Xamarin còn hỗ trợ liên kết với thư viện native. Từ đó, functionality được tối ưu hóa và đạt được mức độ native tốt hơn với ít chi phí hơn.</a:t>
            </a:r>
          </a:p>
          <a:p>
            <a:endParaRPr lang="en-US" dirty="0"/>
          </a:p>
        </p:txBody>
      </p:sp>
    </p:spTree>
    <p:extLst>
      <p:ext uri="{BB962C8B-B14F-4D97-AF65-F5344CB8AC3E}">
        <p14:creationId xmlns:p14="http://schemas.microsoft.com/office/powerpoint/2010/main" val="3436342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304800"/>
            <a:ext cx="8229600" cy="6324600"/>
          </a:xfrm>
        </p:spPr>
        <p:txBody>
          <a:bodyPr>
            <a:normAutofit/>
          </a:bodyPr>
          <a:lstStyle/>
          <a:p>
            <a:r>
              <a:rPr lang="vi-VN" b="1" dirty="0"/>
              <a:t>+ Khuyết Điểm Của Xamarin:</a:t>
            </a:r>
          </a:p>
          <a:p>
            <a:r>
              <a:rPr lang="vi-VN" dirty="0"/>
              <a:t>- Hỗ trợ chậm các updates mới nhất của các hệ điều hành mobile: Điều này phụ thuộc hoàn toàn vào đội ngũ developer của Xamarin. Khi iOS hoặc Android tung ra các phiên bản mới, phải mất một khoảng thời gian để thực hiện những thay đổi hay đưa vào một plugins mới, v.v..Mặc dù Xamarin khẳng định sẽ hỗ trợ cùng lúc với những cập nhật mới nhất nhưng vẫn có những thời điểm bị trì hoãn.</a:t>
            </a:r>
          </a:p>
          <a:p>
            <a:endParaRPr lang="en-US" dirty="0"/>
          </a:p>
        </p:txBody>
      </p:sp>
    </p:spTree>
    <p:extLst>
      <p:ext uri="{BB962C8B-B14F-4D97-AF65-F5344CB8AC3E}">
        <p14:creationId xmlns:p14="http://schemas.microsoft.com/office/powerpoint/2010/main" val="276835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010400" cy="3230880"/>
          </a:xfrm>
        </p:spPr>
        <p:txBody>
          <a:bodyPr>
            <a:normAutofit lnSpcReduction="10000"/>
          </a:bodyPr>
          <a:lstStyle/>
          <a:p>
            <a:r>
              <a:rPr lang="vi-VN" dirty="0"/>
              <a:t>- Giới hạn truy cập vào thư viện mã nguồn mở: Native development giúp thói quen sử dụng công nghệ mã nguồn mở trở nên quen thuộc, rộng rãi hơn. Với Xamarin, cả developer đều phải sử dụng duy nhất môt component được cung cấp bởi Xamarin và một số mã nguồn mở .Net. Trong khi native development có rất nhiều lựa chọn thư viện opensource cho ứng dụng phát triển điện thoại Android và iOS. Rất tiếc là vẫn còn nhiều native library ngon vẫn chưa hỗ trợ cho Xamarin.</a:t>
            </a:r>
          </a:p>
          <a:p>
            <a:endParaRPr lang="en-US" dirty="0"/>
          </a:p>
        </p:txBody>
      </p:sp>
    </p:spTree>
    <p:extLst>
      <p:ext uri="{BB962C8B-B14F-4D97-AF65-F5344CB8AC3E}">
        <p14:creationId xmlns:p14="http://schemas.microsoft.com/office/powerpoint/2010/main" val="3696494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162800" cy="3154680"/>
          </a:xfrm>
        </p:spPr>
        <p:txBody>
          <a:bodyPr>
            <a:normAutofit/>
          </a:bodyPr>
          <a:lstStyle/>
          <a:p>
            <a:r>
              <a:rPr lang="vi-VN" dirty="0"/>
              <a:t>- Vấn đề hệ sinh thái của samarin: Dĩ nhiên, cộng đồng Xamarin ít hơn so với cộng đồng của iOS hay Android nên để tìm kiếm được 1 developer Xamarin có kinh nghiệm là chuyện không dễ dàng gì dù Xamarin là nền</a:t>
            </a:r>
          </a:p>
          <a:p>
            <a:r>
              <a:rPr lang="vi-VN" dirty="0"/>
              <a:t>tảng được phát triển nhờ sự hỗ trợ từ Microsoft. Theo nhiều nguồn, cộng đồng Xamarin chiếm 10% cộng động lập trình mobile toàn cầu.</a:t>
            </a:r>
            <a:endParaRPr lang="vi-VN" b="1" dirty="0"/>
          </a:p>
          <a:p>
            <a:endParaRPr lang="en-US" dirty="0"/>
          </a:p>
        </p:txBody>
      </p:sp>
    </p:spTree>
    <p:extLst>
      <p:ext uri="{BB962C8B-B14F-4D97-AF65-F5344CB8AC3E}">
        <p14:creationId xmlns:p14="http://schemas.microsoft.com/office/powerpoint/2010/main" val="295076189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2049</Words>
  <Application>Microsoft Office PowerPoint</Application>
  <PresentationFormat>On-screen Show (4:3)</PresentationFormat>
  <Paragraphs>65</Paragraphs>
  <Slides>25</Slides>
  <Notes>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Slipstream</vt:lpstr>
      <vt:lpstr>Angles</vt:lpstr>
      <vt:lpstr>LẬP TRÌNH MOBILE CROSS-PLATFORM VỚI XAMARIN</vt:lpstr>
      <vt:lpstr>Chương 1: *Giới thiệu Xamarin 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2: Hướng dẫn cài đặt</vt:lpstr>
      <vt:lpstr>PowerPoint Presentation</vt:lpstr>
      <vt:lpstr>Chương 3:Chức năng và nhiệm vụ cần thực hiện </vt:lpstr>
      <vt:lpstr>PowerPoint Presentation</vt:lpstr>
      <vt:lpstr>PowerPoint Presentation</vt:lpstr>
      <vt:lpstr>PowerPoint Presentation</vt:lpstr>
      <vt:lpstr>Chương 4: Thiết kế</vt:lpstr>
      <vt:lpstr>PowerPoint Presentation</vt:lpstr>
      <vt:lpstr>PowerPoint Presentation</vt:lpstr>
      <vt:lpstr>Chương 5: Hướng phát triển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ứng dụng với xamarin form</dc:title>
  <dc:creator>Dell</dc:creator>
  <cp:lastModifiedBy>Dell</cp:lastModifiedBy>
  <cp:revision>13</cp:revision>
  <dcterms:created xsi:type="dcterms:W3CDTF">2021-04-27T01:36:26Z</dcterms:created>
  <dcterms:modified xsi:type="dcterms:W3CDTF">2021-04-27T03:54:17Z</dcterms:modified>
</cp:coreProperties>
</file>