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1143000" y="685800"/>
            <a:ext cx="4572000" cy="3429000"/>
          </a:xfrm>
          <a:prstGeom prst="rect">
            <a:avLst/>
          </a:prstGeom>
        </p:spPr>
        <p:txBody>
          <a:bodyPr/>
          <a:lstStyle/>
          <a:p>
            <a:endParaRPr/>
          </a:p>
        </p:txBody>
      </p:sp>
      <p:sp>
        <p:nvSpPr>
          <p:cNvPr id="166" name="Shape 16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rebuchet MS"/>
      </a:defRPr>
    </a:lvl1pPr>
    <a:lvl2pPr indent="228600" defTabSz="457200" latinLnBrk="0">
      <a:defRPr sz="1200">
        <a:latin typeface="+mj-lt"/>
        <a:ea typeface="+mj-ea"/>
        <a:cs typeface="+mj-cs"/>
        <a:sym typeface="Trebuchet MS"/>
      </a:defRPr>
    </a:lvl2pPr>
    <a:lvl3pPr indent="457200" defTabSz="457200" latinLnBrk="0">
      <a:defRPr sz="1200">
        <a:latin typeface="+mj-lt"/>
        <a:ea typeface="+mj-ea"/>
        <a:cs typeface="+mj-cs"/>
        <a:sym typeface="Trebuchet MS"/>
      </a:defRPr>
    </a:lvl3pPr>
    <a:lvl4pPr indent="685800" defTabSz="457200" latinLnBrk="0">
      <a:defRPr sz="1200">
        <a:latin typeface="+mj-lt"/>
        <a:ea typeface="+mj-ea"/>
        <a:cs typeface="+mj-cs"/>
        <a:sym typeface="Trebuchet MS"/>
      </a:defRPr>
    </a:lvl4pPr>
    <a:lvl5pPr indent="914400" defTabSz="457200" latinLnBrk="0">
      <a:defRPr sz="1200">
        <a:latin typeface="+mj-lt"/>
        <a:ea typeface="+mj-ea"/>
        <a:cs typeface="+mj-cs"/>
        <a:sym typeface="Trebuchet MS"/>
      </a:defRPr>
    </a:lvl5pPr>
    <a:lvl6pPr indent="1143000" defTabSz="457200" latinLnBrk="0">
      <a:defRPr sz="1200">
        <a:latin typeface="+mj-lt"/>
        <a:ea typeface="+mj-ea"/>
        <a:cs typeface="+mj-cs"/>
        <a:sym typeface="Trebuchet MS"/>
      </a:defRPr>
    </a:lvl6pPr>
    <a:lvl7pPr indent="1371600" defTabSz="457200" latinLnBrk="0">
      <a:defRPr sz="1200">
        <a:latin typeface="+mj-lt"/>
        <a:ea typeface="+mj-ea"/>
        <a:cs typeface="+mj-cs"/>
        <a:sym typeface="Trebuchet MS"/>
      </a:defRPr>
    </a:lvl7pPr>
    <a:lvl8pPr indent="1600200" defTabSz="457200" latinLnBrk="0">
      <a:defRPr sz="1200">
        <a:latin typeface="+mj-lt"/>
        <a:ea typeface="+mj-ea"/>
        <a:cs typeface="+mj-cs"/>
        <a:sym typeface="Trebuchet MS"/>
      </a:defRPr>
    </a:lvl8pPr>
    <a:lvl9pPr indent="1828800" defTabSz="457200" latinLnBrk="0">
      <a:defRPr sz="1200">
        <a:latin typeface="+mj-lt"/>
        <a:ea typeface="+mj-ea"/>
        <a:cs typeface="+mj-cs"/>
        <a:sym typeface="Trebuchet M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1951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2" name="Group 6"/>
          <p:cNvGrpSpPr/>
          <p:nvPr/>
        </p:nvGrpSpPr>
        <p:grpSpPr>
          <a:xfrm>
            <a:off x="-8" y="-8472"/>
            <a:ext cx="12192013" cy="6866476"/>
            <a:chOff x="-1" y="-1"/>
            <a:chExt cx="12192012" cy="6866474"/>
          </a:xfrm>
        </p:grpSpPr>
        <p:sp>
          <p:nvSpPr>
            <p:cNvPr id="22" name="Straight Connector 31"/>
            <p:cNvSpPr/>
            <p:nvPr/>
          </p:nvSpPr>
          <p:spPr>
            <a:xfrm>
              <a:off x="9371018" y="8464"/>
              <a:ext cx="1219204" cy="6858008"/>
            </a:xfrm>
            <a:prstGeom prst="line">
              <a:avLst/>
            </a:prstGeom>
            <a:noFill/>
            <a:ln w="9525" cap="rnd">
              <a:solidFill>
                <a:srgbClr val="BFBFBF"/>
              </a:solidFill>
              <a:prstDash val="solid"/>
              <a:round/>
            </a:ln>
            <a:effectLst/>
          </p:spPr>
          <p:txBody>
            <a:bodyPr wrap="square" lIns="45718" tIns="45718" rIns="45718" bIns="45718" numCol="1" anchor="t">
              <a:noAutofit/>
            </a:bodyPr>
            <a:lstStyle/>
            <a:p>
              <a:endParaRPr/>
            </a:p>
          </p:txBody>
        </p:sp>
        <p:sp>
          <p:nvSpPr>
            <p:cNvPr id="23" name="Straight Connector 20"/>
            <p:cNvSpPr/>
            <p:nvPr/>
          </p:nvSpPr>
          <p:spPr>
            <a:xfrm flipH="1">
              <a:off x="7425273" y="3689880"/>
              <a:ext cx="4763564" cy="3176591"/>
            </a:xfrm>
            <a:prstGeom prst="line">
              <a:avLst/>
            </a:prstGeom>
            <a:noFill/>
            <a:ln w="9525" cap="rnd">
              <a:solidFill>
                <a:srgbClr val="D9D9D9"/>
              </a:solidFill>
              <a:prstDash val="solid"/>
              <a:round/>
            </a:ln>
            <a:effectLst/>
          </p:spPr>
          <p:txBody>
            <a:bodyPr wrap="square" lIns="45718" tIns="45718" rIns="45718" bIns="45718" numCol="1" anchor="t">
              <a:noAutofit/>
            </a:bodyPr>
            <a:lstStyle/>
            <a:p>
              <a:endParaRPr/>
            </a:p>
          </p:txBody>
        </p:sp>
        <p:sp>
          <p:nvSpPr>
            <p:cNvPr id="24" name="Rectangle 23"/>
            <p:cNvSpPr/>
            <p:nvPr/>
          </p:nvSpPr>
          <p:spPr>
            <a:xfrm>
              <a:off x="9181481" y="-2"/>
              <a:ext cx="3007356" cy="6866476"/>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25" name="Rectangle 25"/>
            <p:cNvSpPr/>
            <p:nvPr/>
          </p:nvSpPr>
          <p:spPr>
            <a:xfrm>
              <a:off x="9603447" y="-2"/>
              <a:ext cx="2588565" cy="6866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26" name="Isosceles Triangle 26"/>
            <p:cNvSpPr/>
            <p:nvPr/>
          </p:nvSpPr>
          <p:spPr>
            <a:xfrm>
              <a:off x="8932338" y="3056466"/>
              <a:ext cx="3259673" cy="38100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27" name="Rectangle 27"/>
            <p:cNvSpPr/>
            <p:nvPr/>
          </p:nvSpPr>
          <p:spPr>
            <a:xfrm>
              <a:off x="9334505" y="-2"/>
              <a:ext cx="2854332" cy="6866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28" name="Rectangle 28"/>
            <p:cNvSpPr/>
            <p:nvPr/>
          </p:nvSpPr>
          <p:spPr>
            <a:xfrm>
              <a:off x="10898736" y="-2"/>
              <a:ext cx="1290100" cy="6866475"/>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29" name="Rectangle 29"/>
            <p:cNvSpPr/>
            <p:nvPr/>
          </p:nvSpPr>
          <p:spPr>
            <a:xfrm>
              <a:off x="10939003" y="-2"/>
              <a:ext cx="1249832" cy="68664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30" name="Isosceles Triangle 30"/>
            <p:cNvSpPr/>
            <p:nvPr/>
          </p:nvSpPr>
          <p:spPr>
            <a:xfrm>
              <a:off x="10371671" y="3598333"/>
              <a:ext cx="1817165" cy="32681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31" name="Isosceles Triangle 18"/>
            <p:cNvSpPr/>
            <p:nvPr/>
          </p:nvSpPr>
          <p:spPr>
            <a:xfrm rot="10800000">
              <a:off x="-1" y="8465"/>
              <a:ext cx="842601" cy="566616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grpSp>
      <p:sp>
        <p:nvSpPr>
          <p:cNvPr id="33" name="Title Text"/>
          <p:cNvSpPr txBox="1">
            <a:spLocks noGrp="1"/>
          </p:cNvSpPr>
          <p:nvPr>
            <p:ph type="title"/>
          </p:nvPr>
        </p:nvSpPr>
        <p:spPr>
          <a:xfrm>
            <a:off x="1507067" y="2404534"/>
            <a:ext cx="7766937" cy="1646305"/>
          </a:xfrm>
          <a:prstGeom prst="rect">
            <a:avLst/>
          </a:prstGeom>
        </p:spPr>
        <p:txBody>
          <a:bodyPr anchor="b"/>
          <a:lstStyle>
            <a:lvl1pPr algn="r">
              <a:defRPr sz="5400"/>
            </a:lvl1pPr>
          </a:lstStyle>
          <a:p>
            <a:r>
              <a:t>Title Text</a:t>
            </a:r>
          </a:p>
        </p:txBody>
      </p:sp>
      <p:sp>
        <p:nvSpPr>
          <p:cNvPr id="34" name="Body Level One…"/>
          <p:cNvSpPr txBox="1">
            <a:spLocks noGrp="1"/>
          </p:cNvSpPr>
          <p:nvPr>
            <p:ph type="body" sz="quarter" idx="1"/>
          </p:nvPr>
        </p:nvSpPr>
        <p:spPr>
          <a:xfrm>
            <a:off x="1507067" y="4050831"/>
            <a:ext cx="7766937" cy="1096905"/>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677335" y="609600"/>
            <a:ext cx="8596670" cy="3403600"/>
          </a:xfrm>
          <a:prstGeom prst="rect">
            <a:avLst/>
          </a:prstGeom>
        </p:spPr>
        <p:txBody>
          <a:bodyPr anchor="ctr"/>
          <a:lstStyle>
            <a:lvl1pPr>
              <a:defRPr sz="4400"/>
            </a:lvl1pPr>
          </a:lstStyle>
          <a:p>
            <a:r>
              <a:t>Title Text</a:t>
            </a:r>
          </a:p>
        </p:txBody>
      </p:sp>
      <p:sp>
        <p:nvSpPr>
          <p:cNvPr id="115" name="Body Level One…"/>
          <p:cNvSpPr txBox="1">
            <a:spLocks noGrp="1"/>
          </p:cNvSpPr>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24" name="Body Level One…"/>
          <p:cNvSpPr txBox="1">
            <a:spLocks noGrp="1"/>
          </p:cNvSpPr>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25" name="Text Placeholder 2"/>
          <p:cNvSpPr>
            <a:spLocks noGrp="1"/>
          </p:cNvSpPr>
          <p:nvPr>
            <p:ph type="body" sz="quarter" idx="21"/>
          </p:nvPr>
        </p:nvSpPr>
        <p:spPr>
          <a:xfrm>
            <a:off x="677334" y="4470398"/>
            <a:ext cx="8596670" cy="1570968"/>
          </a:xfrm>
          <a:prstGeom prst="rect">
            <a:avLst/>
          </a:prstGeom>
        </p:spPr>
        <p:txBody>
          <a:bodyPr anchor="ctr"/>
          <a:lstStyle/>
          <a:p>
            <a:endParaRPr/>
          </a:p>
        </p:txBody>
      </p:sp>
      <p:sp>
        <p:nvSpPr>
          <p:cNvPr id="126" name="TextBox 19"/>
          <p:cNvSpPr txBox="1"/>
          <p:nvPr/>
        </p:nvSpPr>
        <p:spPr>
          <a:xfrm>
            <a:off x="587588" y="469463"/>
            <a:ext cx="518162" cy="1226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r>
              <a:t>“</a:t>
            </a:r>
          </a:p>
        </p:txBody>
      </p:sp>
      <p:sp>
        <p:nvSpPr>
          <p:cNvPr id="127" name="TextBox 21"/>
          <p:cNvSpPr txBox="1"/>
          <p:nvPr/>
        </p:nvSpPr>
        <p:spPr>
          <a:xfrm>
            <a:off x="8938730" y="2565642"/>
            <a:ext cx="518162" cy="122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r>
              <a:t>”</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677335" y="1931988"/>
            <a:ext cx="8596670" cy="2595465"/>
          </a:xfrm>
          <a:prstGeom prst="rect">
            <a:avLst/>
          </a:prstGeom>
        </p:spPr>
        <p:txBody>
          <a:bodyPr anchor="b"/>
          <a:lstStyle>
            <a:lvl1pPr>
              <a:defRPr sz="4400"/>
            </a:lvl1pPr>
          </a:lstStyle>
          <a:p>
            <a:r>
              <a:t>Title Text</a:t>
            </a:r>
          </a:p>
        </p:txBody>
      </p:sp>
      <p:sp>
        <p:nvSpPr>
          <p:cNvPr id="136" name="Body Level One…"/>
          <p:cNvSpPr txBox="1">
            <a:spLocks noGrp="1"/>
          </p:cNvSpPr>
          <p:nvPr>
            <p:ph type="body" sz="quarter" idx="1"/>
          </p:nvPr>
        </p:nvSpPr>
        <p:spPr>
          <a:xfrm>
            <a:off x="677335" y="4527448"/>
            <a:ext cx="8596670" cy="1513919"/>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4"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45"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6" name="Text Placeholder 2"/>
          <p:cNvSpPr>
            <a:spLocks noGrp="1"/>
          </p:cNvSpPr>
          <p:nvPr>
            <p:ph type="body" sz="quarter" idx="21"/>
          </p:nvPr>
        </p:nvSpPr>
        <p:spPr>
          <a:xfrm>
            <a:off x="677334" y="4527448"/>
            <a:ext cx="8596670" cy="1513919"/>
          </a:xfrm>
          <a:prstGeom prst="rect">
            <a:avLst/>
          </a:prstGeom>
        </p:spPr>
        <p:txBody>
          <a:bodyPr/>
          <a:lstStyle/>
          <a:p>
            <a:endParaRPr/>
          </a:p>
        </p:txBody>
      </p:sp>
      <p:sp>
        <p:nvSpPr>
          <p:cNvPr id="147" name="TextBox 23"/>
          <p:cNvSpPr txBox="1"/>
          <p:nvPr/>
        </p:nvSpPr>
        <p:spPr>
          <a:xfrm>
            <a:off x="587588" y="469463"/>
            <a:ext cx="518162" cy="1226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r>
              <a:t>“</a:t>
            </a:r>
          </a:p>
        </p:txBody>
      </p:sp>
      <p:sp>
        <p:nvSpPr>
          <p:cNvPr id="148" name="TextBox 24"/>
          <p:cNvSpPr txBox="1"/>
          <p:nvPr/>
        </p:nvSpPr>
        <p:spPr>
          <a:xfrm>
            <a:off x="8938730" y="2565642"/>
            <a:ext cx="518162" cy="122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r>
              <a:t>”</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685798" y="609600"/>
            <a:ext cx="8588204" cy="3022600"/>
          </a:xfrm>
          <a:prstGeom prst="rect">
            <a:avLst/>
          </a:prstGeom>
        </p:spPr>
        <p:txBody>
          <a:bodyPr anchor="ctr"/>
          <a:lstStyle>
            <a:lvl1pPr>
              <a:defRPr sz="4400"/>
            </a:lvl1pPr>
          </a:lstStyle>
          <a:p>
            <a:r>
              <a:t>Title Text</a:t>
            </a:r>
          </a:p>
        </p:txBody>
      </p:sp>
      <p:sp>
        <p:nvSpPr>
          <p:cNvPr id="157"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58" name="Text Placeholder 2"/>
          <p:cNvSpPr>
            <a:spLocks noGrp="1"/>
          </p:cNvSpPr>
          <p:nvPr>
            <p:ph type="body" sz="quarter" idx="21"/>
          </p:nvPr>
        </p:nvSpPr>
        <p:spPr>
          <a:xfrm>
            <a:off x="677334" y="4527448"/>
            <a:ext cx="8596670" cy="1513919"/>
          </a:xfrm>
          <a:prstGeom prst="rect">
            <a:avLst/>
          </a:prstGeom>
        </p:spPr>
        <p:txBody>
          <a:bodyPr/>
          <a:lstStyle/>
          <a:p>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Title Text"/>
          <p:cNvSpPr txBox="1">
            <a:spLocks noGrp="1"/>
          </p:cNvSpPr>
          <p:nvPr>
            <p:ph type="title"/>
          </p:nvPr>
        </p:nvSpPr>
        <p:spPr>
          <a:prstGeom prst="rect">
            <a:avLst/>
          </a:prstGeom>
        </p:spPr>
        <p:txBody>
          <a:bodyPr/>
          <a:lstStyle/>
          <a:p>
            <a:r>
              <a:t>Title Text</a:t>
            </a:r>
          </a:p>
        </p:txBody>
      </p:sp>
      <p:sp>
        <p:nvSpPr>
          <p:cNvPr id="43" name="Body Level One…"/>
          <p:cNvSpPr txBox="1">
            <a:spLocks noGrp="1"/>
          </p:cNvSpPr>
          <p:nvPr>
            <p:ph type="body" sz="half" idx="1"/>
          </p:nvPr>
        </p:nvSpPr>
        <p:spPr>
          <a:xfrm>
            <a:off x="677332" y="2160589"/>
            <a:ext cx="8596671"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1" name="Title Text"/>
          <p:cNvSpPr txBox="1">
            <a:spLocks noGrp="1"/>
          </p:cNvSpPr>
          <p:nvPr>
            <p:ph type="title"/>
          </p:nvPr>
        </p:nvSpPr>
        <p:spPr>
          <a:xfrm>
            <a:off x="677335" y="2700864"/>
            <a:ext cx="8596670" cy="1826587"/>
          </a:xfrm>
          <a:prstGeom prst="rect">
            <a:avLst/>
          </a:prstGeom>
        </p:spPr>
        <p:txBody>
          <a:bodyPr anchor="b"/>
          <a:lstStyle>
            <a:lvl1pPr>
              <a:defRPr sz="4000"/>
            </a:lvl1pPr>
          </a:lstStyle>
          <a:p>
            <a:r>
              <a:t>Title Text</a:t>
            </a:r>
          </a:p>
        </p:txBody>
      </p:sp>
      <p:sp>
        <p:nvSpPr>
          <p:cNvPr id="52" name="Body Level One…"/>
          <p:cNvSpPr txBox="1">
            <a:spLocks noGrp="1"/>
          </p:cNvSpPr>
          <p:nvPr>
            <p:ph type="body" sz="quarter" idx="1"/>
          </p:nvPr>
        </p:nvSpPr>
        <p:spPr>
          <a:xfrm>
            <a:off x="677335" y="4527448"/>
            <a:ext cx="8596670" cy="860405"/>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sz="quarter" idx="1"/>
          </p:nvPr>
        </p:nvSpPr>
        <p:spPr>
          <a:xfrm>
            <a:off x="677332" y="2160589"/>
            <a:ext cx="418404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9" name="Title Text"/>
          <p:cNvSpPr txBox="1">
            <a:spLocks noGrp="1"/>
          </p:cNvSpPr>
          <p:nvPr>
            <p:ph type="title"/>
          </p:nvPr>
        </p:nvSpPr>
        <p:spPr>
          <a:prstGeom prst="rect">
            <a:avLst/>
          </a:prstGeom>
        </p:spPr>
        <p:txBody>
          <a:bodyPr/>
          <a:lstStyle/>
          <a:p>
            <a:r>
              <a:t>Title Text</a:t>
            </a:r>
          </a:p>
        </p:txBody>
      </p:sp>
      <p:sp>
        <p:nvSpPr>
          <p:cNvPr id="70" name="Body Level One…"/>
          <p:cNvSpPr txBox="1">
            <a:spLocks noGrp="1"/>
          </p:cNvSpPr>
          <p:nvPr>
            <p:ph type="body" sz="quarter" idx="1"/>
          </p:nvPr>
        </p:nvSpPr>
        <p:spPr>
          <a:xfrm>
            <a:off x="675743" y="2160983"/>
            <a:ext cx="4185626" cy="576267"/>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21"/>
          </p:nvPr>
        </p:nvSpPr>
        <p:spPr>
          <a:xfrm>
            <a:off x="5088380" y="2160983"/>
            <a:ext cx="4185623" cy="576267"/>
          </a:xfrm>
          <a:prstGeom prst="rect">
            <a:avLst/>
          </a:prstGeom>
        </p:spPr>
        <p:txBody>
          <a:bodyPr anchor="b"/>
          <a:lstStyle/>
          <a:p>
            <a:endParaRP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Title Text"/>
          <p:cNvSpPr txBox="1">
            <a:spLocks noGrp="1"/>
          </p:cNvSpPr>
          <p:nvPr>
            <p:ph type="title"/>
          </p:nvPr>
        </p:nvSpPr>
        <p:spPr>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4" name="Title Text"/>
          <p:cNvSpPr txBox="1">
            <a:spLocks noGrp="1"/>
          </p:cNvSpPr>
          <p:nvPr>
            <p:ph type="title"/>
          </p:nvPr>
        </p:nvSpPr>
        <p:spPr>
          <a:xfrm>
            <a:off x="677332" y="1498603"/>
            <a:ext cx="3854533" cy="1278468"/>
          </a:xfrm>
          <a:prstGeom prst="rect">
            <a:avLst/>
          </a:prstGeom>
        </p:spPr>
        <p:txBody>
          <a:bodyPr anchor="b"/>
          <a:lstStyle>
            <a:lvl1pPr>
              <a:defRPr sz="2000"/>
            </a:lvl1pPr>
          </a:lstStyle>
          <a:p>
            <a:r>
              <a:t>Title Text</a:t>
            </a:r>
          </a:p>
        </p:txBody>
      </p:sp>
      <p:sp>
        <p:nvSpPr>
          <p:cNvPr id="95" name="Body Level One…"/>
          <p:cNvSpPr txBox="1">
            <a:spLocks noGrp="1"/>
          </p:cNvSpPr>
          <p:nvPr>
            <p:ph type="body" sz="half" idx="1"/>
          </p:nvPr>
        </p:nvSpPr>
        <p:spPr>
          <a:xfrm>
            <a:off x="4760459" y="514922"/>
            <a:ext cx="4513544" cy="552644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Text Placeholder 3"/>
          <p:cNvSpPr>
            <a:spLocks noGrp="1"/>
          </p:cNvSpPr>
          <p:nvPr>
            <p:ph type="body" sz="quarter" idx="21"/>
          </p:nvPr>
        </p:nvSpPr>
        <p:spPr>
          <a:xfrm>
            <a:off x="677334" y="2777068"/>
            <a:ext cx="3854528" cy="2584455"/>
          </a:xfrm>
          <a:prstGeom prst="rect">
            <a:avLst/>
          </a:prstGeom>
        </p:spPr>
        <p:txBody>
          <a:bodyPr/>
          <a:lstStyle/>
          <a:p>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677332" y="4800600"/>
            <a:ext cx="8596670" cy="566738"/>
          </a:xfrm>
          <a:prstGeom prst="rect">
            <a:avLst/>
          </a:prstGeom>
        </p:spPr>
        <p:txBody>
          <a:bodyPr anchor="b"/>
          <a:lstStyle>
            <a:lvl1pPr>
              <a:defRPr sz="2400"/>
            </a:lvl1pPr>
          </a:lstStyle>
          <a:p>
            <a:r>
              <a:t>Title Text</a:t>
            </a:r>
          </a:p>
        </p:txBody>
      </p:sp>
      <p:sp>
        <p:nvSpPr>
          <p:cNvPr id="105" name="Picture Placeholder 2"/>
          <p:cNvSpPr>
            <a:spLocks noGrp="1"/>
          </p:cNvSpPr>
          <p:nvPr>
            <p:ph type="pic" sz="half" idx="21"/>
          </p:nvPr>
        </p:nvSpPr>
        <p:spPr>
          <a:xfrm>
            <a:off x="677332" y="609600"/>
            <a:ext cx="8596671" cy="3845718"/>
          </a:xfrm>
          <a:prstGeom prst="rect">
            <a:avLst/>
          </a:prstGeom>
        </p:spPr>
        <p:txBody>
          <a:bodyPr lIns="91439" tIns="45719" rIns="91439" bIns="45719">
            <a:noAutofit/>
          </a:bodyPr>
          <a:lstStyle/>
          <a:p>
            <a:endParaRPr/>
          </a:p>
        </p:txBody>
      </p:sp>
      <p:sp>
        <p:nvSpPr>
          <p:cNvPr id="106" name="Body Level One…"/>
          <p:cNvSpPr txBox="1">
            <a:spLocks noGrp="1"/>
          </p:cNvSpPr>
          <p:nvPr>
            <p:ph type="body" sz="quarter" idx="1"/>
          </p:nvPr>
        </p:nvSpPr>
        <p:spPr>
          <a:xfrm>
            <a:off x="677332" y="5367337"/>
            <a:ext cx="8596670" cy="674029"/>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6"/>
          <p:cNvGrpSpPr/>
          <p:nvPr/>
        </p:nvGrpSpPr>
        <p:grpSpPr>
          <a:xfrm>
            <a:off x="-9" y="-8472"/>
            <a:ext cx="12192014" cy="6866476"/>
            <a:chOff x="-1" y="-1"/>
            <a:chExt cx="12192012" cy="6866474"/>
          </a:xfrm>
        </p:grpSpPr>
        <p:sp>
          <p:nvSpPr>
            <p:cNvPr id="2" name="Straight Connector 19"/>
            <p:cNvSpPr/>
            <p:nvPr/>
          </p:nvSpPr>
          <p:spPr>
            <a:xfrm>
              <a:off x="9371018" y="8464"/>
              <a:ext cx="1219203" cy="6858008"/>
            </a:xfrm>
            <a:prstGeom prst="line">
              <a:avLst/>
            </a:prstGeom>
            <a:noFill/>
            <a:ln w="9525" cap="rnd">
              <a:solidFill>
                <a:srgbClr val="BFBFBF"/>
              </a:solidFill>
              <a:prstDash val="solid"/>
              <a:round/>
            </a:ln>
            <a:effectLst/>
          </p:spPr>
          <p:txBody>
            <a:bodyPr wrap="square" lIns="45718" tIns="45718" rIns="45718" bIns="45718" numCol="1" anchor="t">
              <a:noAutofit/>
            </a:bodyPr>
            <a:lstStyle/>
            <a:p>
              <a:endParaRPr/>
            </a:p>
          </p:txBody>
        </p:sp>
        <p:sp>
          <p:nvSpPr>
            <p:cNvPr id="3" name="Straight Connector 20"/>
            <p:cNvSpPr/>
            <p:nvPr/>
          </p:nvSpPr>
          <p:spPr>
            <a:xfrm flipH="1">
              <a:off x="7425273" y="3689880"/>
              <a:ext cx="4763564" cy="3176591"/>
            </a:xfrm>
            <a:prstGeom prst="line">
              <a:avLst/>
            </a:prstGeom>
            <a:noFill/>
            <a:ln w="9525" cap="rnd">
              <a:solidFill>
                <a:srgbClr val="D9D9D9"/>
              </a:solidFill>
              <a:prstDash val="solid"/>
              <a:round/>
            </a:ln>
            <a:effectLst/>
          </p:spPr>
          <p:txBody>
            <a:bodyPr wrap="square" lIns="45718" tIns="45718" rIns="45718" bIns="45718" numCol="1" anchor="t">
              <a:noAutofit/>
            </a:bodyPr>
            <a:lstStyle/>
            <a:p>
              <a:endParaRPr/>
            </a:p>
          </p:txBody>
        </p:sp>
        <p:sp>
          <p:nvSpPr>
            <p:cNvPr id="4" name="Rectangle 23"/>
            <p:cNvSpPr/>
            <p:nvPr/>
          </p:nvSpPr>
          <p:spPr>
            <a:xfrm>
              <a:off x="9181481" y="-2"/>
              <a:ext cx="3007356" cy="6866476"/>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5" name="Rectangle 25"/>
            <p:cNvSpPr/>
            <p:nvPr/>
          </p:nvSpPr>
          <p:spPr>
            <a:xfrm>
              <a:off x="9603446" y="-2"/>
              <a:ext cx="2588566" cy="6866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6" name="Isosceles Triangle 23"/>
            <p:cNvSpPr/>
            <p:nvPr/>
          </p:nvSpPr>
          <p:spPr>
            <a:xfrm>
              <a:off x="8932338" y="3056466"/>
              <a:ext cx="3259673" cy="381000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7" name="Rectangle 27"/>
            <p:cNvSpPr/>
            <p:nvPr/>
          </p:nvSpPr>
          <p:spPr>
            <a:xfrm>
              <a:off x="9334505" y="-2"/>
              <a:ext cx="2854332" cy="6866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8" name="Rectangle 28"/>
            <p:cNvSpPr/>
            <p:nvPr/>
          </p:nvSpPr>
          <p:spPr>
            <a:xfrm>
              <a:off x="10898737" y="-2"/>
              <a:ext cx="1290100" cy="6866475"/>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9" name="Rectangle 29"/>
            <p:cNvSpPr/>
            <p:nvPr/>
          </p:nvSpPr>
          <p:spPr>
            <a:xfrm>
              <a:off x="10939005" y="-2"/>
              <a:ext cx="1249831" cy="68664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10" name="Isosceles Triangle 27"/>
            <p:cNvSpPr/>
            <p:nvPr/>
          </p:nvSpPr>
          <p:spPr>
            <a:xfrm>
              <a:off x="10371671" y="3598333"/>
              <a:ext cx="1817167" cy="326813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sp>
          <p:nvSpPr>
            <p:cNvPr id="11" name="Isosceles Triangle 28"/>
            <p:cNvSpPr/>
            <p:nvPr/>
          </p:nvSpPr>
          <p:spPr>
            <a:xfrm>
              <a:off x="-2" y="4021666"/>
              <a:ext cx="448738" cy="284480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defRPr>
                  <a:latin typeface="+mj-lt"/>
                  <a:ea typeface="+mj-ea"/>
                  <a:cs typeface="+mj-cs"/>
                  <a:sym typeface="Trebuchet MS"/>
                </a:defRPr>
              </a:pPr>
              <a:endParaRPr/>
            </a:p>
          </p:txBody>
        </p:sp>
      </p:grpSp>
      <p:sp>
        <p:nvSpPr>
          <p:cNvPr id="13" name="Title Text"/>
          <p:cNvSpPr txBox="1">
            <a:spLocks noGrp="1"/>
          </p:cNvSpPr>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Title Text</a:t>
            </a:r>
          </a:p>
        </p:txBody>
      </p:sp>
      <p:sp>
        <p:nvSpPr>
          <p:cNvPr id="14"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9049985" y="6114706"/>
            <a:ext cx="224018" cy="218437"/>
          </a:xfrm>
          <a:prstGeom prst="rect">
            <a:avLst/>
          </a:prstGeom>
          <a:ln w="12700">
            <a:miter lim="400000"/>
          </a:ln>
        </p:spPr>
        <p:txBody>
          <a:bodyPr wrap="none" lIns="45718" tIns="45718" rIns="45718" bIns="45718" anchor="ctr">
            <a:spAutoFit/>
          </a:bodyPr>
          <a:lstStyle>
            <a:lvl1pPr algn="r">
              <a:defRPr sz="900">
                <a:solidFill>
                  <a:schemeClr val="accent1"/>
                </a:solidFill>
                <a:latin typeface="+mj-lt"/>
                <a:ea typeface="+mj-ea"/>
                <a:cs typeface="+mj-cs"/>
                <a:sym typeface="Trebuchet M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sz="1800" b="0" i="0" u="none" strike="noStrike" cap="none" spc="0" baseline="0">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sz="1800" b="0" i="0" u="none" strike="noStrike" cap="none" spc="0" baseline="0">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sz="1800" b="0" i="0" u="none" strike="noStrike" cap="none" spc="0" baseline="0">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sz="1800" b="0" i="0" u="none" strike="noStrike" cap="none" spc="0" baseline="0">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sz="1800" b="0" i="0" u="none" strike="noStrike" cap="none" spc="0" baseline="0">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sz="1800" b="0" i="0" u="none" strike="noStrike" cap="none" spc="0" baseline="0">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sz="1800" b="0" i="0" u="none" strike="noStrike" cap="none" spc="0" baseline="0">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sz="1800" b="0" i="0" u="none" strike="noStrike" cap="none" spc="0" baseline="0">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sz="1800" b="0" i="0" u="none" strike="noStrike" cap="none" spc="0" baseline="0">
          <a:solidFill>
            <a:srgbClr val="404040"/>
          </a:solidFill>
          <a:uFillTx/>
          <a:latin typeface="+mj-lt"/>
          <a:ea typeface="+mj-ea"/>
          <a:cs typeface="+mj-c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1pPr>
      <a:lvl2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2pPr>
      <a:lvl3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3pPr>
      <a:lvl4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4pPr>
      <a:lvl5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5pPr>
      <a:lvl6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6pPr>
      <a:lvl7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7pPr>
      <a:lvl8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8pPr>
      <a:lvl9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3"/>
          <p:cNvSpPr txBox="1"/>
          <p:nvPr/>
        </p:nvSpPr>
        <p:spPr>
          <a:xfrm>
            <a:off x="1114270" y="558691"/>
            <a:ext cx="9028512" cy="66234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lnSpc>
                <a:spcPct val="150000"/>
              </a:lnSpc>
              <a:defRPr sz="2000" b="1">
                <a:latin typeface="Times New Roman"/>
                <a:ea typeface="Times New Roman"/>
                <a:cs typeface="Times New Roman"/>
                <a:sym typeface="Times New Roman"/>
              </a:defRPr>
            </a:pPr>
            <a:r>
              <a:rPr dirty="0"/>
              <a:t>A </a:t>
            </a:r>
          </a:p>
          <a:p>
            <a:pPr algn="ctr">
              <a:lnSpc>
                <a:spcPct val="150000"/>
              </a:lnSpc>
              <a:defRPr sz="2000" b="1">
                <a:latin typeface="Times New Roman"/>
                <a:ea typeface="Times New Roman"/>
                <a:cs typeface="Times New Roman"/>
                <a:sym typeface="Times New Roman"/>
              </a:defRPr>
            </a:pPr>
            <a:r>
              <a:rPr dirty="0"/>
              <a:t>PROJECT REPORT </a:t>
            </a:r>
          </a:p>
          <a:p>
            <a:pPr algn="ctr">
              <a:lnSpc>
                <a:spcPct val="150000"/>
              </a:lnSpc>
              <a:defRPr sz="2000" b="1">
                <a:latin typeface="Times New Roman"/>
                <a:ea typeface="Times New Roman"/>
                <a:cs typeface="Times New Roman"/>
                <a:sym typeface="Times New Roman"/>
              </a:defRPr>
            </a:pPr>
            <a:r>
              <a:rPr dirty="0"/>
              <a:t>ON </a:t>
            </a:r>
          </a:p>
          <a:p>
            <a:pPr algn="ctr">
              <a:lnSpc>
                <a:spcPct val="150000"/>
              </a:lnSpc>
              <a:defRPr sz="2300" b="1">
                <a:latin typeface="Times New Roman"/>
                <a:ea typeface="Times New Roman"/>
                <a:cs typeface="Times New Roman"/>
                <a:sym typeface="Times New Roman"/>
              </a:defRPr>
            </a:pPr>
            <a:r>
              <a:rPr lang="en-US" sz="2300" b="1" dirty="0">
                <a:sym typeface="Times New Roman"/>
              </a:rPr>
              <a:t>“Sales Forecasting Using Predictive Analytics” </a:t>
            </a:r>
            <a:endParaRPr lang="en-US" sz="2000" dirty="0"/>
          </a:p>
          <a:p>
            <a:pPr algn="ctr">
              <a:lnSpc>
                <a:spcPct val="150000"/>
              </a:lnSpc>
              <a:defRPr sz="2300" b="1">
                <a:latin typeface="Times New Roman"/>
                <a:ea typeface="Times New Roman"/>
                <a:cs typeface="Times New Roman"/>
                <a:sym typeface="Times New Roman"/>
              </a:defRPr>
            </a:pPr>
            <a:r>
              <a:rPr dirty="0"/>
              <a:t>SUBMITTED To </a:t>
            </a:r>
            <a:endParaRPr sz="2200" dirty="0"/>
          </a:p>
          <a:p>
            <a:pPr algn="ctr">
              <a:lnSpc>
                <a:spcPct val="150000"/>
              </a:lnSpc>
              <a:defRPr sz="2000" b="1">
                <a:latin typeface="Times New Roman"/>
                <a:ea typeface="Times New Roman"/>
                <a:cs typeface="Times New Roman"/>
                <a:sym typeface="Times New Roman"/>
              </a:defRPr>
            </a:pPr>
            <a:endParaRPr sz="2200" dirty="0"/>
          </a:p>
          <a:p>
            <a:pPr algn="ctr">
              <a:lnSpc>
                <a:spcPct val="150000"/>
              </a:lnSpc>
              <a:defRPr sz="2000" b="1">
                <a:latin typeface="Times New Roman"/>
                <a:ea typeface="Times New Roman"/>
                <a:cs typeface="Times New Roman"/>
                <a:sym typeface="Times New Roman"/>
              </a:defRPr>
            </a:pPr>
            <a:endParaRPr sz="2200" dirty="0"/>
          </a:p>
          <a:p>
            <a:pPr algn="ctr">
              <a:lnSpc>
                <a:spcPct val="150000"/>
              </a:lnSpc>
              <a:defRPr sz="2000" b="1">
                <a:latin typeface="Times New Roman"/>
                <a:ea typeface="Times New Roman"/>
                <a:cs typeface="Times New Roman"/>
                <a:sym typeface="Times New Roman"/>
              </a:defRPr>
            </a:pPr>
            <a:endParaRPr sz="2200" dirty="0"/>
          </a:p>
          <a:p>
            <a:pPr algn="ctr">
              <a:lnSpc>
                <a:spcPct val="150000"/>
              </a:lnSpc>
              <a:defRPr sz="2000" b="1">
                <a:latin typeface="Times New Roman"/>
                <a:ea typeface="Times New Roman"/>
                <a:cs typeface="Times New Roman"/>
                <a:sym typeface="Times New Roman"/>
              </a:defRPr>
            </a:pPr>
            <a:r>
              <a:rPr dirty="0"/>
              <a:t>IN PARTIAL FULFILMENT OF DEGREE OF </a:t>
            </a:r>
          </a:p>
          <a:p>
            <a:pPr algn="ctr">
              <a:lnSpc>
                <a:spcPct val="150000"/>
              </a:lnSpc>
              <a:defRPr sz="2000" b="1">
                <a:latin typeface="Times New Roman"/>
                <a:ea typeface="Times New Roman"/>
                <a:cs typeface="Times New Roman"/>
                <a:sym typeface="Times New Roman"/>
              </a:defRPr>
            </a:pPr>
            <a:r>
              <a:rPr dirty="0"/>
              <a:t>“MASTERS OF BUSINESS ADMINISTRATION” </a:t>
            </a:r>
            <a:endParaRPr lang="en-IN" dirty="0"/>
          </a:p>
          <a:p>
            <a:pPr algn="ctr">
              <a:defRPr sz="2000" b="1">
                <a:latin typeface="Times New Roman"/>
                <a:ea typeface="Times New Roman"/>
                <a:cs typeface="Times New Roman"/>
                <a:sym typeface="Times New Roman"/>
              </a:defRPr>
            </a:pPr>
            <a:r>
              <a:rPr lang="en-US" dirty="0"/>
              <a:t>Toibul Sk</a:t>
            </a:r>
          </a:p>
          <a:p>
            <a:pPr algn="ctr">
              <a:defRPr sz="2000" b="1">
                <a:latin typeface="Times New Roman"/>
                <a:ea typeface="Times New Roman"/>
                <a:cs typeface="Times New Roman"/>
                <a:sym typeface="Times New Roman"/>
              </a:defRPr>
            </a:pPr>
            <a:r>
              <a:rPr lang="en-US" dirty="0"/>
              <a:t>PRN No-</a:t>
            </a:r>
            <a:r>
              <a:rPr lang="en-US" sz="2000" b="1" dirty="0">
                <a:sym typeface="Times New Roman"/>
              </a:rPr>
              <a:t>230502015911</a:t>
            </a:r>
            <a:endParaRPr lang="en-US" dirty="0"/>
          </a:p>
          <a:p>
            <a:pPr algn="ctr">
              <a:defRPr sz="2000" b="1">
                <a:latin typeface="Times New Roman"/>
                <a:ea typeface="Times New Roman"/>
                <a:cs typeface="Times New Roman"/>
                <a:sym typeface="Times New Roman"/>
              </a:defRPr>
            </a:pPr>
            <a:endParaRPr lang="en-US" dirty="0"/>
          </a:p>
          <a:p>
            <a:pPr algn="ctr">
              <a:defRPr sz="2000" b="1">
                <a:latin typeface="Times New Roman"/>
                <a:ea typeface="Times New Roman"/>
                <a:cs typeface="Times New Roman"/>
                <a:sym typeface="Times New Roman"/>
              </a:defRPr>
            </a:pPr>
            <a:r>
              <a:rPr lang="en-US" dirty="0"/>
              <a:t>BATCH  2023-2025</a:t>
            </a:r>
          </a:p>
          <a:p>
            <a:pPr algn="ctr">
              <a:lnSpc>
                <a:spcPct val="150000"/>
              </a:lnSpc>
              <a:defRPr sz="2000" b="1">
                <a:latin typeface="Times New Roman"/>
                <a:ea typeface="Times New Roman"/>
                <a:cs typeface="Times New Roman"/>
                <a:sym typeface="Times New Roman"/>
              </a:defRPr>
            </a:pPr>
            <a:endParaRPr dirty="0"/>
          </a:p>
        </p:txBody>
      </p:sp>
      <p:pic>
        <p:nvPicPr>
          <p:cNvPr id="169" name="Picture 2" descr="Picture 2"/>
          <p:cNvPicPr>
            <a:picLocks noChangeAspect="1"/>
          </p:cNvPicPr>
          <p:nvPr/>
        </p:nvPicPr>
        <p:blipFill>
          <a:blip r:embed="rId2"/>
          <a:stretch>
            <a:fillRect/>
          </a:stretch>
        </p:blipFill>
        <p:spPr>
          <a:xfrm>
            <a:off x="4235109" y="3119907"/>
            <a:ext cx="2786834" cy="1224893"/>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ontent Placeholder 2"/>
          <p:cNvSpPr txBox="1">
            <a:spLocks noGrp="1"/>
          </p:cNvSpPr>
          <p:nvPr>
            <p:ph type="body" idx="1"/>
          </p:nvPr>
        </p:nvSpPr>
        <p:spPr>
          <a:xfrm>
            <a:off x="471422" y="1199298"/>
            <a:ext cx="10813464" cy="5435325"/>
          </a:xfrm>
          <a:prstGeom prst="rect">
            <a:avLst/>
          </a:prstGeom>
        </p:spPr>
        <p:txBody>
          <a:bodyPr>
            <a:normAutofit/>
          </a:bodyPr>
          <a:lstStyle/>
          <a:p>
            <a:pPr marL="299351" indent="-299351" algn="just" defTabSz="399133">
              <a:spcBef>
                <a:spcPts val="800"/>
              </a:spcBef>
              <a:buFont typeface="Times New Roman"/>
              <a:defRPr b="1">
                <a:latin typeface="Times New Roman"/>
                <a:ea typeface="Times New Roman"/>
                <a:cs typeface="Times New Roman"/>
                <a:sym typeface="Times New Roman"/>
              </a:defRPr>
            </a:pPr>
            <a:r>
              <a:rPr dirty="0"/>
              <a:t>Suggestions: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dirty="0">
                <a:latin typeface="Times Roman"/>
              </a:rPr>
              <a:t>Adopt rolling forecasts with real-time updates.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dirty="0">
                <a:latin typeface="Times Roman"/>
              </a:rPr>
              <a:t>Integrate external data like weather and social media sentiment.</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altLang="en-US" dirty="0">
                <a:solidFill>
                  <a:schemeClr val="tx1"/>
                </a:solidFill>
                <a:latin typeface="Times Roman"/>
              </a:rPr>
              <a:t>Integrate external factors like market trends and competitor data for better accuracy</a:t>
            </a:r>
            <a:endParaRPr lang="en-US" dirty="0">
              <a:latin typeface="Times Roman"/>
            </a:endParaRPr>
          </a:p>
          <a:p>
            <a:pPr marL="299351" indent="-299351" algn="just" defTabSz="399133">
              <a:spcBef>
                <a:spcPts val="800"/>
              </a:spcBef>
              <a:buFont typeface="Times New Roman"/>
              <a:defRPr>
                <a:latin typeface="Times New Roman"/>
                <a:ea typeface="Times New Roman"/>
                <a:cs typeface="Times New Roman"/>
                <a:sym typeface="Times New Roman"/>
              </a:defRPr>
            </a:pPr>
            <a:r>
              <a:rPr lang="en-US" dirty="0">
                <a:latin typeface="Times Roman"/>
              </a:rPr>
              <a:t>Use insights for targeted promotions.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dirty="0">
                <a:latin typeface="Times Roman"/>
              </a:rPr>
              <a:t>Train store managers to use forecast dashboards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altLang="en-US" dirty="0">
                <a:solidFill>
                  <a:schemeClr val="tx1"/>
                </a:solidFill>
                <a:latin typeface="Times Roman"/>
              </a:rPr>
              <a:t>Train team members to independently handle data analysis and derive actionable insights</a:t>
            </a:r>
            <a:endParaRPr dirty="0">
              <a:latin typeface="Times Roman"/>
            </a:endParaRPr>
          </a:p>
          <a:p>
            <a:pPr marL="299351" indent="-299351" algn="just" defTabSz="399133">
              <a:spcBef>
                <a:spcPts val="800"/>
              </a:spcBef>
              <a:buFont typeface="Times New Roman"/>
              <a:defRPr b="1">
                <a:latin typeface="Times New Roman"/>
                <a:ea typeface="Times New Roman"/>
                <a:cs typeface="Times New Roman"/>
                <a:sym typeface="Times New Roman"/>
              </a:defRPr>
            </a:pPr>
            <a:endParaRPr dirty="0">
              <a:latin typeface="Times Roman"/>
            </a:endParaRPr>
          </a:p>
          <a:p>
            <a:pPr marL="299351" indent="-299351" algn="just" defTabSz="399133">
              <a:spcBef>
                <a:spcPts val="800"/>
              </a:spcBef>
              <a:buFont typeface="Times New Roman"/>
              <a:defRPr b="1">
                <a:latin typeface="Times New Roman"/>
                <a:ea typeface="Times New Roman"/>
                <a:cs typeface="Times New Roman"/>
                <a:sym typeface="Times New Roman"/>
              </a:defRPr>
            </a:pPr>
            <a:r>
              <a:rPr dirty="0"/>
              <a:t>Scope for Future Enhancement:</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dirty="0">
                <a:latin typeface="Times Roman"/>
              </a:rPr>
              <a:t>Implement deep learning models (LSTM) for complex sequences.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dirty="0">
                <a:latin typeface="Times Roman"/>
              </a:rPr>
              <a:t>Expand to omni-channel forecasts (in-store + online).</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dirty="0">
                <a:latin typeface="Times Roman"/>
              </a:rPr>
              <a:t>Collaborate with tech partners for real-time analytics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altLang="en-US" dirty="0">
                <a:solidFill>
                  <a:schemeClr val="tx1"/>
                </a:solidFill>
                <a:latin typeface="Times Roman"/>
              </a:rPr>
              <a:t>Implement automated dashboards for real-time tracking of sales and forecasts.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altLang="en-US" dirty="0">
                <a:solidFill>
                  <a:schemeClr val="tx1"/>
                </a:solidFill>
                <a:latin typeface="Times Roman"/>
              </a:rPr>
              <a:t>Use advanced machine learning models for more robust forecasting and pattern recognition.</a:t>
            </a:r>
          </a:p>
          <a:p>
            <a:pPr marL="0" lvl="0" indent="0" defTabSz="914400" eaLnBrk="0" fontAlgn="base" hangingPunct="0">
              <a:spcBef>
                <a:spcPct val="0"/>
              </a:spcBef>
              <a:spcAft>
                <a:spcPct val="0"/>
              </a:spcAft>
              <a:buClrTx/>
              <a:buSzTx/>
              <a:buFontTx/>
              <a:buChar char="•"/>
            </a:pPr>
            <a:endParaRPr dirty="0">
              <a:latin typeface="Times Roman"/>
            </a:endParaRPr>
          </a:p>
        </p:txBody>
      </p:sp>
      <p:sp>
        <p:nvSpPr>
          <p:cNvPr id="197" name="Suggestions &amp; Future Enhancement"/>
          <p:cNvSpPr txBox="1">
            <a:spLocks noGrp="1"/>
          </p:cNvSpPr>
          <p:nvPr>
            <p:ph type="title"/>
          </p:nvPr>
        </p:nvSpPr>
        <p:spPr>
          <a:xfrm>
            <a:off x="245239" y="329323"/>
            <a:ext cx="8596673" cy="1320802"/>
          </a:xfrm>
          <a:prstGeom prst="rect">
            <a:avLst/>
          </a:prstGeom>
        </p:spPr>
        <p:txBody>
          <a:bodyPr/>
          <a:lstStyle/>
          <a:p>
            <a:r>
              <a:rPr dirty="0"/>
              <a:t>Suggestions &amp; Future Enhancement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le 1"/>
          <p:cNvSpPr txBox="1">
            <a:spLocks noGrp="1"/>
          </p:cNvSpPr>
          <p:nvPr>
            <p:ph type="title"/>
          </p:nvPr>
        </p:nvSpPr>
        <p:spPr>
          <a:xfrm>
            <a:off x="2427110" y="2144889"/>
            <a:ext cx="8596671" cy="1320805"/>
          </a:xfrm>
          <a:prstGeom prst="rect">
            <a:avLst/>
          </a:prstGeom>
        </p:spPr>
        <p:txBody>
          <a:bodyPr/>
          <a:lstStyle>
            <a:lvl1pPr>
              <a:defRPr sz="4400"/>
            </a:lvl1pPr>
          </a:lstStyle>
          <a:p>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roblem Definition"/>
          <p:cNvSpPr txBox="1">
            <a:spLocks noGrp="1"/>
          </p:cNvSpPr>
          <p:nvPr>
            <p:ph type="title"/>
          </p:nvPr>
        </p:nvSpPr>
        <p:spPr>
          <a:xfrm>
            <a:off x="677332" y="609600"/>
            <a:ext cx="8596671" cy="1320800"/>
          </a:xfrm>
          <a:prstGeom prst="rect">
            <a:avLst/>
          </a:prstGeom>
        </p:spPr>
        <p:txBody>
          <a:bodyPr/>
          <a:lstStyle/>
          <a:p>
            <a:r>
              <a:rPr dirty="0"/>
              <a:t>Problem Definition</a:t>
            </a:r>
          </a:p>
        </p:txBody>
      </p:sp>
      <p:sp>
        <p:nvSpPr>
          <p:cNvPr id="172" name="Investor behavior frequently diverges from traditional finance theories that assume rationality and perfect information. In reality, decisions are influenced by psychological factors, leading to excessive optimism or panic selling. These behavioral patte"/>
          <p:cNvSpPr txBox="1">
            <a:spLocks noGrp="1"/>
          </p:cNvSpPr>
          <p:nvPr>
            <p:ph type="body" idx="1"/>
          </p:nvPr>
        </p:nvSpPr>
        <p:spPr>
          <a:xfrm>
            <a:off x="677332" y="1670106"/>
            <a:ext cx="8596671" cy="4532560"/>
          </a:xfrm>
          <a:prstGeom prst="rect">
            <a:avLst/>
          </a:prstGeom>
        </p:spPr>
        <p:txBody>
          <a:bodyPr>
            <a:normAutofit fontScale="92500" lnSpcReduction="20000"/>
          </a:bodyPr>
          <a:lstStyle/>
          <a:p>
            <a:pPr marL="200526" indent="-200526" algn="just">
              <a:spcBef>
                <a:spcPts val="0"/>
              </a:spcBef>
              <a:buClrTx/>
              <a:buSzPct val="100000"/>
              <a:buFontTx/>
              <a:buChar char="•"/>
              <a:defRPr sz="2000">
                <a:solidFill>
                  <a:srgbClr val="000000"/>
                </a:solidFill>
                <a:latin typeface="Times Roman"/>
                <a:ea typeface="Times Roman"/>
                <a:cs typeface="Times Roman"/>
                <a:sym typeface="Times Roman"/>
              </a:defRPr>
            </a:pPr>
            <a:r>
              <a:rPr lang="en-US" sz="2000" dirty="0"/>
              <a:t>The retail industry faces high demand fluctuations due to seasonality, promotions, and changing customer preferences. Without accurate sales forecasting, companies like Walmart risk stockouts, overstocking, and inefficient supply chains. </a:t>
            </a:r>
          </a:p>
          <a:p>
            <a:pPr marL="0" indent="0" algn="just">
              <a:spcBef>
                <a:spcPts val="0"/>
              </a:spcBef>
              <a:buClrTx/>
              <a:buSzPct val="100000"/>
              <a:buNone/>
              <a:defRPr sz="2000">
                <a:solidFill>
                  <a:srgbClr val="000000"/>
                </a:solidFill>
                <a:latin typeface="Times Roman"/>
                <a:ea typeface="Times Roman"/>
                <a:cs typeface="Times Roman"/>
                <a:sym typeface="Times Roman"/>
              </a:defRPr>
            </a:pPr>
            <a:endParaRPr sz="2000" b="1" dirty="0"/>
          </a:p>
          <a:p>
            <a:pPr algn="just">
              <a:spcBef>
                <a:spcPts val="0"/>
              </a:spcBef>
              <a:buClrTx/>
              <a:buSzPct val="100000"/>
              <a:buFont typeface="Wingdings" panose="05000000000000000000" pitchFamily="2" charset="2"/>
              <a:buChar char="v"/>
              <a:defRPr sz="2000">
                <a:solidFill>
                  <a:srgbClr val="000000"/>
                </a:solidFill>
                <a:latin typeface="Times Roman"/>
                <a:ea typeface="Times Roman"/>
                <a:cs typeface="Times Roman"/>
                <a:sym typeface="Times Roman"/>
              </a:defRPr>
            </a:pPr>
            <a:r>
              <a:rPr sz="2000" b="1" dirty="0"/>
              <a:t>Challenges identified:</a:t>
            </a:r>
          </a:p>
          <a:p>
            <a:pPr marL="200526" indent="-200526" algn="just">
              <a:spcBef>
                <a:spcPts val="0"/>
              </a:spcBef>
              <a:buClrTx/>
              <a:buSzPct val="100000"/>
              <a:buFontTx/>
              <a:buChar char="•"/>
              <a:defRPr sz="2000">
                <a:solidFill>
                  <a:srgbClr val="000000"/>
                </a:solidFill>
                <a:latin typeface="Times Roman"/>
                <a:ea typeface="Times Roman"/>
                <a:cs typeface="Times Roman"/>
                <a:sym typeface="Times Roman"/>
              </a:defRPr>
            </a:pPr>
            <a:r>
              <a:rPr lang="en-US" sz="2000" dirty="0"/>
              <a:t>Fluctuating consumer demand</a:t>
            </a:r>
          </a:p>
          <a:p>
            <a:pPr marL="200526" indent="-200526" algn="just">
              <a:spcBef>
                <a:spcPts val="0"/>
              </a:spcBef>
              <a:buClrTx/>
              <a:buSzPct val="100000"/>
              <a:buFontTx/>
              <a:buChar char="•"/>
              <a:defRPr sz="2000">
                <a:solidFill>
                  <a:srgbClr val="000000"/>
                </a:solidFill>
                <a:latin typeface="Times Roman"/>
                <a:ea typeface="Times Roman"/>
                <a:cs typeface="Times Roman"/>
                <a:sym typeface="Times Roman"/>
              </a:defRPr>
            </a:pPr>
            <a:r>
              <a:rPr lang="en-US" sz="2000" dirty="0"/>
              <a:t>Seasonal and holiday spikes</a:t>
            </a:r>
          </a:p>
          <a:p>
            <a:pPr marL="200526" indent="-200526" algn="just">
              <a:spcBef>
                <a:spcPts val="0"/>
              </a:spcBef>
              <a:buClrTx/>
              <a:buSzPct val="100000"/>
              <a:buFontTx/>
              <a:buChar char="•"/>
              <a:defRPr sz="2000">
                <a:solidFill>
                  <a:srgbClr val="000000"/>
                </a:solidFill>
                <a:latin typeface="Times Roman"/>
                <a:ea typeface="Times Roman"/>
                <a:cs typeface="Times Roman"/>
                <a:sym typeface="Times Roman"/>
              </a:defRPr>
            </a:pPr>
            <a:r>
              <a:rPr lang="en-US" sz="2000" dirty="0"/>
              <a:t>Need for inventory optimization</a:t>
            </a:r>
          </a:p>
          <a:p>
            <a:pPr marL="200526" indent="-200526" algn="just">
              <a:spcBef>
                <a:spcPts val="0"/>
              </a:spcBef>
              <a:buClrTx/>
              <a:buSzPct val="100000"/>
              <a:buFontTx/>
              <a:buChar char="•"/>
              <a:defRPr sz="2000">
                <a:solidFill>
                  <a:srgbClr val="000000"/>
                </a:solidFill>
                <a:latin typeface="Times Roman"/>
                <a:ea typeface="Times Roman"/>
                <a:cs typeface="Times Roman"/>
                <a:sym typeface="Times Roman"/>
              </a:defRPr>
            </a:pPr>
            <a:r>
              <a:rPr lang="en-US" sz="2000" dirty="0"/>
              <a:t>High operational complexity</a:t>
            </a:r>
          </a:p>
          <a:p>
            <a:pPr marL="200526" indent="-200526" algn="just">
              <a:spcBef>
                <a:spcPts val="0"/>
              </a:spcBef>
              <a:buClrTx/>
              <a:buSzPct val="100000"/>
              <a:buFontTx/>
              <a:buChar char="•"/>
              <a:defRPr sz="2000">
                <a:solidFill>
                  <a:srgbClr val="000000"/>
                </a:solidFill>
                <a:latin typeface="Times Roman"/>
                <a:ea typeface="Times Roman"/>
                <a:cs typeface="Times Roman"/>
                <a:sym typeface="Times Roman"/>
              </a:defRPr>
            </a:pPr>
            <a:r>
              <a:rPr lang="en-US" sz="2000" dirty="0"/>
              <a:t>Complex store-wise and department-wise variations.</a:t>
            </a:r>
          </a:p>
          <a:p>
            <a:pPr marL="200526" indent="-200526" algn="just">
              <a:spcBef>
                <a:spcPts val="0"/>
              </a:spcBef>
              <a:buClrTx/>
              <a:buSzPct val="100000"/>
              <a:buFontTx/>
              <a:buChar char="•"/>
              <a:defRPr sz="2000">
                <a:solidFill>
                  <a:srgbClr val="000000"/>
                </a:solidFill>
                <a:latin typeface="Times Roman"/>
                <a:ea typeface="Times Roman"/>
                <a:cs typeface="Times Roman"/>
                <a:sym typeface="Times Roman"/>
              </a:defRPr>
            </a:pPr>
            <a:r>
              <a:rPr lang="en-US" sz="2000" dirty="0"/>
              <a:t>External macroeconomic variables like fuel prices and unemployment..</a:t>
            </a:r>
          </a:p>
          <a:p>
            <a:pPr marL="200526" indent="-200526" algn="just">
              <a:spcBef>
                <a:spcPts val="0"/>
              </a:spcBef>
              <a:buClrTx/>
              <a:buSzPct val="100000"/>
              <a:buFontTx/>
              <a:buChar char="•"/>
              <a:defRPr sz="2000">
                <a:solidFill>
                  <a:srgbClr val="000000"/>
                </a:solidFill>
                <a:latin typeface="Times Roman"/>
                <a:ea typeface="Times Roman"/>
                <a:cs typeface="Times Roman"/>
                <a:sym typeface="Times Roman"/>
              </a:defRPr>
            </a:pPr>
            <a:r>
              <a:rPr lang="en-US" sz="2000" dirty="0"/>
              <a:t>High costs associated with overstocking or stockouts.</a:t>
            </a:r>
          </a:p>
          <a:p>
            <a:pPr marL="0" indent="0" algn="just">
              <a:spcBef>
                <a:spcPts val="0"/>
              </a:spcBef>
              <a:buClrTx/>
              <a:buSzPct val="100000"/>
              <a:buNone/>
              <a:defRPr sz="2000">
                <a:solidFill>
                  <a:srgbClr val="000000"/>
                </a:solidFill>
                <a:latin typeface="Times Roman"/>
                <a:ea typeface="Times Roman"/>
                <a:cs typeface="Times Roman"/>
                <a:sym typeface="Times Roman"/>
              </a:defRPr>
            </a:pPr>
            <a:endParaRPr sz="2000" b="1" dirty="0"/>
          </a:p>
          <a:p>
            <a:pPr>
              <a:spcBef>
                <a:spcPts val="0"/>
              </a:spcBef>
              <a:buClrTx/>
              <a:buSzPct val="100000"/>
              <a:buFont typeface="Wingdings" panose="05000000000000000000" pitchFamily="2" charset="2"/>
              <a:buChar char="v"/>
              <a:defRPr sz="2000">
                <a:solidFill>
                  <a:srgbClr val="000000"/>
                </a:solidFill>
                <a:latin typeface="Times Roman"/>
                <a:ea typeface="Times Roman"/>
                <a:cs typeface="Times Roman"/>
                <a:sym typeface="Times Roman"/>
              </a:defRPr>
            </a:pPr>
            <a:r>
              <a:rPr sz="2000" b="1" dirty="0"/>
              <a:t>Problem</a:t>
            </a:r>
            <a:r>
              <a:rPr lang="en-IN" sz="2000" b="1" dirty="0"/>
              <a:t> </a:t>
            </a:r>
            <a:r>
              <a:rPr sz="2000" b="1" dirty="0"/>
              <a:t>Statement:</a:t>
            </a:r>
            <a:br>
              <a:rPr sz="2000" b="1" dirty="0"/>
            </a:br>
            <a:r>
              <a:rPr lang="en-US" sz="2000" dirty="0"/>
              <a:t>To build a robust, data-driven forecasting framework for Walmart’s sales using predictive analytics tools like ARIMA and Prophet models, so that the company can optimize inventory levels, manage supply chains efficiently, reduce wastage, and boost profitability.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Hypothesis"/>
          <p:cNvSpPr txBox="1">
            <a:spLocks noGrp="1"/>
          </p:cNvSpPr>
          <p:nvPr>
            <p:ph type="title"/>
          </p:nvPr>
        </p:nvSpPr>
        <p:spPr>
          <a:xfrm>
            <a:off x="677332" y="609600"/>
            <a:ext cx="8596671" cy="1320800"/>
          </a:xfrm>
          <a:prstGeom prst="rect">
            <a:avLst/>
          </a:prstGeom>
        </p:spPr>
        <p:txBody>
          <a:bodyPr/>
          <a:lstStyle/>
          <a:p>
            <a:r>
              <a:rPr dirty="0"/>
              <a:t>Hypothesis</a:t>
            </a:r>
          </a:p>
        </p:txBody>
      </p:sp>
      <p:sp>
        <p:nvSpPr>
          <p:cNvPr id="175" name="H₀ (Null Hypothesis): Investor sentiment does not significantly impact stock market returns or volatility.…"/>
          <p:cNvSpPr txBox="1">
            <a:spLocks noGrp="1"/>
          </p:cNvSpPr>
          <p:nvPr>
            <p:ph type="body" sz="half" idx="1"/>
          </p:nvPr>
        </p:nvSpPr>
        <p:spPr>
          <a:xfrm>
            <a:off x="677331" y="1760539"/>
            <a:ext cx="8596671" cy="3880773"/>
          </a:xfrm>
          <a:prstGeom prst="rect">
            <a:avLst/>
          </a:prstGeom>
        </p:spPr>
        <p:txBody>
          <a:bodyPr>
            <a:normAutofit fontScale="85000" lnSpcReduction="10000"/>
          </a:bodyPr>
          <a:lstStyle/>
          <a:p>
            <a:pPr marL="457200" indent="-317500">
              <a:spcBef>
                <a:spcPts val="1200"/>
              </a:spcBef>
              <a:buClrTx/>
              <a:buSzPct val="100000"/>
              <a:buFont typeface="Times Roman"/>
              <a:buChar char="•"/>
              <a:defRPr sz="2000" b="1">
                <a:solidFill>
                  <a:srgbClr val="000000"/>
                </a:solidFill>
                <a:latin typeface="Times Roman"/>
                <a:ea typeface="Times Roman"/>
                <a:cs typeface="Times Roman"/>
                <a:sym typeface="Times Roman"/>
              </a:defRPr>
            </a:pPr>
            <a:r>
              <a:rPr dirty="0"/>
              <a:t>Main Hypothesis:</a:t>
            </a:r>
            <a:br>
              <a:rPr dirty="0"/>
            </a:br>
            <a:r>
              <a:rPr lang="en-US" b="0" dirty="0"/>
              <a:t>Applying advanced predictive analytics significantly improves the accuracy of sales forecasts for large retailers like Walmart.</a:t>
            </a:r>
          </a:p>
          <a:p>
            <a:pPr marL="457200" indent="-317500">
              <a:spcBef>
                <a:spcPts val="1200"/>
              </a:spcBef>
              <a:buClrTx/>
              <a:buSzPct val="100000"/>
              <a:buFont typeface="Times Roman"/>
              <a:buChar char="•"/>
              <a:defRPr sz="2000" b="1">
                <a:solidFill>
                  <a:srgbClr val="000000"/>
                </a:solidFill>
                <a:latin typeface="Times Roman"/>
                <a:ea typeface="Times Roman"/>
                <a:cs typeface="Times Roman"/>
                <a:sym typeface="Times Roman"/>
              </a:defRPr>
            </a:pPr>
            <a:endParaRPr lang="en-IN" b="0" dirty="0"/>
          </a:p>
          <a:p>
            <a:pPr marL="139700" indent="0">
              <a:spcBef>
                <a:spcPts val="1200"/>
              </a:spcBef>
              <a:buClrTx/>
              <a:buSzPct val="100000"/>
              <a:buNone/>
              <a:defRPr sz="2000" b="1">
                <a:solidFill>
                  <a:srgbClr val="000000"/>
                </a:solidFill>
                <a:latin typeface="Times Roman"/>
                <a:ea typeface="Times Roman"/>
                <a:cs typeface="Times Roman"/>
                <a:sym typeface="Times Roman"/>
              </a:defRPr>
            </a:pPr>
            <a:endParaRPr b="0" dirty="0"/>
          </a:p>
          <a:p>
            <a:pPr marL="457200" indent="-317500" algn="just">
              <a:spcBef>
                <a:spcPts val="1200"/>
              </a:spcBef>
              <a:buClrTx/>
              <a:buSzPct val="100000"/>
              <a:buFont typeface="Times Roman"/>
              <a:buChar char="•"/>
              <a:defRPr sz="2000" b="1">
                <a:solidFill>
                  <a:srgbClr val="000000"/>
                </a:solidFill>
                <a:latin typeface="Times Roman"/>
                <a:ea typeface="Times Roman"/>
                <a:cs typeface="Times Roman"/>
                <a:sym typeface="Times Roman"/>
              </a:defRPr>
            </a:pPr>
            <a:r>
              <a:rPr dirty="0"/>
              <a:t>Sub-Hypotheses:</a:t>
            </a:r>
          </a:p>
          <a:p>
            <a:pPr marL="457200" indent="-317500" algn="just">
              <a:spcBef>
                <a:spcPts val="1200"/>
              </a:spcBef>
              <a:buClrTx/>
              <a:buSzPct val="100000"/>
              <a:buFont typeface="Times Roman"/>
              <a:buChar char="•"/>
              <a:defRPr sz="2000">
                <a:solidFill>
                  <a:srgbClr val="000000"/>
                </a:solidFill>
                <a:latin typeface="Times Roman"/>
                <a:ea typeface="Times Roman"/>
                <a:cs typeface="Times Roman"/>
                <a:sym typeface="Times Roman"/>
              </a:defRPr>
            </a:pPr>
            <a:r>
              <a:rPr lang="en-US" dirty="0"/>
              <a:t>Time-series models like ARIMA and Prophet can capture seasonal trends effectively.</a:t>
            </a:r>
          </a:p>
          <a:p>
            <a:pPr marL="457200" indent="-317500" algn="just">
              <a:spcBef>
                <a:spcPts val="1200"/>
              </a:spcBef>
              <a:buClrTx/>
              <a:buSzPct val="100000"/>
              <a:buFont typeface="Times Roman"/>
              <a:buChar char="•"/>
              <a:defRPr sz="2000">
                <a:solidFill>
                  <a:srgbClr val="000000"/>
                </a:solidFill>
                <a:latin typeface="Times Roman"/>
                <a:ea typeface="Times Roman"/>
                <a:cs typeface="Times Roman"/>
                <a:sym typeface="Times Roman"/>
              </a:defRPr>
            </a:pPr>
            <a:r>
              <a:rPr lang="en-US" dirty="0"/>
              <a:t>Incorporating external factors (holidays, fuel prices) enhances forecast accuracy.</a:t>
            </a:r>
          </a:p>
          <a:p>
            <a:pPr marL="457200" indent="-317500" algn="just">
              <a:spcBef>
                <a:spcPts val="1200"/>
              </a:spcBef>
              <a:buClrTx/>
              <a:buSzPct val="100000"/>
              <a:buFont typeface="Times Roman"/>
              <a:buChar char="•"/>
              <a:defRPr sz="2000">
                <a:solidFill>
                  <a:srgbClr val="000000"/>
                </a:solidFill>
                <a:latin typeface="Times Roman"/>
                <a:ea typeface="Times Roman"/>
                <a:cs typeface="Times Roman"/>
                <a:sym typeface="Times Roman"/>
              </a:defRPr>
            </a:pPr>
            <a:r>
              <a:rPr lang="en-US" dirty="0"/>
              <a:t>Accurate forecasts reduce inventory costs and stockouts.</a:t>
            </a:r>
          </a:p>
          <a:p>
            <a:pPr marL="457200" indent="-317500" algn="just">
              <a:spcBef>
                <a:spcPts val="1200"/>
              </a:spcBef>
              <a:buClrTx/>
              <a:buSzPct val="100000"/>
              <a:buFont typeface="Times Roman"/>
              <a:buChar char="•"/>
              <a:defRPr sz="2000">
                <a:solidFill>
                  <a:srgbClr val="000000"/>
                </a:solidFill>
                <a:latin typeface="Times Roman"/>
                <a:ea typeface="Times Roman"/>
                <a:cs typeface="Times Roman"/>
                <a:sym typeface="Times Roman"/>
              </a:defRPr>
            </a:pPr>
            <a:r>
              <a:rPr lang="en-US" dirty="0"/>
              <a:t>Visualization tools like Power BI help stakeholders interpret complex forecast results easily</a:t>
            </a:r>
          </a:p>
          <a:p>
            <a:pPr marL="457200" indent="-317500" algn="just">
              <a:spcBef>
                <a:spcPts val="1200"/>
              </a:spcBef>
              <a:buClrTx/>
              <a:buSzPct val="100000"/>
              <a:buFont typeface="Times Roman"/>
              <a:buChar char="•"/>
              <a:defRPr sz="2000">
                <a:solidFill>
                  <a:srgbClr val="000000"/>
                </a:solidFill>
                <a:latin typeface="Times Roman"/>
                <a:ea typeface="Times Roman"/>
                <a:cs typeface="Times Roman"/>
                <a:sym typeface="Times Roman"/>
              </a:defRPr>
            </a:pPr>
            <a:endParaRPr lang="en-US" dirty="0"/>
          </a:p>
          <a:p>
            <a:pPr marL="482600" algn="just">
              <a:spcBef>
                <a:spcPts val="1200"/>
              </a:spcBef>
              <a:buClrTx/>
              <a:buSzPct val="100000"/>
              <a:buFont typeface="Arial" panose="020B0604020202020204" pitchFamily="34" charset="0"/>
              <a:buChar char="•"/>
              <a:defRPr sz="2000" b="1">
                <a:solidFill>
                  <a:srgbClr val="000000"/>
                </a:solidFill>
                <a:latin typeface="Times Roman"/>
                <a:ea typeface="Times Roman"/>
                <a:cs typeface="Times Roman"/>
                <a:sym typeface="Times Roman"/>
              </a:defRPr>
            </a:pPr>
            <a:endParaRPr lang="en-US" dirty="0"/>
          </a:p>
          <a:p>
            <a:pPr marL="482600" algn="just">
              <a:spcBef>
                <a:spcPts val="1200"/>
              </a:spcBef>
              <a:buClrTx/>
              <a:buSzPct val="100000"/>
              <a:buFont typeface="Arial" panose="020B0604020202020204" pitchFamily="34" charset="0"/>
              <a:buChar char="•"/>
              <a:defRPr sz="2000" b="1">
                <a:solidFill>
                  <a:srgbClr val="000000"/>
                </a:solidFill>
                <a:latin typeface="Times Roman"/>
                <a:ea typeface="Times Roman"/>
                <a:cs typeface="Times Roman"/>
                <a:sym typeface="Times Roman"/>
              </a:defRPr>
            </a:pPr>
            <a:endParaRPr lang="en-US" dirty="0"/>
          </a:p>
          <a:p>
            <a:pPr marL="457200" indent="-317500" algn="just">
              <a:spcBef>
                <a:spcPts val="1200"/>
              </a:spcBef>
              <a:buClrTx/>
              <a:buSzPct val="100000"/>
              <a:buFont typeface="Times Roman"/>
              <a:buChar char="•"/>
              <a:defRPr sz="2000">
                <a:solidFill>
                  <a:srgbClr val="000000"/>
                </a:solidFill>
                <a:latin typeface="Times Roman"/>
                <a:ea typeface="Times Roman"/>
                <a:cs typeface="Times Roman"/>
                <a:sym typeface="Times Roman"/>
              </a:defRPr>
            </a:pPr>
            <a:endParaRPr lang="en-US"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bjective Of the Study:-"/>
          <p:cNvSpPr txBox="1">
            <a:spLocks noGrp="1"/>
          </p:cNvSpPr>
          <p:nvPr>
            <p:ph type="title"/>
          </p:nvPr>
        </p:nvSpPr>
        <p:spPr>
          <a:xfrm>
            <a:off x="338663" y="165828"/>
            <a:ext cx="8596675" cy="1320804"/>
          </a:xfrm>
          <a:prstGeom prst="rect">
            <a:avLst/>
          </a:prstGeom>
        </p:spPr>
        <p:txBody>
          <a:bodyPr/>
          <a:lstStyle/>
          <a:p>
            <a:r>
              <a:t>Objective Of the Study:-</a:t>
            </a:r>
          </a:p>
        </p:txBody>
      </p:sp>
      <p:sp>
        <p:nvSpPr>
          <p:cNvPr id="178" name="Digital transformation has become a strategic imperative for businesses to survive and thrive in the 21st-century economy. Traditional businesses—those based on physical, legacy, or manual systems—are now embracing IT to modernize operations, improve cus"/>
          <p:cNvSpPr txBox="1"/>
          <p:nvPr/>
        </p:nvSpPr>
        <p:spPr>
          <a:xfrm>
            <a:off x="560286" y="826230"/>
            <a:ext cx="9961526" cy="6309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just">
              <a:spcBef>
                <a:spcPts val="1200"/>
              </a:spcBef>
              <a:defRPr sz="1900">
                <a:latin typeface="Times Roman"/>
                <a:ea typeface="Times Roman"/>
                <a:cs typeface="Times Roman"/>
                <a:sym typeface="Times Roman"/>
              </a:defRPr>
            </a:pPr>
            <a:r>
              <a:rPr lang="en-IN" dirty="0">
                <a:sym typeface="Times Roman"/>
              </a:rPr>
              <a:t>The primary purpose of this study is to demonstrate how data-driven techniques can be harnessed to tackle real-world business challenges in the retail industry. Sales forecasting, when done accurately, directly contributes to better business performance by ensuring that the right products are available in the right quantities at the right time.</a:t>
            </a:r>
          </a:p>
          <a:p>
            <a:pPr algn="just">
              <a:spcBef>
                <a:spcPts val="1200"/>
              </a:spcBef>
              <a:defRPr sz="1900">
                <a:latin typeface="Times Roman"/>
                <a:ea typeface="Times Roman"/>
                <a:cs typeface="Times Roman"/>
                <a:sym typeface="Times Roman"/>
              </a:defRPr>
            </a:pPr>
            <a:endParaRPr lang="en-US" dirty="0"/>
          </a:p>
          <a:p>
            <a:pPr algn="just">
              <a:spcBef>
                <a:spcPts val="1200"/>
              </a:spcBef>
              <a:defRPr sz="1900">
                <a:latin typeface="Times Roman"/>
                <a:ea typeface="Times Roman"/>
                <a:cs typeface="Times Roman"/>
                <a:sym typeface="Times Roman"/>
              </a:defRPr>
            </a:pPr>
            <a:r>
              <a:rPr lang="en-IN" b="1" dirty="0"/>
              <a:t>Objectives:</a:t>
            </a:r>
            <a:endParaRPr lang="en-US" b="1" dirty="0"/>
          </a:p>
          <a:p>
            <a:pPr marL="342900" indent="-342900" algn="just">
              <a:spcBef>
                <a:spcPts val="1200"/>
              </a:spcBef>
              <a:buFont typeface="Arial" panose="020B0604020202020204" pitchFamily="34" charset="0"/>
              <a:buChar char="•"/>
              <a:defRPr sz="1900">
                <a:latin typeface="Times Roman"/>
                <a:ea typeface="Times Roman"/>
                <a:cs typeface="Times Roman"/>
                <a:sym typeface="Times Roman"/>
              </a:defRPr>
            </a:pPr>
            <a:r>
              <a:rPr lang="en-US" dirty="0"/>
              <a:t>To study Walmart’s historical sales data and identify seasonal patterns.</a:t>
            </a:r>
          </a:p>
          <a:p>
            <a:pPr marL="342900" indent="-342900" algn="just">
              <a:spcBef>
                <a:spcPts val="1200"/>
              </a:spcBef>
              <a:buFont typeface="Arial" panose="020B0604020202020204" pitchFamily="34" charset="0"/>
              <a:buChar char="•"/>
              <a:defRPr sz="1900">
                <a:latin typeface="Times Roman"/>
                <a:ea typeface="Times Roman"/>
                <a:cs typeface="Times Roman"/>
                <a:sym typeface="Times Roman"/>
              </a:defRPr>
            </a:pPr>
            <a:r>
              <a:rPr lang="en-US" dirty="0"/>
              <a:t>To apply time-series and machine learning models for forecasting.</a:t>
            </a:r>
          </a:p>
          <a:p>
            <a:pPr marL="342900" indent="-342900" algn="just">
              <a:spcBef>
                <a:spcPts val="1200"/>
              </a:spcBef>
              <a:buFont typeface="Arial" panose="020B0604020202020204" pitchFamily="34" charset="0"/>
              <a:buChar char="•"/>
              <a:defRPr sz="1900">
                <a:latin typeface="Times Roman"/>
                <a:ea typeface="Times Roman"/>
                <a:cs typeface="Times Roman"/>
                <a:sym typeface="Times Roman"/>
              </a:defRPr>
            </a:pPr>
            <a:r>
              <a:rPr lang="en-US" dirty="0"/>
              <a:t>To compare model performances and recommend the best fit.</a:t>
            </a:r>
          </a:p>
          <a:p>
            <a:pPr marL="342900" indent="-342900" algn="just">
              <a:spcBef>
                <a:spcPts val="1200"/>
              </a:spcBef>
              <a:buFont typeface="Arial" panose="020B0604020202020204" pitchFamily="34" charset="0"/>
              <a:buChar char="•"/>
              <a:defRPr sz="1900">
                <a:latin typeface="Times Roman"/>
                <a:ea typeface="Times Roman"/>
                <a:cs typeface="Times Roman"/>
                <a:sym typeface="Times Roman"/>
              </a:defRPr>
            </a:pPr>
            <a:r>
              <a:rPr lang="en-US" dirty="0"/>
              <a:t>To build Power BI dashboards for visualizing forecasts.</a:t>
            </a:r>
          </a:p>
          <a:p>
            <a:pPr marL="342900" indent="-342900" algn="just">
              <a:spcBef>
                <a:spcPts val="1200"/>
              </a:spcBef>
              <a:buFont typeface="Arial" panose="020B0604020202020204" pitchFamily="34" charset="0"/>
              <a:buChar char="•"/>
              <a:defRPr sz="1900">
                <a:latin typeface="Times Roman"/>
                <a:ea typeface="Times Roman"/>
                <a:cs typeface="Times Roman"/>
                <a:sym typeface="Times Roman"/>
              </a:defRPr>
            </a:pPr>
            <a:r>
              <a:rPr lang="en-US" dirty="0"/>
              <a:t>To provide practical suggestions to Walmart’s management for demand planning.</a:t>
            </a:r>
          </a:p>
          <a:p>
            <a:pPr marL="342900" indent="-342900" algn="just">
              <a:spcBef>
                <a:spcPts val="1200"/>
              </a:spcBef>
              <a:buFont typeface="Arial" panose="020B0604020202020204" pitchFamily="34" charset="0"/>
              <a:buChar char="•"/>
              <a:defRPr sz="1900">
                <a:latin typeface="Times Roman"/>
                <a:ea typeface="Times Roman"/>
                <a:cs typeface="Times Roman"/>
                <a:sym typeface="Times Roman"/>
              </a:defRPr>
            </a:pPr>
            <a:r>
              <a:rPr lang="en-US" dirty="0"/>
              <a:t>To identify trends, seasonality, and external factors affecting sales (e.g., holidays, markdowns, CPI). </a:t>
            </a:r>
          </a:p>
          <a:p>
            <a:pPr marL="342900" indent="-342900" algn="just">
              <a:spcBef>
                <a:spcPts val="1200"/>
              </a:spcBef>
              <a:buFont typeface="Arial" panose="020B0604020202020204" pitchFamily="34" charset="0"/>
              <a:buChar char="•"/>
              <a:defRPr sz="1900">
                <a:latin typeface="Times Roman"/>
                <a:ea typeface="Times Roman"/>
                <a:cs typeface="Times Roman"/>
                <a:sym typeface="Times Roman"/>
              </a:defRPr>
            </a:pPr>
            <a:r>
              <a:rPr lang="en-US" dirty="0"/>
              <a:t>To develop, test, and compare forecasting models: ARIMA, Prophet, and Random Forest Regression.  </a:t>
            </a:r>
          </a:p>
          <a:p>
            <a:pPr algn="just">
              <a:spcBef>
                <a:spcPts val="1200"/>
              </a:spcBef>
              <a:defRPr sz="1900">
                <a:latin typeface="Times Roman"/>
                <a:ea typeface="Times Roman"/>
                <a:cs typeface="Times Roman"/>
                <a:sym typeface="Times Roman"/>
              </a:defRPr>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title"/>
          </p:nvPr>
        </p:nvSpPr>
        <p:spPr>
          <a:xfrm>
            <a:off x="300824" y="296048"/>
            <a:ext cx="8596671" cy="1320807"/>
          </a:xfrm>
          <a:prstGeom prst="rect">
            <a:avLst/>
          </a:prstGeom>
        </p:spPr>
        <p:txBody>
          <a:bodyPr/>
          <a:lstStyle/>
          <a:p>
            <a:r>
              <a:t>Data Collection and Sampling Method:_</a:t>
            </a:r>
          </a:p>
        </p:txBody>
      </p:sp>
      <p:sp>
        <p:nvSpPr>
          <p:cNvPr id="181" name="Content Placeholder 2"/>
          <p:cNvSpPr txBox="1">
            <a:spLocks noGrp="1"/>
          </p:cNvSpPr>
          <p:nvPr>
            <p:ph type="body" idx="1"/>
          </p:nvPr>
        </p:nvSpPr>
        <p:spPr>
          <a:xfrm>
            <a:off x="397584" y="1304955"/>
            <a:ext cx="9917991" cy="4367183"/>
          </a:xfrm>
          <a:prstGeom prst="rect">
            <a:avLst/>
          </a:prstGeom>
        </p:spPr>
        <p:txBody>
          <a:bodyPr>
            <a:normAutofit/>
          </a:bodyPr>
          <a:lstStyle/>
          <a:p>
            <a:pPr marL="0" indent="0" defTabSz="452627">
              <a:spcBef>
                <a:spcPts val="1100"/>
              </a:spcBef>
              <a:buSzTx/>
              <a:buNone/>
              <a:defRPr sz="1700" b="1">
                <a:solidFill>
                  <a:srgbClr val="000000"/>
                </a:solidFill>
                <a:latin typeface="Times Roman"/>
                <a:ea typeface="Times Roman"/>
                <a:cs typeface="Times Roman"/>
                <a:sym typeface="Times Roman"/>
              </a:defRPr>
            </a:pPr>
            <a:r>
              <a:rPr dirty="0"/>
              <a:t>Data Collection</a:t>
            </a:r>
            <a:r>
              <a:rPr lang="en-IN" dirty="0"/>
              <a:t> Source</a:t>
            </a:r>
            <a:r>
              <a:rPr dirty="0"/>
              <a:t>:</a:t>
            </a:r>
          </a:p>
          <a:p>
            <a:pPr marL="0" indent="0" defTabSz="452627">
              <a:spcBef>
                <a:spcPts val="1100"/>
              </a:spcBef>
              <a:buSzTx/>
              <a:buNone/>
              <a:defRPr sz="1700">
                <a:solidFill>
                  <a:srgbClr val="000000"/>
                </a:solidFill>
                <a:latin typeface="Times Roman"/>
                <a:ea typeface="Times Roman"/>
                <a:cs typeface="Times Roman"/>
                <a:sym typeface="Times Roman"/>
              </a:defRPr>
            </a:pPr>
            <a:r>
              <a:rPr lang="en-IN" dirty="0"/>
              <a:t>Secondary data from Kaggle: Weekly sales data for 45 Walmart stores</a:t>
            </a:r>
          </a:p>
          <a:p>
            <a:pPr marL="0" indent="0" defTabSz="452627">
              <a:spcBef>
                <a:spcPts val="1100"/>
              </a:spcBef>
              <a:buSzTx/>
              <a:buNone/>
              <a:defRPr sz="1700">
                <a:solidFill>
                  <a:srgbClr val="000000"/>
                </a:solidFill>
                <a:latin typeface="Times Roman"/>
                <a:ea typeface="Times Roman"/>
                <a:cs typeface="Times Roman"/>
                <a:sym typeface="Times Roman"/>
              </a:defRPr>
            </a:pPr>
            <a:r>
              <a:rPr lang="en-IN" dirty="0"/>
              <a:t>Variables: Store number, weekly sales, holiday flags, fuel price, CPI, unemployment.</a:t>
            </a:r>
          </a:p>
          <a:p>
            <a:pPr marL="0" indent="0" defTabSz="452627">
              <a:spcBef>
                <a:spcPts val="1100"/>
              </a:spcBef>
              <a:buSzTx/>
              <a:buNone/>
              <a:defRPr sz="1700" b="1">
                <a:solidFill>
                  <a:srgbClr val="000000"/>
                </a:solidFill>
                <a:latin typeface="Times Roman"/>
                <a:ea typeface="Times Roman"/>
                <a:cs typeface="Times Roman"/>
                <a:sym typeface="Times Roman"/>
              </a:defRPr>
            </a:pPr>
            <a:endParaRPr dirty="0"/>
          </a:p>
          <a:p>
            <a:pPr marL="0" indent="0" defTabSz="452627">
              <a:spcBef>
                <a:spcPts val="1100"/>
              </a:spcBef>
              <a:buSzTx/>
              <a:buNone/>
              <a:defRPr sz="1700" b="1">
                <a:solidFill>
                  <a:srgbClr val="000000"/>
                </a:solidFill>
                <a:latin typeface="Times Roman"/>
                <a:ea typeface="Times Roman"/>
                <a:cs typeface="Times Roman"/>
                <a:sym typeface="Times Roman"/>
              </a:defRPr>
            </a:pPr>
            <a:r>
              <a:rPr dirty="0"/>
              <a:t>Sampling Method:</a:t>
            </a:r>
          </a:p>
          <a:p>
            <a:pPr marL="0" indent="0" defTabSz="452627">
              <a:spcBef>
                <a:spcPts val="1100"/>
              </a:spcBef>
              <a:buSzTx/>
              <a:buNone/>
              <a:defRPr sz="1700">
                <a:solidFill>
                  <a:srgbClr val="000000"/>
                </a:solidFill>
                <a:latin typeface="Times Roman"/>
                <a:ea typeface="Times Roman"/>
                <a:cs typeface="Times Roman"/>
                <a:sym typeface="Times Roman"/>
              </a:defRPr>
            </a:pPr>
            <a:r>
              <a:rPr lang="en-US" dirty="0"/>
              <a:t>Purposive sampling focusing on retail data with significant seasonal effects</a:t>
            </a:r>
          </a:p>
          <a:p>
            <a:pPr marL="0" indent="0" defTabSz="452627">
              <a:spcBef>
                <a:spcPts val="1100"/>
              </a:spcBef>
              <a:buSzTx/>
              <a:buNone/>
              <a:defRPr sz="1700">
                <a:solidFill>
                  <a:srgbClr val="000000"/>
                </a:solidFill>
                <a:latin typeface="Times Roman"/>
                <a:ea typeface="Times Roman"/>
                <a:cs typeface="Times Roman"/>
                <a:sym typeface="Times Roman"/>
              </a:defRPr>
            </a:pPr>
            <a:r>
              <a:rPr lang="en-IN" dirty="0"/>
              <a:t>Data covers multiple years of weekly sales.</a:t>
            </a:r>
          </a:p>
          <a:p>
            <a:pPr marL="0" indent="0" defTabSz="452627">
              <a:spcBef>
                <a:spcPts val="1100"/>
              </a:spcBef>
              <a:buSzTx/>
              <a:buNone/>
              <a:defRPr sz="1700">
                <a:solidFill>
                  <a:srgbClr val="000000"/>
                </a:solidFill>
                <a:latin typeface="Times Roman"/>
                <a:ea typeface="Times Roman"/>
                <a:cs typeface="Times Roman"/>
                <a:sym typeface="Times Roman"/>
              </a:defRPr>
            </a:pPr>
            <a:r>
              <a:rPr lang="en-IN" dirty="0"/>
              <a:t>Analysis includes store-wise, department-wise breakdown.</a:t>
            </a:r>
          </a:p>
          <a:p>
            <a:pPr marL="0" indent="0" defTabSz="452627">
              <a:spcBef>
                <a:spcPts val="1100"/>
              </a:spcBef>
              <a:buSzTx/>
              <a:buNone/>
              <a:defRPr sz="1700">
                <a:solidFill>
                  <a:srgbClr val="000000"/>
                </a:solidFill>
                <a:latin typeface="Times Roman"/>
                <a:ea typeface="Times Roman"/>
                <a:cs typeface="Times Roman"/>
                <a:sym typeface="Times Roman"/>
              </a:defRPr>
            </a:pPr>
            <a:r>
              <a:rPr lang="en-US" dirty="0"/>
              <a:t>Merged datasets: features.csv, stores.csv, train.csv.</a:t>
            </a:r>
          </a:p>
          <a:p>
            <a:pPr marL="0" indent="0" defTabSz="452627">
              <a:spcBef>
                <a:spcPts val="1100"/>
              </a:spcBef>
              <a:buSzTx/>
              <a:buNone/>
              <a:defRPr sz="1700">
                <a:solidFill>
                  <a:srgbClr val="000000"/>
                </a:solidFill>
                <a:latin typeface="Times Roman"/>
                <a:ea typeface="Times Roman"/>
                <a:cs typeface="Times Roman"/>
                <a:sym typeface="Times Roman"/>
              </a:defRPr>
            </a:pPr>
            <a:r>
              <a:rPr lang="en-US" dirty="0"/>
              <a:t>Ensured coverage of various store sizes and geographic locations</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Data Analysis"/>
          <p:cNvSpPr txBox="1">
            <a:spLocks noGrp="1"/>
          </p:cNvSpPr>
          <p:nvPr>
            <p:ph type="title"/>
          </p:nvPr>
        </p:nvSpPr>
        <p:spPr>
          <a:xfrm>
            <a:off x="677332" y="609600"/>
            <a:ext cx="8596671" cy="1320800"/>
          </a:xfrm>
          <a:prstGeom prst="rect">
            <a:avLst/>
          </a:prstGeom>
        </p:spPr>
        <p:txBody>
          <a:bodyPr/>
          <a:lstStyle/>
          <a:p>
            <a:r>
              <a:t>Data Cleaning and Preprocessing</a:t>
            </a:r>
          </a:p>
        </p:txBody>
      </p:sp>
      <p:sp>
        <p:nvSpPr>
          <p:cNvPr id="184" name="Descriptive stats: Showed higher volatility on days with extreme sentiment (positive/negative)…"/>
          <p:cNvSpPr txBox="1">
            <a:spLocks noGrp="1"/>
          </p:cNvSpPr>
          <p:nvPr>
            <p:ph type="body" idx="1"/>
          </p:nvPr>
        </p:nvSpPr>
        <p:spPr>
          <a:xfrm>
            <a:off x="677332" y="1501959"/>
            <a:ext cx="8907100" cy="5172852"/>
          </a:xfrm>
          <a:prstGeom prst="rect">
            <a:avLst/>
          </a:prstGeom>
        </p:spPr>
        <p:txBody>
          <a:bodyPr>
            <a:normAutofit/>
          </a:bodyPr>
          <a:lstStyle/>
          <a:p>
            <a:pPr marL="180473" indent="-180473" algn="just">
              <a:spcBef>
                <a:spcPts val="1200"/>
              </a:spcBef>
              <a:buClrTx/>
              <a:buSzPct val="100000"/>
              <a:buFontTx/>
              <a:buChar char="•"/>
              <a:defRPr b="1">
                <a:solidFill>
                  <a:srgbClr val="000000"/>
                </a:solidFill>
                <a:latin typeface="Times Roman"/>
                <a:ea typeface="Times Roman"/>
                <a:cs typeface="Times Roman"/>
                <a:sym typeface="Times Roman"/>
              </a:defRPr>
            </a:pPr>
            <a:r>
              <a:rPr sz="2000" dirty="0"/>
              <a:t>Steps Taken:</a:t>
            </a:r>
          </a:p>
          <a:p>
            <a:pPr marL="0" indent="0" defTabSz="914400" eaLnBrk="0" fontAlgn="base" hangingPunct="0">
              <a:spcBef>
                <a:spcPct val="0"/>
              </a:spcBef>
              <a:spcAft>
                <a:spcPct val="0"/>
              </a:spcAft>
              <a:buClrTx/>
              <a:buSzTx/>
              <a:buFontTx/>
              <a:buChar char="•"/>
            </a:pPr>
            <a:r>
              <a:rPr lang="en-US" sz="2000" dirty="0">
                <a:latin typeface="Times Roman"/>
              </a:rPr>
              <a:t>Missing and null values were handled — e.g., </a:t>
            </a:r>
            <a:r>
              <a:rPr lang="en-US" sz="2000" dirty="0" err="1">
                <a:latin typeface="Times Roman"/>
              </a:rPr>
              <a:t>NaN</a:t>
            </a:r>
            <a:r>
              <a:rPr lang="en-US" sz="2000" dirty="0">
                <a:latin typeface="Times Roman"/>
              </a:rPr>
              <a:t> in markdown columns were replaced with zero.</a:t>
            </a:r>
          </a:p>
          <a:p>
            <a:pPr marL="0" indent="0" defTabSz="914400" eaLnBrk="0" fontAlgn="base" hangingPunct="0">
              <a:spcBef>
                <a:spcPct val="0"/>
              </a:spcBef>
              <a:spcAft>
                <a:spcPct val="0"/>
              </a:spcAft>
              <a:buClrTx/>
              <a:buSzTx/>
              <a:buFontTx/>
              <a:buChar char="•"/>
            </a:pPr>
            <a:r>
              <a:rPr lang="en-US" sz="2000" dirty="0">
                <a:latin typeface="Times Roman"/>
              </a:rPr>
              <a:t>Merged datasets: sales, features, and stores.</a:t>
            </a:r>
          </a:p>
          <a:p>
            <a:pPr marL="0" indent="0" defTabSz="914400" eaLnBrk="0" fontAlgn="base" hangingPunct="0">
              <a:spcBef>
                <a:spcPct val="0"/>
              </a:spcBef>
              <a:spcAft>
                <a:spcPct val="0"/>
              </a:spcAft>
              <a:buClrTx/>
              <a:buSzTx/>
              <a:buFontTx/>
              <a:buChar char="•"/>
            </a:pPr>
            <a:r>
              <a:rPr lang="en-US" sz="2000" dirty="0">
                <a:latin typeface="Times Roman"/>
              </a:rPr>
              <a:t>Created time-based features (month, year).</a:t>
            </a:r>
          </a:p>
          <a:p>
            <a:pPr marL="0" indent="0" defTabSz="914400" eaLnBrk="0" fontAlgn="base" hangingPunct="0">
              <a:spcBef>
                <a:spcPct val="0"/>
              </a:spcBef>
              <a:spcAft>
                <a:spcPct val="0"/>
              </a:spcAft>
              <a:buClrTx/>
              <a:buSzTx/>
              <a:buFontTx/>
              <a:buChar char="•"/>
            </a:pPr>
            <a:r>
              <a:rPr lang="en-US" sz="2000" dirty="0">
                <a:latin typeface="Times Roman"/>
              </a:rPr>
              <a:t>Duplicate records were removed.  </a:t>
            </a:r>
          </a:p>
          <a:p>
            <a:pPr marL="0" indent="0" defTabSz="914400" eaLnBrk="0" fontAlgn="base" hangingPunct="0">
              <a:spcBef>
                <a:spcPct val="0"/>
              </a:spcBef>
              <a:spcAft>
                <a:spcPct val="0"/>
              </a:spcAft>
              <a:buClrTx/>
              <a:buSzTx/>
              <a:buFontTx/>
              <a:buChar char="•"/>
            </a:pPr>
            <a:r>
              <a:rPr lang="en-US" sz="2000" dirty="0">
                <a:latin typeface="Times Roman"/>
              </a:rPr>
              <a:t>Outliers (e.g., negative weekly sales) were flagged and treated carefully.</a:t>
            </a:r>
          </a:p>
          <a:p>
            <a:pPr marL="0" indent="0" defTabSz="914400" eaLnBrk="0" fontAlgn="base" hangingPunct="0">
              <a:spcBef>
                <a:spcPct val="0"/>
              </a:spcBef>
              <a:spcAft>
                <a:spcPct val="0"/>
              </a:spcAft>
              <a:buClrTx/>
              <a:buSzTx/>
              <a:buFontTx/>
              <a:buChar char="•"/>
            </a:pPr>
            <a:r>
              <a:rPr lang="en-US" sz="2000" dirty="0">
                <a:latin typeface="Times Roman"/>
              </a:rPr>
              <a:t>The datasets were merged for a single consolidated </a:t>
            </a:r>
            <a:r>
              <a:rPr lang="en-US" sz="2000" dirty="0" err="1">
                <a:latin typeface="Times Roman"/>
              </a:rPr>
              <a:t>dataframe</a:t>
            </a:r>
            <a:r>
              <a:rPr lang="en-US" sz="2000" dirty="0">
                <a:latin typeface="Times Roman"/>
              </a:rPr>
              <a:t>. </a:t>
            </a:r>
          </a:p>
          <a:p>
            <a:pPr marL="0" indent="0" defTabSz="914400" eaLnBrk="0" fontAlgn="base" hangingPunct="0">
              <a:spcBef>
                <a:spcPct val="0"/>
              </a:spcBef>
              <a:spcAft>
                <a:spcPct val="0"/>
              </a:spcAft>
              <a:buClrTx/>
              <a:buSzTx/>
              <a:buNone/>
            </a:pPr>
            <a:endParaRPr lang="en-US" altLang="en-US" sz="2000" dirty="0">
              <a:solidFill>
                <a:schemeClr val="tx1"/>
              </a:solidFill>
              <a:latin typeface="Times Roman"/>
            </a:endParaRPr>
          </a:p>
          <a:p>
            <a:pPr marL="0" lvl="0" indent="0" defTabSz="914400" eaLnBrk="0" fontAlgn="base" hangingPunct="0">
              <a:spcBef>
                <a:spcPct val="0"/>
              </a:spcBef>
              <a:spcAft>
                <a:spcPct val="0"/>
              </a:spcAft>
              <a:buClrTx/>
              <a:buSzTx/>
              <a:buNone/>
            </a:pPr>
            <a:endParaRPr sz="2000" dirty="0"/>
          </a:p>
          <a:p>
            <a:pPr marL="180473" indent="-180473" algn="just">
              <a:spcBef>
                <a:spcPts val="1200"/>
              </a:spcBef>
              <a:buClrTx/>
              <a:buSzPct val="100000"/>
              <a:buFontTx/>
              <a:buChar char="•"/>
              <a:defRPr b="1">
                <a:solidFill>
                  <a:srgbClr val="000000"/>
                </a:solidFill>
                <a:latin typeface="Times Roman"/>
                <a:ea typeface="Times Roman"/>
                <a:cs typeface="Times Roman"/>
                <a:sym typeface="Times Roman"/>
              </a:defRPr>
            </a:pPr>
            <a:r>
              <a:rPr sz="2000" dirty="0"/>
              <a:t>Tools Used:</a:t>
            </a:r>
          </a:p>
          <a:p>
            <a:pPr marL="180473" indent="-180473" algn="just">
              <a:spcBef>
                <a:spcPts val="1200"/>
              </a:spcBef>
              <a:buClrTx/>
              <a:buSzPct val="100000"/>
              <a:buFontTx/>
              <a:buChar char="•"/>
              <a:defRPr>
                <a:solidFill>
                  <a:srgbClr val="000000"/>
                </a:solidFill>
                <a:latin typeface="Times Roman"/>
                <a:ea typeface="Times Roman"/>
                <a:cs typeface="Times Roman"/>
                <a:sym typeface="Times Roman"/>
              </a:defRPr>
            </a:pPr>
            <a:r>
              <a:rPr sz="2000" dirty="0"/>
              <a:t>Google Forms, MS Excel,</a:t>
            </a:r>
            <a:r>
              <a:rPr lang="en-IN" sz="2000" dirty="0"/>
              <a:t> </a:t>
            </a:r>
            <a:r>
              <a:rPr lang="en-IN" sz="2000" dirty="0">
                <a:sym typeface="Times Roman"/>
              </a:rPr>
              <a:t>Python (pandas, NumPy, matplotlib, </a:t>
            </a:r>
            <a:r>
              <a:rPr lang="en-IN" sz="2000" dirty="0" err="1">
                <a:sym typeface="Times Roman"/>
              </a:rPr>
              <a:t>statsmodels</a:t>
            </a:r>
            <a:r>
              <a:rPr lang="en-IN" sz="2000" dirty="0">
                <a:sym typeface="Times Roman"/>
              </a:rPr>
              <a:t>, Prophet) and Power BI</a:t>
            </a:r>
            <a:endParaRPr sz="20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Achievements Of the Project:-"/>
          <p:cNvSpPr txBox="1">
            <a:spLocks noGrp="1"/>
          </p:cNvSpPr>
          <p:nvPr>
            <p:ph type="title"/>
          </p:nvPr>
        </p:nvSpPr>
        <p:spPr>
          <a:xfrm>
            <a:off x="677332" y="457783"/>
            <a:ext cx="8596671" cy="1320801"/>
          </a:xfrm>
          <a:prstGeom prst="rect">
            <a:avLst/>
          </a:prstGeom>
        </p:spPr>
        <p:txBody>
          <a:bodyPr/>
          <a:lstStyle/>
          <a:p>
            <a:r>
              <a:rPr dirty="0"/>
              <a:t>Data Analysis:-</a:t>
            </a:r>
          </a:p>
        </p:txBody>
      </p:sp>
      <p:sp>
        <p:nvSpPr>
          <p:cNvPr id="187" name="Created a multi-source sentiment-augmented dataset combining market and behavioral signals.…"/>
          <p:cNvSpPr txBox="1">
            <a:spLocks noGrp="1"/>
          </p:cNvSpPr>
          <p:nvPr>
            <p:ph type="body" idx="1"/>
          </p:nvPr>
        </p:nvSpPr>
        <p:spPr>
          <a:xfrm>
            <a:off x="490481" y="1118184"/>
            <a:ext cx="9839382" cy="5739816"/>
          </a:xfrm>
          <a:prstGeom prst="rect">
            <a:avLst/>
          </a:prstGeom>
        </p:spPr>
        <p:txBody>
          <a:bodyPr>
            <a:noAutofit/>
          </a:bodyPr>
          <a:lstStyle/>
          <a:p>
            <a:pPr marL="135536" indent="0" defTabSz="443574">
              <a:buClrTx/>
              <a:buSzPct val="100000"/>
              <a:buNone/>
              <a:defRPr sz="1666" b="1">
                <a:solidFill>
                  <a:srgbClr val="000000"/>
                </a:solidFill>
                <a:latin typeface="Times Roman"/>
                <a:ea typeface="Times Roman"/>
                <a:cs typeface="Times Roman"/>
                <a:sym typeface="Times Roman"/>
              </a:defRPr>
            </a:pPr>
            <a:r>
              <a:rPr sz="1600" dirty="0"/>
              <a:t>Quantitative Analysis:</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sz="1600" dirty="0"/>
              <a:t>The collected data was organized, cleaned, and prepared for meaningful insights.</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sz="1600" dirty="0"/>
              <a:t>Exploratory Data Analysis (EDA):</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sz="1600" dirty="0"/>
              <a:t>Visualized weekly sales trends.</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sz="1600" dirty="0"/>
              <a:t>Store-wise and department-wise performance.</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sz="1600" dirty="0"/>
              <a:t>Various statistical tools and visualization techniques were applied to identify patterns and trends in sales figures.</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sz="1600" dirty="0"/>
              <a:t>Time series analysis was conducted to forecast future sales based on historical data.</a:t>
            </a:r>
          </a:p>
          <a:p>
            <a:pPr marL="443574" indent="-308038" defTabSz="443574">
              <a:buClrTx/>
              <a:buSzPct val="100000"/>
              <a:buFont typeface="Times Roman"/>
              <a:buChar char="•"/>
              <a:defRPr sz="1666" b="1">
                <a:solidFill>
                  <a:srgbClr val="000000"/>
                </a:solidFill>
                <a:latin typeface="Times Roman"/>
                <a:ea typeface="Times Roman"/>
                <a:cs typeface="Times Roman"/>
                <a:sym typeface="Times Roman"/>
              </a:defRPr>
            </a:pPr>
            <a:endParaRPr lang="en-IN" sz="1600" dirty="0"/>
          </a:p>
          <a:p>
            <a:pPr marL="135536" indent="0" defTabSz="443574">
              <a:buClrTx/>
              <a:buSzPct val="100000"/>
              <a:buNone/>
              <a:defRPr sz="1666" b="1">
                <a:solidFill>
                  <a:srgbClr val="000000"/>
                </a:solidFill>
                <a:latin typeface="Times Roman"/>
                <a:ea typeface="Times Roman"/>
                <a:cs typeface="Times Roman"/>
                <a:sym typeface="Times Roman"/>
              </a:defRPr>
            </a:pPr>
            <a:r>
              <a:rPr sz="1600" dirty="0"/>
              <a:t>Key Indicators:</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altLang="en-US" sz="1600" dirty="0">
                <a:solidFill>
                  <a:schemeClr val="tx1"/>
                </a:solidFill>
                <a:latin typeface="Times Roman"/>
              </a:rPr>
              <a:t>Total monthly and yearly sales revenue</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altLang="en-US" sz="1600" dirty="0">
                <a:solidFill>
                  <a:schemeClr val="tx1"/>
                </a:solidFill>
                <a:latin typeface="Times Roman"/>
              </a:rPr>
              <a:t>Regional sales distribution and high-performing zones</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altLang="en-US" sz="1600" dirty="0">
                <a:solidFill>
                  <a:schemeClr val="tx1"/>
                </a:solidFill>
                <a:latin typeface="Times Roman"/>
              </a:rPr>
              <a:t>Seasonal sales trends and peak demand periods</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altLang="en-US" sz="1600" dirty="0">
                <a:solidFill>
                  <a:schemeClr val="tx1"/>
                </a:solidFill>
                <a:latin typeface="Times Roman"/>
              </a:rPr>
              <a:t>Forecast accuracy percentage compared to actual sales</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altLang="en-US" sz="1600" dirty="0">
                <a:solidFill>
                  <a:schemeClr val="tx1"/>
                </a:solidFill>
                <a:latin typeface="Times Roman"/>
              </a:rPr>
              <a:t>Inventory turnover rate to monitor stock movement</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r>
              <a:rPr lang="en-US" altLang="en-US" sz="1600" dirty="0">
                <a:solidFill>
                  <a:schemeClr val="tx1"/>
                </a:solidFill>
                <a:latin typeface="Times Roman"/>
              </a:rPr>
              <a:t>Customer purchase patterns and repeat purchase rate</a:t>
            </a:r>
          </a:p>
          <a:p>
            <a:pPr marL="443574" indent="-308038" defTabSz="443574">
              <a:buClrTx/>
              <a:buSzPct val="100000"/>
              <a:buFont typeface="Times Roman"/>
              <a:buChar char="•"/>
              <a:defRPr sz="1666">
                <a:solidFill>
                  <a:srgbClr val="000000"/>
                </a:solidFill>
                <a:latin typeface="Times Roman"/>
                <a:ea typeface="Times Roman"/>
                <a:cs typeface="Times Roman"/>
                <a:sym typeface="Times Roman"/>
              </a:defRPr>
            </a:pPr>
            <a:endParaRPr sz="16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itle 1"/>
          <p:cNvSpPr txBox="1">
            <a:spLocks noGrp="1"/>
          </p:cNvSpPr>
          <p:nvPr>
            <p:ph type="title"/>
          </p:nvPr>
        </p:nvSpPr>
        <p:spPr>
          <a:xfrm>
            <a:off x="539891" y="533865"/>
            <a:ext cx="9084166" cy="1320806"/>
          </a:xfrm>
          <a:prstGeom prst="rect">
            <a:avLst/>
          </a:prstGeom>
        </p:spPr>
        <p:txBody>
          <a:bodyPr/>
          <a:lstStyle>
            <a:lvl1pPr defTabSz="356615">
              <a:defRPr sz="2800"/>
            </a:lvl1pPr>
          </a:lstStyle>
          <a:p>
            <a:r>
              <a:rPr dirty="0"/>
              <a:t>Interpretation of the Data Analysis</a:t>
            </a:r>
          </a:p>
        </p:txBody>
      </p:sp>
      <p:sp>
        <p:nvSpPr>
          <p:cNvPr id="190" name="This project aims to deliver several key outcomes:"/>
          <p:cNvSpPr txBox="1"/>
          <p:nvPr/>
        </p:nvSpPr>
        <p:spPr>
          <a:xfrm>
            <a:off x="411406" y="-2939570"/>
            <a:ext cx="11753792" cy="383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just">
              <a:spcBef>
                <a:spcPts val="1200"/>
              </a:spcBef>
              <a:defRPr sz="1900" b="1">
                <a:latin typeface="Times Roman"/>
                <a:ea typeface="Times Roman"/>
                <a:cs typeface="Times Roman"/>
                <a:sym typeface="Times Roman"/>
              </a:defRPr>
            </a:lvl1pPr>
          </a:lstStyle>
          <a:p>
            <a:r>
              <a:t>This project aims to deliver several key outcomes:</a:t>
            </a:r>
          </a:p>
        </p:txBody>
      </p:sp>
      <p:sp>
        <p:nvSpPr>
          <p:cNvPr id="191" name="Content Placeholder 2"/>
          <p:cNvSpPr txBox="1">
            <a:spLocks noGrp="1"/>
          </p:cNvSpPr>
          <p:nvPr>
            <p:ph type="body" idx="1"/>
          </p:nvPr>
        </p:nvSpPr>
        <p:spPr>
          <a:xfrm>
            <a:off x="460170" y="1429846"/>
            <a:ext cx="9243608" cy="5428153"/>
          </a:xfrm>
          <a:prstGeom prst="rect">
            <a:avLst/>
          </a:prstGeom>
        </p:spPr>
        <p:txBody>
          <a:bodyPr>
            <a:noAutofit/>
          </a:bodyPr>
          <a:lstStyle/>
          <a:p>
            <a:pPr marL="291463" indent="-291463" algn="just" defTabSz="388620">
              <a:spcBef>
                <a:spcPts val="800"/>
              </a:spcBef>
              <a:buFont typeface="Times New Roman"/>
              <a:defRPr>
                <a:solidFill>
                  <a:srgbClr val="000000"/>
                </a:solidFill>
                <a:latin typeface="Times New Roman"/>
                <a:ea typeface="Times New Roman"/>
                <a:cs typeface="Times New Roman"/>
                <a:sym typeface="Times New Roman"/>
              </a:defRPr>
            </a:pPr>
            <a:r>
              <a:rPr b="1" dirty="0"/>
              <a:t>Insights:</a:t>
            </a:r>
          </a:p>
          <a:p>
            <a:pPr marL="291463" indent="-291463" algn="just" defTabSz="388620">
              <a:spcBef>
                <a:spcPts val="800"/>
              </a:spcBef>
              <a:buFont typeface="Times New Roman"/>
              <a:defRPr>
                <a:solidFill>
                  <a:srgbClr val="000000"/>
                </a:solidFill>
                <a:latin typeface="Times New Roman"/>
                <a:ea typeface="Times New Roman"/>
                <a:cs typeface="Times New Roman"/>
                <a:sym typeface="Times New Roman"/>
              </a:defRPr>
            </a:pPr>
            <a:r>
              <a:rPr lang="en-US" altLang="en-US" dirty="0">
                <a:solidFill>
                  <a:schemeClr val="tx1"/>
                </a:solidFill>
                <a:latin typeface="Times Roman"/>
              </a:rPr>
              <a:t>The analysis revealed clear seasonal variations, with peak sales during festive periods.</a:t>
            </a:r>
          </a:p>
          <a:p>
            <a:pPr marL="291463" indent="-291463" algn="just" defTabSz="388620">
              <a:spcBef>
                <a:spcPts val="800"/>
              </a:spcBef>
              <a:buFont typeface="Times New Roman"/>
              <a:defRPr>
                <a:solidFill>
                  <a:srgbClr val="000000"/>
                </a:solidFill>
                <a:latin typeface="Times New Roman"/>
                <a:ea typeface="Times New Roman"/>
                <a:cs typeface="Times New Roman"/>
                <a:sym typeface="Times New Roman"/>
              </a:defRPr>
            </a:pPr>
            <a:r>
              <a:rPr lang="en-US" altLang="en-US" dirty="0">
                <a:solidFill>
                  <a:schemeClr val="tx1"/>
                </a:solidFill>
                <a:latin typeface="Times Roman"/>
              </a:rPr>
              <a:t>Certain product categories showed consistent growth, while others demonstrated cyclical demand.</a:t>
            </a:r>
          </a:p>
          <a:p>
            <a:pPr marL="291463" indent="-291463" algn="just" defTabSz="388620">
              <a:spcBef>
                <a:spcPts val="800"/>
              </a:spcBef>
              <a:buFont typeface="Times New Roman"/>
              <a:defRPr>
                <a:solidFill>
                  <a:srgbClr val="000000"/>
                </a:solidFill>
                <a:latin typeface="Times New Roman"/>
                <a:ea typeface="Times New Roman"/>
                <a:cs typeface="Times New Roman"/>
                <a:sym typeface="Times New Roman"/>
              </a:defRPr>
            </a:pPr>
            <a:r>
              <a:rPr lang="en-US" altLang="en-US" dirty="0">
                <a:solidFill>
                  <a:schemeClr val="tx1"/>
                </a:solidFill>
                <a:latin typeface="Times Roman"/>
              </a:rPr>
              <a:t>The forecast model indicates potential for sales growth in upcoming quarters, provided promotional activities are optimized.</a:t>
            </a:r>
          </a:p>
          <a:p>
            <a:pPr marL="291463" indent="-291463" algn="just" defTabSz="388620">
              <a:spcBef>
                <a:spcPts val="800"/>
              </a:spcBef>
              <a:buFont typeface="Times New Roman"/>
              <a:defRPr>
                <a:solidFill>
                  <a:srgbClr val="000000"/>
                </a:solidFill>
                <a:latin typeface="Times New Roman"/>
                <a:ea typeface="Times New Roman"/>
                <a:cs typeface="Times New Roman"/>
                <a:sym typeface="Times New Roman"/>
              </a:defRPr>
            </a:pPr>
            <a:r>
              <a:rPr lang="en-US" dirty="0">
                <a:latin typeface="Times Roman"/>
              </a:rPr>
              <a:t>Markdowns boost sales significantly.</a:t>
            </a:r>
          </a:p>
          <a:p>
            <a:pPr marL="291463" indent="-291463" algn="just" defTabSz="388620">
              <a:spcBef>
                <a:spcPts val="800"/>
              </a:spcBef>
              <a:buFont typeface="Times New Roman"/>
              <a:defRPr>
                <a:solidFill>
                  <a:srgbClr val="000000"/>
                </a:solidFill>
                <a:latin typeface="Times New Roman"/>
                <a:ea typeface="Times New Roman"/>
                <a:cs typeface="Times New Roman"/>
                <a:sym typeface="Times New Roman"/>
              </a:defRPr>
            </a:pPr>
            <a:r>
              <a:rPr lang="en-US" dirty="0">
                <a:latin typeface="Times Roman"/>
              </a:rPr>
              <a:t>ARIMA and Prophet models captured seasonality effectively..</a:t>
            </a:r>
          </a:p>
          <a:p>
            <a:pPr marL="291463" indent="-291463" algn="just" defTabSz="388620">
              <a:spcBef>
                <a:spcPts val="800"/>
              </a:spcBef>
              <a:buFont typeface="Times New Roman"/>
              <a:defRPr>
                <a:solidFill>
                  <a:srgbClr val="000000"/>
                </a:solidFill>
                <a:latin typeface="Times New Roman"/>
                <a:ea typeface="Times New Roman"/>
                <a:cs typeface="Times New Roman"/>
                <a:sym typeface="Times New Roman"/>
              </a:defRPr>
            </a:pPr>
            <a:r>
              <a:rPr lang="en-US" dirty="0">
                <a:latin typeface="Times Roman"/>
              </a:rPr>
              <a:t>Predictive models provide reliable estimates for weekly sales when trained on quality data.  </a:t>
            </a:r>
          </a:p>
          <a:p>
            <a:pPr marL="291463" indent="-291463" algn="just" defTabSz="388620">
              <a:spcBef>
                <a:spcPts val="800"/>
              </a:spcBef>
              <a:buFont typeface="Times New Roman"/>
              <a:defRPr>
                <a:solidFill>
                  <a:srgbClr val="000000"/>
                </a:solidFill>
                <a:latin typeface="Times New Roman"/>
                <a:ea typeface="Times New Roman"/>
                <a:cs typeface="Times New Roman"/>
                <a:sym typeface="Times New Roman"/>
              </a:defRPr>
            </a:pPr>
            <a:r>
              <a:rPr lang="en-US" dirty="0">
                <a:latin typeface="Times Roman"/>
              </a:rPr>
              <a:t>Power BI dashboards make results accessible to store managers and operations teams.</a:t>
            </a:r>
          </a:p>
          <a:p>
            <a:pPr marL="291463" indent="-291463" algn="just" defTabSz="388620">
              <a:spcBef>
                <a:spcPts val="800"/>
              </a:spcBef>
              <a:buFont typeface="Times New Roman"/>
              <a:defRPr>
                <a:solidFill>
                  <a:srgbClr val="000000"/>
                </a:solidFill>
                <a:latin typeface="Times New Roman"/>
                <a:ea typeface="Times New Roman"/>
                <a:cs typeface="Times New Roman"/>
                <a:sym typeface="Times New Roman"/>
              </a:defRPr>
            </a:pPr>
            <a:endParaRPr b="1" dirty="0">
              <a:latin typeface="Times Roman"/>
            </a:endParaRPr>
          </a:p>
          <a:p>
            <a:pPr marL="291463" indent="-291463" defTabSz="388620">
              <a:spcBef>
                <a:spcPts val="800"/>
              </a:spcBef>
              <a:buFont typeface="Times New Roman"/>
              <a:defRPr>
                <a:solidFill>
                  <a:srgbClr val="000000"/>
                </a:solidFill>
                <a:latin typeface="Times New Roman"/>
                <a:ea typeface="Times New Roman"/>
                <a:cs typeface="Times New Roman"/>
                <a:sym typeface="Times New Roman"/>
              </a:defRPr>
            </a:pPr>
            <a:r>
              <a:rPr b="1" dirty="0"/>
              <a:t>Conclusion:</a:t>
            </a:r>
            <a:br>
              <a:rPr b="1" dirty="0"/>
            </a:br>
            <a:r>
              <a:rPr lang="en-US" dirty="0">
                <a:latin typeface="Times Roman"/>
                <a:sym typeface="Times New Roman"/>
              </a:rPr>
              <a:t>Based on these insights, the project successfully provided a data-backed foundation for better decision-making, helping the organization plan future sales strategies and optimize operational performance.</a:t>
            </a:r>
            <a:endParaRPr dirty="0">
              <a:latin typeface="Times Roman"/>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ontent Placeholder 2"/>
          <p:cNvSpPr txBox="1">
            <a:spLocks noGrp="1"/>
          </p:cNvSpPr>
          <p:nvPr>
            <p:ph type="body" idx="1"/>
          </p:nvPr>
        </p:nvSpPr>
        <p:spPr>
          <a:xfrm>
            <a:off x="453030" y="2008775"/>
            <a:ext cx="9764891" cy="5933930"/>
          </a:xfrm>
          <a:prstGeom prst="rect">
            <a:avLst/>
          </a:prstGeom>
        </p:spPr>
        <p:txBody>
          <a:bodyPr>
            <a:normAutofit/>
          </a:bodyPr>
          <a:lstStyle/>
          <a:p>
            <a:pPr marL="299351" indent="-299351" algn="just" defTabSz="399133">
              <a:spcBef>
                <a:spcPts val="800"/>
              </a:spcBef>
              <a:buFont typeface="Times New Roman"/>
              <a:defRPr>
                <a:latin typeface="Times New Roman"/>
                <a:ea typeface="Times New Roman"/>
                <a:cs typeface="Times New Roman"/>
                <a:sym typeface="Times New Roman"/>
              </a:defRPr>
            </a:pPr>
            <a:r>
              <a:rPr lang="en-US" sz="2000" dirty="0">
                <a:latin typeface="Times Roman"/>
              </a:rPr>
              <a:t>Developed a reliable sales forecasting model using advanced analytical techniques.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sz="2000" dirty="0">
                <a:latin typeface="Times Roman"/>
              </a:rPr>
              <a:t>Improved data-driven decision-making capabilities within the team.</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sz="2000" dirty="0">
                <a:latin typeface="Times Roman"/>
              </a:rPr>
              <a:t>Provided actionable insights for inventory planning and marketing strategies.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sz="2000" dirty="0">
                <a:latin typeface="Times Roman"/>
              </a:rPr>
              <a:t>Enabled stakeholders to make informed business plans based on factual trends.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sz="2000" dirty="0">
                <a:latin typeface="Times Roman"/>
              </a:rPr>
              <a:t>Contributed to minimizing stock-outs and overstocking through accurate predictions.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sz="2000" dirty="0"/>
              <a:t>Created interactive Power BI dashboards for managers.</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sz="2000" dirty="0"/>
              <a:t>Recommendations for improving promotions, inventory, and supply chain planning.</a:t>
            </a:r>
          </a:p>
          <a:p>
            <a:pPr marL="299351" indent="-299351" algn="just" defTabSz="399133">
              <a:spcBef>
                <a:spcPts val="800"/>
              </a:spcBef>
              <a:buFont typeface="Times New Roman"/>
              <a:defRPr>
                <a:latin typeface="Times New Roman"/>
                <a:ea typeface="Times New Roman"/>
                <a:cs typeface="Times New Roman"/>
                <a:sym typeface="Times New Roman"/>
              </a:defRPr>
            </a:pPr>
            <a:r>
              <a:rPr lang="en-US" sz="2000" dirty="0"/>
              <a:t>Scope for future integration of advanced ML models and real-time forecasting.</a:t>
            </a:r>
            <a:endParaRPr lang="en-IN" sz="2000" dirty="0"/>
          </a:p>
          <a:p>
            <a:pPr marL="299351" indent="-299351" algn="just" defTabSz="399133">
              <a:spcBef>
                <a:spcPts val="800"/>
              </a:spcBef>
              <a:buFont typeface="Times New Roman"/>
              <a:defRPr>
                <a:latin typeface="Times New Roman"/>
                <a:ea typeface="Times New Roman"/>
                <a:cs typeface="Times New Roman"/>
                <a:sym typeface="Times New Roman"/>
              </a:defRPr>
            </a:pPr>
            <a:endParaRPr sz="2000" dirty="0"/>
          </a:p>
        </p:txBody>
      </p:sp>
      <p:sp>
        <p:nvSpPr>
          <p:cNvPr id="194" name="Achievements of Your Project"/>
          <p:cNvSpPr txBox="1">
            <a:spLocks noGrp="1"/>
          </p:cNvSpPr>
          <p:nvPr>
            <p:ph type="title"/>
          </p:nvPr>
        </p:nvSpPr>
        <p:spPr>
          <a:xfrm>
            <a:off x="677332" y="609600"/>
            <a:ext cx="8596671" cy="1320800"/>
          </a:xfrm>
          <a:prstGeom prst="rect">
            <a:avLst/>
          </a:prstGeom>
        </p:spPr>
        <p:txBody>
          <a:bodyPr/>
          <a:lstStyle/>
          <a:p>
            <a:r>
              <a:rPr dirty="0"/>
              <a:t>Achievements of Your Project</a:t>
            </a:r>
          </a:p>
        </p:txBody>
      </p:sp>
    </p:spTree>
  </p:cSld>
  <p:clrMapOvr>
    <a:masterClrMapping/>
  </p:clrMapOvr>
  <p:transition spd="med"/>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281</TotalTime>
  <Words>1017</Words>
  <Application>Microsoft Office PowerPoint</Application>
  <PresentationFormat>Widescreen</PresentationFormat>
  <Paragraphs>125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Helvetica</vt:lpstr>
      <vt:lpstr>Times New Roman</vt:lpstr>
      <vt:lpstr>Times Roman</vt:lpstr>
      <vt:lpstr>Trebuchet MS</vt:lpstr>
      <vt:lpstr>Wingdings</vt:lpstr>
      <vt:lpstr>Facet</vt:lpstr>
      <vt:lpstr>PowerPoint Presentation</vt:lpstr>
      <vt:lpstr>Problem Definition</vt:lpstr>
      <vt:lpstr>Hypothesis</vt:lpstr>
      <vt:lpstr>Objective Of the Study:-</vt:lpstr>
      <vt:lpstr>Data Collection and Sampling Method:_</vt:lpstr>
      <vt:lpstr>Data Cleaning and Preprocessing</vt:lpstr>
      <vt:lpstr>Data Analysis:-</vt:lpstr>
      <vt:lpstr>Interpretation of the Data Analysis</vt:lpstr>
      <vt:lpstr>Achievements of Your Project</vt:lpstr>
      <vt:lpstr>Suggestions &amp; 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Toibul Sk</dc:creator>
  <cp:lastModifiedBy>Toibul Sk</cp:lastModifiedBy>
  <cp:revision>4</cp:revision>
  <dcterms:modified xsi:type="dcterms:W3CDTF">2025-07-09T05:59:58Z</dcterms:modified>
</cp:coreProperties>
</file>