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9" r:id="rId2"/>
    <p:sldId id="266" r:id="rId3"/>
    <p:sldId id="267" r:id="rId4"/>
    <p:sldId id="261" r:id="rId5"/>
    <p:sldId id="262" r:id="rId6"/>
    <p:sldId id="263" r:id="rId7"/>
    <p:sldId id="268" r:id="rId8"/>
    <p:sldId id="257" r:id="rId9"/>
    <p:sldId id="269" r:id="rId10"/>
    <p:sldId id="270" r:id="rId11"/>
    <p:sldId id="271" r:id="rId12"/>
    <p:sldId id="265" r:id="rId13"/>
    <p:sldId id="272" r:id="rId14"/>
    <p:sldId id="276" r:id="rId15"/>
    <p:sldId id="273" r:id="rId16"/>
    <p:sldId id="277" r:id="rId17"/>
    <p:sldId id="274" r:id="rId18"/>
    <p:sldId id="258" r:id="rId19"/>
    <p:sldId id="275" r:id="rId20"/>
    <p:sldId id="278" r:id="rId21"/>
    <p:sldId id="264" r:id="rId22"/>
    <p:sldId id="260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6D65AF-7A28-45BF-B08C-053255E2530D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034159E-9336-469E-A7E3-57E8C053B30D}">
      <dgm:prSet phldrT="[文本]"/>
      <dgm:spPr/>
      <dgm:t>
        <a:bodyPr/>
        <a:lstStyle/>
        <a:p>
          <a:r>
            <a:rPr lang="zh-CN" altLang="en-US" dirty="0">
              <a:latin typeface="宋体" panose="02010600030101010101" pitchFamily="2" charset="-122"/>
              <a:ea typeface="宋体" panose="02010600030101010101" pitchFamily="2" charset="-122"/>
            </a:rPr>
            <a:t>视频信号输入</a:t>
          </a:r>
        </a:p>
      </dgm:t>
    </dgm:pt>
    <dgm:pt modelId="{399FE0ED-2FD8-43CC-9953-B35B50BDC5AE}" type="parTrans" cxnId="{4DE8ACD7-1797-4144-8028-084028FC0285}">
      <dgm:prSet/>
      <dgm:spPr/>
      <dgm:t>
        <a:bodyPr/>
        <a:lstStyle/>
        <a:p>
          <a:endParaRPr lang="zh-CN" altLang="en-US"/>
        </a:p>
      </dgm:t>
    </dgm:pt>
    <dgm:pt modelId="{15065AB2-B2A6-4BD3-850E-177B9F8B87FD}" type="sibTrans" cxnId="{4DE8ACD7-1797-4144-8028-084028FC0285}">
      <dgm:prSet/>
      <dgm:spPr/>
      <dgm:t>
        <a:bodyPr/>
        <a:lstStyle/>
        <a:p>
          <a:endParaRPr lang="zh-CN" altLang="en-US"/>
        </a:p>
      </dgm:t>
    </dgm:pt>
    <dgm:pt modelId="{0663BD69-B92C-45F0-9C6C-2C6974CBFA29}">
      <dgm:prSet phldrT="[文本]"/>
      <dgm:spPr/>
      <dgm:t>
        <a:bodyPr/>
        <a:lstStyle/>
        <a:p>
          <a:r>
            <a:rPr lang="zh-CN" altLang="en-US" dirty="0">
              <a:latin typeface="宋体" panose="02010600030101010101" pitchFamily="2" charset="-122"/>
              <a:ea typeface="宋体" panose="02010600030101010101" pitchFamily="2" charset="-122"/>
            </a:rPr>
            <a:t>图像处理</a:t>
          </a:r>
        </a:p>
      </dgm:t>
    </dgm:pt>
    <dgm:pt modelId="{024042D2-6251-4B39-B1BA-62040E3FE23C}" type="parTrans" cxnId="{E451BBE8-7478-4240-952A-E5BF45B119F3}">
      <dgm:prSet/>
      <dgm:spPr/>
      <dgm:t>
        <a:bodyPr/>
        <a:lstStyle/>
        <a:p>
          <a:endParaRPr lang="zh-CN" altLang="en-US"/>
        </a:p>
      </dgm:t>
    </dgm:pt>
    <dgm:pt modelId="{0D6ADF56-BA68-4CCC-A8DD-271985305DAD}" type="sibTrans" cxnId="{E451BBE8-7478-4240-952A-E5BF45B119F3}">
      <dgm:prSet/>
      <dgm:spPr/>
      <dgm:t>
        <a:bodyPr/>
        <a:lstStyle/>
        <a:p>
          <a:endParaRPr lang="zh-CN" altLang="en-US"/>
        </a:p>
      </dgm:t>
    </dgm:pt>
    <dgm:pt modelId="{EC3BED23-6045-49EF-A7ED-04113B7BDADA}">
      <dgm:prSet phldrT="[文本]"/>
      <dgm:spPr/>
      <dgm:t>
        <a:bodyPr/>
        <a:lstStyle/>
        <a:p>
          <a:r>
            <a:rPr lang="zh-CN" altLang="en-US" dirty="0">
              <a:latin typeface="宋体" panose="02010600030101010101" pitchFamily="2" charset="-122"/>
              <a:ea typeface="宋体" panose="02010600030101010101" pitchFamily="2" charset="-122"/>
            </a:rPr>
            <a:t>结算人体姿态</a:t>
          </a:r>
        </a:p>
      </dgm:t>
    </dgm:pt>
    <dgm:pt modelId="{57654BD5-EB39-4282-896E-2621F31965F8}" type="parTrans" cxnId="{B8468346-9B40-468A-85E7-9907B7914C26}">
      <dgm:prSet/>
      <dgm:spPr/>
      <dgm:t>
        <a:bodyPr/>
        <a:lstStyle/>
        <a:p>
          <a:endParaRPr lang="zh-CN" altLang="en-US"/>
        </a:p>
      </dgm:t>
    </dgm:pt>
    <dgm:pt modelId="{421A5E56-2124-4CA8-9DDC-5151FEC1233E}" type="sibTrans" cxnId="{B8468346-9B40-468A-85E7-9907B7914C26}">
      <dgm:prSet/>
      <dgm:spPr/>
      <dgm:t>
        <a:bodyPr/>
        <a:lstStyle/>
        <a:p>
          <a:endParaRPr lang="zh-CN" altLang="en-US"/>
        </a:p>
      </dgm:t>
    </dgm:pt>
    <dgm:pt modelId="{2E44523D-BBF3-4872-B7A7-E56094957654}">
      <dgm:prSet phldrT="[文本]"/>
      <dgm:spPr/>
      <dgm:t>
        <a:bodyPr/>
        <a:lstStyle/>
        <a:p>
          <a:r>
            <a:rPr lang="zh-CN" altLang="en-US" dirty="0">
              <a:latin typeface="宋体" panose="02010600030101010101" pitchFamily="2" charset="-122"/>
              <a:ea typeface="宋体" panose="02010600030101010101" pitchFamily="2" charset="-122"/>
            </a:rPr>
            <a:t>判断主体位置</a:t>
          </a:r>
        </a:p>
      </dgm:t>
    </dgm:pt>
    <dgm:pt modelId="{DC2B6A53-39F1-4A7F-834C-024AA5FC298A}" type="parTrans" cxnId="{6559EBFA-0505-47FF-9BCB-2A5E3623F0FC}">
      <dgm:prSet/>
      <dgm:spPr/>
      <dgm:t>
        <a:bodyPr/>
        <a:lstStyle/>
        <a:p>
          <a:endParaRPr lang="zh-CN" altLang="en-US"/>
        </a:p>
      </dgm:t>
    </dgm:pt>
    <dgm:pt modelId="{0B7C7754-46F1-439B-B193-5B83365BBB1F}" type="sibTrans" cxnId="{6559EBFA-0505-47FF-9BCB-2A5E3623F0FC}">
      <dgm:prSet/>
      <dgm:spPr/>
      <dgm:t>
        <a:bodyPr/>
        <a:lstStyle/>
        <a:p>
          <a:endParaRPr lang="zh-CN" altLang="en-US"/>
        </a:p>
      </dgm:t>
    </dgm:pt>
    <dgm:pt modelId="{46004B03-7510-431E-AEB3-E690DF423B65}">
      <dgm:prSet phldrT="[文本]"/>
      <dgm:spPr/>
      <dgm:t>
        <a:bodyPr/>
        <a:lstStyle/>
        <a:p>
          <a:r>
            <a:rPr lang="zh-CN" altLang="en-US" dirty="0">
              <a:latin typeface="宋体" panose="02010600030101010101" pitchFamily="2" charset="-122"/>
              <a:ea typeface="宋体" panose="02010600030101010101" pitchFamily="2" charset="-122"/>
            </a:rPr>
            <a:t>相关功能</a:t>
          </a:r>
        </a:p>
      </dgm:t>
    </dgm:pt>
    <dgm:pt modelId="{5C0BF6FB-7A1A-4CD8-A2B9-148FEF9C4217}" type="parTrans" cxnId="{C9EC9C59-29C2-4B4C-9479-B79BC02EB12D}">
      <dgm:prSet/>
      <dgm:spPr/>
      <dgm:t>
        <a:bodyPr/>
        <a:lstStyle/>
        <a:p>
          <a:endParaRPr lang="zh-CN" altLang="en-US"/>
        </a:p>
      </dgm:t>
    </dgm:pt>
    <dgm:pt modelId="{3A5B5C17-C97F-4659-ABAC-1486E5C60FBC}" type="sibTrans" cxnId="{C9EC9C59-29C2-4B4C-9479-B79BC02EB12D}">
      <dgm:prSet/>
      <dgm:spPr/>
      <dgm:t>
        <a:bodyPr/>
        <a:lstStyle/>
        <a:p>
          <a:endParaRPr lang="zh-CN" altLang="en-US"/>
        </a:p>
      </dgm:t>
    </dgm:pt>
    <dgm:pt modelId="{0F665B71-4E6B-4F0D-ACB3-C3B07F981DA2}">
      <dgm:prSet phldrT="[文本]"/>
      <dgm:spPr/>
      <dgm:t>
        <a:bodyPr/>
        <a:lstStyle/>
        <a:p>
          <a:r>
            <a:rPr lang="zh-CN" altLang="en-US" dirty="0">
              <a:latin typeface="宋体" panose="02010600030101010101" pitchFamily="2" charset="-122"/>
              <a:ea typeface="宋体" panose="02010600030101010101" pitchFamily="2" charset="-122"/>
            </a:rPr>
            <a:t>预处理：判断人体位置</a:t>
          </a:r>
        </a:p>
      </dgm:t>
    </dgm:pt>
    <dgm:pt modelId="{8D5D9984-9D9C-4323-9AE0-2C3512F37E25}" type="parTrans" cxnId="{E1E4ABB3-7F76-439D-A036-52B6B1F0469C}">
      <dgm:prSet/>
      <dgm:spPr/>
      <dgm:t>
        <a:bodyPr/>
        <a:lstStyle/>
        <a:p>
          <a:endParaRPr lang="zh-CN" altLang="en-US"/>
        </a:p>
      </dgm:t>
    </dgm:pt>
    <dgm:pt modelId="{373C2FEE-9D5E-4A0C-8762-239705EC52EF}" type="sibTrans" cxnId="{E1E4ABB3-7F76-439D-A036-52B6B1F0469C}">
      <dgm:prSet/>
      <dgm:spPr/>
      <dgm:t>
        <a:bodyPr/>
        <a:lstStyle/>
        <a:p>
          <a:endParaRPr lang="zh-CN" altLang="en-US"/>
        </a:p>
      </dgm:t>
    </dgm:pt>
    <dgm:pt modelId="{E237ECAC-A801-475E-B8E4-23073F87A2BD}">
      <dgm:prSet phldrT="[文本]"/>
      <dgm:spPr/>
      <dgm:t>
        <a:bodyPr/>
        <a:lstStyle/>
        <a:p>
          <a:r>
            <a:rPr lang="zh-CN" altLang="en-US" dirty="0">
              <a:latin typeface="宋体" panose="02010600030101010101" pitchFamily="2" charset="-122"/>
              <a:ea typeface="宋体" panose="02010600030101010101" pitchFamily="2" charset="-122"/>
            </a:rPr>
            <a:t>主体区域追踪拍摄</a:t>
          </a:r>
        </a:p>
      </dgm:t>
    </dgm:pt>
    <dgm:pt modelId="{BB62706A-69BC-488A-8D9E-D70DD9340352}" type="parTrans" cxnId="{484A7061-E095-4425-8725-72C0275665F4}">
      <dgm:prSet/>
      <dgm:spPr/>
      <dgm:t>
        <a:bodyPr/>
        <a:lstStyle/>
        <a:p>
          <a:endParaRPr lang="zh-CN" altLang="en-US"/>
        </a:p>
      </dgm:t>
    </dgm:pt>
    <dgm:pt modelId="{57314752-581D-4053-B201-55D9191F32FC}" type="sibTrans" cxnId="{484A7061-E095-4425-8725-72C0275665F4}">
      <dgm:prSet/>
      <dgm:spPr/>
      <dgm:t>
        <a:bodyPr/>
        <a:lstStyle/>
        <a:p>
          <a:endParaRPr lang="zh-CN" altLang="en-US"/>
        </a:p>
      </dgm:t>
    </dgm:pt>
    <dgm:pt modelId="{3568346F-53DE-49E2-898B-33BC8B05E180}" type="pres">
      <dgm:prSet presAssocID="{CE6D65AF-7A28-45BF-B08C-053255E2530D}" presName="Name0" presStyleCnt="0">
        <dgm:presLayoutVars>
          <dgm:dir/>
          <dgm:animLvl val="lvl"/>
          <dgm:resizeHandles val="exact"/>
        </dgm:presLayoutVars>
      </dgm:prSet>
      <dgm:spPr/>
    </dgm:pt>
    <dgm:pt modelId="{58718612-ACC6-4570-9B38-D2DC8BC011C2}" type="pres">
      <dgm:prSet presAssocID="{46004B03-7510-431E-AEB3-E690DF423B65}" presName="boxAndChildren" presStyleCnt="0"/>
      <dgm:spPr/>
    </dgm:pt>
    <dgm:pt modelId="{13C33709-B71C-42BA-8230-DF2A209F622C}" type="pres">
      <dgm:prSet presAssocID="{46004B03-7510-431E-AEB3-E690DF423B65}" presName="parentTextBox" presStyleLbl="node1" presStyleIdx="0" presStyleCnt="3"/>
      <dgm:spPr/>
    </dgm:pt>
    <dgm:pt modelId="{A33C17EC-104E-4F96-98F5-785F320E7332}" type="pres">
      <dgm:prSet presAssocID="{46004B03-7510-431E-AEB3-E690DF423B65}" presName="entireBox" presStyleLbl="node1" presStyleIdx="0" presStyleCnt="3"/>
      <dgm:spPr/>
    </dgm:pt>
    <dgm:pt modelId="{DA92E1B0-EB0D-4A90-8DA9-0284ECF56643}" type="pres">
      <dgm:prSet presAssocID="{46004B03-7510-431E-AEB3-E690DF423B65}" presName="descendantBox" presStyleCnt="0"/>
      <dgm:spPr/>
    </dgm:pt>
    <dgm:pt modelId="{9E1F27F0-77ED-4B3C-B2F3-10858E6D51EE}" type="pres">
      <dgm:prSet presAssocID="{E237ECAC-A801-475E-B8E4-23073F87A2BD}" presName="childTextBox" presStyleLbl="fgAccFollowNode1" presStyleIdx="0" presStyleCnt="4">
        <dgm:presLayoutVars>
          <dgm:bulletEnabled val="1"/>
        </dgm:presLayoutVars>
      </dgm:prSet>
      <dgm:spPr/>
    </dgm:pt>
    <dgm:pt modelId="{ED27F82D-854C-48D7-9CBF-9C4BCA556731}" type="pres">
      <dgm:prSet presAssocID="{0D6ADF56-BA68-4CCC-A8DD-271985305DAD}" presName="sp" presStyleCnt="0"/>
      <dgm:spPr/>
    </dgm:pt>
    <dgm:pt modelId="{2D445390-CA89-488A-899C-07C82A42B6FE}" type="pres">
      <dgm:prSet presAssocID="{0663BD69-B92C-45F0-9C6C-2C6974CBFA29}" presName="arrowAndChildren" presStyleCnt="0"/>
      <dgm:spPr/>
    </dgm:pt>
    <dgm:pt modelId="{CB905939-CE64-46A0-9318-BA5D4456C596}" type="pres">
      <dgm:prSet presAssocID="{0663BD69-B92C-45F0-9C6C-2C6974CBFA29}" presName="parentTextArrow" presStyleLbl="node1" presStyleIdx="0" presStyleCnt="3"/>
      <dgm:spPr/>
    </dgm:pt>
    <dgm:pt modelId="{DBE49C62-2E9F-471F-B993-5C1181B389F6}" type="pres">
      <dgm:prSet presAssocID="{0663BD69-B92C-45F0-9C6C-2C6974CBFA29}" presName="arrow" presStyleLbl="node1" presStyleIdx="1" presStyleCnt="3"/>
      <dgm:spPr/>
    </dgm:pt>
    <dgm:pt modelId="{000BC1ED-1490-4592-AF0D-776518593A0E}" type="pres">
      <dgm:prSet presAssocID="{0663BD69-B92C-45F0-9C6C-2C6974CBFA29}" presName="descendantArrow" presStyleCnt="0"/>
      <dgm:spPr/>
    </dgm:pt>
    <dgm:pt modelId="{B06162FE-9522-40BD-84A6-EB2101327C43}" type="pres">
      <dgm:prSet presAssocID="{EC3BED23-6045-49EF-A7ED-04113B7BDADA}" presName="childTextArrow" presStyleLbl="fgAccFollowNode1" presStyleIdx="1" presStyleCnt="4">
        <dgm:presLayoutVars>
          <dgm:bulletEnabled val="1"/>
        </dgm:presLayoutVars>
      </dgm:prSet>
      <dgm:spPr/>
    </dgm:pt>
    <dgm:pt modelId="{09A6E34B-323F-49DC-90C5-8644FD62492D}" type="pres">
      <dgm:prSet presAssocID="{2E44523D-BBF3-4872-B7A7-E56094957654}" presName="childTextArrow" presStyleLbl="fgAccFollowNode1" presStyleIdx="2" presStyleCnt="4">
        <dgm:presLayoutVars>
          <dgm:bulletEnabled val="1"/>
        </dgm:presLayoutVars>
      </dgm:prSet>
      <dgm:spPr/>
    </dgm:pt>
    <dgm:pt modelId="{82533B1D-532D-48F2-A571-8B471DFEEBBA}" type="pres">
      <dgm:prSet presAssocID="{15065AB2-B2A6-4BD3-850E-177B9F8B87FD}" presName="sp" presStyleCnt="0"/>
      <dgm:spPr/>
    </dgm:pt>
    <dgm:pt modelId="{40BC2940-6161-4341-83FC-48FCE7C7B986}" type="pres">
      <dgm:prSet presAssocID="{A034159E-9336-469E-A7E3-57E8C053B30D}" presName="arrowAndChildren" presStyleCnt="0"/>
      <dgm:spPr/>
    </dgm:pt>
    <dgm:pt modelId="{3033B86E-C2FE-4577-A615-614CC2EE7DF0}" type="pres">
      <dgm:prSet presAssocID="{A034159E-9336-469E-A7E3-57E8C053B30D}" presName="parentTextArrow" presStyleLbl="node1" presStyleIdx="1" presStyleCnt="3"/>
      <dgm:spPr/>
    </dgm:pt>
    <dgm:pt modelId="{2551BAE3-9937-44ED-BB0C-AD2241DF60C4}" type="pres">
      <dgm:prSet presAssocID="{A034159E-9336-469E-A7E3-57E8C053B30D}" presName="arrow" presStyleLbl="node1" presStyleIdx="2" presStyleCnt="3"/>
      <dgm:spPr/>
    </dgm:pt>
    <dgm:pt modelId="{8E7FB458-81E6-45C7-93BC-879FA500D20F}" type="pres">
      <dgm:prSet presAssocID="{A034159E-9336-469E-A7E3-57E8C053B30D}" presName="descendantArrow" presStyleCnt="0"/>
      <dgm:spPr/>
    </dgm:pt>
    <dgm:pt modelId="{89819A1B-AAAA-43B1-BEE3-12F6C9FB8C8C}" type="pres">
      <dgm:prSet presAssocID="{0F665B71-4E6B-4F0D-ACB3-C3B07F981DA2}" presName="childTextArrow" presStyleLbl="fgAccFollowNode1" presStyleIdx="3" presStyleCnt="4">
        <dgm:presLayoutVars>
          <dgm:bulletEnabled val="1"/>
        </dgm:presLayoutVars>
      </dgm:prSet>
      <dgm:spPr/>
    </dgm:pt>
  </dgm:ptLst>
  <dgm:cxnLst>
    <dgm:cxn modelId="{646A5A31-15CC-4366-9476-EB31EE3E55F6}" type="presOf" srcId="{46004B03-7510-431E-AEB3-E690DF423B65}" destId="{13C33709-B71C-42BA-8230-DF2A209F622C}" srcOrd="0" destOrd="0" presId="urn:microsoft.com/office/officeart/2005/8/layout/process4"/>
    <dgm:cxn modelId="{C90AF260-7EF3-4405-A3E9-2B53F47687AE}" type="presOf" srcId="{46004B03-7510-431E-AEB3-E690DF423B65}" destId="{A33C17EC-104E-4F96-98F5-785F320E7332}" srcOrd="1" destOrd="0" presId="urn:microsoft.com/office/officeart/2005/8/layout/process4"/>
    <dgm:cxn modelId="{484A7061-E095-4425-8725-72C0275665F4}" srcId="{46004B03-7510-431E-AEB3-E690DF423B65}" destId="{E237ECAC-A801-475E-B8E4-23073F87A2BD}" srcOrd="0" destOrd="0" parTransId="{BB62706A-69BC-488A-8D9E-D70DD9340352}" sibTransId="{57314752-581D-4053-B201-55D9191F32FC}"/>
    <dgm:cxn modelId="{79348665-B8D9-4E0C-ADC6-56E86E752946}" type="presOf" srcId="{EC3BED23-6045-49EF-A7ED-04113B7BDADA}" destId="{B06162FE-9522-40BD-84A6-EB2101327C43}" srcOrd="0" destOrd="0" presId="urn:microsoft.com/office/officeart/2005/8/layout/process4"/>
    <dgm:cxn modelId="{B8468346-9B40-468A-85E7-9907B7914C26}" srcId="{0663BD69-B92C-45F0-9C6C-2C6974CBFA29}" destId="{EC3BED23-6045-49EF-A7ED-04113B7BDADA}" srcOrd="0" destOrd="0" parTransId="{57654BD5-EB39-4282-896E-2621F31965F8}" sibTransId="{421A5E56-2124-4CA8-9DDC-5151FEC1233E}"/>
    <dgm:cxn modelId="{D63C4951-F3B3-44C8-81F7-C5800491C357}" type="presOf" srcId="{A034159E-9336-469E-A7E3-57E8C053B30D}" destId="{3033B86E-C2FE-4577-A615-614CC2EE7DF0}" srcOrd="0" destOrd="0" presId="urn:microsoft.com/office/officeart/2005/8/layout/process4"/>
    <dgm:cxn modelId="{D3C5AD53-38BC-4B47-B764-D7B4471E01A7}" type="presOf" srcId="{0663BD69-B92C-45F0-9C6C-2C6974CBFA29}" destId="{CB905939-CE64-46A0-9318-BA5D4456C596}" srcOrd="0" destOrd="0" presId="urn:microsoft.com/office/officeart/2005/8/layout/process4"/>
    <dgm:cxn modelId="{C9EC9C59-29C2-4B4C-9479-B79BC02EB12D}" srcId="{CE6D65AF-7A28-45BF-B08C-053255E2530D}" destId="{46004B03-7510-431E-AEB3-E690DF423B65}" srcOrd="2" destOrd="0" parTransId="{5C0BF6FB-7A1A-4CD8-A2B9-148FEF9C4217}" sibTransId="{3A5B5C17-C97F-4659-ABAC-1486E5C60FBC}"/>
    <dgm:cxn modelId="{A5D22F5A-DE05-4798-8A9B-C5AF980CCEC8}" type="presOf" srcId="{E237ECAC-A801-475E-B8E4-23073F87A2BD}" destId="{9E1F27F0-77ED-4B3C-B2F3-10858E6D51EE}" srcOrd="0" destOrd="0" presId="urn:microsoft.com/office/officeart/2005/8/layout/process4"/>
    <dgm:cxn modelId="{8EBD408C-193D-438F-BBE6-F7A9D0D63E65}" type="presOf" srcId="{0F665B71-4E6B-4F0D-ACB3-C3B07F981DA2}" destId="{89819A1B-AAAA-43B1-BEE3-12F6C9FB8C8C}" srcOrd="0" destOrd="0" presId="urn:microsoft.com/office/officeart/2005/8/layout/process4"/>
    <dgm:cxn modelId="{558DBB91-3598-43CB-8073-9578A59758FE}" type="presOf" srcId="{2E44523D-BBF3-4872-B7A7-E56094957654}" destId="{09A6E34B-323F-49DC-90C5-8644FD62492D}" srcOrd="0" destOrd="0" presId="urn:microsoft.com/office/officeart/2005/8/layout/process4"/>
    <dgm:cxn modelId="{F22D04A9-3362-4581-80F9-47FB00504C49}" type="presOf" srcId="{0663BD69-B92C-45F0-9C6C-2C6974CBFA29}" destId="{DBE49C62-2E9F-471F-B993-5C1181B389F6}" srcOrd="1" destOrd="0" presId="urn:microsoft.com/office/officeart/2005/8/layout/process4"/>
    <dgm:cxn modelId="{E1E4ABB3-7F76-439D-A036-52B6B1F0469C}" srcId="{A034159E-9336-469E-A7E3-57E8C053B30D}" destId="{0F665B71-4E6B-4F0D-ACB3-C3B07F981DA2}" srcOrd="0" destOrd="0" parTransId="{8D5D9984-9D9C-4323-9AE0-2C3512F37E25}" sibTransId="{373C2FEE-9D5E-4A0C-8762-239705EC52EF}"/>
    <dgm:cxn modelId="{4DE8ACD7-1797-4144-8028-084028FC0285}" srcId="{CE6D65AF-7A28-45BF-B08C-053255E2530D}" destId="{A034159E-9336-469E-A7E3-57E8C053B30D}" srcOrd="0" destOrd="0" parTransId="{399FE0ED-2FD8-43CC-9953-B35B50BDC5AE}" sibTransId="{15065AB2-B2A6-4BD3-850E-177B9F8B87FD}"/>
    <dgm:cxn modelId="{DEBDCBDF-C787-4591-A8C3-0A2C8360BB8B}" type="presOf" srcId="{CE6D65AF-7A28-45BF-B08C-053255E2530D}" destId="{3568346F-53DE-49E2-898B-33BC8B05E180}" srcOrd="0" destOrd="0" presId="urn:microsoft.com/office/officeart/2005/8/layout/process4"/>
    <dgm:cxn modelId="{E451BBE8-7478-4240-952A-E5BF45B119F3}" srcId="{CE6D65AF-7A28-45BF-B08C-053255E2530D}" destId="{0663BD69-B92C-45F0-9C6C-2C6974CBFA29}" srcOrd="1" destOrd="0" parTransId="{024042D2-6251-4B39-B1BA-62040E3FE23C}" sibTransId="{0D6ADF56-BA68-4CCC-A8DD-271985305DAD}"/>
    <dgm:cxn modelId="{0DC960F5-92A0-4645-9A85-3A43CF2768EC}" type="presOf" srcId="{A034159E-9336-469E-A7E3-57E8C053B30D}" destId="{2551BAE3-9937-44ED-BB0C-AD2241DF60C4}" srcOrd="1" destOrd="0" presId="urn:microsoft.com/office/officeart/2005/8/layout/process4"/>
    <dgm:cxn modelId="{6559EBFA-0505-47FF-9BCB-2A5E3623F0FC}" srcId="{0663BD69-B92C-45F0-9C6C-2C6974CBFA29}" destId="{2E44523D-BBF3-4872-B7A7-E56094957654}" srcOrd="1" destOrd="0" parTransId="{DC2B6A53-39F1-4A7F-834C-024AA5FC298A}" sibTransId="{0B7C7754-46F1-439B-B193-5B83365BBB1F}"/>
    <dgm:cxn modelId="{0BCFEB1B-E1F2-4034-A88A-2D6FF2318A49}" type="presParOf" srcId="{3568346F-53DE-49E2-898B-33BC8B05E180}" destId="{58718612-ACC6-4570-9B38-D2DC8BC011C2}" srcOrd="0" destOrd="0" presId="urn:microsoft.com/office/officeart/2005/8/layout/process4"/>
    <dgm:cxn modelId="{215AD3F0-FBDD-453D-9EF2-4DFB690474F2}" type="presParOf" srcId="{58718612-ACC6-4570-9B38-D2DC8BC011C2}" destId="{13C33709-B71C-42BA-8230-DF2A209F622C}" srcOrd="0" destOrd="0" presId="urn:microsoft.com/office/officeart/2005/8/layout/process4"/>
    <dgm:cxn modelId="{643731F0-11F8-48C2-B37D-B095B6970919}" type="presParOf" srcId="{58718612-ACC6-4570-9B38-D2DC8BC011C2}" destId="{A33C17EC-104E-4F96-98F5-785F320E7332}" srcOrd="1" destOrd="0" presId="urn:microsoft.com/office/officeart/2005/8/layout/process4"/>
    <dgm:cxn modelId="{A798BB68-64EA-4BF3-A78E-CCA389AD25D9}" type="presParOf" srcId="{58718612-ACC6-4570-9B38-D2DC8BC011C2}" destId="{DA92E1B0-EB0D-4A90-8DA9-0284ECF56643}" srcOrd="2" destOrd="0" presId="urn:microsoft.com/office/officeart/2005/8/layout/process4"/>
    <dgm:cxn modelId="{C7B7818F-FDA5-491B-99DD-520C3F6557ED}" type="presParOf" srcId="{DA92E1B0-EB0D-4A90-8DA9-0284ECF56643}" destId="{9E1F27F0-77ED-4B3C-B2F3-10858E6D51EE}" srcOrd="0" destOrd="0" presId="urn:microsoft.com/office/officeart/2005/8/layout/process4"/>
    <dgm:cxn modelId="{334AF4FF-792E-49A4-9A9A-A43C4BC298CD}" type="presParOf" srcId="{3568346F-53DE-49E2-898B-33BC8B05E180}" destId="{ED27F82D-854C-48D7-9CBF-9C4BCA556731}" srcOrd="1" destOrd="0" presId="urn:microsoft.com/office/officeart/2005/8/layout/process4"/>
    <dgm:cxn modelId="{6B6E742C-C47E-40CA-8586-E6178CB9CBA7}" type="presParOf" srcId="{3568346F-53DE-49E2-898B-33BC8B05E180}" destId="{2D445390-CA89-488A-899C-07C82A42B6FE}" srcOrd="2" destOrd="0" presId="urn:microsoft.com/office/officeart/2005/8/layout/process4"/>
    <dgm:cxn modelId="{150E6D2F-8B64-4551-9FB2-465CC8B40635}" type="presParOf" srcId="{2D445390-CA89-488A-899C-07C82A42B6FE}" destId="{CB905939-CE64-46A0-9318-BA5D4456C596}" srcOrd="0" destOrd="0" presId="urn:microsoft.com/office/officeart/2005/8/layout/process4"/>
    <dgm:cxn modelId="{1B0B83B0-639B-4976-BC8C-D4C001D136F2}" type="presParOf" srcId="{2D445390-CA89-488A-899C-07C82A42B6FE}" destId="{DBE49C62-2E9F-471F-B993-5C1181B389F6}" srcOrd="1" destOrd="0" presId="urn:microsoft.com/office/officeart/2005/8/layout/process4"/>
    <dgm:cxn modelId="{4583DB36-2DD6-4A82-AF16-2B60030DC8D1}" type="presParOf" srcId="{2D445390-CA89-488A-899C-07C82A42B6FE}" destId="{000BC1ED-1490-4592-AF0D-776518593A0E}" srcOrd="2" destOrd="0" presId="urn:microsoft.com/office/officeart/2005/8/layout/process4"/>
    <dgm:cxn modelId="{E57FCD54-8CD1-40DA-AA0C-69A2ECAE5DE2}" type="presParOf" srcId="{000BC1ED-1490-4592-AF0D-776518593A0E}" destId="{B06162FE-9522-40BD-84A6-EB2101327C43}" srcOrd="0" destOrd="0" presId="urn:microsoft.com/office/officeart/2005/8/layout/process4"/>
    <dgm:cxn modelId="{909031CB-29D2-4D18-BEC6-EF6DDDBC211D}" type="presParOf" srcId="{000BC1ED-1490-4592-AF0D-776518593A0E}" destId="{09A6E34B-323F-49DC-90C5-8644FD62492D}" srcOrd="1" destOrd="0" presId="urn:microsoft.com/office/officeart/2005/8/layout/process4"/>
    <dgm:cxn modelId="{6C32CE70-D307-41FF-BDC9-9203711329D6}" type="presParOf" srcId="{3568346F-53DE-49E2-898B-33BC8B05E180}" destId="{82533B1D-532D-48F2-A571-8B471DFEEBBA}" srcOrd="3" destOrd="0" presId="urn:microsoft.com/office/officeart/2005/8/layout/process4"/>
    <dgm:cxn modelId="{2A8FB40D-4996-4234-AED1-F855C9992648}" type="presParOf" srcId="{3568346F-53DE-49E2-898B-33BC8B05E180}" destId="{40BC2940-6161-4341-83FC-48FCE7C7B986}" srcOrd="4" destOrd="0" presId="urn:microsoft.com/office/officeart/2005/8/layout/process4"/>
    <dgm:cxn modelId="{09510D59-ACDF-4E56-892B-13F2813A1868}" type="presParOf" srcId="{40BC2940-6161-4341-83FC-48FCE7C7B986}" destId="{3033B86E-C2FE-4577-A615-614CC2EE7DF0}" srcOrd="0" destOrd="0" presId="urn:microsoft.com/office/officeart/2005/8/layout/process4"/>
    <dgm:cxn modelId="{23FEA9E6-6F43-4B08-B0A4-681ABE2B255D}" type="presParOf" srcId="{40BC2940-6161-4341-83FC-48FCE7C7B986}" destId="{2551BAE3-9937-44ED-BB0C-AD2241DF60C4}" srcOrd="1" destOrd="0" presId="urn:microsoft.com/office/officeart/2005/8/layout/process4"/>
    <dgm:cxn modelId="{4D96B74F-EE24-4CF3-9B12-A112D04D81DA}" type="presParOf" srcId="{40BC2940-6161-4341-83FC-48FCE7C7B986}" destId="{8E7FB458-81E6-45C7-93BC-879FA500D20F}" srcOrd="2" destOrd="0" presId="urn:microsoft.com/office/officeart/2005/8/layout/process4"/>
    <dgm:cxn modelId="{AA9C84CA-F513-44C4-952C-B14817B3363B}" type="presParOf" srcId="{8E7FB458-81E6-45C7-93BC-879FA500D20F}" destId="{89819A1B-AAAA-43B1-BEE3-12F6C9FB8C8C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3C17EC-104E-4F96-98F5-785F320E7332}">
      <dsp:nvSpPr>
        <dsp:cNvPr id="0" name=""/>
        <dsp:cNvSpPr/>
      </dsp:nvSpPr>
      <dsp:spPr>
        <a:xfrm>
          <a:off x="0" y="3133547"/>
          <a:ext cx="6227976" cy="10285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latin typeface="宋体" panose="02010600030101010101" pitchFamily="2" charset="-122"/>
              <a:ea typeface="宋体" panose="02010600030101010101" pitchFamily="2" charset="-122"/>
            </a:rPr>
            <a:t>相关功能</a:t>
          </a:r>
        </a:p>
      </dsp:txBody>
      <dsp:txXfrm>
        <a:off x="0" y="3133547"/>
        <a:ext cx="6227976" cy="555390"/>
      </dsp:txXfrm>
    </dsp:sp>
    <dsp:sp modelId="{9E1F27F0-77ED-4B3C-B2F3-10858E6D51EE}">
      <dsp:nvSpPr>
        <dsp:cNvPr id="0" name=""/>
        <dsp:cNvSpPr/>
      </dsp:nvSpPr>
      <dsp:spPr>
        <a:xfrm>
          <a:off x="0" y="3668368"/>
          <a:ext cx="6227976" cy="47311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34290" rIns="192024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>
              <a:latin typeface="宋体" panose="02010600030101010101" pitchFamily="2" charset="-122"/>
              <a:ea typeface="宋体" panose="02010600030101010101" pitchFamily="2" charset="-122"/>
            </a:rPr>
            <a:t>主体区域追踪拍摄</a:t>
          </a:r>
        </a:p>
      </dsp:txBody>
      <dsp:txXfrm>
        <a:off x="0" y="3668368"/>
        <a:ext cx="6227976" cy="473110"/>
      </dsp:txXfrm>
    </dsp:sp>
    <dsp:sp modelId="{DBE49C62-2E9F-471F-B993-5C1181B389F6}">
      <dsp:nvSpPr>
        <dsp:cNvPr id="0" name=""/>
        <dsp:cNvSpPr/>
      </dsp:nvSpPr>
      <dsp:spPr>
        <a:xfrm rot="10800000">
          <a:off x="0" y="1567141"/>
          <a:ext cx="6227976" cy="1581833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latin typeface="宋体" panose="02010600030101010101" pitchFamily="2" charset="-122"/>
              <a:ea typeface="宋体" panose="02010600030101010101" pitchFamily="2" charset="-122"/>
            </a:rPr>
            <a:t>图像处理</a:t>
          </a:r>
        </a:p>
      </dsp:txBody>
      <dsp:txXfrm rot="-10800000">
        <a:off x="0" y="1567141"/>
        <a:ext cx="6227976" cy="555223"/>
      </dsp:txXfrm>
    </dsp:sp>
    <dsp:sp modelId="{B06162FE-9522-40BD-84A6-EB2101327C43}">
      <dsp:nvSpPr>
        <dsp:cNvPr id="0" name=""/>
        <dsp:cNvSpPr/>
      </dsp:nvSpPr>
      <dsp:spPr>
        <a:xfrm>
          <a:off x="0" y="2122365"/>
          <a:ext cx="3113988" cy="47296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34290" rIns="192024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>
              <a:latin typeface="宋体" panose="02010600030101010101" pitchFamily="2" charset="-122"/>
              <a:ea typeface="宋体" panose="02010600030101010101" pitchFamily="2" charset="-122"/>
            </a:rPr>
            <a:t>结算人体姿态</a:t>
          </a:r>
        </a:p>
      </dsp:txBody>
      <dsp:txXfrm>
        <a:off x="0" y="2122365"/>
        <a:ext cx="3113988" cy="472968"/>
      </dsp:txXfrm>
    </dsp:sp>
    <dsp:sp modelId="{09A6E34B-323F-49DC-90C5-8644FD62492D}">
      <dsp:nvSpPr>
        <dsp:cNvPr id="0" name=""/>
        <dsp:cNvSpPr/>
      </dsp:nvSpPr>
      <dsp:spPr>
        <a:xfrm>
          <a:off x="3113988" y="2122365"/>
          <a:ext cx="3113988" cy="47296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34290" rIns="192024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>
              <a:latin typeface="宋体" panose="02010600030101010101" pitchFamily="2" charset="-122"/>
              <a:ea typeface="宋体" panose="02010600030101010101" pitchFamily="2" charset="-122"/>
            </a:rPr>
            <a:t>判断主体位置</a:t>
          </a:r>
        </a:p>
      </dsp:txBody>
      <dsp:txXfrm>
        <a:off x="3113988" y="2122365"/>
        <a:ext cx="3113988" cy="472968"/>
      </dsp:txXfrm>
    </dsp:sp>
    <dsp:sp modelId="{2551BAE3-9937-44ED-BB0C-AD2241DF60C4}">
      <dsp:nvSpPr>
        <dsp:cNvPr id="0" name=""/>
        <dsp:cNvSpPr/>
      </dsp:nvSpPr>
      <dsp:spPr>
        <a:xfrm rot="10800000">
          <a:off x="0" y="735"/>
          <a:ext cx="6227976" cy="1581833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latin typeface="宋体" panose="02010600030101010101" pitchFamily="2" charset="-122"/>
              <a:ea typeface="宋体" panose="02010600030101010101" pitchFamily="2" charset="-122"/>
            </a:rPr>
            <a:t>视频信号输入</a:t>
          </a:r>
        </a:p>
      </dsp:txBody>
      <dsp:txXfrm rot="-10800000">
        <a:off x="0" y="735"/>
        <a:ext cx="6227976" cy="555223"/>
      </dsp:txXfrm>
    </dsp:sp>
    <dsp:sp modelId="{89819A1B-AAAA-43B1-BEE3-12F6C9FB8C8C}">
      <dsp:nvSpPr>
        <dsp:cNvPr id="0" name=""/>
        <dsp:cNvSpPr/>
      </dsp:nvSpPr>
      <dsp:spPr>
        <a:xfrm>
          <a:off x="0" y="555959"/>
          <a:ext cx="6227976" cy="47296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34290" rIns="192024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>
              <a:latin typeface="宋体" panose="02010600030101010101" pitchFamily="2" charset="-122"/>
              <a:ea typeface="宋体" panose="02010600030101010101" pitchFamily="2" charset="-122"/>
            </a:rPr>
            <a:t>预处理：判断人体位置</a:t>
          </a:r>
        </a:p>
      </dsp:txBody>
      <dsp:txXfrm>
        <a:off x="0" y="555959"/>
        <a:ext cx="6227976" cy="4729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1F697F-D9D5-4516-B384-D10A1B4ACACC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D39E1-75DA-4A88-834C-27464DECBD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789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D39E1-75DA-4A88-834C-27464DECBDF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430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D39E1-75DA-4A88-834C-27464DECBDF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057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D39E1-75DA-4A88-834C-27464DECBDF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212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D39E1-75DA-4A88-834C-27464DECBDF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935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D39E1-75DA-4A88-834C-27464DECBDF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60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516ABD-CE6A-46ED-9A91-F89B55A1BB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63ADA3-5376-4E0D-ADF8-41C9B9515E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5D5305-D340-4481-BD28-F73F08B82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B1774-C020-4197-B93C-EA7503D53B2D}" type="datetime1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EBC4CA-0FCA-47B3-B674-6B4A36B90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156BBC-A3AE-4197-9BDF-9532D5722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CDD0-4034-4A31-A4F3-49D6C9AC3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588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F5B29D-28BF-45F4-A165-45FDD0F70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BD1036-1E53-49A8-911E-E6C63476A1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B863DA-278A-4DC8-A6BF-1CFEA8C41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4317-FAF2-46C4-A0CC-FEBE4114BAE7}" type="datetime1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6A1846-5F0E-4FDA-AE3D-20F26A60C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D2250C-8F8C-40C4-B404-58075BA81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CDD0-4034-4A31-A4F3-49D6C9AC3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393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C7DF4B5-AFAF-4BE3-933A-445F501CCF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39F0DC-63F3-43B0-AE88-614D2743AC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B0C1B2-9497-453C-BAE3-D6DCF0F6F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B7B16-0FB8-4365-B1C1-D89A9A7715EF}" type="datetime1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53743F-8117-47CF-8E18-6A4F2E8DD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2F1F8D-E983-495F-8089-010755BC6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CDD0-4034-4A31-A4F3-49D6C9AC3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834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783D39-4BD3-46B3-B087-74E6FD5BB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D9DDE7-3CE5-4327-9D15-476C6B791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CDE147-62E0-4375-BA39-52607D1B9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8A7E8-CC25-4B77-87C0-7C928C994895}" type="datetime1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3B1FBC-F01E-446E-B617-054B34938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DFFCE2-B383-467C-BFE8-1708FCB31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CDD0-4034-4A31-A4F3-49D6C9AC3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026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76D49-0FFB-450D-9593-D2FD7998E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FD75DF-D77A-4751-B124-D5666BF14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06C064-D18A-433B-B08B-0B6CB8ADA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47B69-6555-40EB-A071-712B23C558EE}" type="datetime1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C7E1D3-DBC7-40C8-8661-8D436D543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D212B8-965A-407C-9CE0-996FD85B9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CDD0-4034-4A31-A4F3-49D6C9AC3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56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CBD876-D8CE-4C6E-92D6-5F836593A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FA4579-8186-41CB-8024-4C35C2510C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11E6EF-5AE8-49A8-822B-7C56493B8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8D3FD2-3886-477B-881E-D6C00C3F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6D0CC-5B4F-4248-A53E-4A6C9632AC05}" type="datetime1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162935-7015-4C4A-B6C6-766BC7840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7A2037-E89B-42D2-AA44-17EEBBEF6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CDD0-4034-4A31-A4F3-49D6C9AC3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824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C072DD-EB7C-46B7-A015-88E37B96A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CF0A2E-B95A-4ACD-A2E0-75F2583DC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156067-6F4F-45FA-9CFC-04C1504C78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FBA5F0B-0047-469C-B5F2-8CE669BAD1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022C932-68FC-4301-8BDD-AD4315544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67B2803-DB72-4B2A-BB51-BF6F5ED51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36703-5686-44AE-9FDD-7B9B27EB32F0}" type="datetime1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41B1172-3CDB-4C49-A47D-72AFB1831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3BECFAD-A98E-4240-9A91-487FBBA9A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CDD0-4034-4A31-A4F3-49D6C9AC3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072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B6609E-03C9-41A0-B523-CCA83E632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CE01AD8-6821-4394-A96D-E6963E317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B534-512D-4CE2-A29A-EB34C5434A42}" type="datetime1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211BA97-2CC1-4AFC-A938-BFAE426B8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6B6327-185B-4557-8391-0356956A8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CDD0-4034-4A31-A4F3-49D6C9AC3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719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7E4EDE6-8EA2-48F4-85FC-C5DF61A33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B85F8-603C-4416-A30C-09309BA734AD}" type="datetime1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D78D1BC-9786-44CA-A500-8F3C0B0C4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EB41E7-1513-4714-B82F-3285B1921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CDD0-4034-4A31-A4F3-49D6C9AC3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864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C6AFAA-73A3-4F56-A943-6816973A6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0B82B3-C6F2-4DF1-B9AF-F0FD3013B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B78EF0-DFD8-41FB-AEEC-363C0753E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DB1FF6-4FB4-4CE7-AEA2-C6BE95CE9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F5DB-1351-48F6-AB8B-BE54418CEC5B}" type="datetime1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12D910-C7FC-4BA6-94D0-9D56F2B03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30D129-DBA8-44CF-AAE2-77CC8B010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CDD0-4034-4A31-A4F3-49D6C9AC3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991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C85BBC-9A07-4F01-8A5F-9FDD161B7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3E44FF7-EA28-44A1-8CF3-82B14608FC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E7DB29-19E4-49F0-AB2B-5F96FDF62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0D88F0-B216-4067-9C82-BD4BABE69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F9022-491D-4B15-8122-C746BA122D6A}" type="datetime1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B56EC1-8086-4A82-BF61-852035118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76AD4A-D05D-4B5D-BD9E-C7C8BBE4E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CDD0-4034-4A31-A4F3-49D6C9AC3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680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7D23118-9B1F-4EFE-A517-20CAF4508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BFAF8D-3B18-470E-9E68-26E99BA57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9D58F4-E0A0-4F3F-AF40-620F631F27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373B6-9911-4F5D-ABBE-C5F4DA3ECD06}" type="datetime1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A84461-B523-4E7A-AEDB-92058F1CF6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3A7528-3C39-4668-810F-7506A07D45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6CDD0-4034-4A31-A4F3-49D6C9AC3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580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63AFBA-DC2B-4595-BD57-4CB3F58B0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13742"/>
            <a:ext cx="7227651" cy="2388296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基于人体姿态检测的智能课堂拍摄装置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DAF19C-D400-44CD-B66A-ED6C382EC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7033091" cy="1648692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刘济源 葛海涛 秦育彬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E57B49-8387-43D6-89F9-749048704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CDD0-4034-4A31-A4F3-49D6C9AC3D6B}" type="slidenum">
              <a:rPr lang="zh-CN" altLang="en-US" smtClean="0"/>
              <a:t>1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51FC16E-489E-4EE9-ADCE-AE9C8A87599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20100" y="1021532"/>
            <a:ext cx="5371900" cy="4468860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B75A819-DF84-4BD7-825F-A63C3F241AA9}"/>
              </a:ext>
            </a:extLst>
          </p:cNvPr>
          <p:cNvCxnSpPr/>
          <p:nvPr/>
        </p:nvCxnSpPr>
        <p:spPr>
          <a:xfrm>
            <a:off x="7033098" y="1021532"/>
            <a:ext cx="0" cy="4922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8627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215583-91C5-4155-ACC0-F9606A51D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937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总技术路线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C05D51-8C24-4A22-A44D-0A313801B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0137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人体姿态检测</a:t>
            </a:r>
            <a:r>
              <a:rPr lang="en-US" altLang="zh-CN" sz="2200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[1]</a:t>
            </a:r>
          </a:p>
          <a:p>
            <a:pPr>
              <a:lnSpc>
                <a:spcPct val="150000"/>
              </a:lnSpc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人体特征点连续检测</a:t>
            </a:r>
            <a:r>
              <a:rPr lang="en-US" altLang="zh-CN" sz="2200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[2]</a:t>
            </a:r>
          </a:p>
          <a:p>
            <a:pPr>
              <a:lnSpc>
                <a:spcPct val="150000"/>
              </a:lnSpc>
            </a:pPr>
            <a:r>
              <a:rPr lang="en-US" altLang="zh-CN" sz="2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OCR</a:t>
            </a:r>
            <a:r>
              <a:rPr lang="en-US" altLang="zh-CN" sz="2200" baseline="30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[3,4]</a:t>
            </a:r>
          </a:p>
          <a:p>
            <a:pPr>
              <a:lnSpc>
                <a:spcPct val="150000"/>
              </a:lnSpc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在线翻译和图像替换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CD27543-F813-479D-8BAA-291395BE229C}"/>
              </a:ext>
            </a:extLst>
          </p:cNvPr>
          <p:cNvSpPr/>
          <p:nvPr/>
        </p:nvSpPr>
        <p:spPr>
          <a:xfrm>
            <a:off x="838200" y="1300899"/>
            <a:ext cx="10515600" cy="21260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A764E1-7C22-4107-9381-A824A6A1346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0464" y="0"/>
            <a:ext cx="1971536" cy="1640112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9EB417-72E7-4764-93C7-8B949EEA3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CDD0-4034-4A31-A4F3-49D6C9AC3D6B}" type="slidenum">
              <a:rPr lang="zh-CN" altLang="en-US" smtClean="0"/>
              <a:t>10</a:t>
            </a:fld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>
            <a:off x="2264539" y="3953088"/>
            <a:ext cx="3483864" cy="701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BAC05D51-8C24-4A22-A44D-0A313801B653}"/>
              </a:ext>
            </a:extLst>
          </p:cNvPr>
          <p:cNvSpPr txBox="1">
            <a:spLocks/>
          </p:cNvSpPr>
          <p:nvPr/>
        </p:nvSpPr>
        <p:spPr>
          <a:xfrm>
            <a:off x="5748403" y="3514829"/>
            <a:ext cx="4800911" cy="10541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   图像处理黑板背景下的文字，利用手写字体识别，找出文字的坐标信息、语言信息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997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215583-91C5-4155-ACC0-F9606A51D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937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总技术路线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C05D51-8C24-4A22-A44D-0A313801B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0137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人体姿态检测</a:t>
            </a:r>
            <a:r>
              <a:rPr lang="en-US" altLang="zh-CN" sz="2200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[1]</a:t>
            </a:r>
          </a:p>
          <a:p>
            <a:pPr>
              <a:lnSpc>
                <a:spcPct val="150000"/>
              </a:lnSpc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人体特征点连续检测</a:t>
            </a:r>
            <a:r>
              <a:rPr lang="en-US" altLang="zh-CN" sz="2200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[2]</a:t>
            </a:r>
          </a:p>
          <a:p>
            <a:pPr>
              <a:lnSpc>
                <a:spcPct val="150000"/>
              </a:lnSpc>
            </a:pP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OCR</a:t>
            </a:r>
            <a:r>
              <a:rPr lang="en-US" altLang="zh-CN" sz="2200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[3,4]</a:t>
            </a:r>
          </a:p>
          <a:p>
            <a:pPr>
              <a:lnSpc>
                <a:spcPct val="150000"/>
              </a:lnSpc>
            </a:pPr>
            <a:r>
              <a:rPr lang="zh-CN" altLang="en-US" sz="2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在线翻译和图像替换</a:t>
            </a:r>
            <a:endParaRPr lang="en-US" altLang="zh-CN" sz="22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CD27543-F813-479D-8BAA-291395BE229C}"/>
              </a:ext>
            </a:extLst>
          </p:cNvPr>
          <p:cNvSpPr/>
          <p:nvPr/>
        </p:nvSpPr>
        <p:spPr>
          <a:xfrm>
            <a:off x="838200" y="1300899"/>
            <a:ext cx="10515600" cy="21260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A764E1-7C22-4107-9381-A824A6A1346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0464" y="0"/>
            <a:ext cx="1971536" cy="1640112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9EB417-72E7-4764-93C7-8B949EEA3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CDD0-4034-4A31-A4F3-49D6C9AC3D6B}" type="slidenum">
              <a:rPr lang="zh-CN" altLang="en-US" smtClean="0"/>
              <a:t>11</a:t>
            </a:fld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>
            <a:off x="3785429" y="4569027"/>
            <a:ext cx="3483864" cy="701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BAC05D51-8C24-4A22-A44D-0A313801B653}"/>
              </a:ext>
            </a:extLst>
          </p:cNvPr>
          <p:cNvSpPr txBox="1">
            <a:spLocks/>
          </p:cNvSpPr>
          <p:nvPr/>
        </p:nvSpPr>
        <p:spPr>
          <a:xfrm>
            <a:off x="7175986" y="4195964"/>
            <a:ext cx="4800911" cy="105419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   将识别出的文字翻译成使用者的设置的语言，按照原文字坐标信息进行替换，显示在显示屏上。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4719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215583-91C5-4155-ACC0-F9606A51D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937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人机交互技术点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C05D51-8C24-4A22-A44D-0A313801B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CD27543-F813-479D-8BAA-291395BE229C}"/>
              </a:ext>
            </a:extLst>
          </p:cNvPr>
          <p:cNvSpPr/>
          <p:nvPr/>
        </p:nvSpPr>
        <p:spPr>
          <a:xfrm>
            <a:off x="838200" y="1300899"/>
            <a:ext cx="10515600" cy="21260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A764E1-7C22-4107-9381-A824A6A1346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0464" y="0"/>
            <a:ext cx="1971536" cy="1640112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9EB417-72E7-4764-93C7-8B949EEA3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CDD0-4034-4A31-A4F3-49D6C9AC3D6B}" type="slidenum">
              <a:rPr lang="zh-CN" altLang="en-US" smtClean="0"/>
              <a:t>12</a:t>
            </a:fld>
            <a:endParaRPr lang="zh-CN" altLang="en-US"/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CEC12B7F-460E-4471-8110-E8E949B823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1934115"/>
              </p:ext>
            </p:extLst>
          </p:nvPr>
        </p:nvGraphicFramePr>
        <p:xfrm>
          <a:off x="2982012" y="1823268"/>
          <a:ext cx="6227976" cy="41627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7456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B9CFEB9D-E2A3-4565-A820-1599532FBB8E}"/>
              </a:ext>
            </a:extLst>
          </p:cNvPr>
          <p:cNvSpPr/>
          <p:nvPr/>
        </p:nvSpPr>
        <p:spPr>
          <a:xfrm>
            <a:off x="838200" y="1300899"/>
            <a:ext cx="10515600" cy="21260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A764E1-7C22-4107-9381-A824A6A1346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0464" y="0"/>
            <a:ext cx="1971536" cy="1640112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9EB417-72E7-4764-93C7-8B949EEA3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CDD0-4034-4A31-A4F3-49D6C9AC3D6B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D4215583-91C5-4155-ACC0-F9606A51D329}"/>
              </a:ext>
            </a:extLst>
          </p:cNvPr>
          <p:cNvSpPr txBox="1">
            <a:spLocks/>
          </p:cNvSpPr>
          <p:nvPr/>
        </p:nvSpPr>
        <p:spPr>
          <a:xfrm>
            <a:off x="838200" y="2333964"/>
            <a:ext cx="10515600" cy="30427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项目应用背景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项目技术要点简介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项目实验平台介绍</a:t>
            </a:r>
            <a:endParaRPr lang="en-US" altLang="zh-CN" sz="2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项目难点评估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项目预期效果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项目施行计划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92AE31C9-95D4-47C7-B62A-75C6263B3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937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1816993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>
            <a:extLst>
              <a:ext uri="{FF2B5EF4-FFF2-40B4-BE49-F238E27FC236}">
                <a16:creationId xmlns:a16="http://schemas.microsoft.com/office/drawing/2014/main" id="{AFB1A5A8-77AD-44A9-A42C-B5626DFE1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输入：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USB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摄像头 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/ 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视频流文件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  <a:p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处理：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PC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4215583-91C5-4155-ACC0-F9606A51D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937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实验平台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CD27543-F813-479D-8BAA-291395BE229C}"/>
              </a:ext>
            </a:extLst>
          </p:cNvPr>
          <p:cNvSpPr/>
          <p:nvPr/>
        </p:nvSpPr>
        <p:spPr>
          <a:xfrm>
            <a:off x="838200" y="1300899"/>
            <a:ext cx="10515600" cy="21260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A764E1-7C22-4107-9381-A824A6A1346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0464" y="0"/>
            <a:ext cx="1971536" cy="1640112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9EB417-72E7-4764-93C7-8B949EEA3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CDD0-4034-4A31-A4F3-49D6C9AC3D6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18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B9CFEB9D-E2A3-4565-A820-1599532FBB8E}"/>
              </a:ext>
            </a:extLst>
          </p:cNvPr>
          <p:cNvSpPr/>
          <p:nvPr/>
        </p:nvSpPr>
        <p:spPr>
          <a:xfrm>
            <a:off x="838200" y="1300899"/>
            <a:ext cx="10515600" cy="21260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A764E1-7C22-4107-9381-A824A6A1346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0464" y="0"/>
            <a:ext cx="1971536" cy="1640112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9EB417-72E7-4764-93C7-8B949EEA3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CDD0-4034-4A31-A4F3-49D6C9AC3D6B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D4215583-91C5-4155-ACC0-F9606A51D329}"/>
              </a:ext>
            </a:extLst>
          </p:cNvPr>
          <p:cNvSpPr txBox="1">
            <a:spLocks/>
          </p:cNvSpPr>
          <p:nvPr/>
        </p:nvSpPr>
        <p:spPr>
          <a:xfrm>
            <a:off x="838200" y="2333964"/>
            <a:ext cx="10515600" cy="30427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项目应用背景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项目技术要点简介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项目实验平台介绍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项目难点评估</a:t>
            </a:r>
            <a:endParaRPr lang="en-US" altLang="zh-CN" sz="2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项目预期效果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项目施行计划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92AE31C9-95D4-47C7-B62A-75C6263B3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937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427746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B9CFEB9D-E2A3-4565-A820-1599532FBB8E}"/>
              </a:ext>
            </a:extLst>
          </p:cNvPr>
          <p:cNvSpPr/>
          <p:nvPr/>
        </p:nvSpPr>
        <p:spPr>
          <a:xfrm>
            <a:off x="838200" y="1300899"/>
            <a:ext cx="10515600" cy="21260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A764E1-7C22-4107-9381-A824A6A1346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0464" y="0"/>
            <a:ext cx="1971536" cy="1640112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9EB417-72E7-4764-93C7-8B949EEA3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CDD0-4034-4A31-A4F3-49D6C9AC3D6B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92AE31C9-95D4-47C7-B62A-75C6263B3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937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难点评估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EE72BC97-32AE-4D2A-804A-B1F5E99FE807}"/>
              </a:ext>
            </a:extLst>
          </p:cNvPr>
          <p:cNvSpPr txBox="1">
            <a:spLocks/>
          </p:cNvSpPr>
          <p:nvPr/>
        </p:nvSpPr>
        <p:spPr>
          <a:xfrm>
            <a:off x="838200" y="2333964"/>
            <a:ext cx="10515600" cy="30427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6EAA6B37-4946-474E-B867-264B966AA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姿势和手势的定位和识别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  <a:p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基于手势的功能控制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0621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FA764E1-7C22-4107-9381-A824A6A1346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0464" y="0"/>
            <a:ext cx="1971536" cy="1640112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9EB417-72E7-4764-93C7-8B949EEA3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CDD0-4034-4A31-A4F3-49D6C9AC3D6B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D4215583-91C5-4155-ACC0-F9606A51D329}"/>
              </a:ext>
            </a:extLst>
          </p:cNvPr>
          <p:cNvSpPr txBox="1">
            <a:spLocks/>
          </p:cNvSpPr>
          <p:nvPr/>
        </p:nvSpPr>
        <p:spPr>
          <a:xfrm>
            <a:off x="838200" y="2333964"/>
            <a:ext cx="10515600" cy="30427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项目应用背景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项目技术要点简介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项目实验平台介绍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项目难点评估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项目预期效果</a:t>
            </a:r>
            <a:endParaRPr lang="en-US" altLang="zh-CN" sz="2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项目施行计划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92AE31C9-95D4-47C7-B62A-75C6263B3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937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目录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9CFEB9D-E2A3-4565-A820-1599532FBB8E}"/>
              </a:ext>
            </a:extLst>
          </p:cNvPr>
          <p:cNvSpPr/>
          <p:nvPr/>
        </p:nvSpPr>
        <p:spPr>
          <a:xfrm>
            <a:off x="838200" y="1300899"/>
            <a:ext cx="10515600" cy="21260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738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215583-91C5-4155-ACC0-F9606A51D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937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人机交互预期成果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C05D51-8C24-4A22-A44D-0A313801B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黑板书写位置追踪拍摄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  <a:p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简单易用的手势控制功能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  <a:p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输出：可访问的回放文件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  <a:p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endParaRPr lang="zh-CN" altLang="en-US" dirty="0">
              <a:latin typeface="+mn-ea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CD27543-F813-479D-8BAA-291395BE229C}"/>
              </a:ext>
            </a:extLst>
          </p:cNvPr>
          <p:cNvSpPr/>
          <p:nvPr/>
        </p:nvSpPr>
        <p:spPr>
          <a:xfrm>
            <a:off x="838200" y="1300899"/>
            <a:ext cx="10515600" cy="21260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A764E1-7C22-4107-9381-A824A6A1346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0464" y="0"/>
            <a:ext cx="1971536" cy="1640112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9EB417-72E7-4764-93C7-8B949EEA3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CDD0-4034-4A31-A4F3-49D6C9AC3D6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50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FA764E1-7C22-4107-9381-A824A6A1346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0464" y="0"/>
            <a:ext cx="1971536" cy="1640112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9EB417-72E7-4764-93C7-8B949EEA3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CDD0-4034-4A31-A4F3-49D6C9AC3D6B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D4215583-91C5-4155-ACC0-F9606A51D329}"/>
              </a:ext>
            </a:extLst>
          </p:cNvPr>
          <p:cNvSpPr txBox="1">
            <a:spLocks/>
          </p:cNvSpPr>
          <p:nvPr/>
        </p:nvSpPr>
        <p:spPr>
          <a:xfrm>
            <a:off x="838200" y="2333964"/>
            <a:ext cx="10515600" cy="30427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项目应用背景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项目技术要点简介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项目实验平台介绍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项目难点评估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项目预期效果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项目施行计划</a:t>
            </a:r>
            <a:endParaRPr lang="en-US" altLang="zh-CN" sz="2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92AE31C9-95D4-47C7-B62A-75C6263B3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937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目录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9CFEB9D-E2A3-4565-A820-1599532FBB8E}"/>
              </a:ext>
            </a:extLst>
          </p:cNvPr>
          <p:cNvSpPr/>
          <p:nvPr/>
        </p:nvSpPr>
        <p:spPr>
          <a:xfrm>
            <a:off x="838200" y="1300899"/>
            <a:ext cx="10515600" cy="21260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754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FA764E1-7C22-4107-9381-A824A6A1346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0464" y="0"/>
            <a:ext cx="1971536" cy="1640112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9EB417-72E7-4764-93C7-8B949EEA3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CDD0-4034-4A31-A4F3-49D6C9AC3D6B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D4215583-91C5-4155-ACC0-F9606A51D329}"/>
              </a:ext>
            </a:extLst>
          </p:cNvPr>
          <p:cNvSpPr txBox="1">
            <a:spLocks/>
          </p:cNvSpPr>
          <p:nvPr/>
        </p:nvSpPr>
        <p:spPr>
          <a:xfrm>
            <a:off x="838200" y="2333964"/>
            <a:ext cx="10515600" cy="30427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项目应用背景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项目技术要点简介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项目实验平台介绍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项目难点评估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项目预期效果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项目施行计划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92AE31C9-95D4-47C7-B62A-75C6263B3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937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目录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9CFEB9D-E2A3-4565-A820-1599532FBB8E}"/>
              </a:ext>
            </a:extLst>
          </p:cNvPr>
          <p:cNvSpPr/>
          <p:nvPr/>
        </p:nvSpPr>
        <p:spPr>
          <a:xfrm>
            <a:off x="838200" y="1300899"/>
            <a:ext cx="10515600" cy="21260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2924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215583-91C5-4155-ACC0-F9606A51D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937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实行计划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C05D51-8C24-4A22-A44D-0A313801B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endParaRPr lang="zh-CN" altLang="en-US" dirty="0">
              <a:latin typeface="+mn-ea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CD27543-F813-479D-8BAA-291395BE229C}"/>
              </a:ext>
            </a:extLst>
          </p:cNvPr>
          <p:cNvSpPr/>
          <p:nvPr/>
        </p:nvSpPr>
        <p:spPr>
          <a:xfrm>
            <a:off x="838200" y="1300899"/>
            <a:ext cx="10515600" cy="21260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A764E1-7C22-4107-9381-A824A6A1346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0464" y="0"/>
            <a:ext cx="1971536" cy="1640112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9EB417-72E7-4764-93C7-8B949EEA3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CDD0-4034-4A31-A4F3-49D6C9AC3D6B}" type="slidenum">
              <a:rPr lang="zh-CN" altLang="en-US" smtClean="0"/>
              <a:t>20</a:t>
            </a:fld>
            <a:endParaRPr lang="zh-CN" altLang="en-US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A8A9600B-8F35-4ECB-805A-14253B0D88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287122"/>
              </p:ext>
            </p:extLst>
          </p:nvPr>
        </p:nvGraphicFramePr>
        <p:xfrm>
          <a:off x="2032000" y="1916870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96006283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62597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任务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11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第三周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人体关键点检测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75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第四周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手势识别的菜单调试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780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第五周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文字区域判定和</a:t>
                      </a:r>
                      <a:r>
                        <a:rPr lang="en-US" altLang="zh-CN" dirty="0"/>
                        <a:t>OCR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332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第六周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文字翻译菜单设计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306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第七、八周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综合调试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915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2391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215583-91C5-4155-ACC0-F9606A51D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937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参考文献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C05D51-8C24-4A22-A44D-0A313801B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[1].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李健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徐雪丽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兰学渊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等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.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基于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Harris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角点检测的人体特征提取与测量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[J].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计算机测量与控制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, 2014, 22(2): 367-369.</a:t>
            </a: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[2].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殷海艳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刘波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.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基于部位检测的人体姿态识别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[J].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计算机工程与设计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, 2013, 34(10): 3540-3544.</a:t>
            </a: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[3]. Mori S, Suen C Y, Yamamoto K. Historical review of OCR research and development[J]. Proceedings of the IEEE, 1992, 80(7): 1029-1058.</a:t>
            </a: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[4]. Sato T, 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Kanade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T, Hughes E K, et al. Video OCR for digital news archive[C]//Proceedings 1998 IEEE International Workshop on Content-Based Access of Image and Video Database. IEEE, 1998: 52-60.</a:t>
            </a:r>
          </a:p>
          <a:p>
            <a:pPr marL="0" indent="0">
              <a:buNone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CD27543-F813-479D-8BAA-291395BE229C}"/>
              </a:ext>
            </a:extLst>
          </p:cNvPr>
          <p:cNvSpPr/>
          <p:nvPr/>
        </p:nvSpPr>
        <p:spPr>
          <a:xfrm>
            <a:off x="838200" y="1300899"/>
            <a:ext cx="10515600" cy="21260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A764E1-7C22-4107-9381-A824A6A1346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0464" y="0"/>
            <a:ext cx="1971536" cy="1640112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9EB417-72E7-4764-93C7-8B949EEA3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CDD0-4034-4A31-A4F3-49D6C9AC3D6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0479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0DEAD7-07E7-4125-9CE3-36F9B8734C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谢谢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1B2D04-0CB4-4789-AF31-F8D8FC4B84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Any Questions?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F281EF-C86D-43A5-BDA0-34C7C21DB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CDD0-4034-4A31-A4F3-49D6C9AC3D6B}" type="slidenum">
              <a:rPr lang="zh-CN" altLang="en-US" smtClean="0"/>
              <a:t>22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B09A59F-2F93-4B17-81EA-1AFDC3073B2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0464" y="0"/>
            <a:ext cx="1971536" cy="164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806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FA764E1-7C22-4107-9381-A824A6A1346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0464" y="0"/>
            <a:ext cx="1971536" cy="1640112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9EB417-72E7-4764-93C7-8B949EEA3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CDD0-4034-4A31-A4F3-49D6C9AC3D6B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D4215583-91C5-4155-ACC0-F9606A51D329}"/>
              </a:ext>
            </a:extLst>
          </p:cNvPr>
          <p:cNvSpPr txBox="1">
            <a:spLocks/>
          </p:cNvSpPr>
          <p:nvPr/>
        </p:nvSpPr>
        <p:spPr>
          <a:xfrm>
            <a:off x="838200" y="2333964"/>
            <a:ext cx="10515600" cy="30427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项目应用背景</a:t>
            </a:r>
            <a:endParaRPr lang="en-US" altLang="zh-CN" sz="2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项目技术要点简介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项目实验平台介绍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项目难点评估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项目预期效果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项目施行计划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92AE31C9-95D4-47C7-B62A-75C6263B3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937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目录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9CFEB9D-E2A3-4565-A820-1599532FBB8E}"/>
              </a:ext>
            </a:extLst>
          </p:cNvPr>
          <p:cNvSpPr/>
          <p:nvPr/>
        </p:nvSpPr>
        <p:spPr>
          <a:xfrm>
            <a:off x="838200" y="1300899"/>
            <a:ext cx="10515600" cy="21260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515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FA764E1-7C22-4107-9381-A824A6A1346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0464" y="0"/>
            <a:ext cx="1971536" cy="1640112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9EB417-72E7-4764-93C7-8B949EEA3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CDD0-4034-4A31-A4F3-49D6C9AC3D6B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114" y="3058009"/>
            <a:ext cx="2552700" cy="23431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70" y="2962354"/>
            <a:ext cx="6947916" cy="2534460"/>
          </a:xfrm>
          <a:prstGeom prst="rect">
            <a:avLst/>
          </a:prstGeom>
        </p:spPr>
      </p:pic>
      <p:sp>
        <p:nvSpPr>
          <p:cNvPr id="10" name="标题 1">
            <a:extLst>
              <a:ext uri="{FF2B5EF4-FFF2-40B4-BE49-F238E27FC236}">
                <a16:creationId xmlns:a16="http://schemas.microsoft.com/office/drawing/2014/main" id="{D4215583-91C5-4155-ACC0-F9606A51D329}"/>
              </a:ext>
            </a:extLst>
          </p:cNvPr>
          <p:cNvSpPr txBox="1">
            <a:spLocks/>
          </p:cNvSpPr>
          <p:nvPr/>
        </p:nvSpPr>
        <p:spPr>
          <a:xfrm>
            <a:off x="478536" y="16367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当外国留学生到中国课堂时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92AE31C9-95D4-47C7-B62A-75C6263B3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937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应用背景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9CFEB9D-E2A3-4565-A820-1599532FBB8E}"/>
              </a:ext>
            </a:extLst>
          </p:cNvPr>
          <p:cNvSpPr/>
          <p:nvPr/>
        </p:nvSpPr>
        <p:spPr>
          <a:xfrm>
            <a:off x="838200" y="1300899"/>
            <a:ext cx="10515600" cy="21260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887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FA764E1-7C22-4107-9381-A824A6A1346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0464" y="0"/>
            <a:ext cx="1971536" cy="1640112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9EB417-72E7-4764-93C7-8B949EEA3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CDD0-4034-4A31-A4F3-49D6C9AC3D6B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D4215583-91C5-4155-ACC0-F9606A51D329}"/>
              </a:ext>
            </a:extLst>
          </p:cNvPr>
          <p:cNvSpPr txBox="1">
            <a:spLocks/>
          </p:cNvSpPr>
          <p:nvPr/>
        </p:nvSpPr>
        <p:spPr>
          <a:xfrm>
            <a:off x="478536" y="16367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当中国学生到外国课堂时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88" y="3897312"/>
            <a:ext cx="2844800" cy="2641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068" y="2460466"/>
            <a:ext cx="7366000" cy="4140200"/>
          </a:xfrm>
          <a:prstGeom prst="rect">
            <a:avLst/>
          </a:prstGeom>
        </p:spPr>
      </p:pic>
      <p:sp>
        <p:nvSpPr>
          <p:cNvPr id="12" name="标题 1">
            <a:extLst>
              <a:ext uri="{FF2B5EF4-FFF2-40B4-BE49-F238E27FC236}">
                <a16:creationId xmlns:a16="http://schemas.microsoft.com/office/drawing/2014/main" id="{EBD9AF96-4F3C-449D-8B2F-D059F5AAA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937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应用背景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F23D3BB-62C0-4DDA-9B48-25F9A379080B}"/>
              </a:ext>
            </a:extLst>
          </p:cNvPr>
          <p:cNvSpPr/>
          <p:nvPr/>
        </p:nvSpPr>
        <p:spPr>
          <a:xfrm>
            <a:off x="838200" y="1300899"/>
            <a:ext cx="10515600" cy="21260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162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FA764E1-7C22-4107-9381-A824A6A1346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0464" y="0"/>
            <a:ext cx="1971536" cy="1640112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9EB417-72E7-4764-93C7-8B949EEA3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CDD0-4034-4A31-A4F3-49D6C9AC3D6B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D4215583-91C5-4155-ACC0-F9606A51D329}"/>
              </a:ext>
            </a:extLst>
          </p:cNvPr>
          <p:cNvSpPr txBox="1">
            <a:spLocks/>
          </p:cNvSpPr>
          <p:nvPr/>
        </p:nvSpPr>
        <p:spPr>
          <a:xfrm>
            <a:off x="527303" y="3408601"/>
            <a:ext cx="747064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语言障碍和时间紧迫，常导致效率低下的课堂学习，面对这一现象，我们提出了课堂翻译助手。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70000"/>
              </a:lnSpc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它通过识别老师的板书，转换成使用者的母语，重新覆盖在黑板上。并可以根据老师的动作，来随时调整识别和覆盖的位置。</a:t>
            </a:r>
          </a:p>
          <a:p>
            <a:pPr>
              <a:lnSpc>
                <a:spcPct val="17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   它可以让你在上课时，消灭板书语言障碍，帮助你快速理解老师的板书。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702" y="2698716"/>
            <a:ext cx="2854995" cy="259903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A6C5461D-1E05-457E-A71C-CDC46C3A8D35}"/>
              </a:ext>
            </a:extLst>
          </p:cNvPr>
          <p:cNvSpPr/>
          <p:nvPr/>
        </p:nvSpPr>
        <p:spPr>
          <a:xfrm>
            <a:off x="838200" y="1300899"/>
            <a:ext cx="10515600" cy="21260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CB5609E1-6935-45FD-A670-C42B58E3B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937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应用背景</a:t>
            </a:r>
          </a:p>
        </p:txBody>
      </p:sp>
    </p:spTree>
    <p:extLst>
      <p:ext uri="{BB962C8B-B14F-4D97-AF65-F5344CB8AC3E}">
        <p14:creationId xmlns:p14="http://schemas.microsoft.com/office/powerpoint/2010/main" val="1161411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FA764E1-7C22-4107-9381-A824A6A1346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0464" y="0"/>
            <a:ext cx="1971536" cy="1640112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9EB417-72E7-4764-93C7-8B949EEA3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CDD0-4034-4A31-A4F3-49D6C9AC3D6B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D4215583-91C5-4155-ACC0-F9606A51D329}"/>
              </a:ext>
            </a:extLst>
          </p:cNvPr>
          <p:cNvSpPr txBox="1">
            <a:spLocks/>
          </p:cNvSpPr>
          <p:nvPr/>
        </p:nvSpPr>
        <p:spPr>
          <a:xfrm>
            <a:off x="838200" y="2333964"/>
            <a:ext cx="10515600" cy="30427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项目应用背景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项目技术要点简介</a:t>
            </a:r>
            <a:endParaRPr lang="en-US" altLang="zh-CN" sz="2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项目实验平台介绍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项目难点评估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项目预期效果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项目施行计划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92AE31C9-95D4-47C7-B62A-75C6263B3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937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目录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9CFEB9D-E2A3-4565-A820-1599532FBB8E}"/>
              </a:ext>
            </a:extLst>
          </p:cNvPr>
          <p:cNvSpPr/>
          <p:nvPr/>
        </p:nvSpPr>
        <p:spPr>
          <a:xfrm>
            <a:off x="838200" y="1300899"/>
            <a:ext cx="10515600" cy="21260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976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215583-91C5-4155-ACC0-F9606A51D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937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总技术路线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C05D51-8C24-4A22-A44D-0A313801B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0137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人体姿态检测</a:t>
            </a:r>
            <a:r>
              <a:rPr lang="en-US" altLang="zh-CN" sz="2200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[1]</a:t>
            </a:r>
          </a:p>
          <a:p>
            <a:pPr>
              <a:lnSpc>
                <a:spcPct val="150000"/>
              </a:lnSpc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人体特征点连续检测</a:t>
            </a:r>
            <a:r>
              <a:rPr lang="en-US" altLang="zh-CN" sz="2200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[2]</a:t>
            </a:r>
          </a:p>
          <a:p>
            <a:pPr>
              <a:lnSpc>
                <a:spcPct val="150000"/>
              </a:lnSpc>
            </a:pP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OCR</a:t>
            </a:r>
            <a:r>
              <a:rPr lang="en-US" altLang="zh-CN" sz="2200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[3,4]</a:t>
            </a:r>
          </a:p>
          <a:p>
            <a:pPr>
              <a:lnSpc>
                <a:spcPct val="150000"/>
              </a:lnSpc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在线翻译和图像替换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CD27543-F813-479D-8BAA-291395BE229C}"/>
              </a:ext>
            </a:extLst>
          </p:cNvPr>
          <p:cNvSpPr/>
          <p:nvPr/>
        </p:nvSpPr>
        <p:spPr>
          <a:xfrm>
            <a:off x="838200" y="1300899"/>
            <a:ext cx="10515600" cy="21260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A764E1-7C22-4107-9381-A824A6A1346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0464" y="0"/>
            <a:ext cx="1971536" cy="1640112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9EB417-72E7-4764-93C7-8B949EEA3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CDD0-4034-4A31-A4F3-49D6C9AC3D6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132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215583-91C5-4155-ACC0-F9606A51D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937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总技术路线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C05D51-8C24-4A22-A44D-0A313801B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0137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人体姿态检测</a:t>
            </a:r>
            <a:r>
              <a:rPr lang="en-US" altLang="zh-CN" sz="2200" baseline="30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[1]</a:t>
            </a:r>
          </a:p>
          <a:p>
            <a:pPr>
              <a:lnSpc>
                <a:spcPct val="150000"/>
              </a:lnSpc>
            </a:pPr>
            <a:r>
              <a:rPr lang="zh-CN" altLang="en-US" sz="2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人体特征点连续检测</a:t>
            </a:r>
            <a:r>
              <a:rPr lang="en-US" altLang="zh-CN" sz="2200" baseline="30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[2]</a:t>
            </a:r>
          </a:p>
          <a:p>
            <a:pPr>
              <a:lnSpc>
                <a:spcPct val="150000"/>
              </a:lnSpc>
            </a:pP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OCR</a:t>
            </a:r>
            <a:r>
              <a:rPr lang="en-US" altLang="zh-CN" sz="2200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[3,4]</a:t>
            </a:r>
          </a:p>
          <a:p>
            <a:pPr>
              <a:lnSpc>
                <a:spcPct val="150000"/>
              </a:lnSpc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在线翻译和图像替换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CD27543-F813-479D-8BAA-291395BE229C}"/>
              </a:ext>
            </a:extLst>
          </p:cNvPr>
          <p:cNvSpPr/>
          <p:nvPr/>
        </p:nvSpPr>
        <p:spPr>
          <a:xfrm>
            <a:off x="838200" y="1300899"/>
            <a:ext cx="10515600" cy="21260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A764E1-7C22-4107-9381-A824A6A1346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0464" y="0"/>
            <a:ext cx="1971536" cy="1640112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9EB417-72E7-4764-93C7-8B949EEA3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CDD0-4034-4A31-A4F3-49D6C9AC3D6B}" type="slidenum">
              <a:rPr lang="zh-CN" altLang="en-US" smtClean="0"/>
              <a:t>9</a:t>
            </a:fld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>
            <a:off x="3794760" y="3001366"/>
            <a:ext cx="3483864" cy="701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BAC05D51-8C24-4A22-A44D-0A313801B653}"/>
              </a:ext>
            </a:extLst>
          </p:cNvPr>
          <p:cNvSpPr txBox="1">
            <a:spLocks/>
          </p:cNvSpPr>
          <p:nvPr/>
        </p:nvSpPr>
        <p:spPr>
          <a:xfrm>
            <a:off x="7391089" y="2626462"/>
            <a:ext cx="4800911" cy="1054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   图像处理教师动作信息，实时根据信息反馈调整拍摄主体位置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2659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1588</TotalTime>
  <Words>722</Words>
  <Application>Microsoft Office PowerPoint</Application>
  <PresentationFormat>宽屏</PresentationFormat>
  <Paragraphs>160</Paragraphs>
  <Slides>22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等线</vt:lpstr>
      <vt:lpstr>等线 Light</vt:lpstr>
      <vt:lpstr>宋体</vt:lpstr>
      <vt:lpstr>Arial</vt:lpstr>
      <vt:lpstr>Office 主题​​</vt:lpstr>
      <vt:lpstr>基于人体姿态检测的智能课堂拍摄装置</vt:lpstr>
      <vt:lpstr>目录</vt:lpstr>
      <vt:lpstr>目录</vt:lpstr>
      <vt:lpstr>应用背景</vt:lpstr>
      <vt:lpstr>应用背景</vt:lpstr>
      <vt:lpstr>应用背景</vt:lpstr>
      <vt:lpstr>目录</vt:lpstr>
      <vt:lpstr>总技术路线</vt:lpstr>
      <vt:lpstr>总技术路线</vt:lpstr>
      <vt:lpstr>总技术路线</vt:lpstr>
      <vt:lpstr>总技术路线</vt:lpstr>
      <vt:lpstr>人机交互技术点</vt:lpstr>
      <vt:lpstr>目录</vt:lpstr>
      <vt:lpstr>实验平台</vt:lpstr>
      <vt:lpstr>目录</vt:lpstr>
      <vt:lpstr>难点评估</vt:lpstr>
      <vt:lpstr>目录</vt:lpstr>
      <vt:lpstr>人机交互预期成果</vt:lpstr>
      <vt:lpstr>目录</vt:lpstr>
      <vt:lpstr>实行计划</vt:lpstr>
      <vt:lpstr>参考文献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待定</dc:title>
  <dc:creator>秦 少游</dc:creator>
  <cp:lastModifiedBy>秦 少游</cp:lastModifiedBy>
  <cp:revision>47</cp:revision>
  <dcterms:created xsi:type="dcterms:W3CDTF">2019-09-22T16:34:32Z</dcterms:created>
  <dcterms:modified xsi:type="dcterms:W3CDTF">2019-09-26T06:34:41Z</dcterms:modified>
</cp:coreProperties>
</file>