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75" r:id="rId2"/>
  </p:sldMasterIdLst>
  <p:notesMasterIdLst>
    <p:notesMasterId r:id="rId19"/>
  </p:notesMasterIdLst>
  <p:sldIdLst>
    <p:sldId id="278" r:id="rId3"/>
    <p:sldId id="303" r:id="rId4"/>
    <p:sldId id="308" r:id="rId5"/>
    <p:sldId id="297" r:id="rId6"/>
    <p:sldId id="305" r:id="rId7"/>
    <p:sldId id="309" r:id="rId8"/>
    <p:sldId id="310" r:id="rId9"/>
    <p:sldId id="311" r:id="rId10"/>
    <p:sldId id="319" r:id="rId11"/>
    <p:sldId id="312" r:id="rId12"/>
    <p:sldId id="318" r:id="rId13"/>
    <p:sldId id="315" r:id="rId14"/>
    <p:sldId id="306" r:id="rId15"/>
    <p:sldId id="316" r:id="rId16"/>
    <p:sldId id="317" r:id="rId17"/>
    <p:sldId id="277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6C2"/>
    <a:srgbClr val="D6D8C6"/>
    <a:srgbClr val="C0C0C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3750" autoAdjust="0"/>
  </p:normalViewPr>
  <p:slideViewPr>
    <p:cSldViewPr>
      <p:cViewPr varScale="1">
        <p:scale>
          <a:sx n="92" d="100"/>
          <a:sy n="92" d="100"/>
        </p:scale>
        <p:origin x="118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CA8D7-A599-4D30-A15C-926D44BFBC9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A8A6FD-4B4E-4DF9-A723-37366FEDA465}">
      <dgm:prSet/>
      <dgm:spPr/>
      <dgm:t>
        <a:bodyPr/>
        <a:lstStyle/>
        <a:p>
          <a:r>
            <a:rPr lang="zh-CN" altLang="en-US" dirty="0">
              <a:solidFill>
                <a:schemeClr val="accent5">
                  <a:lumMod val="25000"/>
                </a:schemeClr>
              </a:solidFill>
            </a:rPr>
            <a:t>服务器识别和本地算法同步进行，涉及到时间延时的解决，通过缓冲区和本地触发的延时实现</a:t>
          </a:r>
          <a:endParaRPr lang="zh-CN" dirty="0">
            <a:solidFill>
              <a:schemeClr val="accent5">
                <a:lumMod val="25000"/>
              </a:schemeClr>
            </a:solidFill>
          </a:endParaRPr>
        </a:p>
      </dgm:t>
    </dgm:pt>
    <dgm:pt modelId="{690626FF-F077-4B59-B87E-84618AA1FFE2}" type="parTrans" cxnId="{37D24B31-E958-4C50-B871-3DF069C3FBF2}">
      <dgm:prSet/>
      <dgm:spPr/>
      <dgm:t>
        <a:bodyPr/>
        <a:lstStyle/>
        <a:p>
          <a:endParaRPr lang="zh-CN" altLang="en-US"/>
        </a:p>
      </dgm:t>
    </dgm:pt>
    <dgm:pt modelId="{E50A1086-1652-4701-835A-7E85C5578B2F}" type="sibTrans" cxnId="{37D24B31-E958-4C50-B871-3DF069C3FBF2}">
      <dgm:prSet/>
      <dgm:spPr/>
      <dgm:t>
        <a:bodyPr/>
        <a:lstStyle/>
        <a:p>
          <a:endParaRPr lang="zh-CN" altLang="en-US"/>
        </a:p>
      </dgm:t>
    </dgm:pt>
    <dgm:pt modelId="{EF312CA3-445A-401E-9F32-8B1E9277A93C}">
      <dgm:prSet/>
      <dgm:spPr/>
      <dgm:t>
        <a:bodyPr/>
        <a:lstStyle/>
        <a:p>
          <a:r>
            <a:rPr lang="zh-CN" altLang="en-US" dirty="0">
              <a:solidFill>
                <a:schemeClr val="accent5">
                  <a:lumMod val="25000"/>
                </a:schemeClr>
              </a:solidFill>
            </a:rPr>
            <a:t>人体关键点和理想拍摄区间的适配，引入正脸检测来增强准确性</a:t>
          </a:r>
          <a:endParaRPr lang="zh-CN" dirty="0">
            <a:solidFill>
              <a:schemeClr val="accent5">
                <a:lumMod val="25000"/>
              </a:schemeClr>
            </a:solidFill>
          </a:endParaRPr>
        </a:p>
      </dgm:t>
    </dgm:pt>
    <dgm:pt modelId="{5F8AD1C7-0930-4EDD-8997-1B9780559904}" type="parTrans" cxnId="{4381D429-96B9-42DC-BCF5-77DEA01E84C8}">
      <dgm:prSet/>
      <dgm:spPr/>
      <dgm:t>
        <a:bodyPr/>
        <a:lstStyle/>
        <a:p>
          <a:endParaRPr lang="zh-CN" altLang="en-US"/>
        </a:p>
      </dgm:t>
    </dgm:pt>
    <dgm:pt modelId="{32E81407-D8BC-45C1-8540-CB3E5778B4B4}" type="sibTrans" cxnId="{4381D429-96B9-42DC-BCF5-77DEA01E84C8}">
      <dgm:prSet/>
      <dgm:spPr/>
      <dgm:t>
        <a:bodyPr/>
        <a:lstStyle/>
        <a:p>
          <a:endParaRPr lang="zh-CN" altLang="en-US"/>
        </a:p>
      </dgm:t>
    </dgm:pt>
    <dgm:pt modelId="{F926AE91-6387-4EAE-B463-D745A646D6B1}">
      <dgm:prSet/>
      <dgm:spPr/>
      <dgm:t>
        <a:bodyPr/>
        <a:lstStyle/>
        <a:p>
          <a:r>
            <a:rPr lang="zh-CN" altLang="en-US" dirty="0">
              <a:solidFill>
                <a:schemeClr val="accent5">
                  <a:lumMod val="25000"/>
                </a:schemeClr>
              </a:solidFill>
            </a:rPr>
            <a:t>需要在不同亮度下保持相对稳定的识别结果，引入亮度直方图预处理</a:t>
          </a:r>
          <a:endParaRPr lang="zh-CN" dirty="0">
            <a:solidFill>
              <a:schemeClr val="accent5">
                <a:lumMod val="25000"/>
              </a:schemeClr>
            </a:solidFill>
          </a:endParaRPr>
        </a:p>
      </dgm:t>
    </dgm:pt>
    <dgm:pt modelId="{4AB10FD6-66BC-4AF5-86A0-BA65AB887121}" type="parTrans" cxnId="{C8BB269B-CC6F-4363-AFAF-63BF0DF98AA8}">
      <dgm:prSet/>
      <dgm:spPr/>
      <dgm:t>
        <a:bodyPr/>
        <a:lstStyle/>
        <a:p>
          <a:endParaRPr lang="zh-CN" altLang="en-US"/>
        </a:p>
      </dgm:t>
    </dgm:pt>
    <dgm:pt modelId="{F1D87F36-30DC-4B03-A08A-EBA2EF554CD4}" type="sibTrans" cxnId="{C8BB269B-CC6F-4363-AFAF-63BF0DF98AA8}">
      <dgm:prSet/>
      <dgm:spPr/>
      <dgm:t>
        <a:bodyPr/>
        <a:lstStyle/>
        <a:p>
          <a:endParaRPr lang="zh-CN" altLang="en-US"/>
        </a:p>
      </dgm:t>
    </dgm:pt>
    <dgm:pt modelId="{67CFCF31-FE88-476B-94F4-1BB089B42C9A}" type="pres">
      <dgm:prSet presAssocID="{FBCCA8D7-A599-4D30-A15C-926D44BFBC97}" presName="linearFlow" presStyleCnt="0">
        <dgm:presLayoutVars>
          <dgm:dir/>
          <dgm:resizeHandles val="exact"/>
        </dgm:presLayoutVars>
      </dgm:prSet>
      <dgm:spPr/>
    </dgm:pt>
    <dgm:pt modelId="{18369E5E-9A2C-40A3-A80B-7C5FDA90F74F}" type="pres">
      <dgm:prSet presAssocID="{12A8A6FD-4B4E-4DF9-A723-37366FEDA465}" presName="composite" presStyleCnt="0"/>
      <dgm:spPr/>
    </dgm:pt>
    <dgm:pt modelId="{23076E60-D6A9-4264-B93E-B356B928E843}" type="pres">
      <dgm:prSet presAssocID="{12A8A6FD-4B4E-4DF9-A723-37366FEDA465}" presName="imgShp" presStyleLbl="fgImgPlace1" presStyleIdx="0" presStyleCnt="3" custLinFactNeighborX="-2698" custLinFactNeighborY="1340"/>
      <dgm:spPr/>
    </dgm:pt>
    <dgm:pt modelId="{AF2D3D09-606B-44B4-9876-91BD1E1E0D40}" type="pres">
      <dgm:prSet presAssocID="{12A8A6FD-4B4E-4DF9-A723-37366FEDA465}" presName="txShp" presStyleLbl="node1" presStyleIdx="0" presStyleCnt="3">
        <dgm:presLayoutVars>
          <dgm:bulletEnabled val="1"/>
        </dgm:presLayoutVars>
      </dgm:prSet>
      <dgm:spPr/>
    </dgm:pt>
    <dgm:pt modelId="{ECB0CB57-1B32-47E8-82EA-2E6922871649}" type="pres">
      <dgm:prSet presAssocID="{E50A1086-1652-4701-835A-7E85C5578B2F}" presName="spacing" presStyleCnt="0"/>
      <dgm:spPr/>
    </dgm:pt>
    <dgm:pt modelId="{7B3D0F68-047E-4ECF-875B-C0CF1B0CB11E}" type="pres">
      <dgm:prSet presAssocID="{EF312CA3-445A-401E-9F32-8B1E9277A93C}" presName="composite" presStyleCnt="0"/>
      <dgm:spPr/>
    </dgm:pt>
    <dgm:pt modelId="{A80B40BC-078D-4675-816A-E4D1A1A8A779}" type="pres">
      <dgm:prSet presAssocID="{EF312CA3-445A-401E-9F32-8B1E9277A93C}" presName="imgShp" presStyleLbl="fgImgPlace1" presStyleIdx="1" presStyleCnt="3"/>
      <dgm:spPr/>
    </dgm:pt>
    <dgm:pt modelId="{6451FCC8-D44B-4C47-A327-DCD99935B106}" type="pres">
      <dgm:prSet presAssocID="{EF312CA3-445A-401E-9F32-8B1E9277A93C}" presName="txShp" presStyleLbl="node1" presStyleIdx="1" presStyleCnt="3">
        <dgm:presLayoutVars>
          <dgm:bulletEnabled val="1"/>
        </dgm:presLayoutVars>
      </dgm:prSet>
      <dgm:spPr/>
    </dgm:pt>
    <dgm:pt modelId="{5EA260DE-AF01-42EC-95B5-2824BAC909B3}" type="pres">
      <dgm:prSet presAssocID="{32E81407-D8BC-45C1-8540-CB3E5778B4B4}" presName="spacing" presStyleCnt="0"/>
      <dgm:spPr/>
    </dgm:pt>
    <dgm:pt modelId="{EBCCC6E4-7617-4C8C-A1DE-0106A0DCE29E}" type="pres">
      <dgm:prSet presAssocID="{F926AE91-6387-4EAE-B463-D745A646D6B1}" presName="composite" presStyleCnt="0"/>
      <dgm:spPr/>
    </dgm:pt>
    <dgm:pt modelId="{4A3A8E94-5042-42AB-AC76-6C5864B56F81}" type="pres">
      <dgm:prSet presAssocID="{F926AE91-6387-4EAE-B463-D745A646D6B1}" presName="imgShp" presStyleLbl="fgImgPlace1" presStyleIdx="2" presStyleCnt="3"/>
      <dgm:spPr/>
    </dgm:pt>
    <dgm:pt modelId="{5B930521-81DA-4813-BF4C-B4513DBDE65C}" type="pres">
      <dgm:prSet presAssocID="{F926AE91-6387-4EAE-B463-D745A646D6B1}" presName="txShp" presStyleLbl="node1" presStyleIdx="2" presStyleCnt="3">
        <dgm:presLayoutVars>
          <dgm:bulletEnabled val="1"/>
        </dgm:presLayoutVars>
      </dgm:prSet>
      <dgm:spPr/>
    </dgm:pt>
  </dgm:ptLst>
  <dgm:cxnLst>
    <dgm:cxn modelId="{4381D429-96B9-42DC-BCF5-77DEA01E84C8}" srcId="{FBCCA8D7-A599-4D30-A15C-926D44BFBC97}" destId="{EF312CA3-445A-401E-9F32-8B1E9277A93C}" srcOrd="1" destOrd="0" parTransId="{5F8AD1C7-0930-4EDD-8997-1B9780559904}" sibTransId="{32E81407-D8BC-45C1-8540-CB3E5778B4B4}"/>
    <dgm:cxn modelId="{37D24B31-E958-4C50-B871-3DF069C3FBF2}" srcId="{FBCCA8D7-A599-4D30-A15C-926D44BFBC97}" destId="{12A8A6FD-4B4E-4DF9-A723-37366FEDA465}" srcOrd="0" destOrd="0" parTransId="{690626FF-F077-4B59-B87E-84618AA1FFE2}" sibTransId="{E50A1086-1652-4701-835A-7E85C5578B2F}"/>
    <dgm:cxn modelId="{A3037037-2D0A-4B4F-882A-BF538B770C8E}" type="presOf" srcId="{12A8A6FD-4B4E-4DF9-A723-37366FEDA465}" destId="{AF2D3D09-606B-44B4-9876-91BD1E1E0D40}" srcOrd="0" destOrd="0" presId="urn:microsoft.com/office/officeart/2005/8/layout/vList3"/>
    <dgm:cxn modelId="{688C6A52-120B-423C-9589-3BEF1E291886}" type="presOf" srcId="{FBCCA8D7-A599-4D30-A15C-926D44BFBC97}" destId="{67CFCF31-FE88-476B-94F4-1BB089B42C9A}" srcOrd="0" destOrd="0" presId="urn:microsoft.com/office/officeart/2005/8/layout/vList3"/>
    <dgm:cxn modelId="{C8BB269B-CC6F-4363-AFAF-63BF0DF98AA8}" srcId="{FBCCA8D7-A599-4D30-A15C-926D44BFBC97}" destId="{F926AE91-6387-4EAE-B463-D745A646D6B1}" srcOrd="2" destOrd="0" parTransId="{4AB10FD6-66BC-4AF5-86A0-BA65AB887121}" sibTransId="{F1D87F36-30DC-4B03-A08A-EBA2EF554CD4}"/>
    <dgm:cxn modelId="{C2DCA0AB-BB78-4230-A9CB-6A10FD25A9EF}" type="presOf" srcId="{EF312CA3-445A-401E-9F32-8B1E9277A93C}" destId="{6451FCC8-D44B-4C47-A327-DCD99935B106}" srcOrd="0" destOrd="0" presId="urn:microsoft.com/office/officeart/2005/8/layout/vList3"/>
    <dgm:cxn modelId="{747E42EB-2407-4210-BDE9-6E7832B4A786}" type="presOf" srcId="{F926AE91-6387-4EAE-B463-D745A646D6B1}" destId="{5B930521-81DA-4813-BF4C-B4513DBDE65C}" srcOrd="0" destOrd="0" presId="urn:microsoft.com/office/officeart/2005/8/layout/vList3"/>
    <dgm:cxn modelId="{A0FC5F93-FECB-4488-A378-09AF0ABE3340}" type="presParOf" srcId="{67CFCF31-FE88-476B-94F4-1BB089B42C9A}" destId="{18369E5E-9A2C-40A3-A80B-7C5FDA90F74F}" srcOrd="0" destOrd="0" presId="urn:microsoft.com/office/officeart/2005/8/layout/vList3"/>
    <dgm:cxn modelId="{B545D6C1-B099-4BD8-9D21-7ACF4B60A538}" type="presParOf" srcId="{18369E5E-9A2C-40A3-A80B-7C5FDA90F74F}" destId="{23076E60-D6A9-4264-B93E-B356B928E843}" srcOrd="0" destOrd="0" presId="urn:microsoft.com/office/officeart/2005/8/layout/vList3"/>
    <dgm:cxn modelId="{13BC7A27-C086-4F15-867D-C3CC5BE1FE41}" type="presParOf" srcId="{18369E5E-9A2C-40A3-A80B-7C5FDA90F74F}" destId="{AF2D3D09-606B-44B4-9876-91BD1E1E0D40}" srcOrd="1" destOrd="0" presId="urn:microsoft.com/office/officeart/2005/8/layout/vList3"/>
    <dgm:cxn modelId="{FE018A4C-AB10-46EC-95E4-99411905E348}" type="presParOf" srcId="{67CFCF31-FE88-476B-94F4-1BB089B42C9A}" destId="{ECB0CB57-1B32-47E8-82EA-2E6922871649}" srcOrd="1" destOrd="0" presId="urn:microsoft.com/office/officeart/2005/8/layout/vList3"/>
    <dgm:cxn modelId="{01AE7532-424C-4C87-A6D7-4F499E7875C5}" type="presParOf" srcId="{67CFCF31-FE88-476B-94F4-1BB089B42C9A}" destId="{7B3D0F68-047E-4ECF-875B-C0CF1B0CB11E}" srcOrd="2" destOrd="0" presId="urn:microsoft.com/office/officeart/2005/8/layout/vList3"/>
    <dgm:cxn modelId="{54846DAC-3CF2-4EAB-801A-E84132854F8B}" type="presParOf" srcId="{7B3D0F68-047E-4ECF-875B-C0CF1B0CB11E}" destId="{A80B40BC-078D-4675-816A-E4D1A1A8A779}" srcOrd="0" destOrd="0" presId="urn:microsoft.com/office/officeart/2005/8/layout/vList3"/>
    <dgm:cxn modelId="{52B8258B-76BA-4C1F-8560-B76F3ACC700D}" type="presParOf" srcId="{7B3D0F68-047E-4ECF-875B-C0CF1B0CB11E}" destId="{6451FCC8-D44B-4C47-A327-DCD99935B106}" srcOrd="1" destOrd="0" presId="urn:microsoft.com/office/officeart/2005/8/layout/vList3"/>
    <dgm:cxn modelId="{865A6497-C159-4BE3-A635-595B356D6B7C}" type="presParOf" srcId="{67CFCF31-FE88-476B-94F4-1BB089B42C9A}" destId="{5EA260DE-AF01-42EC-95B5-2824BAC909B3}" srcOrd="3" destOrd="0" presId="urn:microsoft.com/office/officeart/2005/8/layout/vList3"/>
    <dgm:cxn modelId="{E46641C3-3181-45E5-8174-D6607ADA1BB8}" type="presParOf" srcId="{67CFCF31-FE88-476B-94F4-1BB089B42C9A}" destId="{EBCCC6E4-7617-4C8C-A1DE-0106A0DCE29E}" srcOrd="4" destOrd="0" presId="urn:microsoft.com/office/officeart/2005/8/layout/vList3"/>
    <dgm:cxn modelId="{B4528565-DEF0-4C26-AE9F-56AFE3A89B11}" type="presParOf" srcId="{EBCCC6E4-7617-4C8C-A1DE-0106A0DCE29E}" destId="{4A3A8E94-5042-42AB-AC76-6C5864B56F81}" srcOrd="0" destOrd="0" presId="urn:microsoft.com/office/officeart/2005/8/layout/vList3"/>
    <dgm:cxn modelId="{F51F9C22-C9BC-4DC4-A8CF-D4FEC5149F90}" type="presParOf" srcId="{EBCCC6E4-7617-4C8C-A1DE-0106A0DCE29E}" destId="{5B930521-81DA-4813-BF4C-B4513DBDE65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CCA8D7-A599-4D30-A15C-926D44BFBC9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A8A6FD-4B4E-4DF9-A723-37366FEDA465}">
      <dgm:prSet/>
      <dgm:spPr/>
      <dgm:t>
        <a:bodyPr/>
        <a:lstStyle/>
        <a:p>
          <a:r>
            <a:rPr lang="zh-CN" altLang="en-US" dirty="0">
              <a:solidFill>
                <a:schemeClr val="accent5">
                  <a:lumMod val="25000"/>
                </a:schemeClr>
              </a:solidFill>
            </a:rPr>
            <a:t>实现实时的语音和图像识别，采用多进程双缓冲结构，实现同时的读入、识别、判断等</a:t>
          </a:r>
          <a:endParaRPr lang="zh-CN" dirty="0">
            <a:solidFill>
              <a:schemeClr val="accent5">
                <a:lumMod val="25000"/>
              </a:schemeClr>
            </a:solidFill>
          </a:endParaRPr>
        </a:p>
      </dgm:t>
    </dgm:pt>
    <dgm:pt modelId="{690626FF-F077-4B59-B87E-84618AA1FFE2}" type="parTrans" cxnId="{37D24B31-E958-4C50-B871-3DF069C3FBF2}">
      <dgm:prSet/>
      <dgm:spPr/>
      <dgm:t>
        <a:bodyPr/>
        <a:lstStyle/>
        <a:p>
          <a:endParaRPr lang="zh-CN" altLang="en-US"/>
        </a:p>
      </dgm:t>
    </dgm:pt>
    <dgm:pt modelId="{E50A1086-1652-4701-835A-7E85C5578B2F}" type="sibTrans" cxnId="{37D24B31-E958-4C50-B871-3DF069C3FBF2}">
      <dgm:prSet/>
      <dgm:spPr/>
      <dgm:t>
        <a:bodyPr/>
        <a:lstStyle/>
        <a:p>
          <a:endParaRPr lang="zh-CN" altLang="en-US"/>
        </a:p>
      </dgm:t>
    </dgm:pt>
    <dgm:pt modelId="{EF312CA3-445A-401E-9F32-8B1E9277A93C}">
      <dgm:prSet/>
      <dgm:spPr/>
      <dgm:t>
        <a:bodyPr/>
        <a:lstStyle/>
        <a:p>
          <a:r>
            <a:rPr lang="en-US" altLang="zh-CN">
              <a:solidFill>
                <a:schemeClr val="accent5">
                  <a:lumMod val="25000"/>
                </a:schemeClr>
              </a:solidFill>
            </a:rPr>
            <a:t>OCR</a:t>
          </a:r>
          <a:r>
            <a:rPr lang="zh-CN" altLang="en-US">
              <a:solidFill>
                <a:schemeClr val="accent5">
                  <a:lumMod val="25000"/>
                </a:schemeClr>
              </a:solidFill>
            </a:rPr>
            <a:t>训练样本问题，采用</a:t>
          </a:r>
          <a:r>
            <a:rPr lang="en-US" altLang="zh-CN">
              <a:solidFill>
                <a:schemeClr val="accent5">
                  <a:lumMod val="25000"/>
                </a:schemeClr>
              </a:solidFill>
            </a:rPr>
            <a:t>python</a:t>
          </a:r>
          <a:r>
            <a:rPr lang="zh-CN" altLang="en-US">
              <a:solidFill>
                <a:schemeClr val="accent5">
                  <a:lumMod val="25000"/>
                </a:schemeClr>
              </a:solidFill>
            </a:rPr>
            <a:t>自动生成字库样本。</a:t>
          </a:r>
          <a:endParaRPr lang="zh-CN" dirty="0">
            <a:solidFill>
              <a:schemeClr val="accent5">
                <a:lumMod val="25000"/>
              </a:schemeClr>
            </a:solidFill>
          </a:endParaRPr>
        </a:p>
      </dgm:t>
    </dgm:pt>
    <dgm:pt modelId="{5F8AD1C7-0930-4EDD-8997-1B9780559904}" type="parTrans" cxnId="{4381D429-96B9-42DC-BCF5-77DEA01E84C8}">
      <dgm:prSet/>
      <dgm:spPr/>
      <dgm:t>
        <a:bodyPr/>
        <a:lstStyle/>
        <a:p>
          <a:endParaRPr lang="zh-CN" altLang="en-US"/>
        </a:p>
      </dgm:t>
    </dgm:pt>
    <dgm:pt modelId="{32E81407-D8BC-45C1-8540-CB3E5778B4B4}" type="sibTrans" cxnId="{4381D429-96B9-42DC-BCF5-77DEA01E84C8}">
      <dgm:prSet/>
      <dgm:spPr/>
      <dgm:t>
        <a:bodyPr/>
        <a:lstStyle/>
        <a:p>
          <a:endParaRPr lang="zh-CN" altLang="en-US"/>
        </a:p>
      </dgm:t>
    </dgm:pt>
    <dgm:pt modelId="{508AFBD8-4496-244E-9BC0-1DC62CE07489}">
      <dgm:prSet/>
      <dgm:spPr/>
      <dgm:t>
        <a:bodyPr/>
        <a:lstStyle/>
        <a:p>
          <a:r>
            <a:rPr lang="zh-CN" altLang="en-US" dirty="0">
              <a:solidFill>
                <a:schemeClr val="accent5">
                  <a:lumMod val="25000"/>
                </a:schemeClr>
              </a:solidFill>
            </a:rPr>
            <a:t>翻译后字体覆盖：自动覆盖到原位置、调整大小、背景协调</a:t>
          </a:r>
          <a:endParaRPr lang="zh-CN" dirty="0">
            <a:solidFill>
              <a:schemeClr val="accent5">
                <a:lumMod val="25000"/>
              </a:schemeClr>
            </a:solidFill>
          </a:endParaRPr>
        </a:p>
      </dgm:t>
    </dgm:pt>
    <dgm:pt modelId="{FCFCDE10-B047-AD49-8086-02DFB49776DD}" type="parTrans" cxnId="{AD485F15-13AD-4648-8BDC-A2002246449F}">
      <dgm:prSet/>
      <dgm:spPr/>
      <dgm:t>
        <a:bodyPr/>
        <a:lstStyle/>
        <a:p>
          <a:endParaRPr lang="en-US"/>
        </a:p>
      </dgm:t>
    </dgm:pt>
    <dgm:pt modelId="{83FBD17C-88CB-8F43-9EDC-33FDBB6009EC}" type="sibTrans" cxnId="{AD485F15-13AD-4648-8BDC-A2002246449F}">
      <dgm:prSet/>
      <dgm:spPr/>
      <dgm:t>
        <a:bodyPr/>
        <a:lstStyle/>
        <a:p>
          <a:endParaRPr lang="en-US"/>
        </a:p>
      </dgm:t>
    </dgm:pt>
    <dgm:pt modelId="{315E5F96-59C7-BA46-B0DC-D49B70FFA0DF}">
      <dgm:prSet/>
      <dgm:spPr/>
      <dgm:t>
        <a:bodyPr/>
        <a:lstStyle/>
        <a:p>
          <a:r>
            <a:rPr lang="zh-CN" altLang="en-US" dirty="0" err="1">
              <a:solidFill>
                <a:schemeClr val="accent5">
                  <a:lumMod val="25000"/>
                </a:schemeClr>
              </a:solidFill>
            </a:rPr>
            <a:t>网页的视频播放、切换</a:t>
          </a:r>
        </a:p>
      </dgm:t>
    </dgm:pt>
    <dgm:pt modelId="{98EC61A6-6BF5-4C48-84C2-09C9D7CC690D}" type="parTrans" cxnId="{4C50AA32-B127-9E4D-A14D-5447C891136B}">
      <dgm:prSet/>
      <dgm:spPr/>
      <dgm:t>
        <a:bodyPr/>
        <a:lstStyle/>
        <a:p>
          <a:endParaRPr lang="en-US"/>
        </a:p>
      </dgm:t>
    </dgm:pt>
    <dgm:pt modelId="{D7A6EF14-6C65-5946-97C0-6B77C490F09C}" type="sibTrans" cxnId="{4C50AA32-B127-9E4D-A14D-5447C891136B}">
      <dgm:prSet/>
      <dgm:spPr/>
      <dgm:t>
        <a:bodyPr/>
        <a:lstStyle/>
        <a:p>
          <a:endParaRPr lang="en-US"/>
        </a:p>
      </dgm:t>
    </dgm:pt>
    <dgm:pt modelId="{67CFCF31-FE88-476B-94F4-1BB089B42C9A}" type="pres">
      <dgm:prSet presAssocID="{FBCCA8D7-A599-4D30-A15C-926D44BFBC97}" presName="linearFlow" presStyleCnt="0">
        <dgm:presLayoutVars>
          <dgm:dir/>
          <dgm:resizeHandles val="exact"/>
        </dgm:presLayoutVars>
      </dgm:prSet>
      <dgm:spPr/>
    </dgm:pt>
    <dgm:pt modelId="{18369E5E-9A2C-40A3-A80B-7C5FDA90F74F}" type="pres">
      <dgm:prSet presAssocID="{12A8A6FD-4B4E-4DF9-A723-37366FEDA465}" presName="composite" presStyleCnt="0"/>
      <dgm:spPr/>
    </dgm:pt>
    <dgm:pt modelId="{23076E60-D6A9-4264-B93E-B356B928E843}" type="pres">
      <dgm:prSet presAssocID="{12A8A6FD-4B4E-4DF9-A723-37366FEDA465}" presName="imgShp" presStyleLbl="fgImgPlace1" presStyleIdx="0" presStyleCnt="4" custLinFactNeighborX="-2698" custLinFactNeighborY="1340"/>
      <dgm:spPr/>
    </dgm:pt>
    <dgm:pt modelId="{AF2D3D09-606B-44B4-9876-91BD1E1E0D40}" type="pres">
      <dgm:prSet presAssocID="{12A8A6FD-4B4E-4DF9-A723-37366FEDA465}" presName="txShp" presStyleLbl="node1" presStyleIdx="0" presStyleCnt="4">
        <dgm:presLayoutVars>
          <dgm:bulletEnabled val="1"/>
        </dgm:presLayoutVars>
      </dgm:prSet>
      <dgm:spPr/>
    </dgm:pt>
    <dgm:pt modelId="{ECB0CB57-1B32-47E8-82EA-2E6922871649}" type="pres">
      <dgm:prSet presAssocID="{E50A1086-1652-4701-835A-7E85C5578B2F}" presName="spacing" presStyleCnt="0"/>
      <dgm:spPr/>
    </dgm:pt>
    <dgm:pt modelId="{7B3D0F68-047E-4ECF-875B-C0CF1B0CB11E}" type="pres">
      <dgm:prSet presAssocID="{EF312CA3-445A-401E-9F32-8B1E9277A93C}" presName="composite" presStyleCnt="0"/>
      <dgm:spPr/>
    </dgm:pt>
    <dgm:pt modelId="{A80B40BC-078D-4675-816A-E4D1A1A8A779}" type="pres">
      <dgm:prSet presAssocID="{EF312CA3-445A-401E-9F32-8B1E9277A93C}" presName="imgShp" presStyleLbl="fgImgPlace1" presStyleIdx="1" presStyleCnt="4"/>
      <dgm:spPr/>
    </dgm:pt>
    <dgm:pt modelId="{6451FCC8-D44B-4C47-A327-DCD99935B106}" type="pres">
      <dgm:prSet presAssocID="{EF312CA3-445A-401E-9F32-8B1E9277A93C}" presName="txShp" presStyleLbl="node1" presStyleIdx="1" presStyleCnt="4">
        <dgm:presLayoutVars>
          <dgm:bulletEnabled val="1"/>
        </dgm:presLayoutVars>
      </dgm:prSet>
      <dgm:spPr/>
    </dgm:pt>
    <dgm:pt modelId="{5EA260DE-AF01-42EC-95B5-2824BAC909B3}" type="pres">
      <dgm:prSet presAssocID="{32E81407-D8BC-45C1-8540-CB3E5778B4B4}" presName="spacing" presStyleCnt="0"/>
      <dgm:spPr/>
    </dgm:pt>
    <dgm:pt modelId="{7159E232-135B-CD43-BD17-6E374BB93B84}" type="pres">
      <dgm:prSet presAssocID="{508AFBD8-4496-244E-9BC0-1DC62CE07489}" presName="composite" presStyleCnt="0"/>
      <dgm:spPr/>
    </dgm:pt>
    <dgm:pt modelId="{8F967083-B258-5D49-A4FE-EE28C53445A4}" type="pres">
      <dgm:prSet presAssocID="{508AFBD8-4496-244E-9BC0-1DC62CE07489}" presName="imgShp" presStyleLbl="fgImgPlace1" presStyleIdx="2" presStyleCnt="4"/>
      <dgm:spPr/>
    </dgm:pt>
    <dgm:pt modelId="{DC2795BA-512E-634D-9709-776E0BBCD8FA}" type="pres">
      <dgm:prSet presAssocID="{508AFBD8-4496-244E-9BC0-1DC62CE07489}" presName="txShp" presStyleLbl="node1" presStyleIdx="2" presStyleCnt="4">
        <dgm:presLayoutVars>
          <dgm:bulletEnabled val="1"/>
        </dgm:presLayoutVars>
      </dgm:prSet>
      <dgm:spPr/>
    </dgm:pt>
    <dgm:pt modelId="{A1C19142-C4FD-8C43-AD8B-A042B8DF2456}" type="pres">
      <dgm:prSet presAssocID="{83FBD17C-88CB-8F43-9EDC-33FDBB6009EC}" presName="spacing" presStyleCnt="0"/>
      <dgm:spPr/>
    </dgm:pt>
    <dgm:pt modelId="{1C1020BB-F5F5-DB4D-B9FC-2D8F689A0623}" type="pres">
      <dgm:prSet presAssocID="{315E5F96-59C7-BA46-B0DC-D49B70FFA0DF}" presName="composite" presStyleCnt="0"/>
      <dgm:spPr/>
    </dgm:pt>
    <dgm:pt modelId="{93087C1A-7C40-9044-91BB-B4DF243ACA03}" type="pres">
      <dgm:prSet presAssocID="{315E5F96-59C7-BA46-B0DC-D49B70FFA0DF}" presName="imgShp" presStyleLbl="fgImgPlace1" presStyleIdx="3" presStyleCnt="4"/>
      <dgm:spPr/>
    </dgm:pt>
    <dgm:pt modelId="{D3B3A901-54D7-E04E-94A1-CBB4EBF915ED}" type="pres">
      <dgm:prSet presAssocID="{315E5F96-59C7-BA46-B0DC-D49B70FFA0DF}" presName="txShp" presStyleLbl="node1" presStyleIdx="3" presStyleCnt="4">
        <dgm:presLayoutVars>
          <dgm:bulletEnabled val="1"/>
        </dgm:presLayoutVars>
      </dgm:prSet>
      <dgm:spPr/>
    </dgm:pt>
  </dgm:ptLst>
  <dgm:cxnLst>
    <dgm:cxn modelId="{AD485F15-13AD-4648-8BDC-A2002246449F}" srcId="{FBCCA8D7-A599-4D30-A15C-926D44BFBC97}" destId="{508AFBD8-4496-244E-9BC0-1DC62CE07489}" srcOrd="2" destOrd="0" parTransId="{FCFCDE10-B047-AD49-8086-02DFB49776DD}" sibTransId="{83FBD17C-88CB-8F43-9EDC-33FDBB6009EC}"/>
    <dgm:cxn modelId="{4381D429-96B9-42DC-BCF5-77DEA01E84C8}" srcId="{FBCCA8D7-A599-4D30-A15C-926D44BFBC97}" destId="{EF312CA3-445A-401E-9F32-8B1E9277A93C}" srcOrd="1" destOrd="0" parTransId="{5F8AD1C7-0930-4EDD-8997-1B9780559904}" sibTransId="{32E81407-D8BC-45C1-8540-CB3E5778B4B4}"/>
    <dgm:cxn modelId="{43D07630-82F1-6E47-9077-A28FA23CCA9B}" type="presOf" srcId="{315E5F96-59C7-BA46-B0DC-D49B70FFA0DF}" destId="{D3B3A901-54D7-E04E-94A1-CBB4EBF915ED}" srcOrd="0" destOrd="0" presId="urn:microsoft.com/office/officeart/2005/8/layout/vList3"/>
    <dgm:cxn modelId="{37D24B31-E958-4C50-B871-3DF069C3FBF2}" srcId="{FBCCA8D7-A599-4D30-A15C-926D44BFBC97}" destId="{12A8A6FD-4B4E-4DF9-A723-37366FEDA465}" srcOrd="0" destOrd="0" parTransId="{690626FF-F077-4B59-B87E-84618AA1FFE2}" sibTransId="{E50A1086-1652-4701-835A-7E85C5578B2F}"/>
    <dgm:cxn modelId="{4C50AA32-B127-9E4D-A14D-5447C891136B}" srcId="{FBCCA8D7-A599-4D30-A15C-926D44BFBC97}" destId="{315E5F96-59C7-BA46-B0DC-D49B70FFA0DF}" srcOrd="3" destOrd="0" parTransId="{98EC61A6-6BF5-4C48-84C2-09C9D7CC690D}" sibTransId="{D7A6EF14-6C65-5946-97C0-6B77C490F09C}"/>
    <dgm:cxn modelId="{A3037037-2D0A-4B4F-882A-BF538B770C8E}" type="presOf" srcId="{12A8A6FD-4B4E-4DF9-A723-37366FEDA465}" destId="{AF2D3D09-606B-44B4-9876-91BD1E1E0D40}" srcOrd="0" destOrd="0" presId="urn:microsoft.com/office/officeart/2005/8/layout/vList3"/>
    <dgm:cxn modelId="{688C6A52-120B-423C-9589-3BEF1E291886}" type="presOf" srcId="{FBCCA8D7-A599-4D30-A15C-926D44BFBC97}" destId="{67CFCF31-FE88-476B-94F4-1BB089B42C9A}" srcOrd="0" destOrd="0" presId="urn:microsoft.com/office/officeart/2005/8/layout/vList3"/>
    <dgm:cxn modelId="{8A32AAA7-21FA-C143-8561-FA689F9B6210}" type="presOf" srcId="{508AFBD8-4496-244E-9BC0-1DC62CE07489}" destId="{DC2795BA-512E-634D-9709-776E0BBCD8FA}" srcOrd="0" destOrd="0" presId="urn:microsoft.com/office/officeart/2005/8/layout/vList3"/>
    <dgm:cxn modelId="{C2DCA0AB-BB78-4230-A9CB-6A10FD25A9EF}" type="presOf" srcId="{EF312CA3-445A-401E-9F32-8B1E9277A93C}" destId="{6451FCC8-D44B-4C47-A327-DCD99935B106}" srcOrd="0" destOrd="0" presId="urn:microsoft.com/office/officeart/2005/8/layout/vList3"/>
    <dgm:cxn modelId="{A0FC5F93-FECB-4488-A378-09AF0ABE3340}" type="presParOf" srcId="{67CFCF31-FE88-476B-94F4-1BB089B42C9A}" destId="{18369E5E-9A2C-40A3-A80B-7C5FDA90F74F}" srcOrd="0" destOrd="0" presId="urn:microsoft.com/office/officeart/2005/8/layout/vList3"/>
    <dgm:cxn modelId="{B545D6C1-B099-4BD8-9D21-7ACF4B60A538}" type="presParOf" srcId="{18369E5E-9A2C-40A3-A80B-7C5FDA90F74F}" destId="{23076E60-D6A9-4264-B93E-B356B928E843}" srcOrd="0" destOrd="0" presId="urn:microsoft.com/office/officeart/2005/8/layout/vList3"/>
    <dgm:cxn modelId="{13BC7A27-C086-4F15-867D-C3CC5BE1FE41}" type="presParOf" srcId="{18369E5E-9A2C-40A3-A80B-7C5FDA90F74F}" destId="{AF2D3D09-606B-44B4-9876-91BD1E1E0D40}" srcOrd="1" destOrd="0" presId="urn:microsoft.com/office/officeart/2005/8/layout/vList3"/>
    <dgm:cxn modelId="{FE018A4C-AB10-46EC-95E4-99411905E348}" type="presParOf" srcId="{67CFCF31-FE88-476B-94F4-1BB089B42C9A}" destId="{ECB0CB57-1B32-47E8-82EA-2E6922871649}" srcOrd="1" destOrd="0" presId="urn:microsoft.com/office/officeart/2005/8/layout/vList3"/>
    <dgm:cxn modelId="{01AE7532-424C-4C87-A6D7-4F499E7875C5}" type="presParOf" srcId="{67CFCF31-FE88-476B-94F4-1BB089B42C9A}" destId="{7B3D0F68-047E-4ECF-875B-C0CF1B0CB11E}" srcOrd="2" destOrd="0" presId="urn:microsoft.com/office/officeart/2005/8/layout/vList3"/>
    <dgm:cxn modelId="{54846DAC-3CF2-4EAB-801A-E84132854F8B}" type="presParOf" srcId="{7B3D0F68-047E-4ECF-875B-C0CF1B0CB11E}" destId="{A80B40BC-078D-4675-816A-E4D1A1A8A779}" srcOrd="0" destOrd="0" presId="urn:microsoft.com/office/officeart/2005/8/layout/vList3"/>
    <dgm:cxn modelId="{52B8258B-76BA-4C1F-8560-B76F3ACC700D}" type="presParOf" srcId="{7B3D0F68-047E-4ECF-875B-C0CF1B0CB11E}" destId="{6451FCC8-D44B-4C47-A327-DCD99935B106}" srcOrd="1" destOrd="0" presId="urn:microsoft.com/office/officeart/2005/8/layout/vList3"/>
    <dgm:cxn modelId="{865A6497-C159-4BE3-A635-595B356D6B7C}" type="presParOf" srcId="{67CFCF31-FE88-476B-94F4-1BB089B42C9A}" destId="{5EA260DE-AF01-42EC-95B5-2824BAC909B3}" srcOrd="3" destOrd="0" presId="urn:microsoft.com/office/officeart/2005/8/layout/vList3"/>
    <dgm:cxn modelId="{F4CBF310-D419-A84C-B063-EE22B1CDD5F3}" type="presParOf" srcId="{67CFCF31-FE88-476B-94F4-1BB089B42C9A}" destId="{7159E232-135B-CD43-BD17-6E374BB93B84}" srcOrd="4" destOrd="0" presId="urn:microsoft.com/office/officeart/2005/8/layout/vList3"/>
    <dgm:cxn modelId="{B270008A-5AA8-014E-BA85-A3D8B9FCC5DB}" type="presParOf" srcId="{7159E232-135B-CD43-BD17-6E374BB93B84}" destId="{8F967083-B258-5D49-A4FE-EE28C53445A4}" srcOrd="0" destOrd="0" presId="urn:microsoft.com/office/officeart/2005/8/layout/vList3"/>
    <dgm:cxn modelId="{F01A6791-5EA5-2D42-B3C5-B6FD754328EA}" type="presParOf" srcId="{7159E232-135B-CD43-BD17-6E374BB93B84}" destId="{DC2795BA-512E-634D-9709-776E0BBCD8FA}" srcOrd="1" destOrd="0" presId="urn:microsoft.com/office/officeart/2005/8/layout/vList3"/>
    <dgm:cxn modelId="{291249B8-896C-874B-B99B-23E95D7F96C9}" type="presParOf" srcId="{67CFCF31-FE88-476B-94F4-1BB089B42C9A}" destId="{A1C19142-C4FD-8C43-AD8B-A042B8DF2456}" srcOrd="5" destOrd="0" presId="urn:microsoft.com/office/officeart/2005/8/layout/vList3"/>
    <dgm:cxn modelId="{289D7013-F369-5E44-B255-3D43B43028F2}" type="presParOf" srcId="{67CFCF31-FE88-476B-94F4-1BB089B42C9A}" destId="{1C1020BB-F5F5-DB4D-B9FC-2D8F689A0623}" srcOrd="6" destOrd="0" presId="urn:microsoft.com/office/officeart/2005/8/layout/vList3"/>
    <dgm:cxn modelId="{12C03E38-768E-184E-AEAD-09B96B73F4E5}" type="presParOf" srcId="{1C1020BB-F5F5-DB4D-B9FC-2D8F689A0623}" destId="{93087C1A-7C40-9044-91BB-B4DF243ACA03}" srcOrd="0" destOrd="0" presId="urn:microsoft.com/office/officeart/2005/8/layout/vList3"/>
    <dgm:cxn modelId="{5B4D710E-4D93-0D40-A5B0-C272C15FE490}" type="presParOf" srcId="{1C1020BB-F5F5-DB4D-B9FC-2D8F689A0623}" destId="{D3B3A901-54D7-E04E-94A1-CBB4EBF915E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3D09-606B-44B4-9876-91BD1E1E0D40}">
      <dsp:nvSpPr>
        <dsp:cNvPr id="0" name=""/>
        <dsp:cNvSpPr/>
      </dsp:nvSpPr>
      <dsp:spPr>
        <a:xfrm rot="10800000">
          <a:off x="1878304" y="330"/>
          <a:ext cx="5928665" cy="1539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accent5">
                  <a:lumMod val="25000"/>
                </a:schemeClr>
              </a:solidFill>
            </a:rPr>
            <a:t>服务器识别和本地算法同步进行，涉及到时间延时的解决，通过缓冲区和本地触发的延时实现</a:t>
          </a:r>
        </a:p>
      </dsp:txBody>
      <dsp:txXfrm rot="10800000">
        <a:off x="2263298" y="330"/>
        <a:ext cx="5543671" cy="1539976"/>
      </dsp:txXfrm>
    </dsp:sp>
    <dsp:sp modelId="{23076E60-D6A9-4264-B93E-B356B928E843}">
      <dsp:nvSpPr>
        <dsp:cNvPr id="0" name=""/>
        <dsp:cNvSpPr/>
      </dsp:nvSpPr>
      <dsp:spPr>
        <a:xfrm>
          <a:off x="1066767" y="20965"/>
          <a:ext cx="1539976" cy="153997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1FCC8-D44B-4C47-A327-DCD99935B106}">
      <dsp:nvSpPr>
        <dsp:cNvPr id="0" name=""/>
        <dsp:cNvSpPr/>
      </dsp:nvSpPr>
      <dsp:spPr>
        <a:xfrm rot="10800000">
          <a:off x="1878304" y="2000000"/>
          <a:ext cx="5928665" cy="1539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accent5">
                  <a:lumMod val="25000"/>
                </a:schemeClr>
              </a:solidFill>
            </a:rPr>
            <a:t>人体关键点和理想拍摄区间的适配，引入正脸检测来增强准确性</a:t>
          </a:r>
        </a:p>
      </dsp:txBody>
      <dsp:txXfrm rot="10800000">
        <a:off x="2263298" y="2000000"/>
        <a:ext cx="5543671" cy="1539976"/>
      </dsp:txXfrm>
    </dsp:sp>
    <dsp:sp modelId="{A80B40BC-078D-4675-816A-E4D1A1A8A779}">
      <dsp:nvSpPr>
        <dsp:cNvPr id="0" name=""/>
        <dsp:cNvSpPr/>
      </dsp:nvSpPr>
      <dsp:spPr>
        <a:xfrm>
          <a:off x="1108316" y="2000000"/>
          <a:ext cx="1539976" cy="153997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30521-81DA-4813-BF4C-B4513DBDE65C}">
      <dsp:nvSpPr>
        <dsp:cNvPr id="0" name=""/>
        <dsp:cNvSpPr/>
      </dsp:nvSpPr>
      <dsp:spPr>
        <a:xfrm rot="10800000">
          <a:off x="1878304" y="3999671"/>
          <a:ext cx="5928665" cy="1539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90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solidFill>
                <a:schemeClr val="accent5">
                  <a:lumMod val="25000"/>
                </a:schemeClr>
              </a:solidFill>
            </a:rPr>
            <a:t>需要在不同亮度下保持相对稳定的识别结果，引入亮度直方图预处理</a:t>
          </a:r>
        </a:p>
      </dsp:txBody>
      <dsp:txXfrm rot="10800000">
        <a:off x="2263298" y="3999671"/>
        <a:ext cx="5543671" cy="1539976"/>
      </dsp:txXfrm>
    </dsp:sp>
    <dsp:sp modelId="{4A3A8E94-5042-42AB-AC76-6C5864B56F81}">
      <dsp:nvSpPr>
        <dsp:cNvPr id="0" name=""/>
        <dsp:cNvSpPr/>
      </dsp:nvSpPr>
      <dsp:spPr>
        <a:xfrm>
          <a:off x="1108316" y="3999671"/>
          <a:ext cx="1539976" cy="153997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D3D09-606B-44B4-9876-91BD1E1E0D40}">
      <dsp:nvSpPr>
        <dsp:cNvPr id="0" name=""/>
        <dsp:cNvSpPr/>
      </dsp:nvSpPr>
      <dsp:spPr>
        <a:xfrm rot="10800000">
          <a:off x="1775858" y="3551"/>
          <a:ext cx="5928665" cy="11301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8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accent5">
                  <a:lumMod val="25000"/>
                </a:schemeClr>
              </a:solidFill>
            </a:rPr>
            <a:t>实现实时的语音和图像识别，采用多进程双缓冲结构，实现同时的读入、识别、判断等</a:t>
          </a:r>
        </a:p>
      </dsp:txBody>
      <dsp:txXfrm rot="10800000">
        <a:off x="2058405" y="3551"/>
        <a:ext cx="5646118" cy="1130190"/>
      </dsp:txXfrm>
    </dsp:sp>
    <dsp:sp modelId="{23076E60-D6A9-4264-B93E-B356B928E843}">
      <dsp:nvSpPr>
        <dsp:cNvPr id="0" name=""/>
        <dsp:cNvSpPr/>
      </dsp:nvSpPr>
      <dsp:spPr>
        <a:xfrm>
          <a:off x="1180270" y="18695"/>
          <a:ext cx="1130190" cy="11301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1FCC8-D44B-4C47-A327-DCD99935B106}">
      <dsp:nvSpPr>
        <dsp:cNvPr id="0" name=""/>
        <dsp:cNvSpPr/>
      </dsp:nvSpPr>
      <dsp:spPr>
        <a:xfrm rot="10800000">
          <a:off x="1775858" y="1471112"/>
          <a:ext cx="5928665" cy="11301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8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solidFill>
                <a:schemeClr val="accent5">
                  <a:lumMod val="25000"/>
                </a:schemeClr>
              </a:solidFill>
            </a:rPr>
            <a:t>OCR</a:t>
          </a:r>
          <a:r>
            <a:rPr lang="zh-CN" altLang="en-US" sz="2100" kern="1200">
              <a:solidFill>
                <a:schemeClr val="accent5">
                  <a:lumMod val="25000"/>
                </a:schemeClr>
              </a:solidFill>
            </a:rPr>
            <a:t>训练样本问题，采用</a:t>
          </a:r>
          <a:r>
            <a:rPr lang="en-US" altLang="zh-CN" sz="2100" kern="1200">
              <a:solidFill>
                <a:schemeClr val="accent5">
                  <a:lumMod val="25000"/>
                </a:schemeClr>
              </a:solidFill>
            </a:rPr>
            <a:t>python</a:t>
          </a:r>
          <a:r>
            <a:rPr lang="zh-CN" altLang="en-US" sz="2100" kern="1200">
              <a:solidFill>
                <a:schemeClr val="accent5">
                  <a:lumMod val="25000"/>
                </a:schemeClr>
              </a:solidFill>
            </a:rPr>
            <a:t>自动生成字库样本。</a:t>
          </a:r>
          <a:endParaRPr lang="zh-CN" sz="2100" kern="1200" dirty="0">
            <a:solidFill>
              <a:schemeClr val="accent5">
                <a:lumMod val="25000"/>
              </a:schemeClr>
            </a:solidFill>
          </a:endParaRPr>
        </a:p>
      </dsp:txBody>
      <dsp:txXfrm rot="10800000">
        <a:off x="2058405" y="1471112"/>
        <a:ext cx="5646118" cy="1130190"/>
      </dsp:txXfrm>
    </dsp:sp>
    <dsp:sp modelId="{A80B40BC-078D-4675-816A-E4D1A1A8A779}">
      <dsp:nvSpPr>
        <dsp:cNvPr id="0" name=""/>
        <dsp:cNvSpPr/>
      </dsp:nvSpPr>
      <dsp:spPr>
        <a:xfrm>
          <a:off x="1210762" y="1471112"/>
          <a:ext cx="1130190" cy="11301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795BA-512E-634D-9709-776E0BBCD8FA}">
      <dsp:nvSpPr>
        <dsp:cNvPr id="0" name=""/>
        <dsp:cNvSpPr/>
      </dsp:nvSpPr>
      <dsp:spPr>
        <a:xfrm rot="10800000">
          <a:off x="1775858" y="2938674"/>
          <a:ext cx="5928665" cy="11301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8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>
              <a:solidFill>
                <a:schemeClr val="accent5">
                  <a:lumMod val="25000"/>
                </a:schemeClr>
              </a:solidFill>
            </a:rPr>
            <a:t>翻译后字体覆盖：自动覆盖到原位置、调整大小、背景协调</a:t>
          </a:r>
        </a:p>
      </dsp:txBody>
      <dsp:txXfrm rot="10800000">
        <a:off x="2058405" y="2938674"/>
        <a:ext cx="5646118" cy="1130190"/>
      </dsp:txXfrm>
    </dsp:sp>
    <dsp:sp modelId="{8F967083-B258-5D49-A4FE-EE28C53445A4}">
      <dsp:nvSpPr>
        <dsp:cNvPr id="0" name=""/>
        <dsp:cNvSpPr/>
      </dsp:nvSpPr>
      <dsp:spPr>
        <a:xfrm>
          <a:off x="1210762" y="2938674"/>
          <a:ext cx="1130190" cy="11301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3A901-54D7-E04E-94A1-CBB4EBF915ED}">
      <dsp:nvSpPr>
        <dsp:cNvPr id="0" name=""/>
        <dsp:cNvSpPr/>
      </dsp:nvSpPr>
      <dsp:spPr>
        <a:xfrm rot="10800000">
          <a:off x="1775858" y="4406235"/>
          <a:ext cx="5928665" cy="113019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8383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 err="1">
              <a:solidFill>
                <a:schemeClr val="accent5">
                  <a:lumMod val="25000"/>
                </a:schemeClr>
              </a:solidFill>
            </a:rPr>
            <a:t>网页的视频播放、切换</a:t>
          </a:r>
        </a:p>
      </dsp:txBody>
      <dsp:txXfrm rot="10800000">
        <a:off x="2058405" y="4406235"/>
        <a:ext cx="5646118" cy="1130190"/>
      </dsp:txXfrm>
    </dsp:sp>
    <dsp:sp modelId="{93087C1A-7C40-9044-91BB-B4DF243ACA03}">
      <dsp:nvSpPr>
        <dsp:cNvPr id="0" name=""/>
        <dsp:cNvSpPr/>
      </dsp:nvSpPr>
      <dsp:spPr>
        <a:xfrm>
          <a:off x="1210762" y="4406235"/>
          <a:ext cx="1130190" cy="113019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E47AE5-EF33-4329-9B1C-0B07F646AD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123759-BD80-4E63-97F1-6C4B30AEB0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D3F5219-1685-4B5C-BED5-514110933A40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0EE082F-B8B0-41E0-A263-E4AF788808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D6402E9-E5DF-4EFE-8368-49AB88E85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A4EE49-6956-4F64-8635-3255DA5DF7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6A0F0-5AE9-41F3-8444-ECCEC61C3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5F53263-0EDF-4752-91F2-C4F30A648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61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ED09E8E3-2A1F-4C26-A426-267640CC6C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8DD9030-61C8-4FF4-968E-79CE214BA3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677CC067-640A-4886-8E75-0EDAF7CA1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4507CA4-8262-4CF1-BD28-7CFB2B449DB3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82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153DD50-C392-438C-80AA-3EEF630CF3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D74E62DD-A2E2-425E-8C57-66563C544A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DCDB06E-0EE6-40A8-84DD-6F18B5A19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D57F731-B480-4480-97F2-7A52B52DE50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6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94ABE61D-8412-44A7-AB1B-D318CFF87A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F572FA55-EF26-4D72-A412-608020B864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AB08DF11-B5B0-4B9F-B6E2-7F7936138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2F0F9941-1562-41D2-BEBA-773850A3F16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2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D12653-248B-4E49-B45A-09C6D3ED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921D5F5-4AE3-41B0-BAD6-2D8F8DD70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6F6B3C9-8D4E-4399-A4E2-5500761D2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8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D12653-248B-4E49-B45A-09C6D3ED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921D5F5-4AE3-41B0-BAD6-2D8F8DD70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6F6B3C9-8D4E-4399-A4E2-5500761D2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4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D12653-248B-4E49-B45A-09C6D3ED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921D5F5-4AE3-41B0-BAD6-2D8F8DD70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6F6B3C9-8D4E-4399-A4E2-5500761D2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9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D12653-248B-4E49-B45A-09C6D3ED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921D5F5-4AE3-41B0-BAD6-2D8F8DD70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6F6B3C9-8D4E-4399-A4E2-5500761D2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08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D12653-248B-4E49-B45A-09C6D3ED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921D5F5-4AE3-41B0-BAD6-2D8F8DD70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6F6B3C9-8D4E-4399-A4E2-5500761D2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2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D12653-248B-4E49-B45A-09C6D3ED83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921D5F5-4AE3-41B0-BAD6-2D8F8DD709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6F6B3C9-8D4E-4399-A4E2-5500761D2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48F8B98-90A5-4037-B1C1-52ACEBF59CC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422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6153DD50-C392-438C-80AA-3EEF630CF3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D74E62DD-A2E2-425E-8C57-66563C544A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http://blog.csdn.net/cyh_24/article/details/51440344</a:t>
            </a: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DCDB06E-0EE6-40A8-84DD-6F18B5A19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D57F731-B480-4480-97F2-7A52B52DE50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00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7EBD82-89B3-43BC-AADD-5B82FF66F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6F229C-7A5D-49C1-A8C3-F3A273714A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B8C1C-0B81-4203-B575-5ADA46251D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EB5B0-3B1D-4A2D-82C0-FA47122E1E6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614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F593A9-B1B4-4C2E-B0FE-D18D8519CD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B1F2B4-007A-47D0-8FC7-7B75B26E41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7B3FC9-345B-4178-BE46-D3A42EB7F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CAAA2-5232-44FA-829B-C08FF33A7DF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9157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37498D-40D1-40AC-B8E5-C13333AF49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6DC1BE-74F3-4E7A-9FA6-35B65BDDC1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897F7F-FFC1-4F92-8E2C-86AE0A1CD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F6AF3-3C27-43BA-B70A-0ADB78A9186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288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FF97C-1FC0-495A-AFF2-2F84A566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07C54A7-26C3-4A6A-9716-4D624DBA7656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B6547-F304-41D1-8A16-79364B68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139CB-DEAE-4FF3-8369-1900C8B1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2004BE1-F31E-4DE0-BD06-C4AD9B4E8B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56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7B49C-7E69-4763-95E7-0594395A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D56F2BB-DBB3-4E37-A854-9A88ACE0C76A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646AC-48EC-4341-B90E-708F21C9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73E20-9F73-4791-A106-785001FE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709102A-1D28-4083-A516-FFCB799587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1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2DA3A-9C29-41D0-8E10-EC93ABF0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26859B8-A695-4CA1-84F0-61E88EF57AE6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42F47-1E05-4A68-AFCB-98085DBC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09F32-8AE2-4B28-8EA8-BD89E08D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8A32BAB-6FF0-484E-92F5-3C374C47CF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04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374CC27-8B4F-45AC-B517-139C8D2E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46D8948-B846-4086-952D-28630B5396E1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7342395-1B9E-496D-A228-FEEEBBB3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478AAB6-C8DA-43D1-BFBB-484D05BE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83C3CD0-DA06-47B7-915D-86225681DD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9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72785AE-E31C-48DE-81E5-0EF158D8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D20E1A2-3F0F-4122-9DE4-4F2864B4E052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9DD56FF-AB4C-4A25-B19A-94D068EA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302ADCD-58C1-45D2-AB75-331B7785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F0829AD-172C-4BDA-BF15-8193F06705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59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10580"/>
          </a:xfrm>
        </p:spPr>
        <p:txBody>
          <a:bodyPr/>
          <a:lstStyle>
            <a:lvl1pPr algn="l"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6AC1D06-7B27-4DE4-8AA5-34631D4B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25BD4F1-52C3-4F88-B6C8-F447C74F2356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200AC56-10E3-4F95-81DE-8FFE9416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214B566-340B-4166-829A-654608A5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8539D0B-AF61-4764-8736-93FAD7666C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002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EF940CE4-85A0-41CF-8E99-063F7B5A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0627E2A-366E-46DA-93F6-8F7C7256FC1E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0D5C202-9ED8-42D3-934E-A67A9952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6E97A1B-C56D-429F-B6A8-0F53B9BF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66FF24-08A6-4D39-92DE-79226F6548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551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15B0A91-ABB2-4996-9EFE-75FC37F2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0979F83-3B4F-4749-8530-29E1F34F093B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136AE0E-A0C5-4E4C-8927-5ADF9CFF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B113577-FFDD-4B62-A72B-3065244E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ABCB87B-4C99-40E2-BA48-DBFC9A5E90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7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758AAD-884F-463D-8DE4-31C5B8A952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9C5DB5-8A20-4CDD-BABF-670CE5133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15ED3E-9A3A-47E0-8E4F-DC9B90B621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E0A29-1BBA-495F-8032-E445E717F8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2963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17BAB3-A69F-4E30-B3B9-5C8549B8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FE19CC7-79C9-4310-81E6-DAD9E67D94D8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A4A8139-57F2-4AC4-885A-84C05372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B2D1412-49F9-41A2-9DA6-54910A46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5779B4A-AF0B-45BD-A2E1-49304FFBD6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53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E091A-6AD9-4FB6-B97D-9BB17FEE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4CD5014-E6B7-4753-BE8D-7D9A32CC2157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42A7F-8D3D-4307-8549-3208119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82D38-2949-4708-B79B-1BE17850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C275630-224C-4324-B7CF-46DEF389C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91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B841D-43E5-402D-8CF0-7897CE5C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67AF0C4-09CD-4244-B939-05AB661BBA3D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1B0EE-8D77-4C0F-B02E-6BFD0CAD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9ED9D-60C6-4035-9617-0AD18BF7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D78DCFA-5001-4E4C-8537-669495808C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2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AE22E0-6B52-4A6A-9600-E9CEF15675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B1CF7C-EFA0-4794-84AA-8DC2C44D4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A0C2F8-A158-46A5-B6FC-3484D3DF51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5F494-DD6F-46F6-8FF6-8C6407E5D2F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654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14C861-445A-4824-A1B4-8ACC086EB6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7BF0AD-A3F8-4A23-A7FD-1F422F0B17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C371D-2C29-4C1C-B6A4-374A203BF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4F7DB-F50F-401F-A048-97F25BFC00B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186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FA1DDC-E1EE-4E96-AAA4-9FB0B8C26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46A6DB-A9E1-4E95-890F-9BF13928C6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BC4FCF-7440-49B9-ADF0-C8CB31D171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79E0D-9F7C-48E1-9BA6-EC947245EF9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523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3F6A58D-BD6F-46AE-BB70-94DF8ECA0F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FC1830-FE19-4BB2-911A-7654235F1C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A0AAFD-E8EB-4C91-B2DF-80EAE03DB7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C7784-6863-4D82-B5AC-5552D429392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968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619517-FE4E-4EDD-B398-47A5A3D1E2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D940D01-2586-482F-9347-3885ADE040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A1F6A-F4C0-4FE2-8361-2183E2C84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1A06E-A419-40BF-A3D7-9DD2D32424B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520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EF05-B3F3-492B-A1FA-55AE1B771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E604B-2FAA-4F51-A134-AE1B379AF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47459-D16C-441D-B630-A8273C5D8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DC579-8098-4EEF-A6D4-C15FE52CB8B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554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46287-138D-4103-8EC9-62F74372B6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852105-E506-4ADC-84E2-37F1FAFEA1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0AF3-9622-40C6-A40A-840810A85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9FB05-04FE-4269-92B0-85B5948323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068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6BA44B-D737-4DF2-B5A2-C99933757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8B7A98-8BDF-4B33-BA86-6647E5683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A77DA5-1494-4E47-917C-6F22E5E810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2A4B0C8-011A-43A3-A6B7-C0BAABA627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FE39CA-2B26-4F66-BC75-0F74D7DECB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ea typeface="+mn-ea"/>
              </a:defRPr>
            </a:lvl1pPr>
          </a:lstStyle>
          <a:p>
            <a:pPr>
              <a:defRPr/>
            </a:pPr>
            <a:fld id="{9179330F-8D78-4904-B645-835AB277751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25A690CA-D3F0-4D9D-8A58-F185AF2298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32FDAAE5-D0C4-415B-AC17-D0A32E9052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C973B-0253-4E93-8146-57940189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F089545-F441-47B4-A078-C780A77F9046}" type="datetimeFigureOut">
              <a:rPr lang="zh-CN" altLang="en-US"/>
              <a:pPr>
                <a:defRPr/>
              </a:pPr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C2D6B-5D41-44A5-953C-FC54135D3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9BEA7-774E-45BB-8838-65AA59C9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23A731D-8354-4A9E-88B6-5E03BCDE26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7F7F7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9132" y="584270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-1669" y="1592332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78" y="577592"/>
            <a:ext cx="63531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基于人体姿态检测的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智能课堂拍摄装置</a:t>
            </a:r>
            <a:endParaRPr lang="zh-CN" altLang="zh-CN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24FB0CF0-9C10-4D8D-80F1-52CA2B090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994" y="3809061"/>
            <a:ext cx="29310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06016332 </a:t>
            </a:r>
            <a:r>
              <a:rPr lang="zh-CN" altLang="en-US" sz="1800" dirty="0">
                <a:latin typeface="宋体" panose="02010600030101010101" pitchFamily="2" charset="-122"/>
              </a:rPr>
              <a:t>秦育彬（答辩人）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06016228 </a:t>
            </a:r>
            <a:r>
              <a:rPr lang="zh-CN" altLang="en-US" sz="1800" dirty="0">
                <a:latin typeface="宋体" panose="02010600030101010101" pitchFamily="2" charset="-122"/>
              </a:rPr>
              <a:t>葛海涛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宋体" panose="02010600030101010101" pitchFamily="2" charset="-122"/>
              </a:rPr>
              <a:t>06116120 </a:t>
            </a:r>
            <a:r>
              <a:rPr lang="zh-CN" altLang="en-US" sz="1800" dirty="0">
                <a:latin typeface="宋体" panose="02010600030101010101" pitchFamily="2" charset="-122"/>
              </a:rPr>
              <a:t>刘济源</a:t>
            </a:r>
            <a:endParaRPr lang="en-US" altLang="zh-CN" sz="1800" dirty="0">
              <a:latin typeface="宋体" panose="02010600030101010101" pitchFamily="2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69" y="1363732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</a:t>
            </a:r>
            <a:r>
              <a:rPr lang="en-US" altLang="zh-CN" sz="1800" dirty="0"/>
              <a:t>----------------------------</a:t>
            </a:r>
            <a:r>
              <a:rPr lang="zh-CN" altLang="zh-CN" sz="1800" dirty="0"/>
              <a:t>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331" y="1363732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57FE2F8-CB4D-4571-9DA9-2C98B7F1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开发过程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主要困难与解决</a:t>
            </a:r>
            <a:endParaRPr lang="zh-CN" altLang="zh-CN" sz="1800" dirty="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A571F3C-A123-4015-9AF3-4790256A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6FB43E42-F9AC-47CB-B75D-6FAF8C33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C1A9EDE-4747-4312-B568-2092AF7D9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012006"/>
              </p:ext>
            </p:extLst>
          </p:nvPr>
        </p:nvGraphicFramePr>
        <p:xfrm>
          <a:off x="-304672" y="1089422"/>
          <a:ext cx="8915286" cy="553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966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57FE2F8-CB4D-4571-9DA9-2C98B7F1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开发过程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主要困难与解决</a:t>
            </a:r>
            <a:endParaRPr lang="zh-CN" altLang="zh-CN" sz="1800" dirty="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A571F3C-A123-4015-9AF3-4790256A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6FB43E42-F9AC-47CB-B75D-6FAF8C33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C1A9EDE-4747-4312-B568-2092AF7D9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427220"/>
              </p:ext>
            </p:extLst>
          </p:nvPr>
        </p:nvGraphicFramePr>
        <p:xfrm>
          <a:off x="-304672" y="1089422"/>
          <a:ext cx="8915286" cy="553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044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  <a:endParaRPr lang="zh-CN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61971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43423D1B-26DF-4AE5-B02C-FD724165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项目成果展示</a:t>
            </a:r>
            <a:r>
              <a:rPr lang="zh-CN" altLang="zh-CN" sz="1800" dirty="0"/>
              <a:t> 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9DBE971C-F050-452F-8E52-77360172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22295E45-6402-409A-AD3A-BDC84F3C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项目自评</a:t>
            </a:r>
            <a:endParaRPr lang="zh-CN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53440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43423D1B-26DF-4AE5-B02C-FD724165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项目自评</a:t>
            </a:r>
            <a:r>
              <a:rPr lang="zh-CN" altLang="zh-CN" sz="1800" dirty="0"/>
              <a:t> 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9DBE971C-F050-452F-8E52-77360172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22295E45-6402-409A-AD3A-BDC84F3C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FA05FF-B5C7-4774-ADD3-A5946B5638C0}"/>
              </a:ext>
            </a:extLst>
          </p:cNvPr>
          <p:cNvSpPr txBox="1"/>
          <p:nvPr/>
        </p:nvSpPr>
        <p:spPr>
          <a:xfrm>
            <a:off x="533506" y="1600248"/>
            <a:ext cx="78483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整体上完成了以姿态检测为主，配合语音检测的自动拍摄程序和用户交互设计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对于拍摄点的判断，可以进一步优化，譬如在语音中加入内容识别，也可进一步优化视频流的状态机</a:t>
            </a:r>
          </a:p>
        </p:txBody>
      </p:sp>
    </p:spTree>
    <p:extLst>
      <p:ext uri="{BB962C8B-B14F-4D97-AF65-F5344CB8AC3E}">
        <p14:creationId xmlns:p14="http://schemas.microsoft.com/office/powerpoint/2010/main" val="324335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21321">
            <a:extLst>
              <a:ext uri="{FF2B5EF4-FFF2-40B4-BE49-F238E27FC236}">
                <a16:creationId xmlns:a16="http://schemas.microsoft.com/office/drawing/2014/main" id="{AC6209BF-818C-461B-A971-BC4EC1F1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0" y="24384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 descr="21321">
            <a:extLst>
              <a:ext uri="{FF2B5EF4-FFF2-40B4-BE49-F238E27FC236}">
                <a16:creationId xmlns:a16="http://schemas.microsoft.com/office/drawing/2014/main" id="{0617EF59-95C4-4BB8-8CC3-A0E12C1C1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0" y="3505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>
            <a:extLst>
              <a:ext uri="{FF2B5EF4-FFF2-40B4-BE49-F238E27FC236}">
                <a16:creationId xmlns:a16="http://schemas.microsoft.com/office/drawing/2014/main" id="{D9D4BA38-1E96-4C01-8858-35244D58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743200"/>
            <a:ext cx="472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8000" b="1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687280A2-4E7A-4444-95B8-00B9ACB36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862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71AAA85D-1622-4373-BF26-C938E4465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4613" y="3276600"/>
            <a:ext cx="914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9E22688A-E4CB-4A04-91B1-002BEED18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2766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60A7223-1C60-412C-9A50-4B057AC5EB4E}"/>
              </a:ext>
            </a:extLst>
          </p:cNvPr>
          <p:cNvSpPr/>
          <p:nvPr/>
        </p:nvSpPr>
        <p:spPr>
          <a:xfrm>
            <a:off x="4140200" y="0"/>
            <a:ext cx="8636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87" name="TextBox 4">
            <a:extLst>
              <a:ext uri="{FF2B5EF4-FFF2-40B4-BE49-F238E27FC236}">
                <a16:creationId xmlns:a16="http://schemas.microsoft.com/office/drawing/2014/main" id="{C6A87B22-D9C2-45BC-ADED-AAED9DE2D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213" y="1125538"/>
            <a:ext cx="6492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MS PMincho" panose="02020600040205080304" pitchFamily="18" charset="-128"/>
              </a:rPr>
              <a:t>01</a:t>
            </a:r>
            <a:endParaRPr lang="zh-CN" altLang="en-US" sz="3600" b="1">
              <a:solidFill>
                <a:srgbClr val="FFFFFF"/>
              </a:solidFill>
              <a:latin typeface="MS PMincho" panose="02020600040205080304" pitchFamily="18" charset="-128"/>
              <a:ea typeface="MS PMincho" panose="02020600040205080304" pitchFamily="18" charset="-128"/>
              <a:cs typeface="MS PMincho" panose="02020600040205080304" pitchFamily="18" charset="-128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12D0C29-3C49-466B-B7A3-B9F7AAF9CB91}"/>
              </a:ext>
            </a:extLst>
          </p:cNvPr>
          <p:cNvCxnSpPr/>
          <p:nvPr/>
        </p:nvCxnSpPr>
        <p:spPr>
          <a:xfrm>
            <a:off x="3316288" y="1493838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C45F373C-9F9D-4BB8-B7E4-D8D2400D225F}"/>
              </a:ext>
            </a:extLst>
          </p:cNvPr>
          <p:cNvSpPr/>
          <p:nvPr/>
        </p:nvSpPr>
        <p:spPr>
          <a:xfrm>
            <a:off x="4176713" y="1436688"/>
            <a:ext cx="107950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0" name="TextBox 13">
            <a:extLst>
              <a:ext uri="{FF2B5EF4-FFF2-40B4-BE49-F238E27FC236}">
                <a16:creationId xmlns:a16="http://schemas.microsoft.com/office/drawing/2014/main" id="{282EDBB0-8E4A-48B4-B359-1E0D1ACE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63" y="3492500"/>
            <a:ext cx="649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MS PMincho" panose="02020600040205080304" pitchFamily="18" charset="-128"/>
              </a:rPr>
              <a:t>03</a:t>
            </a:r>
            <a:endParaRPr lang="zh-CN" altLang="en-US" sz="3600" b="1">
              <a:solidFill>
                <a:srgbClr val="FFFFFF"/>
              </a:solidFill>
              <a:latin typeface="MS PMincho" panose="02020600040205080304" pitchFamily="18" charset="-128"/>
              <a:ea typeface="MS PMincho" panose="02020600040205080304" pitchFamily="18" charset="-128"/>
              <a:cs typeface="MS PMincho" panose="02020600040205080304" pitchFamily="18" charset="-128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D1611E0-589C-4F49-9E71-D45991EDCB9F}"/>
              </a:ext>
            </a:extLst>
          </p:cNvPr>
          <p:cNvCxnSpPr/>
          <p:nvPr/>
        </p:nvCxnSpPr>
        <p:spPr>
          <a:xfrm flipH="1">
            <a:off x="4960938" y="2719388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C4E36070-714F-4BC6-88B4-4DAC73D6F598}"/>
              </a:ext>
            </a:extLst>
          </p:cNvPr>
          <p:cNvSpPr/>
          <p:nvPr/>
        </p:nvSpPr>
        <p:spPr>
          <a:xfrm flipH="1">
            <a:off x="4856163" y="2662238"/>
            <a:ext cx="107950" cy="1095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3" name="TextBox 19">
            <a:extLst>
              <a:ext uri="{FF2B5EF4-FFF2-40B4-BE49-F238E27FC236}">
                <a16:creationId xmlns:a16="http://schemas.microsoft.com/office/drawing/2014/main" id="{5694B4B3-EBA5-4475-86ED-D1A1BDB3E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0" y="4675188"/>
            <a:ext cx="649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MS PMincho" panose="02020600040205080304" pitchFamily="18" charset="-128"/>
              </a:rPr>
              <a:t>04</a:t>
            </a:r>
            <a:endParaRPr lang="zh-CN" altLang="en-US" sz="3600" b="1">
              <a:solidFill>
                <a:srgbClr val="FFFFFF"/>
              </a:solidFill>
              <a:latin typeface="MS PMincho" panose="02020600040205080304" pitchFamily="18" charset="-128"/>
              <a:ea typeface="MS PMincho" panose="02020600040205080304" pitchFamily="18" charset="-128"/>
              <a:cs typeface="MS PMincho" panose="02020600040205080304" pitchFamily="18" charset="-128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C2D4830-94DF-4199-9F2D-339CF4C304C5}"/>
              </a:ext>
            </a:extLst>
          </p:cNvPr>
          <p:cNvCxnSpPr/>
          <p:nvPr/>
        </p:nvCxnSpPr>
        <p:spPr>
          <a:xfrm>
            <a:off x="3286125" y="3879850"/>
            <a:ext cx="8636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09BF902-B342-4B70-8BE2-FE8FEDA429D3}"/>
              </a:ext>
            </a:extLst>
          </p:cNvPr>
          <p:cNvSpPr/>
          <p:nvPr/>
        </p:nvSpPr>
        <p:spPr>
          <a:xfrm>
            <a:off x="4144963" y="3822700"/>
            <a:ext cx="109537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396" name="Text Box 3">
            <a:extLst>
              <a:ext uri="{FF2B5EF4-FFF2-40B4-BE49-F238E27FC236}">
                <a16:creationId xmlns:a16="http://schemas.microsoft.com/office/drawing/2014/main" id="{3829588A-DCDD-495B-BF7F-C2E87B5D2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1206500"/>
            <a:ext cx="20431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项目简介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397" name="TextBox 13">
            <a:extLst>
              <a:ext uri="{FF2B5EF4-FFF2-40B4-BE49-F238E27FC236}">
                <a16:creationId xmlns:a16="http://schemas.microsoft.com/office/drawing/2014/main" id="{7B3FCC3B-9BC6-4BC0-BDF8-74B4F9EA8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2308225"/>
            <a:ext cx="649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MS PMincho" panose="02020600040205080304" pitchFamily="18" charset="-128"/>
                <a:ea typeface="MS PMincho" panose="02020600040205080304" pitchFamily="18" charset="-128"/>
                <a:cs typeface="MS PMincho" panose="02020600040205080304" pitchFamily="18" charset="-128"/>
              </a:rPr>
              <a:t>02</a:t>
            </a:r>
            <a:endParaRPr lang="zh-CN" altLang="en-US" sz="3600" b="1">
              <a:solidFill>
                <a:srgbClr val="FFFFFF"/>
              </a:solidFill>
              <a:latin typeface="MS PMincho" panose="02020600040205080304" pitchFamily="18" charset="-128"/>
              <a:ea typeface="MS PMincho" panose="02020600040205080304" pitchFamily="18" charset="-128"/>
              <a:cs typeface="MS PMincho" panose="02020600040205080304" pitchFamily="18" charset="-128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993864C-7F0C-403A-9895-C8F974BDF9CF}"/>
              </a:ext>
            </a:extLst>
          </p:cNvPr>
          <p:cNvCxnSpPr/>
          <p:nvPr/>
        </p:nvCxnSpPr>
        <p:spPr>
          <a:xfrm flipH="1">
            <a:off x="4979988" y="5029200"/>
            <a:ext cx="86518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F2A36FE8-DE9A-4F17-ACC5-8729FF902871}"/>
              </a:ext>
            </a:extLst>
          </p:cNvPr>
          <p:cNvSpPr/>
          <p:nvPr/>
        </p:nvSpPr>
        <p:spPr>
          <a:xfrm flipH="1">
            <a:off x="4876800" y="4972050"/>
            <a:ext cx="107950" cy="1079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400" name="Text Box 3">
            <a:extLst>
              <a:ext uri="{FF2B5EF4-FFF2-40B4-BE49-F238E27FC236}">
                <a16:creationId xmlns:a16="http://schemas.microsoft.com/office/drawing/2014/main" id="{AB14CB38-2A8C-4FAB-8D46-2CF4775A2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658" y="3584575"/>
            <a:ext cx="1890774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项目成果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401" name="Text Box 3">
            <a:extLst>
              <a:ext uri="{FF2B5EF4-FFF2-40B4-BE49-F238E27FC236}">
                <a16:creationId xmlns:a16="http://schemas.microsoft.com/office/drawing/2014/main" id="{1A19E02F-34E9-46AE-9708-C27EFF9AE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2424113"/>
            <a:ext cx="20320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开发过程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402" name="Text Box 3">
            <a:extLst>
              <a:ext uri="{FF2B5EF4-FFF2-40B4-BE49-F238E27FC236}">
                <a16:creationId xmlns:a16="http://schemas.microsoft.com/office/drawing/2014/main" id="{BD244932-DE00-4598-BD16-347A2D7CD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09" y="4705856"/>
            <a:ext cx="18971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项目自评</a:t>
            </a: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3217888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06415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>
            <a:extLst>
              <a:ext uri="{FF2B5EF4-FFF2-40B4-BE49-F238E27FC236}">
                <a16:creationId xmlns:a16="http://schemas.microsoft.com/office/drawing/2014/main" id="{C5161330-07B2-42AB-A581-D36B96501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项目简介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背景</a:t>
            </a:r>
            <a:r>
              <a:rPr lang="zh-CN" altLang="zh-CN" sz="1800" dirty="0"/>
              <a:t> 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D2B973FD-4FF5-428B-8461-DEAA5B206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18436" name="Text Box 5">
            <a:extLst>
              <a:ext uri="{FF2B5EF4-FFF2-40B4-BE49-F238E27FC236}">
                <a16:creationId xmlns:a16="http://schemas.microsoft.com/office/drawing/2014/main" id="{D95B27D1-C886-454F-9CC6-FF2362CCF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---------------------------------------------------------------------------------------------------------------------</a:t>
            </a:r>
          </a:p>
        </p:txBody>
      </p:sp>
      <p:sp>
        <p:nvSpPr>
          <p:cNvPr id="18440" name="矩形 3">
            <a:extLst>
              <a:ext uri="{FF2B5EF4-FFF2-40B4-BE49-F238E27FC236}">
                <a16:creationId xmlns:a16="http://schemas.microsoft.com/office/drawing/2014/main" id="{B777B135-FAC8-48E5-991F-3D8F7FD3C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4" y="1084263"/>
            <a:ext cx="879146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atinLnBrk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333333"/>
                </a:solidFill>
              </a:rPr>
              <a:t>传统学生的学习：上课记笔记，考前翻笔记，该记不得的都记不得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333333"/>
                </a:solidFill>
              </a:rPr>
              <a:t>非母语环境学习：上课听不懂，看书看不懂，该不会的还是不会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latinLnBrk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333333"/>
              </a:solidFill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333333"/>
                </a:solidFill>
              </a:rPr>
              <a:t>解决方案：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333333"/>
                </a:solidFill>
              </a:rPr>
              <a:t>根据老师的板书、讲解的姿势、语音片段，实现分段视频拍摄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333333"/>
                </a:solidFill>
              </a:rPr>
              <a:t>通过自动识别，翻译板书，让同学在复习时可以根据知识点回顾上课片段</a:t>
            </a:r>
            <a:endParaRPr lang="en-US" altLang="zh-CN" sz="2000" dirty="0">
              <a:solidFill>
                <a:srgbClr val="333333"/>
              </a:solidFill>
            </a:endParaRPr>
          </a:p>
          <a:p>
            <a:pPr latinLnBrk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333333"/>
                </a:solidFill>
                <a:ea typeface="黑体" panose="02010609060101010101" pitchFamily="49" charset="-122"/>
              </a:rPr>
              <a:t>	</a:t>
            </a:r>
            <a:endParaRPr lang="zh-CN" altLang="en-US" sz="2000" dirty="0">
              <a:solidFill>
                <a:srgbClr val="333333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57FE2F8-CB4D-4571-9DA9-2C98B7F1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项目简介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内容与目标</a:t>
            </a:r>
            <a:r>
              <a:rPr lang="zh-CN" altLang="zh-CN" sz="1800" dirty="0"/>
              <a:t> </a:t>
            </a:r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A571F3C-A123-4015-9AF3-4790256A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6FB43E42-F9AC-47CB-B75D-6FAF8C33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DD2F41-37D5-42E8-90BD-B246F587BD06}"/>
              </a:ext>
            </a:extLst>
          </p:cNvPr>
          <p:cNvSpPr/>
          <p:nvPr/>
        </p:nvSpPr>
        <p:spPr>
          <a:xfrm>
            <a:off x="381000" y="1009650"/>
            <a:ext cx="8267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000" b="1" dirty="0">
                <a:solidFill>
                  <a:srgbClr val="333333"/>
                </a:solidFill>
                <a:ea typeface="宋体" panose="02010600030101010101" pitchFamily="2" charset="-122"/>
              </a:rPr>
              <a:t>主体功能：</a:t>
            </a:r>
            <a:endParaRPr lang="en-US" altLang="zh-CN" sz="20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zh-CN" altLang="en-US" sz="2000" b="1" dirty="0">
                <a:solidFill>
                  <a:srgbClr val="333333"/>
                </a:solidFill>
                <a:ea typeface="宋体" panose="02010600030101010101" pitchFamily="2" charset="-122"/>
              </a:rPr>
              <a:t>图像亮度自动调节</a:t>
            </a:r>
            <a:endParaRPr lang="en-US" altLang="zh-CN" sz="20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/>
              <a:t>人体关键点检测，姿态结算</a:t>
            </a:r>
            <a:endParaRPr lang="en-US" altLang="zh-CN" sz="2000" dirty="0"/>
          </a:p>
          <a:p>
            <a:r>
              <a:rPr lang="zh-CN" altLang="en-US" sz="2000" dirty="0"/>
              <a:t>语音识别，语音活动段检测</a:t>
            </a:r>
            <a:endParaRPr lang="en-US" altLang="zh-CN" sz="2000" dirty="0"/>
          </a:p>
          <a:p>
            <a:r>
              <a:rPr lang="zh-CN" altLang="en-US" sz="2000" dirty="0"/>
              <a:t>自动拍摄、转码、视频音频合成</a:t>
            </a:r>
            <a:endParaRPr lang="en-US" altLang="zh-CN" sz="2000" dirty="0"/>
          </a:p>
          <a:p>
            <a:r>
              <a:rPr lang="zh-CN" altLang="en-US" sz="2000" dirty="0"/>
              <a:t>手写文字识别</a:t>
            </a:r>
            <a:endParaRPr lang="en-US" altLang="zh-CN" sz="2000" dirty="0"/>
          </a:p>
          <a:p>
            <a:r>
              <a:rPr lang="zh-CN" altLang="en-US" sz="2000" dirty="0"/>
              <a:t>学生使用交互网页制作</a:t>
            </a:r>
            <a:endParaRPr lang="en-US" altLang="zh-CN" sz="2000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A4891C77-B451-400D-970B-7E98A76EE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0" y="3809990"/>
            <a:ext cx="8128000" cy="222504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10A051-AC22-4522-8A2A-8007347B9694}"/>
              </a:ext>
            </a:extLst>
          </p:cNvPr>
          <p:cNvSpPr txBox="1"/>
          <p:nvPr/>
        </p:nvSpPr>
        <p:spPr>
          <a:xfrm>
            <a:off x="6553148" y="4532513"/>
            <a:ext cx="15239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/>
              <a:t>、语音识别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21321">
            <a:extLst>
              <a:ext uri="{FF2B5EF4-FFF2-40B4-BE49-F238E27FC236}">
                <a16:creationId xmlns:a16="http://schemas.microsoft.com/office/drawing/2014/main" id="{E89E0828-3CA4-4F17-9F53-A971C976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12"/>
          <a:stretch>
            <a:fillRect/>
          </a:stretch>
        </p:blipFill>
        <p:spPr bwMode="auto">
          <a:xfrm>
            <a:off x="-1" y="2438426"/>
            <a:ext cx="91440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21321">
            <a:extLst>
              <a:ext uri="{FF2B5EF4-FFF2-40B4-BE49-F238E27FC236}">
                <a16:creationId xmlns:a16="http://schemas.microsoft.com/office/drawing/2014/main" id="{386C9C29-E026-43AC-AD8E-274D00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2"/>
          <a:stretch>
            <a:fillRect/>
          </a:stretch>
        </p:blipFill>
        <p:spPr bwMode="auto">
          <a:xfrm>
            <a:off x="17462" y="3446488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>
            <a:extLst>
              <a:ext uri="{FF2B5EF4-FFF2-40B4-BE49-F238E27FC236}">
                <a16:creationId xmlns:a16="http://schemas.microsoft.com/office/drawing/2014/main" id="{4763EF39-5376-4194-9277-D3E753F9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80" y="3105834"/>
            <a:ext cx="6353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endParaRPr lang="zh-CN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2E3F0B7-6554-4C41-8FC1-60AE91172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" y="3191222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-----------------------------------------------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D28F9887-F0C6-4118-864F-7A0F7E59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574" y="3217888"/>
            <a:ext cx="457188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 dirty="0"/>
              <a:t>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12513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57FE2F8-CB4D-4571-9DA9-2C98B7F1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开发过程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开发平台</a:t>
            </a:r>
            <a:endParaRPr lang="zh-CN" altLang="zh-CN" sz="1800" dirty="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A571F3C-A123-4015-9AF3-4790256A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6FB43E42-F9AC-47CB-B75D-6FAF8C33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FFECB3-FBD2-4A44-A626-395157F4E32F}"/>
              </a:ext>
            </a:extLst>
          </p:cNvPr>
          <p:cNvSpPr/>
          <p:nvPr/>
        </p:nvSpPr>
        <p:spPr>
          <a:xfrm>
            <a:off x="304912" y="1219258"/>
            <a:ext cx="8267700" cy="527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软件平台：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>
              <a:spcBef>
                <a:spcPct val="20000"/>
              </a:spcBef>
            </a:pPr>
            <a:r>
              <a:rPr lang="en-US" altLang="zh-CN" sz="2000" b="1" dirty="0">
                <a:solidFill>
                  <a:srgbClr val="333333"/>
                </a:solidFill>
                <a:ea typeface="宋体" panose="02010600030101010101" pitchFamily="2" charset="-122"/>
              </a:rPr>
              <a:t>	Python 3.6</a:t>
            </a:r>
          </a:p>
          <a:p>
            <a:pPr latinLnBrk="1">
              <a:spcBef>
                <a:spcPct val="20000"/>
              </a:spcBef>
            </a:pPr>
            <a:r>
              <a:rPr lang="en-US" altLang="zh-CN" sz="2000" b="1" dirty="0">
                <a:solidFill>
                  <a:srgbClr val="333333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solidFill>
                  <a:srgbClr val="333333"/>
                </a:solidFill>
                <a:ea typeface="宋体" panose="02010600030101010101" pitchFamily="2" charset="-122"/>
              </a:rPr>
              <a:t>opencv</a:t>
            </a:r>
            <a:endParaRPr lang="en-US" altLang="zh-CN" sz="20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>
              <a:spcBef>
                <a:spcPct val="20000"/>
              </a:spcBef>
            </a:pPr>
            <a:r>
              <a:rPr lang="en-US" altLang="zh-CN" sz="2000" b="1" dirty="0">
                <a:solidFill>
                  <a:srgbClr val="333333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solidFill>
                  <a:srgbClr val="333333"/>
                </a:solidFill>
                <a:ea typeface="宋体" panose="02010600030101010101" pitchFamily="2" charset="-122"/>
              </a:rPr>
              <a:t>ffmpeg</a:t>
            </a:r>
            <a:endParaRPr lang="en-US" altLang="zh-CN" sz="20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>
              <a:spcBef>
                <a:spcPct val="20000"/>
              </a:spcBef>
            </a:pPr>
            <a:r>
              <a:rPr lang="en-US" altLang="zh-CN" sz="2000" b="1" dirty="0">
                <a:solidFill>
                  <a:srgbClr val="333333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solidFill>
                  <a:srgbClr val="333333"/>
                </a:solidFill>
                <a:ea typeface="宋体" panose="02010600030101010101" pitchFamily="2" charset="-122"/>
              </a:rPr>
              <a:t>paddlepaddle</a:t>
            </a:r>
            <a:endParaRPr lang="en-US" altLang="zh-CN" sz="20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>
              <a:spcBef>
                <a:spcPct val="20000"/>
              </a:spcBef>
            </a:pPr>
            <a:r>
              <a:rPr lang="en-US" altLang="zh-CN" sz="2000" b="1" dirty="0">
                <a:solidFill>
                  <a:srgbClr val="333333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1" dirty="0" err="1">
                <a:solidFill>
                  <a:srgbClr val="333333"/>
                </a:solidFill>
                <a:ea typeface="宋体" panose="02010600030101010101" pitchFamily="2" charset="-122"/>
              </a:rPr>
              <a:t>html+java+javascript</a:t>
            </a:r>
            <a:endParaRPr lang="en-US" altLang="zh-CN" sz="2000" dirty="0"/>
          </a:p>
          <a:p>
            <a:pPr latinLnBrk="1">
              <a:spcBef>
                <a:spcPct val="20000"/>
              </a:spcBef>
            </a:pPr>
            <a:endParaRPr lang="en-US" altLang="zh-CN" sz="20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>
              <a:spcBef>
                <a:spcPct val="20000"/>
              </a:spcBef>
            </a:pP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操作系统：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endParaRPr lang="en-US" altLang="zh-CN" sz="20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en-US" altLang="zh-CN" sz="2400" dirty="0">
                <a:solidFill>
                  <a:srgbClr val="333333"/>
                </a:solidFill>
                <a:ea typeface="宋体" panose="02010600030101010101" pitchFamily="2" charset="-122"/>
              </a:rPr>
              <a:t>        Ubuntu 18.04</a:t>
            </a:r>
          </a:p>
          <a:p>
            <a:pPr latinLnBrk="1"/>
            <a:endParaRPr lang="en-US" altLang="zh-CN" sz="24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兼容性：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网页部分兼容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Windows10 1809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2400" b="1" dirty="0" err="1">
                <a:solidFill>
                  <a:srgbClr val="333333"/>
                </a:solidFill>
                <a:ea typeface="宋体" panose="02010600030101010101" pitchFamily="2" charset="-122"/>
              </a:rPr>
              <a:t>MacOs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翻译字体有瑕疵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897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57FE2F8-CB4D-4571-9DA9-2C98B7F1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开发过程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分工</a:t>
            </a:r>
            <a:endParaRPr lang="zh-CN" altLang="zh-CN" sz="1800" dirty="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A571F3C-A123-4015-9AF3-4790256A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6FB43E42-F9AC-47CB-B75D-6FAF8C33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FFECB3-FBD2-4A44-A626-395157F4E32F}"/>
              </a:ext>
            </a:extLst>
          </p:cNvPr>
          <p:cNvSpPr/>
          <p:nvPr/>
        </p:nvSpPr>
        <p:spPr>
          <a:xfrm>
            <a:off x="304912" y="1524050"/>
            <a:ext cx="86865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秦育彬：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图像预处理，人体关键点检测，人体姿态结算，自适应拍摄片段结算，视频转码，主程序多进程框架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葛海涛：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语音文字识别，关键字触发，音频活动段检测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刘济源：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用户交互网页设计，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OCR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字体识别训练、字体覆盖</a:t>
            </a:r>
            <a:endParaRPr lang="en-US" altLang="zh-CN" sz="2000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endParaRPr lang="en-US" altLang="zh-CN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2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E57FE2F8-CB4D-4571-9DA9-2C98B7F1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7162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开发过程</a:t>
            </a:r>
            <a:r>
              <a:rPr lang="en-US" altLang="zh-CN" sz="2800" b="1" dirty="0"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ea typeface="黑体" panose="02010609060101010101" pitchFamily="49" charset="-122"/>
              </a:rPr>
              <a:t>实现方式</a:t>
            </a:r>
            <a:endParaRPr lang="zh-CN" altLang="zh-CN" sz="1800" dirty="0"/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FA571F3C-A123-4015-9AF3-4790256A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6FB43E42-F9AC-47CB-B75D-6FAF8C333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888"/>
            <a:ext cx="914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1800"/>
              <a:t>---------------------------------------------------------------------------------------------------------------------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FFECB3-FBD2-4A44-A626-395157F4E32F}"/>
              </a:ext>
            </a:extLst>
          </p:cNvPr>
          <p:cNvSpPr/>
          <p:nvPr/>
        </p:nvSpPr>
        <p:spPr>
          <a:xfrm>
            <a:off x="304912" y="1524050"/>
            <a:ext cx="868657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图像预处理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 – 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直方图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人体关键点检测 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– 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服务器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人体姿态结算 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– 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滤波，</a:t>
            </a:r>
            <a:r>
              <a:rPr lang="en-US" altLang="zh-CN" sz="2400" b="1" dirty="0" err="1">
                <a:solidFill>
                  <a:srgbClr val="333333"/>
                </a:solidFill>
                <a:ea typeface="宋体" panose="02010600030101010101" pitchFamily="2" charset="-122"/>
              </a:rPr>
              <a:t>Haar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特征，状态机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自适应拍摄片段结算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视频转码 </a:t>
            </a:r>
            <a:r>
              <a:rPr lang="en-US" altLang="zh-CN" sz="2400" b="1" dirty="0" err="1">
                <a:solidFill>
                  <a:srgbClr val="333333"/>
                </a:solidFill>
                <a:ea typeface="宋体" panose="02010600030101010101" pitchFamily="2" charset="-122"/>
              </a:rPr>
              <a:t>ffmpeg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主程序多进程框架 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– Ubuntu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下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multiprocessing</a:t>
            </a: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语音文字识别，关键字触发 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– 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服务器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音频活动段检测 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- 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能量阈值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用户交互网页设计 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– </a:t>
            </a:r>
            <a:r>
              <a:rPr lang="en-US" altLang="zh-CN" sz="2400" b="1" dirty="0" err="1">
                <a:solidFill>
                  <a:srgbClr val="333333"/>
                </a:solidFill>
                <a:ea typeface="宋体" panose="02010600030101010101" pitchFamily="2" charset="-122"/>
              </a:rPr>
              <a:t>js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播放插件</a:t>
            </a:r>
            <a:endParaRPr lang="en-US" altLang="zh-CN" sz="2400" b="1" dirty="0">
              <a:solidFill>
                <a:srgbClr val="333333"/>
              </a:solidFill>
              <a:ea typeface="宋体" panose="02010600030101010101" pitchFamily="2" charset="-122"/>
            </a:endParaRPr>
          </a:p>
          <a:p>
            <a:pPr latinLnBrk="1"/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OCR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字体识别训练 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– paddle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框架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RCNN</a:t>
            </a:r>
          </a:p>
          <a:p>
            <a:pPr latinLnBrk="1"/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翻译结果覆盖 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– </a:t>
            </a:r>
            <a:r>
              <a:rPr lang="zh-CN" altLang="en-US" sz="2400" b="1" dirty="0">
                <a:solidFill>
                  <a:srgbClr val="333333"/>
                </a:solidFill>
                <a:ea typeface="宋体" panose="02010600030101010101" pitchFamily="2" charset="-122"/>
              </a:rPr>
              <a:t>截取附近黑板，</a:t>
            </a:r>
            <a:r>
              <a:rPr lang="en-US" altLang="zh-CN" sz="2400" b="1" dirty="0">
                <a:solidFill>
                  <a:srgbClr val="333333"/>
                </a:solidFill>
                <a:ea typeface="宋体" panose="02010600030101010101" pitchFamily="2" charset="-122"/>
              </a:rPr>
              <a:t>PIL</a:t>
            </a:r>
          </a:p>
          <a:p>
            <a:pPr latinLnBrk="1"/>
            <a:endParaRPr lang="en-US" altLang="zh-CN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0990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模板从 www.mysoeasy.com 下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635</Words>
  <Application>Microsoft Office PowerPoint</Application>
  <PresentationFormat>全屏显示(4:3)</PresentationFormat>
  <Paragraphs>133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MS PMincho</vt:lpstr>
      <vt:lpstr>宋体</vt:lpstr>
      <vt:lpstr>微软雅黑</vt:lpstr>
      <vt:lpstr>Arial</vt:lpstr>
      <vt:lpstr>Calibri</vt:lpstr>
      <vt:lpstr>默认设计模板</vt:lpstr>
      <vt:lpstr>模板从 www.mysoeasy.com 下载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邓金易</dc:creator>
  <cp:lastModifiedBy>海涛 葛</cp:lastModifiedBy>
  <cp:revision>282</cp:revision>
  <dcterms:modified xsi:type="dcterms:W3CDTF">2019-11-04T06:32:35Z</dcterms:modified>
</cp:coreProperties>
</file>