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Roboto-bold.fntdata"/><Relationship Id="rId23" Type="http://schemas.openxmlformats.org/officeDocument/2006/relationships/slide" Target="slides/slide19.xml"/><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Roboto-boldItalic.fntdata"/><Relationship Id="rId25" Type="http://schemas.openxmlformats.org/officeDocument/2006/relationships/slide" Target="slides/slide21.xml"/><Relationship Id="rId47" Type="http://schemas.openxmlformats.org/officeDocument/2006/relationships/font" Target="fonts/Roboto-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4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0079B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17500" lvl="0" marL="457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2"/>
                </a:solidFill>
                <a:latin typeface="Roboto"/>
                <a:ea typeface="Roboto"/>
                <a:cs typeface="Roboto"/>
                <a:sym typeface="Roboto"/>
              </a:defRPr>
            </a:lvl1pPr>
            <a:lvl2pPr lvl="1" algn="r">
              <a:spcBef>
                <a:spcPts val="0"/>
              </a:spcBef>
              <a:buNone/>
              <a:defRPr sz="1000">
                <a:solidFill>
                  <a:schemeClr val="lt2"/>
                </a:solidFill>
                <a:latin typeface="Roboto"/>
                <a:ea typeface="Roboto"/>
                <a:cs typeface="Roboto"/>
                <a:sym typeface="Roboto"/>
              </a:defRPr>
            </a:lvl2pPr>
            <a:lvl3pPr lvl="2" algn="r">
              <a:spcBef>
                <a:spcPts val="0"/>
              </a:spcBef>
              <a:buNone/>
              <a:defRPr sz="1000">
                <a:solidFill>
                  <a:schemeClr val="lt2"/>
                </a:solidFill>
                <a:latin typeface="Roboto"/>
                <a:ea typeface="Roboto"/>
                <a:cs typeface="Roboto"/>
                <a:sym typeface="Roboto"/>
              </a:defRPr>
            </a:lvl3pPr>
            <a:lvl4pPr lvl="3" algn="r">
              <a:spcBef>
                <a:spcPts val="0"/>
              </a:spcBef>
              <a:buNone/>
              <a:defRPr sz="1000">
                <a:solidFill>
                  <a:schemeClr val="lt2"/>
                </a:solidFill>
                <a:latin typeface="Roboto"/>
                <a:ea typeface="Roboto"/>
                <a:cs typeface="Roboto"/>
                <a:sym typeface="Roboto"/>
              </a:defRPr>
            </a:lvl4pPr>
            <a:lvl5pPr lvl="4" algn="r">
              <a:spcBef>
                <a:spcPts val="0"/>
              </a:spcBef>
              <a:buNone/>
              <a:defRPr sz="1000">
                <a:solidFill>
                  <a:schemeClr val="lt2"/>
                </a:solidFill>
                <a:latin typeface="Roboto"/>
                <a:ea typeface="Roboto"/>
                <a:cs typeface="Roboto"/>
                <a:sym typeface="Roboto"/>
              </a:defRPr>
            </a:lvl5pPr>
            <a:lvl6pPr lvl="5" algn="r">
              <a:spcBef>
                <a:spcPts val="0"/>
              </a:spcBef>
              <a:buNone/>
              <a:defRPr sz="1000">
                <a:solidFill>
                  <a:schemeClr val="lt2"/>
                </a:solidFill>
                <a:latin typeface="Roboto"/>
                <a:ea typeface="Roboto"/>
                <a:cs typeface="Roboto"/>
                <a:sym typeface="Roboto"/>
              </a:defRPr>
            </a:lvl6pPr>
            <a:lvl7pPr lvl="6" algn="r">
              <a:spcBef>
                <a:spcPts val="0"/>
              </a:spcBef>
              <a:buNone/>
              <a:defRPr sz="1000">
                <a:solidFill>
                  <a:schemeClr val="lt2"/>
                </a:solidFill>
                <a:latin typeface="Roboto"/>
                <a:ea typeface="Roboto"/>
                <a:cs typeface="Roboto"/>
                <a:sym typeface="Roboto"/>
              </a:defRPr>
            </a:lvl7pPr>
            <a:lvl8pPr lvl="7" algn="r">
              <a:spcBef>
                <a:spcPts val="0"/>
              </a:spcBef>
              <a:buNone/>
              <a:defRPr sz="1000">
                <a:solidFill>
                  <a:schemeClr val="lt2"/>
                </a:solidFill>
                <a:latin typeface="Roboto"/>
                <a:ea typeface="Roboto"/>
                <a:cs typeface="Roboto"/>
                <a:sym typeface="Roboto"/>
              </a:defRPr>
            </a:lvl8pPr>
            <a:lvl9pPr lvl="8" algn="r">
              <a:spcBef>
                <a:spcPts val="0"/>
              </a:spcBef>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Gestion équipe</a:t>
            </a:r>
            <a:endParaRPr/>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Management</a:t>
            </a:r>
            <a:endParaRPr/>
          </a:p>
        </p:txBody>
      </p:sp>
      <p:sp>
        <p:nvSpPr>
          <p:cNvPr id="129" name="Shape 129"/>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types de management</a:t>
            </a:r>
            <a:endParaRPr/>
          </a:p>
        </p:txBody>
      </p:sp>
      <p:sp>
        <p:nvSpPr>
          <p:cNvPr id="135" name="Shape 13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Selon les situations on peut avoir un management tendant vers l'un des ces quatre type de management</a:t>
            </a:r>
            <a:endParaRPr/>
          </a:p>
          <a:p>
            <a:pPr indent="0" lvl="0" marL="0">
              <a:spcBef>
                <a:spcPts val="0"/>
              </a:spcBef>
              <a:spcAft>
                <a:spcPts val="0"/>
              </a:spcAft>
              <a:buNone/>
            </a:pPr>
            <a:r>
              <a:t/>
            </a:r>
            <a:endParaRPr/>
          </a:p>
          <a:p>
            <a:pPr indent="0" lvl="0" marL="0">
              <a:spcBef>
                <a:spcPts val="0"/>
              </a:spcBef>
              <a:spcAft>
                <a:spcPts val="0"/>
              </a:spcAft>
              <a:buNone/>
            </a:pPr>
            <a:r>
              <a:rPr lang="en"/>
              <a:t>http://olivier-moch.over-blog.net/article-les-differents-types-de-management-125133840.html</a:t>
            </a:r>
            <a:endParaRPr/>
          </a:p>
        </p:txBody>
      </p:sp>
      <p:pic>
        <p:nvPicPr>
          <p:cNvPr id="136" name="Shape 136"/>
          <p:cNvPicPr preferRelativeResize="0"/>
          <p:nvPr/>
        </p:nvPicPr>
        <p:blipFill>
          <a:blip r:embed="rId3">
            <a:alphaModFix/>
          </a:blip>
          <a:stretch>
            <a:fillRect/>
          </a:stretch>
        </p:blipFill>
        <p:spPr>
          <a:xfrm>
            <a:off x="4929737" y="2092966"/>
            <a:ext cx="3525000" cy="23594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niveau de délégation</a:t>
            </a:r>
            <a:endParaRPr/>
          </a:p>
        </p:txBody>
      </p:sp>
      <p:sp>
        <p:nvSpPr>
          <p:cNvPr id="142" name="Shape 14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 délégation poker est un jeu agile qui permet de découvrir que nos actions de management rentre généralement dans l'un de ces niveaux de délégation</a:t>
            </a:r>
            <a:endParaRPr/>
          </a:p>
          <a:p>
            <a:pPr indent="0" lvl="0" marL="0">
              <a:spcBef>
                <a:spcPts val="0"/>
              </a:spcBef>
              <a:spcAft>
                <a:spcPts val="0"/>
              </a:spcAft>
              <a:buNone/>
            </a:pPr>
            <a:r>
              <a:t/>
            </a:r>
            <a:endParaRPr/>
          </a:p>
        </p:txBody>
      </p:sp>
      <p:pic>
        <p:nvPicPr>
          <p:cNvPr id="143" name="Shape 143"/>
          <p:cNvPicPr preferRelativeResize="0"/>
          <p:nvPr/>
        </p:nvPicPr>
        <p:blipFill>
          <a:blip r:embed="rId3">
            <a:alphaModFix/>
          </a:blip>
          <a:stretch>
            <a:fillRect/>
          </a:stretch>
        </p:blipFill>
        <p:spPr>
          <a:xfrm>
            <a:off x="4929737" y="2039863"/>
            <a:ext cx="3525000" cy="246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la délégation</a:t>
            </a:r>
            <a:endParaRPr/>
          </a:p>
        </p:txBody>
      </p:sp>
      <p:sp>
        <p:nvSpPr>
          <p:cNvPr id="149" name="Shape 14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Délégué c'est :</a:t>
            </a:r>
            <a:endParaRPr/>
          </a:p>
          <a:p>
            <a:pPr indent="0" lvl="0" marL="0">
              <a:spcBef>
                <a:spcPts val="0"/>
              </a:spcBef>
              <a:spcAft>
                <a:spcPts val="0"/>
              </a:spcAft>
              <a:buNone/>
            </a:pPr>
            <a:r>
              <a:rPr lang="en"/>
              <a:t>- Confier une tache entièrement à quelqu'un</a:t>
            </a:r>
            <a:endParaRPr/>
          </a:p>
          <a:p>
            <a:pPr indent="0" lvl="0" marL="0">
              <a:spcBef>
                <a:spcPts val="0"/>
              </a:spcBef>
              <a:spcAft>
                <a:spcPts val="0"/>
              </a:spcAft>
              <a:buNone/>
            </a:pPr>
            <a:r>
              <a:rPr lang="en"/>
              <a:t>- en en conservant la responsabilité</a:t>
            </a:r>
            <a:endParaRPr/>
          </a:p>
          <a:p>
            <a:pPr indent="0" lvl="0" marL="0">
              <a:spcBef>
                <a:spcPts val="0"/>
              </a:spcBef>
              <a:spcAft>
                <a:spcPts val="0"/>
              </a:spcAft>
              <a:buNone/>
            </a:pPr>
            <a:r>
              <a:t/>
            </a:r>
            <a:endParaRPr/>
          </a:p>
        </p:txBody>
      </p:sp>
      <p:pic>
        <p:nvPicPr>
          <p:cNvPr id="150" name="Shape 150"/>
          <p:cNvPicPr preferRelativeResize="0"/>
          <p:nvPr/>
        </p:nvPicPr>
        <p:blipFill>
          <a:blip r:embed="rId3">
            <a:alphaModFix/>
          </a:blip>
          <a:stretch>
            <a:fillRect/>
          </a:stretch>
        </p:blipFill>
        <p:spPr>
          <a:xfrm>
            <a:off x="4929737" y="2089098"/>
            <a:ext cx="3525000" cy="23671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 management intermédiaire</a:t>
            </a:r>
            <a:endParaRPr/>
          </a:p>
        </p:txBody>
      </p:sp>
      <p:sp>
        <p:nvSpPr>
          <p:cNvPr id="156" name="Shape 15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Le manager intermédiaire se retrouve collaborateur de son N+1 et manager de son équipe cette situation nécessite une vigilance particulière :</a:t>
            </a:r>
            <a:endParaRPr sz="1200"/>
          </a:p>
          <a:p>
            <a:pPr indent="0" lvl="0" marL="0">
              <a:spcBef>
                <a:spcPts val="0"/>
              </a:spcBef>
              <a:spcAft>
                <a:spcPts val="0"/>
              </a:spcAft>
              <a:buNone/>
            </a:pPr>
            <a:r>
              <a:rPr lang="en" sz="1200"/>
              <a:t>- transmission de la pression : le manager ne doit pas reporter la pression subit par sa hiérarchie sur l'équipe. Il doit servir de tampon</a:t>
            </a:r>
            <a:endParaRPr sz="1200"/>
          </a:p>
          <a:p>
            <a:pPr indent="0" lvl="0" marL="0">
              <a:spcBef>
                <a:spcPts val="0"/>
              </a:spcBef>
              <a:spcAft>
                <a:spcPts val="0"/>
              </a:spcAft>
              <a:buNone/>
            </a:pPr>
            <a:r>
              <a:rPr lang="en" sz="1200"/>
              <a:t>- transmission vers la hiérarchie : le manager doit filtrer ce qu'il transmet à sa hiérarchie ne transmettant que ce dont il n'a pas les prérogative de gestion. </a:t>
            </a:r>
            <a:endParaRPr sz="1200"/>
          </a:p>
          <a:p>
            <a:pPr indent="0" lvl="0" marL="0">
              <a:spcBef>
                <a:spcPts val="0"/>
              </a:spcBef>
              <a:spcAft>
                <a:spcPts val="0"/>
              </a:spcAft>
              <a:buNone/>
            </a:pPr>
            <a:r>
              <a:rPr lang="en" sz="1200"/>
              <a:t>- un N+2 ne doit pas agir sur les mêmes domaines que le N + 1</a:t>
            </a:r>
            <a:endParaRPr sz="1200"/>
          </a:p>
          <a:p>
            <a:pPr indent="0" lvl="0" marL="0">
              <a:spcBef>
                <a:spcPts val="0"/>
              </a:spcBef>
              <a:spcAft>
                <a:spcPts val="0"/>
              </a:spcAft>
              <a:buNone/>
            </a:pPr>
            <a:r>
              <a:rPr lang="en" sz="1200"/>
              <a:t>- nécessité de mettre en place des reportings pour faire circuler les informations.</a:t>
            </a:r>
            <a:endParaRPr sz="1200"/>
          </a:p>
        </p:txBody>
      </p:sp>
      <p:pic>
        <p:nvPicPr>
          <p:cNvPr id="157" name="Shape 157"/>
          <p:cNvPicPr preferRelativeResize="0"/>
          <p:nvPr/>
        </p:nvPicPr>
        <p:blipFill>
          <a:blip r:embed="rId3">
            <a:alphaModFix/>
          </a:blip>
          <a:stretch>
            <a:fillRect/>
          </a:stretch>
        </p:blipFill>
        <p:spPr>
          <a:xfrm>
            <a:off x="4929737" y="2099811"/>
            <a:ext cx="3525000" cy="23457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autres modèles</a:t>
            </a:r>
            <a:endParaRPr/>
          </a:p>
        </p:txBody>
      </p:sp>
      <p:sp>
        <p:nvSpPr>
          <p:cNvPr id="163" name="Shape 16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ABC ou ACB</a:t>
            </a:r>
            <a:endParaRPr/>
          </a:p>
        </p:txBody>
      </p:sp>
      <p:sp>
        <p:nvSpPr>
          <p:cNvPr id="169" name="Shape 16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 La situation de départ</a:t>
            </a:r>
            <a:endParaRPr/>
          </a:p>
          <a:p>
            <a:pPr indent="0" lvl="0" marL="0">
              <a:spcBef>
                <a:spcPts val="0"/>
              </a:spcBef>
              <a:spcAft>
                <a:spcPts val="0"/>
              </a:spcAft>
              <a:buNone/>
            </a:pPr>
            <a:r>
              <a:rPr lang="en"/>
              <a:t>B = La situation cible, ce vers quoi nous voulons aller</a:t>
            </a:r>
            <a:endParaRPr/>
          </a:p>
          <a:p>
            <a:pPr indent="0" lvl="0" marL="0">
              <a:spcBef>
                <a:spcPts val="0"/>
              </a:spcBef>
              <a:spcAft>
                <a:spcPts val="0"/>
              </a:spcAft>
              <a:buNone/>
            </a:pPr>
            <a:r>
              <a:rPr lang="en"/>
              <a:t>C = Le projet de transition</a:t>
            </a:r>
            <a:endParaRPr/>
          </a:p>
          <a:p>
            <a:pPr indent="0" lvl="0" marL="0">
              <a:spcBef>
                <a:spcPts val="0"/>
              </a:spcBef>
              <a:spcAft>
                <a:spcPts val="0"/>
              </a:spcAft>
              <a:buNone/>
            </a:pPr>
            <a:r>
              <a:t/>
            </a:r>
            <a:endParaRPr/>
          </a:p>
          <a:p>
            <a:pPr indent="0" lvl="0" marL="0">
              <a:spcBef>
                <a:spcPts val="0"/>
              </a:spcBef>
              <a:spcAft>
                <a:spcPts val="0"/>
              </a:spcAft>
              <a:buNone/>
            </a:pPr>
            <a:r>
              <a:rPr lang="en"/>
              <a:t>Logique directive = A B puis C</a:t>
            </a:r>
            <a:endParaRPr/>
          </a:p>
          <a:p>
            <a:pPr indent="0" lvl="0" marL="0">
              <a:spcBef>
                <a:spcPts val="0"/>
              </a:spcBef>
              <a:spcAft>
                <a:spcPts val="0"/>
              </a:spcAft>
              <a:buNone/>
            </a:pPr>
            <a:r>
              <a:rPr lang="en"/>
              <a:t>Logique participative = A C puis B</a:t>
            </a:r>
            <a:endParaRPr/>
          </a:p>
          <a:p>
            <a:pPr indent="0" lvl="0" marL="0">
              <a:spcBef>
                <a:spcPts val="0"/>
              </a:spcBef>
              <a:spcAft>
                <a:spcPts val="0"/>
              </a:spcAft>
              <a:buNone/>
            </a:pPr>
            <a:r>
              <a:t/>
            </a:r>
            <a:endParaRPr/>
          </a:p>
          <a:p>
            <a:pPr indent="0" lvl="0" marL="0">
              <a:spcBef>
                <a:spcPts val="0"/>
              </a:spcBef>
              <a:spcAft>
                <a:spcPts val="0"/>
              </a:spcAft>
              <a:buNone/>
            </a:pPr>
            <a:r>
              <a:rPr lang="en"/>
              <a:t>Il faut pouvoir mixer ces deux logiques</a:t>
            </a:r>
            <a:endParaRPr/>
          </a:p>
        </p:txBody>
      </p:sp>
      <p:pic>
        <p:nvPicPr>
          <p:cNvPr id="170" name="Shape 170"/>
          <p:cNvPicPr preferRelativeResize="0"/>
          <p:nvPr/>
        </p:nvPicPr>
        <p:blipFill>
          <a:blip r:embed="rId3">
            <a:alphaModFix/>
          </a:blip>
          <a:stretch>
            <a:fillRect/>
          </a:stretch>
        </p:blipFill>
        <p:spPr>
          <a:xfrm>
            <a:off x="5338637" y="1919075"/>
            <a:ext cx="2707200" cy="270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 sens et le sens</a:t>
            </a:r>
            <a:endParaRPr/>
          </a:p>
        </p:txBody>
      </p:sp>
      <p:sp>
        <p:nvSpPr>
          <p:cNvPr id="176" name="Shape 17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Sens = Direction : Définir le Comment arriver à la cible</a:t>
            </a:r>
            <a:endParaRPr/>
          </a:p>
          <a:p>
            <a:pPr indent="0" lvl="0" marL="0">
              <a:spcBef>
                <a:spcPts val="0"/>
              </a:spcBef>
              <a:spcAft>
                <a:spcPts val="0"/>
              </a:spcAft>
              <a:buNone/>
            </a:pPr>
            <a:r>
              <a:rPr lang="en"/>
              <a:t>Sens = Compréhension, Explication : Définir et expliquer la cible.</a:t>
            </a:r>
            <a:endParaRPr/>
          </a:p>
          <a:p>
            <a:pPr indent="0" lvl="0" marL="0">
              <a:spcBef>
                <a:spcPts val="0"/>
              </a:spcBef>
              <a:spcAft>
                <a:spcPts val="0"/>
              </a:spcAft>
              <a:buNone/>
            </a:pPr>
            <a:r>
              <a:t/>
            </a:r>
            <a:endParaRPr/>
          </a:p>
          <a:p>
            <a:pPr indent="0" lvl="0" marL="0">
              <a:spcBef>
                <a:spcPts val="0"/>
              </a:spcBef>
              <a:spcAft>
                <a:spcPts val="0"/>
              </a:spcAft>
              <a:buNone/>
            </a:pPr>
            <a:r>
              <a:rPr lang="en"/>
              <a:t>Construire une vision focalisant sur ces deux Sens</a:t>
            </a:r>
            <a:endParaRPr/>
          </a:p>
          <a:p>
            <a:pPr indent="0" lvl="0" marL="0">
              <a:spcBef>
                <a:spcPts val="0"/>
              </a:spcBef>
              <a:spcAft>
                <a:spcPts val="0"/>
              </a:spcAft>
              <a:buNone/>
            </a:pPr>
            <a:r>
              <a:t/>
            </a:r>
            <a:endParaRPr/>
          </a:p>
        </p:txBody>
      </p:sp>
      <p:pic>
        <p:nvPicPr>
          <p:cNvPr id="177" name="Shape 177"/>
          <p:cNvPicPr preferRelativeResize="0"/>
          <p:nvPr/>
        </p:nvPicPr>
        <p:blipFill>
          <a:blip r:embed="rId3">
            <a:alphaModFix/>
          </a:blip>
          <a:stretch>
            <a:fillRect/>
          </a:stretch>
        </p:blipFill>
        <p:spPr>
          <a:xfrm>
            <a:off x="4986701" y="1919075"/>
            <a:ext cx="3411072" cy="270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Les quickwins</a:t>
            </a:r>
            <a:endParaRPr/>
          </a:p>
        </p:txBody>
      </p:sp>
      <p:sp>
        <p:nvSpPr>
          <p:cNvPr id="183" name="Shape 18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Répartir des petites victoires (quickwin) tout au long du projet pour encourager les acteurs dans leur travail</a:t>
            </a:r>
            <a:endParaRPr/>
          </a:p>
        </p:txBody>
      </p:sp>
      <p:pic>
        <p:nvPicPr>
          <p:cNvPr id="184" name="Shape 184"/>
          <p:cNvPicPr preferRelativeResize="0"/>
          <p:nvPr/>
        </p:nvPicPr>
        <p:blipFill>
          <a:blip r:embed="rId3">
            <a:alphaModFix/>
          </a:blip>
          <a:stretch>
            <a:fillRect/>
          </a:stretch>
        </p:blipFill>
        <p:spPr>
          <a:xfrm>
            <a:off x="4929737" y="2351627"/>
            <a:ext cx="3525000" cy="18420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outils</a:t>
            </a:r>
            <a:endParaRPr/>
          </a:p>
        </p:txBody>
      </p:sp>
      <p:sp>
        <p:nvSpPr>
          <p:cNvPr id="190" name="Shape 190"/>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équipe</a:t>
            </a:r>
            <a:endParaRPr/>
          </a:p>
        </p:txBody>
      </p:sp>
      <p:sp>
        <p:nvSpPr>
          <p:cNvPr id="74" name="Shape 7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Kanban</a:t>
            </a:r>
            <a:endParaRPr/>
          </a:p>
        </p:txBody>
      </p:sp>
      <p:sp>
        <p:nvSpPr>
          <p:cNvPr id="196" name="Shape 19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Cet outil peut être une bonne façon de suivre son organisation, de l'observer et de la corriger.</a:t>
            </a:r>
            <a:endParaRPr/>
          </a:p>
          <a:p>
            <a:pPr indent="0" lvl="0" marL="0">
              <a:spcBef>
                <a:spcPts val="0"/>
              </a:spcBef>
              <a:spcAft>
                <a:spcPts val="0"/>
              </a:spcAft>
              <a:buNone/>
            </a:pPr>
            <a:r>
              <a:t/>
            </a:r>
            <a:endParaRPr/>
          </a:p>
          <a:p>
            <a:pPr indent="0" lvl="0" marL="0">
              <a:spcBef>
                <a:spcPts val="0"/>
              </a:spcBef>
              <a:spcAft>
                <a:spcPts val="0"/>
              </a:spcAft>
              <a:buNone/>
            </a:pPr>
            <a:r>
              <a:rPr lang="en"/>
              <a:t>https://fr.wikipedia.org/wiki/Kanban</a:t>
            </a:r>
            <a:endParaRPr/>
          </a:p>
          <a:p>
            <a:pPr indent="0" lvl="0" marL="0">
              <a:spcBef>
                <a:spcPts val="0"/>
              </a:spcBef>
              <a:spcAft>
                <a:spcPts val="0"/>
              </a:spcAft>
              <a:buNone/>
            </a:pPr>
            <a:r>
              <a:rPr lang="en"/>
              <a:t>http://trello.com</a:t>
            </a:r>
            <a:endParaRPr/>
          </a:p>
          <a:p>
            <a:pPr indent="0" lvl="0" marL="0">
              <a:spcBef>
                <a:spcPts val="0"/>
              </a:spcBef>
              <a:spcAft>
                <a:spcPts val="0"/>
              </a:spcAft>
              <a:buNone/>
            </a:pPr>
            <a:r>
              <a:t/>
            </a:r>
            <a:endParaRPr/>
          </a:p>
        </p:txBody>
      </p:sp>
      <p:pic>
        <p:nvPicPr>
          <p:cNvPr id="197" name="Shape 197"/>
          <p:cNvPicPr preferRelativeResize="0"/>
          <p:nvPr/>
        </p:nvPicPr>
        <p:blipFill>
          <a:blip r:embed="rId3">
            <a:alphaModFix/>
          </a:blip>
          <a:stretch>
            <a:fillRect/>
          </a:stretch>
        </p:blipFill>
        <p:spPr>
          <a:xfrm>
            <a:off x="4929737" y="2485845"/>
            <a:ext cx="3525000" cy="157366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 management visuel</a:t>
            </a:r>
            <a:endParaRPr/>
          </a:p>
        </p:txBody>
      </p:sp>
      <p:sp>
        <p:nvSpPr>
          <p:cNvPr id="203" name="Shape 20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  management visuel consiste à rendre son tableau de bord d'équipe :</a:t>
            </a:r>
            <a:endParaRPr/>
          </a:p>
          <a:p>
            <a:pPr indent="0" lvl="0" marL="0">
              <a:spcBef>
                <a:spcPts val="0"/>
              </a:spcBef>
              <a:spcAft>
                <a:spcPts val="0"/>
              </a:spcAft>
              <a:buNone/>
            </a:pPr>
            <a:r>
              <a:rPr lang="en"/>
              <a:t>- visible à tout moment (physiquement ou virtuellement)</a:t>
            </a:r>
            <a:endParaRPr/>
          </a:p>
          <a:p>
            <a:pPr indent="0" lvl="0" marL="0">
              <a:spcBef>
                <a:spcPts val="0"/>
              </a:spcBef>
              <a:spcAft>
                <a:spcPts val="0"/>
              </a:spcAft>
              <a:buNone/>
            </a:pPr>
            <a:r>
              <a:rPr lang="en"/>
              <a:t>- accessible et modifiable par tous les membres de l'équipe</a:t>
            </a:r>
            <a:endParaRPr/>
          </a:p>
        </p:txBody>
      </p:sp>
      <p:pic>
        <p:nvPicPr>
          <p:cNvPr id="204" name="Shape 204"/>
          <p:cNvPicPr preferRelativeResize="0"/>
          <p:nvPr/>
        </p:nvPicPr>
        <p:blipFill>
          <a:blip r:embed="rId3">
            <a:alphaModFix/>
          </a:blip>
          <a:stretch>
            <a:fillRect/>
          </a:stretch>
        </p:blipFill>
        <p:spPr>
          <a:xfrm>
            <a:off x="4929737" y="2073916"/>
            <a:ext cx="3525000" cy="239751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les rituels du management</a:t>
            </a:r>
            <a:endParaRPr/>
          </a:p>
        </p:txBody>
      </p:sp>
      <p:sp>
        <p:nvSpPr>
          <p:cNvPr id="210" name="Shape 21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Les rituels sont des événements qui doivent arrivée régulièrement sur des timings défini et précis. Exemple : </a:t>
            </a:r>
            <a:endParaRPr/>
          </a:p>
          <a:p>
            <a:pPr indent="0" lvl="0" marL="0">
              <a:spcBef>
                <a:spcPts val="0"/>
              </a:spcBef>
              <a:spcAft>
                <a:spcPts val="0"/>
              </a:spcAft>
              <a:buNone/>
            </a:pPr>
            <a:r>
              <a:rPr lang="en"/>
              <a:t>- les réunions</a:t>
            </a:r>
            <a:endParaRPr/>
          </a:p>
          <a:p>
            <a:pPr indent="0" lvl="0" marL="0">
              <a:spcBef>
                <a:spcPts val="0"/>
              </a:spcBef>
              <a:spcAft>
                <a:spcPts val="0"/>
              </a:spcAft>
              <a:buNone/>
            </a:pPr>
            <a:r>
              <a:rPr lang="en"/>
              <a:t>- les entretiens individuels</a:t>
            </a:r>
            <a:endParaRPr/>
          </a:p>
          <a:p>
            <a:pPr indent="0" lvl="0" marL="0">
              <a:spcBef>
                <a:spcPts val="0"/>
              </a:spcBef>
              <a:spcAft>
                <a:spcPts val="0"/>
              </a:spcAft>
              <a:buNone/>
            </a:pPr>
            <a:r>
              <a:rPr lang="en"/>
              <a:t>- les reportings</a:t>
            </a:r>
            <a:endParaRPr/>
          </a:p>
        </p:txBody>
      </p:sp>
      <p:pic>
        <p:nvPicPr>
          <p:cNvPr id="211" name="Shape 211"/>
          <p:cNvPicPr preferRelativeResize="0"/>
          <p:nvPr/>
        </p:nvPicPr>
        <p:blipFill>
          <a:blip r:embed="rId3">
            <a:alphaModFix/>
          </a:blip>
          <a:stretch>
            <a:fillRect/>
          </a:stretch>
        </p:blipFill>
        <p:spPr>
          <a:xfrm>
            <a:off x="4929737" y="2093402"/>
            <a:ext cx="3525000" cy="23585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Gestion du changement</a:t>
            </a:r>
            <a:endParaRPr/>
          </a:p>
        </p:txBody>
      </p:sp>
      <p:sp>
        <p:nvSpPr>
          <p:cNvPr id="217" name="Shape 217"/>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Ne pas changer c'est reculer</a:t>
            </a:r>
            <a:endParaRPr/>
          </a:p>
        </p:txBody>
      </p:sp>
      <p:sp>
        <p:nvSpPr>
          <p:cNvPr id="223" name="Shape 22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Métaphore de l'escalator : </a:t>
            </a:r>
            <a:endParaRPr/>
          </a:p>
          <a:p>
            <a:pPr indent="0" lvl="0" marL="0">
              <a:spcBef>
                <a:spcPts val="0"/>
              </a:spcBef>
              <a:spcAft>
                <a:spcPts val="0"/>
              </a:spcAft>
              <a:buNone/>
            </a:pPr>
            <a:r>
              <a:rPr lang="en"/>
              <a:t>- Les avancées technologiques et fonctionnelles sont un escalator qui descend</a:t>
            </a:r>
            <a:endParaRPr/>
          </a:p>
          <a:p>
            <a:pPr indent="0" lvl="0" marL="0">
              <a:spcBef>
                <a:spcPts val="0"/>
              </a:spcBef>
              <a:spcAft>
                <a:spcPts val="0"/>
              </a:spcAft>
              <a:buNone/>
            </a:pPr>
            <a:r>
              <a:rPr lang="en"/>
              <a:t>- L'entreprise doit monter l'escalator pour, au minimum rester au même niveau</a:t>
            </a:r>
            <a:endParaRPr/>
          </a:p>
          <a:p>
            <a:pPr indent="0" lvl="0" marL="0">
              <a:spcBef>
                <a:spcPts val="0"/>
              </a:spcBef>
              <a:spcAft>
                <a:spcPts val="0"/>
              </a:spcAft>
              <a:buNone/>
            </a:pPr>
            <a:r>
              <a:t/>
            </a:r>
            <a:endParaRPr/>
          </a:p>
        </p:txBody>
      </p:sp>
      <p:pic>
        <p:nvPicPr>
          <p:cNvPr id="224" name="Shape 224"/>
          <p:cNvPicPr preferRelativeResize="0"/>
          <p:nvPr/>
        </p:nvPicPr>
        <p:blipFill>
          <a:blip r:embed="rId3">
            <a:alphaModFix/>
          </a:blip>
          <a:stretch>
            <a:fillRect/>
          </a:stretch>
        </p:blipFill>
        <p:spPr>
          <a:xfrm>
            <a:off x="5338637" y="1919075"/>
            <a:ext cx="2707200" cy="270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Quelque chose de complexe mais pas compliqué</a:t>
            </a:r>
            <a:endParaRPr/>
          </a:p>
        </p:txBody>
      </p:sp>
      <p:sp>
        <p:nvSpPr>
          <p:cNvPr id="230" name="Shape 23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 changement est complexe mais pas compliqué :</a:t>
            </a:r>
            <a:endParaRPr/>
          </a:p>
          <a:p>
            <a:pPr indent="0" lvl="0" marL="0">
              <a:spcBef>
                <a:spcPts val="0"/>
              </a:spcBef>
              <a:spcAft>
                <a:spcPts val="0"/>
              </a:spcAft>
              <a:buNone/>
            </a:pPr>
            <a:r>
              <a:rPr lang="en"/>
              <a:t>- un airbus est compliqué mais son processus de fabrication cohérent et prévisible.</a:t>
            </a:r>
            <a:endParaRPr/>
          </a:p>
          <a:p>
            <a:pPr indent="0" lvl="0" marL="0">
              <a:spcBef>
                <a:spcPts val="0"/>
              </a:spcBef>
              <a:spcAft>
                <a:spcPts val="0"/>
              </a:spcAft>
              <a:buNone/>
            </a:pPr>
            <a:r>
              <a:rPr lang="en"/>
              <a:t>- un plat de spaghetti est complexe. Il est impossible de prévoir comment l'enchevêtrement des spaghetti fonctionne. C'est observable, expérimentable  mais c'est par nature imprévisible.</a:t>
            </a:r>
            <a:endParaRPr/>
          </a:p>
          <a:p>
            <a:pPr indent="0" lvl="0" marL="0">
              <a:spcBef>
                <a:spcPts val="0"/>
              </a:spcBef>
              <a:spcAft>
                <a:spcPts val="0"/>
              </a:spcAft>
              <a:buNone/>
            </a:pPr>
            <a:r>
              <a:t/>
            </a:r>
            <a:endParaRPr/>
          </a:p>
          <a:p>
            <a:pPr indent="0" lvl="0" marL="0">
              <a:spcBef>
                <a:spcPts val="0"/>
              </a:spcBef>
              <a:spcAft>
                <a:spcPts val="0"/>
              </a:spcAft>
              <a:buNone/>
            </a:pPr>
            <a:r>
              <a:rPr lang="en"/>
              <a:t>Le processus de changement est complexe car il n'est pas possible de prévoir tout le processus, par contre il est maîtrisable car nous pouvons observer et nous adapter.</a:t>
            </a:r>
            <a:endParaRPr/>
          </a:p>
        </p:txBody>
      </p:sp>
      <p:pic>
        <p:nvPicPr>
          <p:cNvPr id="231" name="Shape 231"/>
          <p:cNvPicPr preferRelativeResize="0"/>
          <p:nvPr/>
        </p:nvPicPr>
        <p:blipFill>
          <a:blip r:embed="rId3">
            <a:alphaModFix/>
          </a:blip>
          <a:stretch>
            <a:fillRect/>
          </a:stretch>
        </p:blipFill>
        <p:spPr>
          <a:xfrm>
            <a:off x="5067917" y="1919075"/>
            <a:ext cx="3248640" cy="2707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La courbe du changement</a:t>
            </a:r>
            <a:endParaRPr/>
          </a:p>
        </p:txBody>
      </p:sp>
      <p:sp>
        <p:nvSpPr>
          <p:cNvPr id="237" name="Shape 23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Chaque personne, chaque entité (équipe, groupe) suit généralement une même courbe du changement caractérisée par les mêmes étapes.</a:t>
            </a:r>
            <a:endParaRPr/>
          </a:p>
        </p:txBody>
      </p:sp>
      <p:pic>
        <p:nvPicPr>
          <p:cNvPr id="238" name="Shape 238"/>
          <p:cNvPicPr preferRelativeResize="0"/>
          <p:nvPr/>
        </p:nvPicPr>
        <p:blipFill>
          <a:blip r:embed="rId3">
            <a:alphaModFix/>
          </a:blip>
          <a:stretch>
            <a:fillRect/>
          </a:stretch>
        </p:blipFill>
        <p:spPr>
          <a:xfrm>
            <a:off x="4929737" y="1950800"/>
            <a:ext cx="3525000" cy="2643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L'effet marathon</a:t>
            </a:r>
            <a:endParaRPr/>
          </a:p>
        </p:txBody>
      </p:sp>
      <p:sp>
        <p:nvSpPr>
          <p:cNvPr id="244" name="Shape 24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Dans un marathon, tout le monde ne part pas en même temps, il y a donc un décalage entre les premiers partis et les derniers.</a:t>
            </a:r>
            <a:endParaRPr/>
          </a:p>
          <a:p>
            <a:pPr indent="0" lvl="0" marL="0">
              <a:spcBef>
                <a:spcPts val="0"/>
              </a:spcBef>
              <a:spcAft>
                <a:spcPts val="0"/>
              </a:spcAft>
              <a:buNone/>
            </a:pPr>
            <a:r>
              <a:rPr lang="en"/>
              <a:t>Dans une gestion des changement il est bon de commencer d'abord par les niveaux  hiérarchiques les plus hauts qui seront donc suffisamment avancés dans leur courbe du changement pour aider le niveau hiérarchique inférieur qui démarrera en décalé.</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 syndrome des chaussures neuves</a:t>
            </a:r>
            <a:endParaRPr/>
          </a:p>
        </p:txBody>
      </p:sp>
      <p:sp>
        <p:nvSpPr>
          <p:cNvPr id="250" name="Shape 25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"Changer de chaussures est nécessaire pour le confort des pieds, cependant la première journée avec ces nouvelles chaussures peut faire mal au pied."</a:t>
            </a:r>
            <a:endParaRPr/>
          </a:p>
          <a:p>
            <a:pPr indent="0" lvl="0" marL="0">
              <a:spcBef>
                <a:spcPts val="0"/>
              </a:spcBef>
              <a:spcAft>
                <a:spcPts val="0"/>
              </a:spcAft>
              <a:buNone/>
            </a:pPr>
            <a:r>
              <a:t/>
            </a:r>
            <a:endParaRPr/>
          </a:p>
          <a:p>
            <a:pPr indent="0" lvl="0" marL="0">
              <a:spcBef>
                <a:spcPts val="0"/>
              </a:spcBef>
              <a:spcAft>
                <a:spcPts val="0"/>
              </a:spcAft>
              <a:buNone/>
            </a:pPr>
            <a:r>
              <a:rPr lang="en"/>
              <a:t>Il en est de même avec le changement. Le démarrage peut être douloureux, mais tous les acteurs du projets doivent être conscient que c'est une phase transitoire.</a:t>
            </a:r>
            <a:endParaRPr/>
          </a:p>
          <a:p>
            <a:pPr indent="0" lvl="0" marL="0">
              <a:spcBef>
                <a:spcPts val="0"/>
              </a:spcBef>
              <a:spcAft>
                <a:spcPts val="0"/>
              </a:spcAft>
              <a:buNone/>
            </a:pPr>
            <a:r>
              <a:t/>
            </a:r>
            <a:endParaRPr/>
          </a:p>
          <a:p>
            <a:pPr indent="0" lvl="0" marL="0">
              <a:spcBef>
                <a:spcPts val="0"/>
              </a:spcBef>
              <a:spcAft>
                <a:spcPts val="0"/>
              </a:spcAft>
              <a:buNone/>
            </a:pP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Gestion des conflits</a:t>
            </a:r>
            <a:endParaRPr/>
          </a:p>
        </p:txBody>
      </p:sp>
      <p:sp>
        <p:nvSpPr>
          <p:cNvPr id="256" name="Shape 256"/>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equipe = systéme</a:t>
            </a:r>
            <a:endParaRPr/>
          </a:p>
        </p:txBody>
      </p:sp>
      <p:sp>
        <p:nvSpPr>
          <p:cNvPr id="80" name="Shape 8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Considérer l'équipe comme un système.</a:t>
            </a:r>
            <a:endParaRPr/>
          </a:p>
          <a:p>
            <a:pPr indent="0" lvl="0" marL="0">
              <a:spcBef>
                <a:spcPts val="0"/>
              </a:spcBef>
              <a:spcAft>
                <a:spcPts val="0"/>
              </a:spcAft>
              <a:buNone/>
            </a:pPr>
            <a:r>
              <a:rPr lang="en"/>
              <a:t>Adopter une démarche systémique.</a:t>
            </a:r>
            <a:endParaRPr/>
          </a:p>
          <a:p>
            <a:pPr indent="0" lvl="0" marL="0">
              <a:spcBef>
                <a:spcPts val="0"/>
              </a:spcBef>
              <a:spcAft>
                <a:spcPts val="0"/>
              </a:spcAft>
              <a:buNone/>
            </a:pPr>
            <a:r>
              <a:t/>
            </a:r>
            <a:endParaRPr/>
          </a:p>
          <a:p>
            <a:pPr indent="0" lvl="0" marL="0">
              <a:spcBef>
                <a:spcPts val="0"/>
              </a:spcBef>
              <a:spcAft>
                <a:spcPts val="0"/>
              </a:spcAft>
              <a:buNone/>
            </a:pPr>
            <a:r>
              <a:rPr lang="en"/>
              <a:t>http://blogs.lentreprise.com/le-management-dans-tous-ses-etats/2013/09/09/la-demarche-systemque-expliquee-en-une-page/</a:t>
            </a:r>
            <a:endParaRPr/>
          </a:p>
        </p:txBody>
      </p:sp>
      <p:pic>
        <p:nvPicPr>
          <p:cNvPr id="81" name="Shape 81"/>
          <p:cNvPicPr preferRelativeResize="0"/>
          <p:nvPr/>
        </p:nvPicPr>
        <p:blipFill>
          <a:blip r:embed="rId3">
            <a:alphaModFix/>
          </a:blip>
          <a:stretch>
            <a:fillRect/>
          </a:stretch>
        </p:blipFill>
        <p:spPr>
          <a:xfrm>
            <a:off x="5082373" y="1919075"/>
            <a:ext cx="3219728" cy="2707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type de conflit</a:t>
            </a:r>
            <a:endParaRPr/>
          </a:p>
        </p:txBody>
      </p:sp>
      <p:sp>
        <p:nvSpPr>
          <p:cNvPr id="262" name="Shape 26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Types de conflit :</a:t>
            </a:r>
            <a:endParaRPr/>
          </a:p>
          <a:p>
            <a:pPr indent="0" lvl="0" marL="0">
              <a:spcBef>
                <a:spcPts val="0"/>
              </a:spcBef>
              <a:spcAft>
                <a:spcPts val="0"/>
              </a:spcAft>
              <a:buNone/>
            </a:pPr>
            <a:r>
              <a:rPr lang="en"/>
              <a:t>- conflit interieur</a:t>
            </a:r>
            <a:endParaRPr/>
          </a:p>
          <a:p>
            <a:pPr indent="0" lvl="0" marL="0">
              <a:spcBef>
                <a:spcPts val="0"/>
              </a:spcBef>
              <a:spcAft>
                <a:spcPts val="0"/>
              </a:spcAft>
              <a:buNone/>
            </a:pPr>
            <a:r>
              <a:rPr lang="en"/>
              <a:t>- entre personnes</a:t>
            </a:r>
            <a:endParaRPr/>
          </a:p>
          <a:p>
            <a:pPr indent="0" lvl="0" marL="0">
              <a:spcBef>
                <a:spcPts val="0"/>
              </a:spcBef>
              <a:spcAft>
                <a:spcPts val="0"/>
              </a:spcAft>
              <a:buNone/>
            </a:pPr>
            <a:r>
              <a:rPr lang="en"/>
              <a:t>- conflit de rôle (inadéquation reel et perception)</a:t>
            </a:r>
            <a:endParaRPr/>
          </a:p>
          <a:p>
            <a:pPr indent="0" lvl="0" marL="0">
              <a:spcBef>
                <a:spcPts val="0"/>
              </a:spcBef>
              <a:spcAft>
                <a:spcPts val="0"/>
              </a:spcAft>
              <a:buNone/>
            </a:pPr>
            <a:r>
              <a:rPr lang="en"/>
              <a:t>- conflit lié à l'organisation</a:t>
            </a:r>
            <a:endParaRPr/>
          </a:p>
        </p:txBody>
      </p:sp>
      <p:pic>
        <p:nvPicPr>
          <p:cNvPr id="263" name="Shape 263"/>
          <p:cNvPicPr preferRelativeResize="0"/>
          <p:nvPr/>
        </p:nvPicPr>
        <p:blipFill>
          <a:blip r:embed="rId3">
            <a:alphaModFix/>
          </a:blip>
          <a:stretch>
            <a:fillRect/>
          </a:stretch>
        </p:blipFill>
        <p:spPr>
          <a:xfrm>
            <a:off x="4929737" y="2025063"/>
            <a:ext cx="3525000" cy="2495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établir ou rétablir un climat de communication</a:t>
            </a:r>
            <a:endParaRPr/>
          </a:p>
        </p:txBody>
      </p:sp>
      <p:sp>
        <p:nvSpPr>
          <p:cNvPr id="269" name="Shape 26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Rien ne peut se passer si le climat n'est pas propice à la communication. La priorité est donc de rétablir le contact.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isoler</a:t>
            </a:r>
            <a:endParaRPr/>
          </a:p>
        </p:txBody>
      </p:sp>
      <p:sp>
        <p:nvSpPr>
          <p:cNvPr id="275" name="Shape 27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Isoler les personnes concernées du reste du groupe pour gérer le conflit pour :</a:t>
            </a:r>
            <a:endParaRPr/>
          </a:p>
          <a:p>
            <a:pPr indent="0" lvl="0" marL="0">
              <a:spcBef>
                <a:spcPts val="0"/>
              </a:spcBef>
              <a:spcAft>
                <a:spcPts val="0"/>
              </a:spcAft>
              <a:buNone/>
            </a:pPr>
            <a:r>
              <a:rPr lang="en"/>
              <a:t>- ne pas faire débat</a:t>
            </a:r>
            <a:endParaRPr/>
          </a:p>
          <a:p>
            <a:pPr indent="0" lvl="0" marL="0">
              <a:spcBef>
                <a:spcPts val="0"/>
              </a:spcBef>
              <a:spcAft>
                <a:spcPts val="0"/>
              </a:spcAft>
              <a:buNone/>
            </a:pPr>
            <a:r>
              <a:rPr lang="en"/>
              <a:t>- ne pas humilier</a:t>
            </a:r>
            <a:endParaRPr/>
          </a:p>
          <a:p>
            <a:pPr indent="0" lvl="0" marL="0">
              <a:spcBef>
                <a:spcPts val="0"/>
              </a:spcBef>
              <a:spcAft>
                <a:spcPts val="0"/>
              </a:spcAft>
              <a:buNone/>
            </a:pPr>
            <a:r>
              <a:t/>
            </a:r>
            <a:endParaRPr/>
          </a:p>
          <a:p>
            <a:pPr indent="0" lvl="0" marL="0">
              <a:spcBef>
                <a:spcPts val="0"/>
              </a:spcBef>
              <a:spcAft>
                <a:spcPts val="0"/>
              </a:spcAft>
              <a:buNone/>
            </a:pPr>
            <a:r>
              <a:rPr lang="en"/>
              <a:t>Isoler aussi le conflit des autres conflit pour ne pas se disperser.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écoute nourissante</a:t>
            </a:r>
            <a:endParaRPr/>
          </a:p>
        </p:txBody>
      </p:sp>
      <p:sp>
        <p:nvSpPr>
          <p:cNvPr id="281" name="Shape 28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Ecoute qui va vers des solutions. </a:t>
            </a:r>
            <a:endParaRPr/>
          </a:p>
          <a:p>
            <a:pPr indent="0" lvl="0" marL="0">
              <a:spcBef>
                <a:spcPts val="0"/>
              </a:spcBef>
              <a:spcAft>
                <a:spcPts val="0"/>
              </a:spcAft>
              <a:buNone/>
            </a:pPr>
            <a:r>
              <a:rPr lang="en"/>
              <a:t>Ecoute qui relève les points positifs.</a:t>
            </a:r>
            <a:endParaRPr/>
          </a:p>
          <a:p>
            <a:pPr indent="0" lvl="0" marL="0">
              <a:spcBef>
                <a:spcPts val="0"/>
              </a:spcBef>
              <a:spcAft>
                <a:spcPts val="0"/>
              </a:spcAft>
              <a:buNone/>
            </a:pPr>
            <a:r>
              <a:rPr lang="en"/>
              <a:t>Ecouter avec les oreille mais aussi avec les yeux (langage corporel)</a:t>
            </a:r>
            <a:endParaRPr/>
          </a:p>
        </p:txBody>
      </p:sp>
      <p:pic>
        <p:nvPicPr>
          <p:cNvPr id="282" name="Shape 282"/>
          <p:cNvPicPr preferRelativeResize="0"/>
          <p:nvPr/>
        </p:nvPicPr>
        <p:blipFill>
          <a:blip r:embed="rId3">
            <a:alphaModFix/>
          </a:blip>
          <a:stretch>
            <a:fillRect/>
          </a:stretch>
        </p:blipFill>
        <p:spPr>
          <a:xfrm>
            <a:off x="5038578" y="1919075"/>
            <a:ext cx="3307318" cy="270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Rester factuel</a:t>
            </a:r>
            <a:endParaRPr/>
          </a:p>
        </p:txBody>
      </p:sp>
      <p:sp>
        <p:nvSpPr>
          <p:cNvPr id="288" name="Shape 28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 pas travailler sur les ressentis mais sur les faits.</a:t>
            </a:r>
            <a:endParaRPr/>
          </a:p>
          <a:p>
            <a:pPr indent="0" lvl="0" marL="0">
              <a:spcBef>
                <a:spcPts val="0"/>
              </a:spcBef>
              <a:spcAft>
                <a:spcPts val="0"/>
              </a:spcAft>
              <a:buNone/>
            </a:pPr>
            <a:r>
              <a:rPr lang="en"/>
              <a:t>Ou alors faire des ressenti des faits.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cadrer</a:t>
            </a:r>
            <a:endParaRPr/>
          </a:p>
        </p:txBody>
      </p:sp>
      <p:sp>
        <p:nvSpPr>
          <p:cNvPr id="294" name="Shape 29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Repréciser le cadre en interdisant les choses inacceptables.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couper le processus vicieux</a:t>
            </a:r>
            <a:endParaRPr/>
          </a:p>
        </p:txBody>
      </p:sp>
      <p:sp>
        <p:nvSpPr>
          <p:cNvPr id="300" name="Shape 30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 bon moment</a:t>
            </a:r>
            <a:endParaRPr/>
          </a:p>
        </p:txBody>
      </p:sp>
      <p:sp>
        <p:nvSpPr>
          <p:cNvPr id="306" name="Shape 30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Trouver le bon moment pour agir. </a:t>
            </a:r>
            <a:endParaRPr/>
          </a:p>
          <a:p>
            <a:pPr indent="0" lvl="0" marL="0">
              <a:spcBef>
                <a:spcPts val="0"/>
              </a:spcBef>
              <a:spcAft>
                <a:spcPts val="0"/>
              </a:spcAft>
              <a:buNone/>
            </a:pPr>
            <a:r>
              <a:rPr lang="en"/>
              <a:t>Savoir le saisir.</a:t>
            </a:r>
            <a:endParaRPr/>
          </a:p>
          <a:p>
            <a:pPr indent="0" lvl="0" marL="0">
              <a:spcBef>
                <a:spcPts val="0"/>
              </a:spcBef>
              <a:spcAft>
                <a:spcPts val="0"/>
              </a:spcAft>
              <a:buNone/>
            </a:pPr>
            <a:r>
              <a:rPr lang="en"/>
              <a:t>Exemple : inutile d'agir dans la colère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pointer les noeuds</a:t>
            </a:r>
            <a:endParaRPr/>
          </a:p>
        </p:txBody>
      </p:sp>
      <p:sp>
        <p:nvSpPr>
          <p:cNvPr id="312" name="Shape 31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Identifier les éléments qui peuvent être les noeuds du problème et les traiter en priorité</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inverser le processus en symétrie</a:t>
            </a:r>
            <a:endParaRPr/>
          </a:p>
        </p:txBody>
      </p:sp>
      <p:sp>
        <p:nvSpPr>
          <p:cNvPr id="318" name="Shape 3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 peut couper cours à un comportement en adoptant le comportement inverse. </a:t>
            </a:r>
            <a:endParaRPr/>
          </a:p>
          <a:p>
            <a:pPr indent="0" lvl="0" marL="0">
              <a:spcBef>
                <a:spcPts val="0"/>
              </a:spcBef>
              <a:spcAft>
                <a:spcPts val="0"/>
              </a:spcAft>
              <a:buNone/>
            </a:pPr>
            <a:r>
              <a:rPr lang="en"/>
              <a:t>Exemple : parler bas et calmement lorsqu'une personne parle fort de façon très agité.</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Expérience de l'hélium stick</a:t>
            </a:r>
            <a:endParaRPr/>
          </a:p>
        </p:txBody>
      </p:sp>
      <p:sp>
        <p:nvSpPr>
          <p:cNvPr id="87" name="Shape 8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débriefing :</a:t>
            </a:r>
            <a:endParaRPr/>
          </a:p>
          <a:p>
            <a:pPr indent="0" lvl="0" marL="0">
              <a:spcBef>
                <a:spcPts val="0"/>
              </a:spcBef>
              <a:spcAft>
                <a:spcPts val="0"/>
              </a:spcAft>
              <a:buNone/>
            </a:pPr>
            <a:r>
              <a:rPr lang="en"/>
              <a:t>- management va parfois à l'encontre du but voulu</a:t>
            </a:r>
            <a:endParaRPr/>
          </a:p>
          <a:p>
            <a:pPr indent="0" lvl="0" marL="0">
              <a:spcBef>
                <a:spcPts val="0"/>
              </a:spcBef>
              <a:spcAft>
                <a:spcPts val="0"/>
              </a:spcAft>
              <a:buNone/>
            </a:pPr>
            <a:r>
              <a:rPr lang="en"/>
              <a:t>- auto-organisation progressive</a:t>
            </a:r>
            <a:endParaRPr/>
          </a:p>
          <a:p>
            <a:pPr indent="0" lvl="0" marL="0">
              <a:spcBef>
                <a:spcPts val="0"/>
              </a:spcBef>
              <a:spcAft>
                <a:spcPts val="0"/>
              </a:spcAft>
              <a:buNone/>
            </a:pPr>
            <a:r>
              <a:rPr lang="en"/>
              <a:t>- manque de flexibilité</a:t>
            </a:r>
            <a:endParaRPr/>
          </a:p>
          <a:p>
            <a:pPr indent="0" lvl="0" marL="0">
              <a:spcBef>
                <a:spcPts val="0"/>
              </a:spcBef>
              <a:spcAft>
                <a:spcPts val="0"/>
              </a:spcAft>
              <a:buNone/>
            </a:pPr>
            <a:r>
              <a:rPr lang="en"/>
              <a:t>- émergence de rôle etc.</a:t>
            </a:r>
            <a:endParaRPr/>
          </a:p>
          <a:p>
            <a:pPr indent="0" lvl="0" marL="0">
              <a:spcBef>
                <a:spcPts val="0"/>
              </a:spcBef>
              <a:spcAft>
                <a:spcPts val="0"/>
              </a:spcAft>
              <a:buNone/>
            </a:pPr>
            <a:r>
              <a:rPr lang="en"/>
              <a:t>- difficile de tous aller dans le même sens</a:t>
            </a:r>
            <a:endParaRPr/>
          </a:p>
          <a:p>
            <a:pPr indent="0" lvl="0" marL="0">
              <a:spcBef>
                <a:spcPts val="0"/>
              </a:spcBef>
              <a:spcAft>
                <a:spcPts val="0"/>
              </a:spcAft>
              <a:buNone/>
            </a:pPr>
            <a:r>
              <a:rPr lang="en"/>
              <a:t>- ...</a:t>
            </a:r>
            <a:endParaRPr/>
          </a:p>
        </p:txBody>
      </p:sp>
      <p:pic>
        <p:nvPicPr>
          <p:cNvPr id="88" name="Shape 88"/>
          <p:cNvPicPr preferRelativeResize="0"/>
          <p:nvPr/>
        </p:nvPicPr>
        <p:blipFill>
          <a:blip r:embed="rId3">
            <a:alphaModFix/>
          </a:blip>
          <a:stretch>
            <a:fillRect/>
          </a:stretch>
        </p:blipFill>
        <p:spPr>
          <a:xfrm>
            <a:off x="5678344" y="1919075"/>
            <a:ext cx="2027787" cy="2707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Métamodèle de processus de résolution de conflit</a:t>
            </a:r>
            <a:endParaRPr/>
          </a:p>
        </p:txBody>
      </p:sp>
      <p:sp>
        <p:nvSpPr>
          <p:cNvPr id="324" name="Shape 3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trouver le bon moment</a:t>
            </a:r>
            <a:endParaRPr/>
          </a:p>
          <a:p>
            <a:pPr indent="0" lvl="0" marL="0">
              <a:spcBef>
                <a:spcPts val="0"/>
              </a:spcBef>
              <a:spcAft>
                <a:spcPts val="0"/>
              </a:spcAft>
              <a:buNone/>
            </a:pPr>
            <a:r>
              <a:rPr lang="en"/>
              <a:t>- cadrer (acceptable / Pas acceptable)</a:t>
            </a:r>
            <a:endParaRPr/>
          </a:p>
          <a:p>
            <a:pPr indent="0" lvl="0" marL="0">
              <a:spcBef>
                <a:spcPts val="0"/>
              </a:spcBef>
              <a:spcAft>
                <a:spcPts val="0"/>
              </a:spcAft>
              <a:buNone/>
            </a:pPr>
            <a:r>
              <a:rPr lang="en"/>
              <a:t>- laisser s'exprimer et observer (vidage de sac)</a:t>
            </a:r>
            <a:endParaRPr/>
          </a:p>
          <a:p>
            <a:pPr indent="0" lvl="0" marL="0">
              <a:spcBef>
                <a:spcPts val="0"/>
              </a:spcBef>
              <a:spcAft>
                <a:spcPts val="0"/>
              </a:spcAft>
              <a:buNone/>
            </a:pPr>
            <a:r>
              <a:rPr lang="en"/>
              <a:t>- remonter à la source</a:t>
            </a:r>
            <a:endParaRPr/>
          </a:p>
          <a:p>
            <a:pPr indent="0" lvl="0" marL="0">
              <a:spcBef>
                <a:spcPts val="0"/>
              </a:spcBef>
              <a:spcAft>
                <a:spcPts val="0"/>
              </a:spcAft>
              <a:buNone/>
            </a:pPr>
            <a:r>
              <a:rPr lang="en"/>
              <a:t>- exprimer l'invisible positif (reformulation)</a:t>
            </a:r>
            <a:endParaRPr/>
          </a:p>
          <a:p>
            <a:pPr indent="0" lvl="0" marL="0">
              <a:spcBef>
                <a:spcPts val="0"/>
              </a:spcBef>
              <a:spcAft>
                <a:spcPts val="0"/>
              </a:spcAft>
              <a:buNone/>
            </a:pPr>
            <a:r>
              <a:rPr lang="en"/>
              <a:t>- mettre des mots</a:t>
            </a:r>
            <a:endParaRPr/>
          </a:p>
          <a:p>
            <a:pPr indent="0" lvl="0" marL="0">
              <a:spcBef>
                <a:spcPts val="0"/>
              </a:spcBef>
              <a:spcAft>
                <a:spcPts val="0"/>
              </a:spcAft>
              <a:buNone/>
            </a:pPr>
            <a:r>
              <a:rPr lang="en"/>
              <a:t>- analyser, trouver les noeuds</a:t>
            </a:r>
            <a:endParaRPr/>
          </a:p>
          <a:p>
            <a:pPr indent="0" lvl="0" marL="0">
              <a:spcBef>
                <a:spcPts val="0"/>
              </a:spcBef>
              <a:spcAft>
                <a:spcPts val="0"/>
              </a:spcAft>
              <a:buNone/>
            </a:pPr>
            <a:r>
              <a:rPr lang="en"/>
              <a:t>- fixer une échelle d'objectifs et valider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levier de management</a:t>
            </a:r>
            <a:endParaRPr/>
          </a:p>
        </p:txBody>
      </p:sp>
      <p:sp>
        <p:nvSpPr>
          <p:cNvPr id="94" name="Shape 9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pic>
        <p:nvPicPr>
          <p:cNvPr id="95" name="Shape 95"/>
          <p:cNvPicPr preferRelativeResize="0"/>
          <p:nvPr/>
        </p:nvPicPr>
        <p:blipFill>
          <a:blip r:embed="rId3">
            <a:alphaModFix/>
          </a:blip>
          <a:stretch>
            <a:fillRect/>
          </a:stretch>
        </p:blipFill>
        <p:spPr>
          <a:xfrm>
            <a:off x="4929737" y="2089098"/>
            <a:ext cx="3525000" cy="23671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définir un cadre</a:t>
            </a:r>
            <a:endParaRPr/>
          </a:p>
        </p:txBody>
      </p:sp>
      <p:sp>
        <p:nvSpPr>
          <p:cNvPr id="101" name="Shape 10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Cadre :</a:t>
            </a:r>
            <a:endParaRPr/>
          </a:p>
          <a:p>
            <a:pPr indent="0" lvl="0" marL="0">
              <a:spcBef>
                <a:spcPts val="0"/>
              </a:spcBef>
              <a:spcAft>
                <a:spcPts val="0"/>
              </a:spcAft>
              <a:buNone/>
            </a:pPr>
            <a:r>
              <a:rPr lang="en"/>
              <a:t>- Régles du jeu ==&gt; Charte d'équipe</a:t>
            </a:r>
            <a:endParaRPr/>
          </a:p>
          <a:p>
            <a:pPr indent="0" lvl="0" marL="0">
              <a:spcBef>
                <a:spcPts val="0"/>
              </a:spcBef>
              <a:spcAft>
                <a:spcPts val="0"/>
              </a:spcAft>
              <a:buNone/>
            </a:pPr>
            <a:r>
              <a:rPr lang="en"/>
              <a:t>- instructions</a:t>
            </a:r>
            <a:endParaRPr/>
          </a:p>
          <a:p>
            <a:pPr indent="0" lvl="0" marL="0">
              <a:spcBef>
                <a:spcPts val="0"/>
              </a:spcBef>
              <a:spcAft>
                <a:spcPts val="0"/>
              </a:spcAft>
              <a:buNone/>
            </a:pPr>
            <a:r>
              <a:rPr lang="en"/>
              <a:t>- us et coutûme</a:t>
            </a:r>
            <a:endParaRPr/>
          </a:p>
          <a:p>
            <a:pPr indent="0" lvl="0" marL="0">
              <a:spcBef>
                <a:spcPts val="0"/>
              </a:spcBef>
              <a:spcAft>
                <a:spcPts val="0"/>
              </a:spcAft>
              <a:buNone/>
            </a:pPr>
            <a:r>
              <a:t/>
            </a:r>
            <a:endParaRPr/>
          </a:p>
          <a:p>
            <a:pPr indent="0" lvl="0" marL="0">
              <a:spcBef>
                <a:spcPts val="0"/>
              </a:spcBef>
              <a:spcAft>
                <a:spcPts val="0"/>
              </a:spcAft>
              <a:buNone/>
            </a:pPr>
            <a:r>
              <a:rPr lang="en"/>
              <a:t>Cadre suffisament large pour laisser de la flexibilité</a:t>
            </a:r>
            <a:endParaRPr/>
          </a:p>
          <a:p>
            <a:pPr indent="0" lvl="0" marL="0">
              <a:spcBef>
                <a:spcPts val="0"/>
              </a:spcBef>
              <a:spcAft>
                <a:spcPts val="0"/>
              </a:spcAft>
              <a:buNone/>
            </a:pPr>
            <a:r>
              <a:rPr lang="en"/>
              <a:t>Cadre suffisament claire pour ne pas en sortir sans s'en rendre compte</a:t>
            </a:r>
            <a:endParaRPr/>
          </a:p>
          <a:p>
            <a:pPr indent="0" lvl="0" marL="0">
              <a:spcBef>
                <a:spcPts val="0"/>
              </a:spcBef>
              <a:spcAft>
                <a:spcPts val="0"/>
              </a:spcAft>
              <a:buNone/>
            </a:pPr>
            <a:r>
              <a:rPr lang="en"/>
              <a:t>Cadre suffisament flexible pour intégrer les changement dans l'équipe</a:t>
            </a:r>
            <a:endParaRPr/>
          </a:p>
          <a:p>
            <a:pPr indent="0" lvl="0" marL="0">
              <a:spcBef>
                <a:spcPts val="0"/>
              </a:spcBef>
              <a:spcAft>
                <a:spcPts val="0"/>
              </a:spcAft>
              <a:buNone/>
            </a:pPr>
            <a:r>
              <a:t/>
            </a:r>
            <a:endParaRPr/>
          </a:p>
        </p:txBody>
      </p:sp>
      <p:pic>
        <p:nvPicPr>
          <p:cNvPr id="102" name="Shape 102"/>
          <p:cNvPicPr preferRelativeResize="0"/>
          <p:nvPr/>
        </p:nvPicPr>
        <p:blipFill>
          <a:blip r:embed="rId3">
            <a:alphaModFix/>
          </a:blip>
          <a:stretch>
            <a:fillRect/>
          </a:stretch>
        </p:blipFill>
        <p:spPr>
          <a:xfrm>
            <a:off x="5338637" y="1919075"/>
            <a:ext cx="2707200" cy="270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objectif globaux et individuels</a:t>
            </a:r>
            <a:endParaRPr/>
          </a:p>
        </p:txBody>
      </p:sp>
      <p:sp>
        <p:nvSpPr>
          <p:cNvPr id="108" name="Shape 10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pic>
        <p:nvPicPr>
          <p:cNvPr id="109" name="Shape 109"/>
          <p:cNvPicPr preferRelativeResize="0"/>
          <p:nvPr/>
        </p:nvPicPr>
        <p:blipFill>
          <a:blip r:embed="rId3">
            <a:alphaModFix/>
          </a:blip>
          <a:stretch>
            <a:fillRect/>
          </a:stretch>
        </p:blipFill>
        <p:spPr>
          <a:xfrm>
            <a:off x="5380195" y="1919075"/>
            <a:ext cx="2624084" cy="270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cartographie</a:t>
            </a:r>
            <a:endParaRPr/>
          </a:p>
        </p:txBody>
      </p:sp>
      <p:sp>
        <p:nvSpPr>
          <p:cNvPr id="115" name="Shape 11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Devant un acte de management, les membres de l'équipe peuvent se mettre dans différentes postures en fonction du degrés d'influence qu'ils ont et des enjeux impactés</a:t>
            </a:r>
            <a:endParaRPr/>
          </a:p>
        </p:txBody>
      </p:sp>
      <p:pic>
        <p:nvPicPr>
          <p:cNvPr id="116" name="Shape 116"/>
          <p:cNvPicPr preferRelativeResize="0"/>
          <p:nvPr/>
        </p:nvPicPr>
        <p:blipFill>
          <a:blip r:embed="rId3">
            <a:alphaModFix/>
          </a:blip>
          <a:stretch>
            <a:fillRect/>
          </a:stretch>
        </p:blipFill>
        <p:spPr>
          <a:xfrm>
            <a:off x="4929737" y="1980175"/>
            <a:ext cx="3525000" cy="258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organisation - processus</a:t>
            </a:r>
            <a:endParaRPr/>
          </a:p>
        </p:txBody>
      </p:sp>
      <p:sp>
        <p:nvSpPr>
          <p:cNvPr id="122" name="Shape 12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 équipe c'est un ensemble de personne mais aussi un ensemble de processus décrivant son fonctionnement :</a:t>
            </a:r>
            <a:endParaRPr/>
          </a:p>
          <a:p>
            <a:pPr indent="0" lvl="0" marL="0">
              <a:spcBef>
                <a:spcPts val="0"/>
              </a:spcBef>
              <a:spcAft>
                <a:spcPts val="0"/>
              </a:spcAft>
              <a:buNone/>
            </a:pPr>
            <a:r>
              <a:rPr lang="en"/>
              <a:t>- organigramme</a:t>
            </a:r>
            <a:endParaRPr/>
          </a:p>
          <a:p>
            <a:pPr indent="0" lvl="0" marL="0">
              <a:spcBef>
                <a:spcPts val="0"/>
              </a:spcBef>
              <a:spcAft>
                <a:spcPts val="0"/>
              </a:spcAft>
              <a:buNone/>
            </a:pPr>
            <a:r>
              <a:rPr lang="en"/>
              <a:t>- processus métiers</a:t>
            </a:r>
            <a:endParaRPr/>
          </a:p>
          <a:p>
            <a:pPr indent="0" lvl="0" marL="0">
              <a:spcBef>
                <a:spcPts val="0"/>
              </a:spcBef>
              <a:spcAft>
                <a:spcPts val="0"/>
              </a:spcAft>
              <a:buNone/>
            </a:pPr>
            <a:r>
              <a:rPr lang="en"/>
              <a:t>- etc.</a:t>
            </a:r>
            <a:endParaRPr/>
          </a:p>
        </p:txBody>
      </p:sp>
      <p:pic>
        <p:nvPicPr>
          <p:cNvPr id="123" name="Shape 123"/>
          <p:cNvPicPr preferRelativeResize="0"/>
          <p:nvPr/>
        </p:nvPicPr>
        <p:blipFill>
          <a:blip r:embed="rId3">
            <a:alphaModFix/>
          </a:blip>
          <a:stretch>
            <a:fillRect/>
          </a:stretch>
        </p:blipFill>
        <p:spPr>
          <a:xfrm>
            <a:off x="5338637" y="1919075"/>
            <a:ext cx="2707200" cy="270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