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rgbClr val="222222"/>
                </a:solidFill>
              </a:rPr>
              <a:t>Un processus est caractérisé par 6 paramètres :</a:t>
            </a:r>
            <a:endParaRPr sz="1050">
              <a:solidFill>
                <a:srgbClr val="222222"/>
              </a:solidFill>
            </a:endParaRPr>
          </a:p>
          <a:p>
            <a:pPr indent="-295275" lvl="0" marL="9017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fr" sz="1050">
                <a:solidFill>
                  <a:srgbClr val="222222"/>
                </a:solidFill>
              </a:rPr>
              <a:t>Le pilote (celui qui rend compte du fonctionnement du processus),</a:t>
            </a:r>
            <a:endParaRPr sz="1050">
              <a:solidFill>
                <a:srgbClr val="222222"/>
              </a:solidFill>
            </a:endParaRPr>
          </a:p>
          <a:p>
            <a:pPr indent="-295275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fr" sz="1050">
                <a:solidFill>
                  <a:srgbClr val="222222"/>
                </a:solidFill>
              </a:rPr>
              <a:t>Les ressources requises (financière, humaine, matérielle…),</a:t>
            </a:r>
            <a:endParaRPr sz="1050">
              <a:solidFill>
                <a:srgbClr val="222222"/>
              </a:solidFill>
            </a:endParaRPr>
          </a:p>
          <a:p>
            <a:pPr indent="-295275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fr" sz="1050">
                <a:solidFill>
                  <a:srgbClr val="222222"/>
                </a:solidFill>
              </a:rPr>
              <a:t>Les éléments d'entrée (données ou produits),</a:t>
            </a:r>
            <a:endParaRPr sz="1050">
              <a:solidFill>
                <a:srgbClr val="222222"/>
              </a:solidFill>
            </a:endParaRPr>
          </a:p>
          <a:p>
            <a:pPr indent="-295275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fr" sz="1050">
                <a:solidFill>
                  <a:srgbClr val="222222"/>
                </a:solidFill>
              </a:rPr>
              <a:t>La valeur ajoutée,</a:t>
            </a:r>
            <a:endParaRPr sz="1050">
              <a:solidFill>
                <a:srgbClr val="222222"/>
              </a:solidFill>
            </a:endParaRPr>
          </a:p>
          <a:p>
            <a:pPr indent="-295275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fr" sz="1050">
                <a:solidFill>
                  <a:srgbClr val="222222"/>
                </a:solidFill>
              </a:rPr>
              <a:t>Les éléments de sortie (données ou produits), et</a:t>
            </a:r>
            <a:endParaRPr sz="1050">
              <a:solidFill>
                <a:srgbClr val="222222"/>
              </a:solidFill>
            </a:endParaRPr>
          </a:p>
          <a:p>
            <a:pPr indent="-295275" lvl="0" marL="901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AutoNum type="arabicPeriod"/>
            </a:pPr>
            <a:r>
              <a:rPr lang="fr" sz="1050">
                <a:solidFill>
                  <a:srgbClr val="222222"/>
                </a:solidFill>
              </a:rPr>
              <a:t>Le système de mesure, de surveillance ou de contrôle associé.</a:t>
            </a:r>
            <a:endParaRPr sz="1050">
              <a:solidFill>
                <a:srgbClr val="222222"/>
              </a:solidFill>
            </a:endParaRPr>
          </a:p>
          <a:p>
            <a:pPr indent="0" lvl="0" marL="0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fr" sz="1000">
                <a:solidFill>
                  <a:schemeClr val="dk2"/>
                </a:solidFill>
              </a:rPr>
              <a:t>Demande d’intervention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fr" sz="1000">
                <a:solidFill>
                  <a:schemeClr val="dk2"/>
                </a:solidFill>
              </a:rPr>
              <a:t>Émission d’un devis / Acceptation du devis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fr" sz="1000">
                <a:solidFill>
                  <a:schemeClr val="dk2"/>
                </a:solidFill>
              </a:rPr>
              <a:t>Planification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fr" sz="1000">
                <a:solidFill>
                  <a:schemeClr val="dk2"/>
                </a:solidFill>
              </a:rPr>
              <a:t>Budget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fr" sz="1000">
                <a:solidFill>
                  <a:schemeClr val="dk2"/>
                </a:solidFill>
              </a:rPr>
              <a:t>Périmètres de l’intervention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fr" sz="1000">
                <a:solidFill>
                  <a:schemeClr val="dk2"/>
                </a:solidFill>
              </a:rPr>
              <a:t>Processus déclenchement d’intervention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fr" sz="1000">
                <a:solidFill>
                  <a:schemeClr val="dk2"/>
                </a:solidFill>
              </a:rPr>
              <a:t>identifier les priorités d’intervention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fr" sz="1000">
                <a:solidFill>
                  <a:schemeClr val="dk2"/>
                </a:solidFill>
              </a:rPr>
              <a:t>préparer les ressources et ordonnancer les actions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fr" sz="1000">
                <a:solidFill>
                  <a:schemeClr val="dk2"/>
                </a:solidFill>
              </a:rPr>
              <a:t>Réalisation des techniciens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fr" sz="1000">
                <a:solidFill>
                  <a:schemeClr val="dk2"/>
                </a:solidFill>
              </a:rPr>
              <a:t>réalisation de l’intervention de réparation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fr" sz="1000">
                <a:solidFill>
                  <a:schemeClr val="dk2"/>
                </a:solidFill>
              </a:rPr>
              <a:t>consigner l’équipement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fr" sz="1000">
                <a:solidFill>
                  <a:schemeClr val="dk2"/>
                </a:solidFill>
              </a:rPr>
              <a:t>processus de qualité</a:t>
            </a:r>
            <a:endParaRPr sz="1000">
              <a:solidFill>
                <a:schemeClr val="dk2"/>
              </a:solidFill>
            </a:endParaRPr>
          </a:p>
          <a:p>
            <a:pPr indent="-2921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fr" sz="1000">
                <a:solidFill>
                  <a:schemeClr val="dk2"/>
                </a:solidFill>
              </a:rPr>
              <a:t>réalisation de test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fr" sz="1000">
                <a:solidFill>
                  <a:schemeClr val="dk2"/>
                </a:solidFill>
              </a:rPr>
              <a:t> processus de mesure</a:t>
            </a:r>
            <a:endParaRPr sz="1000">
              <a:solidFill>
                <a:schemeClr val="dk2"/>
              </a:solidFill>
            </a:endParaRPr>
          </a:p>
          <a:p>
            <a:pPr indent="-2921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fr" sz="1000">
                <a:solidFill>
                  <a:schemeClr val="dk2"/>
                </a:solidFill>
              </a:rPr>
              <a:t> vérification du bon déroulement de la réalisation	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fr" sz="1000">
                <a:solidFill>
                  <a:schemeClr val="dk2"/>
                </a:solidFill>
              </a:rPr>
              <a:t>processus de support</a:t>
            </a:r>
            <a:endParaRPr sz="1000">
              <a:solidFill>
                <a:schemeClr val="dk2"/>
              </a:solidFill>
            </a:endParaRPr>
          </a:p>
          <a:p>
            <a:pPr indent="-2921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fr" sz="1000">
                <a:solidFill>
                  <a:schemeClr val="dk2"/>
                </a:solidFill>
              </a:rPr>
              <a:t>remettre en service </a:t>
            </a:r>
            <a:endParaRPr sz="1000">
              <a:solidFill>
                <a:schemeClr val="dk2"/>
              </a:solidFill>
            </a:endParaRPr>
          </a:p>
          <a:p>
            <a:pPr indent="-2921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</a:pPr>
            <a:r>
              <a:rPr lang="fr" sz="1000">
                <a:solidFill>
                  <a:schemeClr val="dk2"/>
                </a:solidFill>
              </a:rPr>
              <a:t>rédaction de la documentation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fr" sz="1000">
                <a:solidFill>
                  <a:schemeClr val="dk2"/>
                </a:solidFill>
              </a:rPr>
              <a:t>Envoi de la fiche d’intervention</a:t>
            </a: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rello.com/b/kUvykdIo/feuille-de-route-agile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rello.com/b/Mlnckmku/modification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96" y="0"/>
            <a:ext cx="571580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0" y="221162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0" y="42642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 Arthur Gazeau, </a:t>
            </a:r>
            <a:r>
              <a:rPr lang="fr" sz="1800">
                <a:solidFill>
                  <a:schemeClr val="dk1"/>
                </a:solidFill>
                <a:highlight>
                  <a:srgbClr val="FFFFFF"/>
                </a:highlight>
              </a:rPr>
              <a:t>Damien Desseaux</a:t>
            </a:r>
            <a:r>
              <a:rPr lang="fr" sz="1800">
                <a:solidFill>
                  <a:schemeClr val="dk1"/>
                </a:solidFill>
                <a:highlight>
                  <a:schemeClr val="lt1"/>
                </a:highlight>
              </a:rPr>
              <a:t>, Gilles Welferinger, Jean Nguon.</a:t>
            </a:r>
            <a:endParaRPr sz="1800"/>
          </a:p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5" y="445025"/>
            <a:ext cx="9049825" cy="44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Processus</a:t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Liste des processus</a:t>
            </a:r>
            <a:endParaRPr b="1" sz="1800">
              <a:solidFill>
                <a:schemeClr val="dk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Application de gestion des interventions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Demande d’intervention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Émission</a:t>
            </a:r>
            <a:r>
              <a:rPr lang="fr"/>
              <a:t> d’un devis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Processus déclenchement d’intervention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Réalisation des techniciens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Envoi de la fiche d’intervention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Application de facturation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Facturation du client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Recouvrement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Tenir la comptabilité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Changement (Cartographie des personnes)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475" y="1017725"/>
            <a:ext cx="50450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7094525" y="4445100"/>
            <a:ext cx="73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D9EEB"/>
                </a:solidFill>
              </a:rPr>
              <a:t>Enjeux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118725" y="1017725"/>
            <a:ext cx="93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D9EEB"/>
                </a:solidFill>
              </a:rPr>
              <a:t>Influence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Feuille de route agile</a:t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Shape 14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2739"/>
            <a:ext cx="8839204" cy="21725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Modification de la feuille de route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Shape 1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50" y="1132275"/>
            <a:ext cx="882149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Prévoir l’intégration d’un collaborateur</a:t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42467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/>
              <a:t>Merci de votre attention</a:t>
            </a:r>
            <a:endParaRPr sz="8000"/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0" y="1017725"/>
            <a:ext cx="86640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Contexte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Organigramme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Fiches de poste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Management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Charte d’équipe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Processus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Application de gestion des interventions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Application de facturation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Cartographie des personnes</a:t>
            </a:r>
            <a:endParaRPr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Feuille de route agile</a:t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Le client effectue des interventions.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Le client utilise des fiches qui arrivent souvent en retard, sont mal complétées et parfois perdues. Pourtant la facturation ne peut être effectuée que lorsque la fiche est parvenue à l'entreprise.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" sz="1400">
                <a:solidFill>
                  <a:schemeClr val="dk1"/>
                </a:solidFill>
              </a:rPr>
            </a:br>
            <a:r>
              <a:rPr lang="fr" sz="1400">
                <a:solidFill>
                  <a:schemeClr val="dk1"/>
                </a:solidFill>
              </a:rPr>
              <a:t>L’entreprise décide donc de mettre en place un service lui permettant de gérer ses interventions au sein d'une application mobile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</a:rPr>
              <a:t>Une autre application sert à facturer ses clients au plus vite.</a:t>
            </a:r>
            <a:endParaRPr sz="1400"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3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Organigramme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900" y="908025"/>
            <a:ext cx="7406782" cy="39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Fiches de poste : </a:t>
            </a:r>
            <a:r>
              <a:rPr lang="fr"/>
              <a:t>Roger, Joseph, Martin, Jean, Eric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Rôles opérationnel : S’assure de produire grâce à ses compétences techniques</a:t>
            </a:r>
            <a:br>
              <a:rPr lang="fr"/>
            </a:br>
            <a:r>
              <a:rPr lang="fr"/>
              <a:t>Rôles managérial : Aucun.</a:t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311700" y="19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Fiches de poste : Serge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2650425"/>
            <a:ext cx="8520600" cy="13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Rôles opérationnel : S’assure de produire grâce à ses compétences techniques</a:t>
            </a:r>
            <a:br>
              <a:rPr lang="fr"/>
            </a:br>
            <a:r>
              <a:rPr lang="fr"/>
              <a:t>Rôles managérial : Gère l’équipe de technicien (conflits, gestion des projets au niveau technique…), s’assure que l’équipe </a:t>
            </a:r>
            <a:r>
              <a:rPr lang="fr"/>
              <a:t>remplit</a:t>
            </a:r>
            <a:r>
              <a:rPr lang="fr"/>
              <a:t> bien ses fiches d’intervention et respecte les horaires.</a:t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Fiches de poste : Richard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Rôles opérationnel : S’assure de la production, via les fiches d’intervention. Gère les contacts avec les clients.</a:t>
            </a:r>
            <a:br>
              <a:rPr lang="fr"/>
            </a:br>
            <a:r>
              <a:rPr lang="fr"/>
              <a:t>Rôles managérial : Gère les employés, prends les décisions sur les embauches, les renvois etc… .</a:t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292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Fiches de poste : Isabelle et Carole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634775"/>
            <a:ext cx="8520600" cy="1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Rôles opérationnel :</a:t>
            </a:r>
            <a:r>
              <a:rPr lang="fr"/>
              <a:t> Exécute les tâches administratives ainsi que d’autres tâches diverses (accueil clients, gestion des rendez-vous etc…).</a:t>
            </a:r>
            <a:br>
              <a:rPr lang="fr"/>
            </a:br>
            <a:r>
              <a:rPr lang="fr"/>
              <a:t>Rôles managérial : Aucun.</a:t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Fiches de poste : Sylvie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Rôles opérationnel : Participer à l’organisation et au management de l’entreprise, prépare les éléments d’information pour la prise de décision stratégique. </a:t>
            </a:r>
            <a:br>
              <a:rPr lang="fr"/>
            </a:br>
            <a:r>
              <a:rPr lang="fr"/>
              <a:t>Rôles managérial : Manage l’équipe d’assistante de direction.</a:t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292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Fiches de poste : Paul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3634775"/>
            <a:ext cx="8520600" cy="1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Rôles opérationnel : Supervise la gestion financière de l’entreprise.</a:t>
            </a:r>
            <a:br>
              <a:rPr lang="fr"/>
            </a:br>
            <a:r>
              <a:rPr lang="fr"/>
              <a:t>Rôles managérial : Gère l’équipe administrative dans son ensemble.</a:t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Management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328050"/>
            <a:ext cx="8520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Faire des interventions en groupe (si possible) selon leurs points forts/points faibles.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Choix des interventions en fonction de </a:t>
            </a:r>
            <a:r>
              <a:rPr lang="fr"/>
              <a:t>l'intérêt</a:t>
            </a:r>
            <a:r>
              <a:rPr lang="fr"/>
              <a:t> des techniciens.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Intégrer</a:t>
            </a:r>
            <a:r>
              <a:rPr lang="fr"/>
              <a:t> le responsable technicien dans les groupes pour un suivi de chaque technicien.</a:t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Charte d’équipe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Toujours saisir l’intégralité des fiches d’intervention.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Remettre la facture au client avant de passer à une nouvelle intervention.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Transmettre chaque fiche d’intervention par GSM une fois celle-ci effectuée.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Horaire obligatoire : 9h00 - 12h30 , 13h45 - 17h15</a:t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