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079B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17500" lvl="0" marL="457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Management des SI</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modéliser le SI</a:t>
            </a:r>
            <a:endParaRPr/>
          </a:p>
        </p:txBody>
      </p:sp>
      <p:sp>
        <p:nvSpPr>
          <p:cNvPr id="123" name="Shape 12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AMS</a:t>
            </a:r>
            <a:endParaRPr/>
          </a:p>
        </p:txBody>
      </p:sp>
      <p:sp>
        <p:nvSpPr>
          <p:cNvPr id="129" name="Shape 1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Voir PDF spécifique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UML</a:t>
            </a:r>
            <a:endParaRPr/>
          </a:p>
        </p:txBody>
      </p:sp>
      <p:sp>
        <p:nvSpPr>
          <p:cNvPr id="135" name="Shape 1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Diagramme de cas d'utilisation pour extraire les fonctions du système</a:t>
            </a:r>
            <a:endParaRPr/>
          </a:p>
          <a:p>
            <a:pPr indent="0" lvl="0" marL="0">
              <a:spcBef>
                <a:spcPts val="0"/>
              </a:spcBef>
              <a:spcAft>
                <a:spcPts val="0"/>
              </a:spcAft>
              <a:buNone/>
            </a:pPr>
            <a:r>
              <a:rPr lang="en"/>
              <a:t>Diagramme de déploiement pour une vision technique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référentiels</a:t>
            </a:r>
            <a:endParaRPr/>
          </a:p>
        </p:txBody>
      </p:sp>
      <p:sp>
        <p:nvSpPr>
          <p:cNvPr id="141" name="Shape 141"/>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ITIL</a:t>
            </a:r>
            <a:endParaRPr/>
          </a:p>
        </p:txBody>
      </p:sp>
      <p:sp>
        <p:nvSpPr>
          <p:cNvPr id="147" name="Shape 14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48" name="Shape 148"/>
          <p:cNvPicPr preferRelativeResize="0"/>
          <p:nvPr/>
        </p:nvPicPr>
        <p:blipFill>
          <a:blip r:embed="rId3">
            <a:alphaModFix/>
          </a:blip>
          <a:stretch>
            <a:fillRect/>
          </a:stretch>
        </p:blipFill>
        <p:spPr>
          <a:xfrm>
            <a:off x="4929737" y="2282028"/>
            <a:ext cx="3525001" cy="19812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CMMI</a:t>
            </a:r>
            <a:endParaRPr/>
          </a:p>
        </p:txBody>
      </p:sp>
      <p:sp>
        <p:nvSpPr>
          <p:cNvPr id="154" name="Shape 15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55" name="Shape 155"/>
          <p:cNvPicPr preferRelativeResize="0"/>
          <p:nvPr/>
        </p:nvPicPr>
        <p:blipFill>
          <a:blip r:embed="rId3">
            <a:alphaModFix/>
          </a:blip>
          <a:stretch>
            <a:fillRect/>
          </a:stretch>
        </p:blipFill>
        <p:spPr>
          <a:xfrm>
            <a:off x="5266707" y="1919075"/>
            <a:ext cx="2851061" cy="270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COBIT</a:t>
            </a:r>
            <a:endParaRPr/>
          </a:p>
        </p:txBody>
      </p:sp>
      <p:sp>
        <p:nvSpPr>
          <p:cNvPr id="161" name="Shape 16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62" name="Shape 162"/>
          <p:cNvPicPr preferRelativeResize="0"/>
          <p:nvPr/>
        </p:nvPicPr>
        <p:blipFill>
          <a:blip r:embed="rId3">
            <a:alphaModFix/>
          </a:blip>
          <a:stretch>
            <a:fillRect/>
          </a:stretch>
        </p:blipFill>
        <p:spPr>
          <a:xfrm>
            <a:off x="4929737" y="1928475"/>
            <a:ext cx="3525000" cy="268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ISO 27000</a:t>
            </a:r>
            <a:endParaRPr/>
          </a:p>
        </p:txBody>
      </p:sp>
      <p:sp>
        <p:nvSpPr>
          <p:cNvPr id="168" name="Shape 16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69" name="Shape 169"/>
          <p:cNvPicPr preferRelativeResize="0"/>
          <p:nvPr/>
        </p:nvPicPr>
        <p:blipFill>
          <a:blip r:embed="rId3">
            <a:alphaModFix/>
          </a:blip>
          <a:stretch>
            <a:fillRect/>
          </a:stretch>
        </p:blipFill>
        <p:spPr>
          <a:xfrm>
            <a:off x="5217688" y="1919075"/>
            <a:ext cx="2949098" cy="270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PMI</a:t>
            </a:r>
            <a:endParaRPr/>
          </a:p>
        </p:txBody>
      </p:sp>
      <p:sp>
        <p:nvSpPr>
          <p:cNvPr id="175" name="Shape 17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76" name="Shape 176"/>
          <p:cNvPicPr preferRelativeResize="0"/>
          <p:nvPr/>
        </p:nvPicPr>
        <p:blipFill>
          <a:blip r:embed="rId3">
            <a:alphaModFix/>
          </a:blip>
          <a:stretch>
            <a:fillRect/>
          </a:stretch>
        </p:blipFill>
        <p:spPr>
          <a:xfrm>
            <a:off x="4929737" y="2024238"/>
            <a:ext cx="3525001" cy="2496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Gouvernance de SI</a:t>
            </a:r>
            <a:endParaRPr/>
          </a:p>
        </p:txBody>
      </p:sp>
      <p:sp>
        <p:nvSpPr>
          <p:cNvPr id="182" name="Shape 18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4" name="Shape 7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Types de structure</a:t>
            </a:r>
            <a:endParaRPr/>
          </a:p>
        </p:txBody>
      </p:sp>
      <p:sp>
        <p:nvSpPr>
          <p:cNvPr id="188" name="Shape 18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 département informatique** : dans ce modèle, le département informatique supporte les besoins opérationnels des utilisateurs, on est typiquement dans une relation « client-fournisseur » sans réelle implication des équipes dans les enjeux business de l’entreprise. La relation entre le département informatique et les utilisateurs n’est pas vraiment structurée.</a:t>
            </a:r>
            <a:endParaRPr/>
          </a:p>
          <a:p>
            <a:pPr indent="0" lvl="0" marL="0">
              <a:spcBef>
                <a:spcPts val="0"/>
              </a:spcBef>
              <a:spcAft>
                <a:spcPts val="0"/>
              </a:spcAft>
              <a:buNone/>
            </a:pPr>
            <a:r>
              <a:t/>
            </a:r>
            <a:endParaRPr/>
          </a:p>
          <a:p>
            <a:pPr indent="0" lvl="0" marL="0">
              <a:spcBef>
                <a:spcPts val="0"/>
              </a:spcBef>
              <a:spcAft>
                <a:spcPts val="0"/>
              </a:spcAft>
              <a:buNone/>
            </a:pPr>
            <a:r>
              <a:rPr lang="en"/>
              <a:t>**La direction informatique** : on est là dans un modèle intermédiaire, où l’informatique joue le rôle d’une SSII interne opérant dans le cadre d’un catalogue de produits et services qui font l’objet d’un contrat de service. Ses prestations sont le plus souvent refacturées aux différents départements de l’entreprise.</a:t>
            </a:r>
            <a:endParaRPr/>
          </a:p>
          <a:p>
            <a:pPr indent="0" lvl="0" marL="0">
              <a:spcBef>
                <a:spcPts val="0"/>
              </a:spcBef>
              <a:spcAft>
                <a:spcPts val="0"/>
              </a:spcAft>
              <a:buNone/>
            </a:pPr>
            <a:r>
              <a:t/>
            </a:r>
            <a:endParaRPr/>
          </a:p>
          <a:p>
            <a:pPr indent="0" lvl="0" marL="0">
              <a:spcBef>
                <a:spcPts val="0"/>
              </a:spcBef>
              <a:spcAft>
                <a:spcPts val="0"/>
              </a:spcAft>
              <a:buNone/>
            </a:pPr>
            <a:r>
              <a:rPr lang="en"/>
              <a:t>Ce qui caractérise ces deux modèles d’organisation, c’est le manque de proactivité et d’implication des équipes informatiques dans les enjeux stratégiques de l’entreprise. Dans les deux cas, les équipes répondent aux demandes internes, mais ne sont pas force de proposition sur les projets stratégiques de l’entre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processus métier</a:t>
            </a:r>
            <a:endParaRPr/>
          </a:p>
        </p:txBody>
      </p:sp>
      <p:sp>
        <p:nvSpPr>
          <p:cNvPr id="194" name="Shape 19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Processus décrivant la façon de fonctionner de l'entreprise ou du client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processus SI</a:t>
            </a:r>
            <a:endParaRPr/>
          </a:p>
        </p:txBody>
      </p:sp>
      <p:sp>
        <p:nvSpPr>
          <p:cNvPr id="200" name="Shape 20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Processus permettant de faire fonctionner votre SI</a:t>
            </a:r>
            <a:endParaRPr/>
          </a:p>
          <a:p>
            <a:pPr indent="0" lvl="0" marL="0">
              <a:spcBef>
                <a:spcPts val="0"/>
              </a:spcBef>
              <a:spcAft>
                <a:spcPts val="0"/>
              </a:spcAft>
              <a:buNone/>
            </a:pPr>
            <a:r>
              <a:rPr lang="en"/>
              <a:t>Ils se bases sur les composants de votre SI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Service SI</a:t>
            </a:r>
            <a:endParaRPr/>
          </a:p>
        </p:txBody>
      </p:sp>
      <p:sp>
        <p:nvSpPr>
          <p:cNvPr id="206" name="Shape 20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Service de votre SI en direction du client ou métier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centre de cout =&gt; Centre de profil</a:t>
            </a:r>
            <a:endParaRPr/>
          </a:p>
        </p:txBody>
      </p:sp>
      <p:sp>
        <p:nvSpPr>
          <p:cNvPr id="212" name="Shape 21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 composants de votre SI ont un coût facile à calculer. Il est cependant compliqué d'en extraire des profits. On dit alors que le SI est un centre de coût.</a:t>
            </a:r>
            <a:endParaRPr/>
          </a:p>
          <a:p>
            <a:pPr indent="0" lvl="0" marL="0">
              <a:spcBef>
                <a:spcPts val="0"/>
              </a:spcBef>
              <a:spcAft>
                <a:spcPts val="0"/>
              </a:spcAft>
              <a:buNone/>
            </a:pPr>
            <a:r>
              <a:t/>
            </a:r>
            <a:endParaRPr/>
          </a:p>
          <a:p>
            <a:pPr indent="0" lvl="0" marL="0">
              <a:spcBef>
                <a:spcPts val="0"/>
              </a:spcBef>
              <a:spcAft>
                <a:spcPts val="0"/>
              </a:spcAft>
              <a:buNone/>
            </a:pPr>
            <a:r>
              <a:rPr lang="en"/>
              <a:t>Transformer votre SI en centre de profits</a:t>
            </a:r>
            <a:endParaRPr/>
          </a:p>
          <a:p>
            <a:pPr indent="0" lvl="0" marL="0">
              <a:spcBef>
                <a:spcPts val="0"/>
              </a:spcBef>
              <a:spcAft>
                <a:spcPts val="0"/>
              </a:spcAft>
              <a:buNone/>
            </a:pPr>
            <a:r>
              <a:rPr lang="en"/>
              <a:t>--------------------------</a:t>
            </a:r>
            <a:endParaRPr/>
          </a:p>
          <a:p>
            <a:pPr indent="0" lvl="0" marL="0">
              <a:spcBef>
                <a:spcPts val="0"/>
              </a:spcBef>
              <a:spcAft>
                <a:spcPts val="0"/>
              </a:spcAft>
              <a:buNone/>
            </a:pPr>
            <a:r>
              <a:t/>
            </a:r>
            <a:endParaRPr/>
          </a:p>
          <a:p>
            <a:pPr indent="0" lvl="0" marL="0">
              <a:spcBef>
                <a:spcPts val="0"/>
              </a:spcBef>
              <a:spcAft>
                <a:spcPts val="0"/>
              </a:spcAft>
              <a:buNone/>
            </a:pPr>
            <a:r>
              <a:rPr lang="en"/>
              <a:t>L'objectif est d'arriver à aligner les processus SI sur des objectifs métiers. </a:t>
            </a:r>
            <a:endParaRPr/>
          </a:p>
          <a:p>
            <a:pPr indent="0" lvl="0" marL="0">
              <a:spcBef>
                <a:spcPts val="0"/>
              </a:spcBef>
              <a:spcAft>
                <a:spcPts val="0"/>
              </a:spcAft>
              <a:buNone/>
            </a:pPr>
            <a:r>
              <a:rPr lang="en"/>
              <a:t>Les objectifs métiers se basent sur des processus métiers </a:t>
            </a:r>
            <a:endParaRPr/>
          </a:p>
          <a:p>
            <a:pPr indent="0" lvl="0" marL="0">
              <a:spcBef>
                <a:spcPts val="0"/>
              </a:spcBef>
              <a:spcAft>
                <a:spcPts val="0"/>
              </a:spcAft>
              <a:buNone/>
            </a:pPr>
            <a:r>
              <a:rPr lang="en"/>
              <a:t>Ces processus métiers sont généralement, directement ou indirectement, des sources de profits (Valeur ajouté)</a:t>
            </a:r>
            <a:endParaRPr/>
          </a:p>
          <a:p>
            <a:pPr indent="0" lvl="0" marL="0">
              <a:spcBef>
                <a:spcPts val="0"/>
              </a:spcBef>
              <a:spcAft>
                <a:spcPts val="0"/>
              </a:spcAft>
              <a:buNone/>
            </a:pPr>
            <a:r>
              <a:rPr lang="en"/>
              <a:t>Ces processus métiers utilise des Service SI qui se basent sur des processus SI qui eux même utilise vos composants de SI.</a:t>
            </a:r>
            <a:endParaRPr/>
          </a:p>
          <a:p>
            <a:pPr indent="0" lvl="0" marL="0">
              <a:spcBef>
                <a:spcPts val="0"/>
              </a:spcBef>
              <a:spcAft>
                <a:spcPts val="0"/>
              </a:spcAft>
              <a:buNone/>
            </a:pPr>
            <a:r>
              <a:rPr lang="en"/>
              <a:t>Comment réorganiser nos processus SI pour les alignés sur les processus métiers et pouvoir en déduire une partie de la valeur ajouté.</a:t>
            </a:r>
            <a:endParaRPr/>
          </a:p>
          <a:p>
            <a:pPr indent="0" lvl="0" marL="0">
              <a:spcBef>
                <a:spcPts val="0"/>
              </a:spcBef>
              <a:spcAft>
                <a:spcPts val="0"/>
              </a:spcAft>
              <a:buNone/>
            </a:pPr>
            <a:r>
              <a:rPr lang="en"/>
              <a:t>C'est ce qui s'appelle la rationalisation du SI.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créer de la valeur</a:t>
            </a:r>
            <a:endParaRPr/>
          </a:p>
        </p:txBody>
      </p:sp>
      <p:sp>
        <p:nvSpPr>
          <p:cNvPr id="218" name="Shape 2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valeur (ou valeur ajouté) n'est pas seulement calculée en terme financier. La notoriété, l'innovation etc. peuvent être source de valeur.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pilotage des SI</a:t>
            </a:r>
            <a:endParaRPr/>
          </a:p>
        </p:txBody>
      </p:sp>
      <p:sp>
        <p:nvSpPr>
          <p:cNvPr id="224" name="Shape 22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prestataires ou fournisseurs</a:t>
            </a:r>
            <a:endParaRPr/>
          </a:p>
        </p:txBody>
      </p:sp>
      <p:sp>
        <p:nvSpPr>
          <p:cNvPr id="230" name="Shape 2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Mettre en place un processus de SI pour gérer les fournisseurs: </a:t>
            </a:r>
            <a:endParaRPr/>
          </a:p>
          <a:p>
            <a:pPr indent="0" lvl="0" marL="0">
              <a:spcBef>
                <a:spcPts val="0"/>
              </a:spcBef>
              <a:spcAft>
                <a:spcPts val="0"/>
              </a:spcAft>
              <a:buNone/>
            </a:pPr>
            <a:r>
              <a:rPr lang="en"/>
              <a:t>- les contrats</a:t>
            </a:r>
            <a:endParaRPr/>
          </a:p>
          <a:p>
            <a:pPr indent="0" lvl="0" marL="0">
              <a:spcBef>
                <a:spcPts val="0"/>
              </a:spcBef>
              <a:spcAft>
                <a:spcPts val="0"/>
              </a:spcAft>
              <a:buNone/>
            </a:pPr>
            <a:r>
              <a:rPr lang="en"/>
              <a:t>- le respect des engagements</a:t>
            </a:r>
            <a:endParaRPr/>
          </a:p>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risques</a:t>
            </a:r>
            <a:endParaRPr/>
          </a:p>
        </p:txBody>
      </p:sp>
      <p:sp>
        <p:nvSpPr>
          <p:cNvPr id="236" name="Shape 2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Mettre en place un processus de gestion des risques (voir cours gestion des coût)</a:t>
            </a:r>
            <a:endParaRPr/>
          </a:p>
          <a:p>
            <a:pPr indent="0" lvl="0" marL="0">
              <a:spcBef>
                <a:spcPts val="0"/>
              </a:spcBef>
              <a:spcAft>
                <a:spcPts val="0"/>
              </a:spcAft>
              <a:buNone/>
            </a:pPr>
            <a:r>
              <a:rPr lang="en"/>
              <a:t>Le lier à une DARE (ou RIDA) permettant de gérer la main courante du SI autour des :</a:t>
            </a:r>
            <a:endParaRPr/>
          </a:p>
          <a:p>
            <a:pPr indent="0" lvl="0" marL="0">
              <a:spcBef>
                <a:spcPts val="0"/>
              </a:spcBef>
              <a:spcAft>
                <a:spcPts val="0"/>
              </a:spcAft>
              <a:buNone/>
            </a:pPr>
            <a:r>
              <a:rPr lang="en"/>
              <a:t>- Décisions prises</a:t>
            </a:r>
            <a:endParaRPr/>
          </a:p>
          <a:p>
            <a:pPr indent="0" lvl="0" marL="0">
              <a:spcBef>
                <a:spcPts val="0"/>
              </a:spcBef>
              <a:spcAft>
                <a:spcPts val="0"/>
              </a:spcAft>
              <a:buNone/>
            </a:pPr>
            <a:r>
              <a:rPr lang="en"/>
              <a:t>- Actions à mener</a:t>
            </a:r>
            <a:endParaRPr/>
          </a:p>
          <a:p>
            <a:pPr indent="0" lvl="0" marL="0">
              <a:spcBef>
                <a:spcPts val="0"/>
              </a:spcBef>
              <a:spcAft>
                <a:spcPts val="0"/>
              </a:spcAft>
              <a:buNone/>
            </a:pPr>
            <a:r>
              <a:rPr lang="en"/>
              <a:t>- Risque à gérer</a:t>
            </a:r>
            <a:endParaRPr/>
          </a:p>
          <a:p>
            <a:pPr indent="0" lvl="0" marL="0">
              <a:spcBef>
                <a:spcPts val="0"/>
              </a:spcBef>
              <a:spcAft>
                <a:spcPts val="0"/>
              </a:spcAft>
              <a:buNone/>
            </a:pPr>
            <a:r>
              <a:rPr lang="en"/>
              <a:t>- Evénement gérer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roue de deming</a:t>
            </a:r>
            <a:endParaRPr/>
          </a:p>
        </p:txBody>
      </p:sp>
      <p:sp>
        <p:nvSpPr>
          <p:cNvPr id="242" name="Shape 24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--Plan--</a:t>
            </a:r>
            <a:endParaRPr/>
          </a:p>
          <a:p>
            <a:pPr indent="0" lvl="0" marL="0">
              <a:spcBef>
                <a:spcPts val="0"/>
              </a:spcBef>
              <a:spcAft>
                <a:spcPts val="0"/>
              </a:spcAft>
              <a:buNone/>
            </a:pPr>
            <a:r>
              <a:rPr lang="en"/>
              <a:t>Planifier et préparer le travail à effectuer. Etablir les objectifs, définir les tâches à exécuter.</a:t>
            </a:r>
            <a:endParaRPr/>
          </a:p>
          <a:p>
            <a:pPr indent="0" lvl="0" marL="0">
              <a:spcBef>
                <a:spcPts val="0"/>
              </a:spcBef>
              <a:spcAft>
                <a:spcPts val="0"/>
              </a:spcAft>
              <a:buNone/>
            </a:pPr>
            <a:r>
              <a:rPr lang="en"/>
              <a:t>--Do--</a:t>
            </a:r>
            <a:endParaRPr/>
          </a:p>
          <a:p>
            <a:pPr indent="0" lvl="0" marL="0">
              <a:spcBef>
                <a:spcPts val="0"/>
              </a:spcBef>
              <a:spcAft>
                <a:spcPts val="0"/>
              </a:spcAft>
              <a:buNone/>
            </a:pPr>
            <a:r>
              <a:rPr lang="en"/>
              <a:t>Faire, réaliser. Executer les tâches prévues. Il peut être intéressant de limiter l'ampleur et la portée des tâches à exécuter afin de disposer d'un meilleur contrôle (processus répétitif).</a:t>
            </a:r>
            <a:endParaRPr/>
          </a:p>
          <a:p>
            <a:pPr indent="0" lvl="0" marL="0">
              <a:spcBef>
                <a:spcPts val="0"/>
              </a:spcBef>
              <a:spcAft>
                <a:spcPts val="0"/>
              </a:spcAft>
              <a:buNone/>
            </a:pPr>
            <a:r>
              <a:rPr lang="en"/>
              <a:t>--Check--</a:t>
            </a:r>
            <a:endParaRPr/>
          </a:p>
          <a:p>
            <a:pPr indent="0" lvl="0" marL="0">
              <a:spcBef>
                <a:spcPts val="0"/>
              </a:spcBef>
              <a:spcAft>
                <a:spcPts val="0"/>
              </a:spcAft>
              <a:buNone/>
            </a:pPr>
            <a:r>
              <a:rPr lang="en"/>
              <a:t>Vérifier les résultats. Mesurer et comparer avec les prévisions.</a:t>
            </a:r>
            <a:endParaRPr/>
          </a:p>
          <a:p>
            <a:pPr indent="0" lvl="0" marL="0">
              <a:spcBef>
                <a:spcPts val="0"/>
              </a:spcBef>
              <a:spcAft>
                <a:spcPts val="0"/>
              </a:spcAft>
              <a:buNone/>
            </a:pPr>
            <a:r>
              <a:rPr lang="en"/>
              <a:t>--Act--</a:t>
            </a:r>
            <a:endParaRPr/>
          </a:p>
          <a:p>
            <a:pPr indent="0" lvl="0" marL="0">
              <a:spcBef>
                <a:spcPts val="0"/>
              </a:spcBef>
              <a:spcAft>
                <a:spcPts val="0"/>
              </a:spcAft>
              <a:buNone/>
            </a:pPr>
            <a:r>
              <a:rPr lang="en"/>
              <a:t>Agir, corriger, prendre les décisions qui s'imposent. Identifier les causes des dérives entre le réalisé et l'attendu. Identifier les nouveaux points d'intervention, redéfinir les processus si nécessaire. </a:t>
            </a:r>
            <a:endParaRPr/>
          </a:p>
          <a:p>
            <a:pPr indent="0" lvl="0" marL="0">
              <a:spcBef>
                <a:spcPts val="0"/>
              </a:spcBef>
              <a:spcAft>
                <a:spcPts val="0"/>
              </a:spcAft>
              <a:buNone/>
            </a:pPr>
            <a:r>
              <a:rPr lang="en"/>
              <a:t>Boucler, c'est une roue.</a:t>
            </a:r>
            <a:endParaRPr/>
          </a:p>
          <a:p>
            <a:pPr indent="0" lvl="0" marL="0">
              <a:spcBef>
                <a:spcPts val="0"/>
              </a:spcBef>
              <a:spcAft>
                <a:spcPts val="0"/>
              </a:spcAft>
              <a:buNone/>
            </a:pPr>
            <a:r>
              <a:t/>
            </a:r>
            <a:endParaRPr/>
          </a:p>
        </p:txBody>
      </p:sp>
      <p:pic>
        <p:nvPicPr>
          <p:cNvPr id="243" name="Shape 243"/>
          <p:cNvPicPr preferRelativeResize="0"/>
          <p:nvPr/>
        </p:nvPicPr>
        <p:blipFill>
          <a:blip r:embed="rId3">
            <a:alphaModFix/>
          </a:blip>
          <a:stretch>
            <a:fillRect/>
          </a:stretch>
        </p:blipFill>
        <p:spPr>
          <a:xfrm>
            <a:off x="5197726" y="1919075"/>
            <a:ext cx="2989022" cy="270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3 domaines</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 études</a:t>
            </a:r>
            <a:endParaRPr/>
          </a:p>
          <a:p>
            <a:pPr indent="0" lvl="0" marL="0">
              <a:spcBef>
                <a:spcPts val="0"/>
              </a:spcBef>
              <a:spcAft>
                <a:spcPts val="0"/>
              </a:spcAft>
              <a:buNone/>
            </a:pPr>
            <a:r>
              <a:rPr lang="en"/>
              <a:t>L'infra</a:t>
            </a:r>
            <a:endParaRPr/>
          </a:p>
          <a:p>
            <a:pPr indent="0" lvl="0" marL="0">
              <a:spcBef>
                <a:spcPts val="0"/>
              </a:spcBef>
              <a:spcAft>
                <a:spcPts val="0"/>
              </a:spcAft>
              <a:buNone/>
            </a:pPr>
            <a:r>
              <a:rPr lang="en"/>
              <a:t>La production (support)</a:t>
            </a:r>
            <a:endParaRPr/>
          </a:p>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indicateurs</a:t>
            </a:r>
            <a:endParaRPr/>
          </a:p>
        </p:txBody>
      </p:sp>
      <p:sp>
        <p:nvSpPr>
          <p:cNvPr id="249" name="Shape 2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Voir diapositives dédiées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MOE / MOA</a:t>
            </a:r>
            <a:endParaRPr/>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Hiérarchie complexe</a:t>
            </a:r>
            <a:endParaRPr/>
          </a:p>
          <a:p>
            <a:pPr indent="0" lvl="0" marL="0">
              <a:spcBef>
                <a:spcPts val="0"/>
              </a:spcBef>
              <a:spcAft>
                <a:spcPts val="0"/>
              </a:spcAft>
              <a:buNone/>
            </a:pPr>
            <a:r>
              <a:rPr lang="en"/>
              <a:t>- relation souvent conflictuelle en raison d'enjeux différents</a:t>
            </a:r>
            <a:endParaRPr/>
          </a:p>
          <a:p>
            <a:pPr indent="0" lvl="0" marL="0">
              <a:spcBef>
                <a:spcPts val="0"/>
              </a:spcBef>
              <a:spcAft>
                <a:spcPts val="0"/>
              </a:spcAft>
              <a:buNone/>
            </a:pPr>
            <a:r>
              <a:rPr lang="en"/>
              <a:t>- MOE et MOA plus ou moins mature, besoin de passer par une phase de maturation du fonctionnement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instances</a:t>
            </a:r>
            <a:endParaRPr/>
          </a:p>
        </p:txBody>
      </p:sp>
      <p:sp>
        <p:nvSpPr>
          <p:cNvPr id="92" name="Shape 9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Comité de projet ==&gt; Gestion opération d'un projet </a:t>
            </a:r>
            <a:endParaRPr/>
          </a:p>
          <a:p>
            <a:pPr indent="0" lvl="0" marL="0">
              <a:spcBef>
                <a:spcPts val="0"/>
              </a:spcBef>
              <a:spcAft>
                <a:spcPts val="0"/>
              </a:spcAft>
              <a:buNone/>
            </a:pPr>
            <a:r>
              <a:rPr lang="en"/>
              <a:t>- Comité de pilotage ==&gt; Gestion générale d'une direction de projet</a:t>
            </a:r>
            <a:endParaRPr/>
          </a:p>
          <a:p>
            <a:pPr indent="0" lvl="0" marL="0">
              <a:spcBef>
                <a:spcPts val="0"/>
              </a:spcBef>
              <a:spcAft>
                <a:spcPts val="0"/>
              </a:spcAft>
              <a:buNone/>
            </a:pPr>
            <a:r>
              <a:rPr lang="en"/>
              <a:t>- Comité stratégique ==&gt; Gestion stratégique entre entités d'entrerpises</a:t>
            </a:r>
            <a:endParaRPr/>
          </a:p>
          <a:p>
            <a:pPr indent="0" lvl="0" marL="0">
              <a:spcBef>
                <a:spcPts val="0"/>
              </a:spcBef>
              <a:spcAft>
                <a:spcPts val="0"/>
              </a:spcAft>
              <a:buNone/>
            </a:pPr>
            <a:r>
              <a:rPr lang="en"/>
              <a:t>- Comité directeur ==&gt; Gestion d'entreprise entre les directions.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Composants d'un SI</a:t>
            </a:r>
            <a:endParaRPr/>
          </a:p>
        </p:txBody>
      </p:sp>
      <p:sp>
        <p:nvSpPr>
          <p:cNvPr id="98" name="Shape 9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matériels</a:t>
            </a:r>
            <a:endParaRPr/>
          </a:p>
          <a:p>
            <a:pPr indent="0" lvl="0" marL="0">
              <a:spcBef>
                <a:spcPts val="0"/>
              </a:spcBef>
              <a:spcAft>
                <a:spcPts val="0"/>
              </a:spcAft>
              <a:buNone/>
            </a:pPr>
            <a:r>
              <a:rPr lang="en"/>
              <a:t>- logiciels </a:t>
            </a:r>
            <a:endParaRPr/>
          </a:p>
          <a:p>
            <a:pPr indent="0" lvl="0" marL="0">
              <a:spcBef>
                <a:spcPts val="0"/>
              </a:spcBef>
              <a:spcAft>
                <a:spcPts val="0"/>
              </a:spcAft>
              <a:buNone/>
            </a:pPr>
            <a:r>
              <a:rPr lang="en"/>
              <a:t>- personnel (ressources humaines) </a:t>
            </a:r>
            <a:endParaRPr/>
          </a:p>
          <a:p>
            <a:pPr indent="0" lvl="0" marL="0">
              <a:spcBef>
                <a:spcPts val="0"/>
              </a:spcBef>
              <a:spcAft>
                <a:spcPts val="0"/>
              </a:spcAft>
              <a:buNone/>
            </a:pPr>
            <a:r>
              <a:rPr lang="en"/>
              <a:t>- données </a:t>
            </a:r>
            <a:endParaRPr/>
          </a:p>
          <a:p>
            <a:pPr indent="0" lvl="0" marL="0">
              <a:spcBef>
                <a:spcPts val="0"/>
              </a:spcBef>
              <a:spcAft>
                <a:spcPts val="0"/>
              </a:spcAft>
              <a:buNone/>
            </a:pPr>
            <a:r>
              <a:rPr lang="en"/>
              <a:t>- processus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Vision système d'un SI</a:t>
            </a:r>
            <a:endParaRPr/>
          </a:p>
        </p:txBody>
      </p:sp>
      <p:sp>
        <p:nvSpPr>
          <p:cNvPr id="104" name="Shape 10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05" name="Shape 105"/>
          <p:cNvPicPr preferRelativeResize="0"/>
          <p:nvPr/>
        </p:nvPicPr>
        <p:blipFill>
          <a:blip r:embed="rId3">
            <a:alphaModFix/>
          </a:blip>
          <a:stretch>
            <a:fillRect/>
          </a:stretch>
        </p:blipFill>
        <p:spPr>
          <a:xfrm>
            <a:off x="4929737" y="2333077"/>
            <a:ext cx="3525000" cy="18791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Systèmes centralisés / Systèmes distribués</a:t>
            </a:r>
            <a:endParaRPr/>
          </a:p>
        </p:txBody>
      </p:sp>
      <p:sp>
        <p:nvSpPr>
          <p:cNvPr id="111" name="Shape 11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Centralisé ==&gt; ERP</a:t>
            </a:r>
            <a:endParaRPr/>
          </a:p>
          <a:p>
            <a:pPr indent="0" lvl="0" marL="0">
              <a:spcBef>
                <a:spcPts val="0"/>
              </a:spcBef>
              <a:spcAft>
                <a:spcPts val="0"/>
              </a:spcAft>
              <a:buNone/>
            </a:pPr>
            <a:r>
              <a:rPr lang="en"/>
              <a:t>Décentralisé ==&gt; systèmes spécifiques communiquant entre eux.</a:t>
            </a:r>
            <a:endParaRPr/>
          </a:p>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interne / Externalisé</a:t>
            </a:r>
            <a:endParaRPr/>
          </a:p>
        </p:txBody>
      </p:sp>
      <p:sp>
        <p:nvSpPr>
          <p:cNvPr id="117" name="Shape 1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SI internalisé : Les composants sont gérés en interne.</a:t>
            </a:r>
            <a:endParaRPr/>
          </a:p>
          <a:p>
            <a:pPr indent="0" lvl="0" marL="0">
              <a:spcBef>
                <a:spcPts val="0"/>
              </a:spcBef>
              <a:spcAft>
                <a:spcPts val="0"/>
              </a:spcAft>
              <a:buNone/>
            </a:pPr>
            <a:r>
              <a:rPr lang="en"/>
              <a:t>- SI externalisé : les composants sont gérés en externe.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