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ciones.registraduria.gov.co:81/elec20180311/resultados/99SE/BXXXX/DSE99999.htm" TargetMode="External"/><Relationship Id="rId2" Type="http://schemas.openxmlformats.org/officeDocument/2006/relationships/hyperlink" Target="https://resultados.registraduria.gov.co/senado/0/colombi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ADE4-0EB5-4272-9C67-0B738FC4F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Nivel de decisión en el senado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B3FC6-7F30-45B1-A600-A96726BD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Antonio Linares Sancho</a:t>
            </a:r>
          </a:p>
        </p:txBody>
      </p:sp>
    </p:spTree>
    <p:extLst>
      <p:ext uri="{BB962C8B-B14F-4D97-AF65-F5344CB8AC3E}">
        <p14:creationId xmlns:p14="http://schemas.microsoft.com/office/powerpoint/2010/main" val="268104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5C32-6960-4DE4-B228-228A4D9C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Pregunta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334B-D5D2-4CC1-887A-3D8368D001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CO" cap="none" dirty="0"/>
              <a:t>Tomo los porcentajes de votos por departamento de los tres partidos más populares en el país</a:t>
            </a:r>
          </a:p>
          <a:p>
            <a:r>
              <a:rPr lang="es-CO" cap="none" dirty="0"/>
              <a:t>Defino x = porcentaje de votos a favor de partido ganador entre los tres – suma de porcentaje de votos a favor de los dos partidos siguientes</a:t>
            </a:r>
          </a:p>
          <a:p>
            <a:r>
              <a:rPr lang="es-CO" cap="none" dirty="0"/>
              <a:t>Si x &gt; 0, y = 1 (Decidido). De lo contrario, y = 0 (Reñido)</a:t>
            </a:r>
          </a:p>
          <a:p>
            <a:r>
              <a:rPr lang="es-CO" b="1" cap="none" dirty="0"/>
              <a:t>Pregunta: ¿ Se puede esperar que las elecciones a senado actuales sean igual de decididas que las elecciones pasadas ? </a:t>
            </a:r>
          </a:p>
          <a:p>
            <a:r>
              <a:rPr lang="es-CO" cap="none" dirty="0"/>
              <a:t>El interesado en conocer la respuesta es Antonio Linares Sancho (yo)</a:t>
            </a:r>
          </a:p>
          <a:p>
            <a:r>
              <a:rPr lang="es-CO" cap="none" dirty="0"/>
              <a:t>El análisis se hará con datos de 32 departamentos</a:t>
            </a:r>
          </a:p>
        </p:txBody>
      </p:sp>
    </p:spTree>
    <p:extLst>
      <p:ext uri="{BB962C8B-B14F-4D97-AF65-F5344CB8AC3E}">
        <p14:creationId xmlns:p14="http://schemas.microsoft.com/office/powerpoint/2010/main" val="391630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0EFA-8367-47AE-8C89-37F03285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5E29-5EE1-45E4-B8A1-FEE7D4F2D9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cap="none" dirty="0"/>
              <a:t>Se extrajeron los siguientes datos por departamento en los años 2018 y 2022:</a:t>
            </a:r>
          </a:p>
          <a:p>
            <a:pPr lvl="1"/>
            <a:r>
              <a:rPr lang="es-CO" cap="none" dirty="0"/>
              <a:t>Porcentaje de votos a favor de los tres partidos más populares en el país en 2018 </a:t>
            </a:r>
            <a:r>
              <a:rPr lang="es-CO" cap="none" dirty="0">
                <a:sym typeface="Wingdings" panose="05000000000000000000" pitchFamily="2" charset="2"/>
              </a:rPr>
              <a:t> </a:t>
            </a:r>
            <a:r>
              <a:rPr lang="es-CO" b="1" cap="none" dirty="0">
                <a:sym typeface="Wingdings" panose="05000000000000000000" pitchFamily="2" charset="2"/>
              </a:rPr>
              <a:t>X_18 </a:t>
            </a:r>
            <a:r>
              <a:rPr lang="es-CO" cap="none" dirty="0">
                <a:sym typeface="Wingdings" panose="05000000000000000000" pitchFamily="2" charset="2"/>
              </a:rPr>
              <a:t>y </a:t>
            </a:r>
            <a:r>
              <a:rPr lang="es-CO" b="1" cap="none" dirty="0">
                <a:sym typeface="Wingdings" panose="05000000000000000000" pitchFamily="2" charset="2"/>
              </a:rPr>
              <a:t>X_22</a:t>
            </a:r>
          </a:p>
          <a:p>
            <a:pPr lvl="1"/>
            <a:r>
              <a:rPr lang="es-CO" b="1" cap="none" dirty="0">
                <a:sym typeface="Wingdings" panose="05000000000000000000" pitchFamily="2" charset="2"/>
              </a:rPr>
              <a:t>X_18, X_22  </a:t>
            </a:r>
            <a:r>
              <a:rPr lang="es-CO" cap="none" dirty="0">
                <a:sym typeface="Wingdings" panose="05000000000000000000" pitchFamily="2" charset="2"/>
              </a:rPr>
              <a:t>Matriz 32 x 3, cada columna corresponde a un partido y cada fila a un departamento</a:t>
            </a:r>
          </a:p>
          <a:p>
            <a:pPr lvl="1"/>
            <a:r>
              <a:rPr lang="es-CO" cap="none" dirty="0"/>
              <a:t>Datos 2022 obtenidos de </a:t>
            </a:r>
            <a:r>
              <a:rPr lang="es-CO" cap="none" dirty="0">
                <a:hlinkClick r:id="rId2"/>
              </a:rPr>
              <a:t>https://resultados.registraduria.gov.co/senado/0/colombia</a:t>
            </a:r>
            <a:endParaRPr lang="es-CO" cap="none" dirty="0"/>
          </a:p>
          <a:p>
            <a:pPr lvl="1"/>
            <a:r>
              <a:rPr lang="es-CO" cap="none" dirty="0"/>
              <a:t>Datos 2018 obtenidos de </a:t>
            </a:r>
            <a:r>
              <a:rPr lang="es-CO" cap="none" dirty="0">
                <a:hlinkClick r:id="rId3"/>
              </a:rPr>
              <a:t>https://elecciones.registraduria.gov.co:81/elec20180311/resultados/99SE/BXXXX/DSE99999.htm</a:t>
            </a:r>
            <a:endParaRPr lang="es-CO" cap="none" dirty="0"/>
          </a:p>
          <a:p>
            <a:pPr lvl="1"/>
            <a:endParaRPr lang="es-CO" cap="none" dirty="0"/>
          </a:p>
        </p:txBody>
      </p:sp>
    </p:spTree>
    <p:extLst>
      <p:ext uri="{BB962C8B-B14F-4D97-AF65-F5344CB8AC3E}">
        <p14:creationId xmlns:p14="http://schemas.microsoft.com/office/powerpoint/2010/main" val="174144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AE888BE-8005-4CCE-896C-080324E34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8FC86E6-E998-4206-91E0-B59D470E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EE4CC29-757A-4ECB-8968-4178EEE5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08" y="643467"/>
            <a:ext cx="3689716" cy="5571066"/>
          </a:xfrm>
          <a:prstGeom prst="rect">
            <a:avLst/>
          </a:prstGeom>
        </p:spPr>
      </p:pic>
      <p:sp>
        <p:nvSpPr>
          <p:cNvPr id="18" name="Rectangle 13">
            <a:extLst>
              <a:ext uri="{FF2B5EF4-FFF2-40B4-BE49-F238E27FC236}">
                <a16:creationId xmlns:a16="http://schemas.microsoft.com/office/drawing/2014/main" id="{D6428EA6-A7A9-452D-9FE2-796359011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690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B9C8A67-0615-4DDD-88D9-EB3E93D7D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175" y="643467"/>
            <a:ext cx="40487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DCEE-1D16-49E3-A799-81B1BF63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439A-7A94-46CE-A2A6-56572FC48E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CO" cap="none" dirty="0"/>
              <a:t>Sea </a:t>
            </a:r>
            <a:r>
              <a:rPr lang="es-CO" b="1" cap="none" dirty="0"/>
              <a:t>Y_18</a:t>
            </a:r>
            <a:r>
              <a:rPr lang="es-CO" cap="none" dirty="0"/>
              <a:t> un vector de valores binarios tal que:</a:t>
            </a:r>
          </a:p>
          <a:p>
            <a:pPr lvl="1"/>
            <a:r>
              <a:rPr lang="es-CO" b="1" cap="none" dirty="0"/>
              <a:t>Y_18</a:t>
            </a:r>
            <a:r>
              <a:rPr lang="es-CO" cap="none" dirty="0"/>
              <a:t> = 1 si x &gt; 0</a:t>
            </a:r>
          </a:p>
          <a:p>
            <a:pPr lvl="1"/>
            <a:r>
              <a:rPr lang="es-CO" b="1" cap="none" dirty="0"/>
              <a:t>Y_18</a:t>
            </a:r>
            <a:r>
              <a:rPr lang="es-CO" cap="none" dirty="0"/>
              <a:t> = 0 si x &lt;= 0</a:t>
            </a:r>
          </a:p>
          <a:p>
            <a:r>
              <a:rPr lang="es-CO" cap="none" dirty="0"/>
              <a:t>modelo predictor con </a:t>
            </a:r>
            <a:r>
              <a:rPr lang="es-CO" cap="none" dirty="0" err="1"/>
              <a:t>sklearn.linear_model.LogisticRegression</a:t>
            </a:r>
            <a:r>
              <a:rPr lang="es-CO" cap="none" dirty="0"/>
              <a:t>().</a:t>
            </a:r>
            <a:r>
              <a:rPr lang="es-CO" cap="none" dirty="0" err="1"/>
              <a:t>fit</a:t>
            </a:r>
            <a:r>
              <a:rPr lang="es-CO" cap="none" dirty="0"/>
              <a:t>(X,Y).</a:t>
            </a:r>
            <a:r>
              <a:rPr lang="es-CO" cap="none" dirty="0" err="1"/>
              <a:t>predict</a:t>
            </a:r>
            <a:r>
              <a:rPr lang="es-CO" cap="none" dirty="0"/>
              <a:t>(X)</a:t>
            </a:r>
          </a:p>
          <a:p>
            <a:r>
              <a:rPr lang="es-CO" cap="none" dirty="0"/>
              <a:t>Se evalúa el modelo con </a:t>
            </a:r>
            <a:r>
              <a:rPr lang="es-CO" b="1" cap="none" dirty="0"/>
              <a:t>Y_22 </a:t>
            </a:r>
            <a:r>
              <a:rPr lang="es-CO" cap="none" dirty="0"/>
              <a:t>y se analizan los respectivos valores de </a:t>
            </a:r>
            <a:r>
              <a:rPr lang="es-CO" cap="none" dirty="0" err="1"/>
              <a:t>Precision</a:t>
            </a:r>
            <a:r>
              <a:rPr lang="es-CO" cap="none" dirty="0"/>
              <a:t> y </a:t>
            </a:r>
            <a:r>
              <a:rPr lang="es-CO" cap="none" dirty="0" err="1"/>
              <a:t>Recall</a:t>
            </a:r>
            <a:endParaRPr lang="es-CO" cap="none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863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E77D5960-B3B3-4AE1-8BBD-3C55D906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6">
            <a:extLst>
              <a:ext uri="{FF2B5EF4-FFF2-40B4-BE49-F238E27FC236}">
                <a16:creationId xmlns:a16="http://schemas.microsoft.com/office/drawing/2014/main" id="{9CB45896-DF82-4158-8135-BB4EF2219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6" name="Rectangle 48">
            <a:extLst>
              <a:ext uri="{FF2B5EF4-FFF2-40B4-BE49-F238E27FC236}">
                <a16:creationId xmlns:a16="http://schemas.microsoft.com/office/drawing/2014/main" id="{5E2D77DB-5447-43F6-ABBB-91A47ED76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">
            <a:extLst>
              <a:ext uri="{FF2B5EF4-FFF2-40B4-BE49-F238E27FC236}">
                <a16:creationId xmlns:a16="http://schemas.microsoft.com/office/drawing/2014/main" id="{4B24ADA1-2A2D-4E45-8962-73C1FE0E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C81964F-85EC-4AB4-B6BB-632DEB32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947" y="116081"/>
            <a:ext cx="4530035" cy="662583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8" name="Picture 52">
            <a:extLst>
              <a:ext uri="{FF2B5EF4-FFF2-40B4-BE49-F238E27FC236}">
                <a16:creationId xmlns:a16="http://schemas.microsoft.com/office/drawing/2014/main" id="{7B46D7A5-BE0B-4CCC-ABAE-8B9F0AB6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A143B8-8F97-44BD-AB3A-81F51431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4" y="957486"/>
            <a:ext cx="5614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Modelo</a:t>
            </a:r>
          </a:p>
        </p:txBody>
      </p:sp>
    </p:spTree>
    <p:extLst>
      <p:ext uri="{BB962C8B-B14F-4D97-AF65-F5344CB8AC3E}">
        <p14:creationId xmlns:p14="http://schemas.microsoft.com/office/powerpoint/2010/main" val="245762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86BCC4D5-E795-4C27-A59A-C83C97FC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AB6A6811-9498-4BC1-A514-B7ACB31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55E79F7-74E6-4759-A67D-B8CB8665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2347523"/>
            <a:ext cx="6909479" cy="217187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D29A925F-0B65-4C0C-901C-04FBEBDD5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30C446-04D6-5A03-D9C4-3F7216F284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cap="none" dirty="0"/>
              <a:t>Se </a:t>
            </a:r>
            <a:r>
              <a:rPr lang="en-US" sz="1800" cap="none" dirty="0" err="1"/>
              <a:t>observa</a:t>
            </a:r>
            <a:r>
              <a:rPr lang="en-US" sz="1800" cap="none" dirty="0"/>
              <a:t> que </a:t>
            </a:r>
            <a:r>
              <a:rPr lang="en-US" sz="1800" cap="none" dirty="0" err="1"/>
              <a:t>el</a:t>
            </a:r>
            <a:r>
              <a:rPr lang="en-US" sz="1800" cap="none" dirty="0"/>
              <a:t> test con </a:t>
            </a:r>
            <a:r>
              <a:rPr lang="en-US" sz="1800" cap="none" dirty="0" err="1"/>
              <a:t>los</a:t>
            </a:r>
            <a:r>
              <a:rPr lang="en-US" sz="1800" cap="none" dirty="0"/>
              <a:t> </a:t>
            </a:r>
            <a:r>
              <a:rPr lang="en-US" sz="1800" cap="none" dirty="0" err="1"/>
              <a:t>datos</a:t>
            </a:r>
            <a:r>
              <a:rPr lang="en-US" sz="1800" cap="none" dirty="0"/>
              <a:t> del 2022 </a:t>
            </a:r>
            <a:r>
              <a:rPr lang="en-US" sz="1800" cap="none" dirty="0" err="1"/>
              <a:t>sigue</a:t>
            </a:r>
            <a:r>
              <a:rPr lang="en-US" sz="1800" cap="none" dirty="0"/>
              <a:t> </a:t>
            </a:r>
            <a:r>
              <a:rPr lang="en-US" sz="1800" cap="none" dirty="0" err="1"/>
              <a:t>el</a:t>
            </a:r>
            <a:r>
              <a:rPr lang="en-US" sz="1800" cap="none" dirty="0"/>
              <a:t> </a:t>
            </a:r>
            <a:r>
              <a:rPr lang="en-US" sz="1800" cap="none" dirty="0" err="1"/>
              <a:t>modelo</a:t>
            </a:r>
            <a:r>
              <a:rPr lang="en-US" sz="1800" cap="none" dirty="0"/>
              <a:t> de </a:t>
            </a:r>
            <a:r>
              <a:rPr lang="en-US" sz="1800" cap="none" dirty="0" err="1"/>
              <a:t>manera</a:t>
            </a:r>
            <a:r>
              <a:rPr lang="en-US" sz="1800" cap="none" dirty="0"/>
              <a:t> similar a </a:t>
            </a:r>
            <a:r>
              <a:rPr lang="en-US" sz="1800" cap="none" dirty="0" err="1"/>
              <a:t>los</a:t>
            </a:r>
            <a:r>
              <a:rPr lang="en-US" sz="1800" cap="none" dirty="0"/>
              <a:t> </a:t>
            </a:r>
            <a:r>
              <a:rPr lang="en-US" sz="1800" cap="none" dirty="0" err="1"/>
              <a:t>datos</a:t>
            </a:r>
            <a:r>
              <a:rPr lang="en-US" sz="1800" cap="none" dirty="0"/>
              <a:t> del 2018</a:t>
            </a:r>
          </a:p>
          <a:p>
            <a:r>
              <a:rPr lang="en-US" sz="1800" cap="none" dirty="0" err="1"/>
              <a:t>Sí</a:t>
            </a:r>
            <a:r>
              <a:rPr lang="en-US" sz="1800" cap="none" dirty="0"/>
              <a:t> se </a:t>
            </a:r>
            <a:r>
              <a:rPr lang="en-US" sz="1800" cap="none" dirty="0" err="1"/>
              <a:t>puede</a:t>
            </a:r>
            <a:r>
              <a:rPr lang="en-US" sz="1800" cap="none" dirty="0"/>
              <a:t> </a:t>
            </a:r>
            <a:r>
              <a:rPr lang="en-US" sz="1800" cap="none" dirty="0" err="1"/>
              <a:t>esperar</a:t>
            </a:r>
            <a:r>
              <a:rPr lang="en-US" sz="1800" cap="none" dirty="0"/>
              <a:t> que las </a:t>
            </a:r>
            <a:r>
              <a:rPr lang="en-US" sz="1800" cap="none" dirty="0" err="1"/>
              <a:t>elecciones</a:t>
            </a:r>
            <a:r>
              <a:rPr lang="en-US" sz="1800" cap="none" dirty="0"/>
              <a:t> al </a:t>
            </a:r>
            <a:r>
              <a:rPr lang="en-US" sz="1800" cap="none" dirty="0" err="1"/>
              <a:t>senado</a:t>
            </a:r>
            <a:r>
              <a:rPr lang="en-US" sz="1800" cap="none" dirty="0"/>
              <a:t> </a:t>
            </a:r>
            <a:r>
              <a:rPr lang="en-US" sz="1800" cap="none" dirty="0" err="1"/>
              <a:t>sean</a:t>
            </a:r>
            <a:r>
              <a:rPr lang="en-US" sz="1800" cap="none" dirty="0"/>
              <a:t> </a:t>
            </a:r>
            <a:r>
              <a:rPr lang="en-US" sz="1800" cap="none" dirty="0" err="1"/>
              <a:t>igual</a:t>
            </a:r>
            <a:r>
              <a:rPr lang="en-US" sz="1800" cap="none" dirty="0"/>
              <a:t> de </a:t>
            </a:r>
            <a:r>
              <a:rPr lang="en-US" sz="1800" cap="none" dirty="0" err="1"/>
              <a:t>decididas</a:t>
            </a:r>
            <a:r>
              <a:rPr lang="en-US" sz="1800" cap="none" dirty="0"/>
              <a:t> a las </a:t>
            </a:r>
            <a:r>
              <a:rPr lang="en-US" sz="1800" cap="none" dirty="0" err="1"/>
              <a:t>elecciones</a:t>
            </a:r>
            <a:r>
              <a:rPr lang="en-US" sz="1800" cap="none" dirty="0"/>
              <a:t> </a:t>
            </a:r>
            <a:r>
              <a:rPr lang="en-US" sz="1800" cap="none" dirty="0" err="1"/>
              <a:t>pasadas</a:t>
            </a:r>
            <a:endParaRPr lang="en-US" sz="1800" cap="none" dirty="0"/>
          </a:p>
          <a:p>
            <a:endParaRPr lang="en-US" sz="18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1D722-4470-48EB-8600-0B7D3BD2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es-CO"/>
              <a:t>Resultados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0246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213</TotalTime>
  <Words>337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Nivel de decisión en el senado</vt:lpstr>
      <vt:lpstr>Pregunta</vt:lpstr>
      <vt:lpstr>Datos</vt:lpstr>
      <vt:lpstr>PowerPoint Presentation</vt:lpstr>
      <vt:lpstr>análisis</vt:lpstr>
      <vt:lpstr>Modelo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Éxito Partido Verde</dc:title>
  <dc:creator>Antonio Linares Sancho</dc:creator>
  <cp:lastModifiedBy>Antonio Linares Sancho</cp:lastModifiedBy>
  <cp:revision>4</cp:revision>
  <dcterms:created xsi:type="dcterms:W3CDTF">2022-03-16T05:32:39Z</dcterms:created>
  <dcterms:modified xsi:type="dcterms:W3CDTF">2022-03-16T20:38:31Z</dcterms:modified>
</cp:coreProperties>
</file>