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5" r:id="rId3"/>
    <p:sldId id="25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CBB9-7BEA-49A4-890C-83C551729EC6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28297-5A6C-4302-A2F4-197CB29CE8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5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8297-5A6C-4302-A2F4-197CB29CE82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73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8297-5A6C-4302-A2F4-197CB29CE82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63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8297-5A6C-4302-A2F4-197CB29CE82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02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CD41-409F-E464-4C72-0591676D6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5379-ACC0-3132-E494-66545E0FC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19C1-FDDC-300A-500D-F24C4D4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58E7-89D3-69D8-5D97-4EA297B1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DE1F-46AD-9867-885E-FAB5DAF9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25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AB23-737D-8A75-50F2-36B3EA40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93F3-638E-E786-5717-3BBE4E6B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2A44-FFE4-7CC2-C9AA-C499F726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6ED0-DDA7-1AEB-0C6A-DCA51941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7949-6E3F-DF8F-60A5-A873501F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3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44C7-2CB3-3ACE-3C8E-96E291CA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3B619-7EBF-3B16-3483-63F3CE51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89E6-C0A2-7775-D6B7-451D8A7B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C170-B310-D747-5761-46D9243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CEA3-6A3F-396F-3465-9B1857F9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BCBF-5EEA-2703-A7DE-AF3F3C17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EC9-3BD8-25F1-5C74-CF4FD3A6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155C-F9E6-7FDA-ED13-F82A9E99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78A-EB20-AF5F-8092-E38B6C3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DEBF-B50B-5C3C-E07B-5C7EC1C3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0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7968-7063-6111-97FD-D1168D85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C570-0AD2-24E1-8AA9-E27EE1AB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A379-4297-284B-F357-A0DAE5A3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484B-5C76-0329-FE33-C62900C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2FFC-0A5E-4D77-D00B-A9483F69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24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B9E-638E-69F2-9D22-E5551A8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4EF0-7BAA-571B-0663-3623159F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DA3B-29F5-52BD-E47A-03724106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ED6A-FF77-EA84-7092-54A96A54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67E6-54A4-1948-0326-665D4B5A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816B9-5E31-F451-72BA-C8F47B7A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6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629F-EE33-F735-226F-F0CBAFCB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3C0E-11CA-FBF5-BC2E-921A53A0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F4878-0256-48CA-D950-562996E7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C8C6-4216-21A4-9302-B66A7A8A2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12F7-1285-8D57-168C-50F5D3739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BCC79-66BF-A1C5-6C6F-F7085E99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80768-AE76-DC3A-2A93-20FDC60B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7A213-C56D-0138-79C2-FC452FA5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1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E5C-1CA9-74AF-6B43-BF5D5E89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ADBD8-81B7-0EE9-8F3B-9D2F6C83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88F8D-4991-8AAA-46A2-6889BFB3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8AE8E-1866-2A33-FF0D-98561889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3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B22FF-50D3-E2CB-DFCA-76B3F870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14DC8-DE3E-6014-3003-9435AC9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1D7D6-CD6A-FFE8-0763-BE1E0F95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9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FCD5-4C58-18D6-37E5-ED961E93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74B5-BCFF-5618-F423-C018EFB2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B21E-E34F-393E-F95D-58466487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EEC5-6511-A160-1D10-2FBB597E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B870-D825-C9D4-1679-43787EF5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AC1F6-DDFB-4292-C2B6-7A0EE0E3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3E1D-9129-E85B-B914-EC7718C2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8ECFD-490B-AF70-FA4C-8DD1A4D8E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F67-AEED-06F2-D15C-89EC8380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1151-40D6-D38D-5302-D61D4889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7342-C366-2DEA-D654-D89BD93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13230-F4F9-3FA6-53D4-5E5F9135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3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4CFCD-70F1-D3E1-590C-C0D52756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3F00-AB40-FEC7-5F47-AAA3C950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BCEA-838F-A3A3-B155-41E1B971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BADA4-0666-4B04-9350-0D9FE5A0ED63}" type="datetimeFigureOut">
              <a:rPr lang="en-ID" smtClean="0"/>
              <a:t>30/06/2024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0AF2-ED1C-741A-D991-4847C8FB1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C795-FF24-B295-3A31-A5EA43E85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ADCA9-DF6C-4706-83F1-DF0BD323D0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7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1A2797-C902-2C3D-F9F8-2A121F2D63C4}"/>
              </a:ext>
            </a:extLst>
          </p:cNvPr>
          <p:cNvSpPr/>
          <p:nvPr/>
        </p:nvSpPr>
        <p:spPr>
          <a:xfrm>
            <a:off x="4346532" y="1816274"/>
            <a:ext cx="3670126" cy="39206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JUDUL PROGRAM : </a:t>
            </a:r>
            <a:r>
              <a:rPr lang="en-US" b="1" dirty="0" err="1"/>
              <a:t>Prediksi</a:t>
            </a:r>
            <a:r>
              <a:rPr lang="en-US" b="1" dirty="0"/>
              <a:t> </a:t>
            </a:r>
            <a:r>
              <a:rPr lang="en-US" b="1" dirty="0" err="1"/>
              <a:t>Kelulusan</a:t>
            </a:r>
            <a:br>
              <a:rPr lang="en-US" b="1" dirty="0"/>
            </a:b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8016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89" y="719667"/>
            <a:ext cx="37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HASIL UJI AKURASI, SENSITIFITAS Dan SPESIPIK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2219890" y="1367080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42B02-DB40-211F-B661-8CC494033694}"/>
              </a:ext>
            </a:extLst>
          </p:cNvPr>
          <p:cNvSpPr txBox="1"/>
          <p:nvPr/>
        </p:nvSpPr>
        <p:spPr>
          <a:xfrm>
            <a:off x="3436306" y="1379674"/>
            <a:ext cx="2861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Kembali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hasil</a:t>
            </a:r>
            <a:r>
              <a:rPr lang="en-US" sz="1000" dirty="0"/>
              <a:t> Uji</a:t>
            </a:r>
            <a:endParaRPr lang="en-ID" sz="1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A45FC1-13CC-3638-1A56-05E955C7E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19840"/>
              </p:ext>
            </p:extLst>
          </p:nvPr>
        </p:nvGraphicFramePr>
        <p:xfrm>
          <a:off x="2219890" y="1950720"/>
          <a:ext cx="46719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326">
                  <a:extLst>
                    <a:ext uri="{9D8B030D-6E8A-4147-A177-3AD203B41FA5}">
                      <a16:colId xmlns:a16="http://schemas.microsoft.com/office/drawing/2014/main" val="4227603225"/>
                    </a:ext>
                  </a:extLst>
                </a:gridCol>
                <a:gridCol w="1557326">
                  <a:extLst>
                    <a:ext uri="{9D8B030D-6E8A-4147-A177-3AD203B41FA5}">
                      <a16:colId xmlns:a16="http://schemas.microsoft.com/office/drawing/2014/main" val="692471273"/>
                    </a:ext>
                  </a:extLst>
                </a:gridCol>
                <a:gridCol w="1557326">
                  <a:extLst>
                    <a:ext uri="{9D8B030D-6E8A-4147-A177-3AD203B41FA5}">
                      <a16:colId xmlns:a16="http://schemas.microsoft.com/office/drawing/2014/main" val="3175113047"/>
                    </a:ext>
                  </a:extLst>
                </a:gridCol>
              </a:tblGrid>
              <a:tr h="19694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</a:t>
                      </a:r>
                      <a:endParaRPr lang="en-ID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Prediksi</a:t>
                      </a:r>
                      <a:endParaRPr lang="en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97087"/>
                  </a:ext>
                </a:extLst>
              </a:tr>
              <a:tr h="26624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Tepat</a:t>
                      </a:r>
                      <a:r>
                        <a:rPr lang="en-US" sz="1200" dirty="0"/>
                        <a:t> Waktu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Terlambat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2"/>
                  </a:ext>
                </a:extLst>
              </a:tr>
              <a:tr h="26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Tepat</a:t>
                      </a:r>
                      <a:r>
                        <a:rPr lang="en-US" sz="1200" dirty="0"/>
                        <a:t> Waktu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TP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FN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20442"/>
                  </a:ext>
                </a:extLst>
              </a:tr>
              <a:tr h="2662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Terlambat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FP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TN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274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E15E755-DE0F-0717-A81A-20A54D06A4CE}"/>
              </a:ext>
            </a:extLst>
          </p:cNvPr>
          <p:cNvSpPr txBox="1"/>
          <p:nvPr/>
        </p:nvSpPr>
        <p:spPr>
          <a:xfrm>
            <a:off x="2311400" y="3556000"/>
            <a:ext cx="4580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Akurasi</a:t>
            </a:r>
            <a:r>
              <a:rPr lang="en-US" dirty="0"/>
              <a:t>		= ….%</a:t>
            </a:r>
          </a:p>
          <a:p>
            <a:r>
              <a:rPr lang="en-US" dirty="0" err="1"/>
              <a:t>Sensitifitas</a:t>
            </a:r>
            <a:r>
              <a:rPr lang="en-US" dirty="0"/>
              <a:t>	= ….%</a:t>
            </a:r>
          </a:p>
          <a:p>
            <a:r>
              <a:rPr lang="en-US" dirty="0" err="1"/>
              <a:t>Spesifik</a:t>
            </a:r>
            <a:r>
              <a:rPr lang="en-US" dirty="0"/>
              <a:t>		= ….%</a:t>
            </a:r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72571E-6718-5C75-6F82-C4CDA72A6334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78CD3A-5A95-C1FC-F07F-51A0385E2F46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0B86C3-40F0-7C0E-DF08-5C618BD84C46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05343B-C367-528B-FB87-A6DB286A07A9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9C226B-0B0F-22FB-0EE8-4D375F108F6D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797BCF-58EF-2714-82AC-E8539706A3C1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D7D2BB-2428-7839-B84B-88027400E07F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6EA73F-5F73-9760-EECA-C8BAEC5F4819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6CF55F9-89B4-6BEB-244F-529C1253888E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147398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B3BDC7-37D4-0423-9BD4-243828D6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7080"/>
              </p:ext>
            </p:extLst>
          </p:nvPr>
        </p:nvGraphicFramePr>
        <p:xfrm>
          <a:off x="2219890" y="2014605"/>
          <a:ext cx="9777377" cy="4648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584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912327">
                  <a:extLst>
                    <a:ext uri="{9D8B030D-6E8A-4147-A177-3AD203B41FA5}">
                      <a16:colId xmlns:a16="http://schemas.microsoft.com/office/drawing/2014/main" val="2131171822"/>
                    </a:ext>
                  </a:extLst>
                </a:gridCol>
                <a:gridCol w="639096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  <a:gridCol w="884353">
                  <a:extLst>
                    <a:ext uri="{9D8B030D-6E8A-4147-A177-3AD203B41FA5}">
                      <a16:colId xmlns:a16="http://schemas.microsoft.com/office/drawing/2014/main" val="2771531746"/>
                    </a:ext>
                  </a:extLst>
                </a:gridCol>
                <a:gridCol w="1240233">
                  <a:extLst>
                    <a:ext uri="{9D8B030D-6E8A-4147-A177-3AD203B41FA5}">
                      <a16:colId xmlns:a16="http://schemas.microsoft.com/office/drawing/2014/main" val="3272405296"/>
                    </a:ext>
                  </a:extLst>
                </a:gridCol>
                <a:gridCol w="1031048">
                  <a:extLst>
                    <a:ext uri="{9D8B030D-6E8A-4147-A177-3AD203B41FA5}">
                      <a16:colId xmlns:a16="http://schemas.microsoft.com/office/drawing/2014/main" val="1942495043"/>
                    </a:ext>
                  </a:extLst>
                </a:gridCol>
                <a:gridCol w="896223">
                  <a:extLst>
                    <a:ext uri="{9D8B030D-6E8A-4147-A177-3AD203B41FA5}">
                      <a16:colId xmlns:a16="http://schemas.microsoft.com/office/drawing/2014/main" val="560990727"/>
                    </a:ext>
                  </a:extLst>
                </a:gridCol>
                <a:gridCol w="661313">
                  <a:extLst>
                    <a:ext uri="{9D8B030D-6E8A-4147-A177-3AD203B41FA5}">
                      <a16:colId xmlns:a16="http://schemas.microsoft.com/office/drawing/2014/main" val="1386737271"/>
                    </a:ext>
                  </a:extLst>
                </a:gridCol>
                <a:gridCol w="516466">
                  <a:extLst>
                    <a:ext uri="{9D8B030D-6E8A-4147-A177-3AD203B41FA5}">
                      <a16:colId xmlns:a16="http://schemas.microsoft.com/office/drawing/2014/main" val="3445487833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8011392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1202243077"/>
                    </a:ext>
                  </a:extLst>
                </a:gridCol>
              </a:tblGrid>
              <a:tr h="6254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TANGGAL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NPM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NAMA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JENIS KELAMIN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IPS1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IPS2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IPS3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IPS4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PREDIKSI KELULUSAN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4461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62585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695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0304-F331-BE72-589F-9C388E7DBD11}"/>
              </a:ext>
            </a:extLst>
          </p:cNvPr>
          <p:cNvSpPr/>
          <p:nvPr/>
        </p:nvSpPr>
        <p:spPr>
          <a:xfrm>
            <a:off x="2219890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</a:t>
            </a:r>
            <a:endParaRPr lang="en-ID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12C398-72B6-6385-F592-6A6A39AC9254}"/>
              </a:ext>
            </a:extLst>
          </p:cNvPr>
          <p:cNvSpPr/>
          <p:nvPr/>
        </p:nvSpPr>
        <p:spPr>
          <a:xfrm>
            <a:off x="3252823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Tambah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89" y="719667"/>
            <a:ext cx="44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PREDIKSI KELULUSAN MAHASISWA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5318689" y="1453891"/>
            <a:ext cx="1546616" cy="28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Prediksi</a:t>
            </a:r>
            <a:endParaRPr lang="en-ID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682B1B-5449-DB65-F8CA-71258AC44E66}"/>
              </a:ext>
            </a:extLst>
          </p:cNvPr>
          <p:cNvSpPr/>
          <p:nvPr/>
        </p:nvSpPr>
        <p:spPr>
          <a:xfrm>
            <a:off x="4285756" y="1472795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Hapus</a:t>
            </a:r>
            <a:endParaRPr lang="en-ID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F6A72A-0026-B28A-9A69-5AF6E2EB7BA4}"/>
              </a:ext>
            </a:extLst>
          </p:cNvPr>
          <p:cNvSpPr/>
          <p:nvPr/>
        </p:nvSpPr>
        <p:spPr>
          <a:xfrm>
            <a:off x="10570228" y="3098800"/>
            <a:ext cx="538039" cy="2201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</a:t>
            </a:r>
            <a:endParaRPr lang="en-ID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793F42-9061-15B9-ED12-2F9D6C75F4B3}"/>
              </a:ext>
            </a:extLst>
          </p:cNvPr>
          <p:cNvSpPr/>
          <p:nvPr/>
        </p:nvSpPr>
        <p:spPr>
          <a:xfrm>
            <a:off x="11205634" y="3098800"/>
            <a:ext cx="694266" cy="2201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Hapus</a:t>
            </a:r>
            <a:endParaRPr lang="en-ID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91CC10-7B31-5FFE-D267-3AB500D5EBF0}"/>
              </a:ext>
            </a:extLst>
          </p:cNvPr>
          <p:cNvSpPr/>
          <p:nvPr/>
        </p:nvSpPr>
        <p:spPr>
          <a:xfrm>
            <a:off x="10985500" y="151067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……………</a:t>
            </a:r>
            <a:endParaRPr lang="en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4861BF-198C-7D70-101C-6184088C10C5}"/>
              </a:ext>
            </a:extLst>
          </p:cNvPr>
          <p:cNvSpPr txBox="1"/>
          <p:nvPr/>
        </p:nvSpPr>
        <p:spPr>
          <a:xfrm>
            <a:off x="10286131" y="1535862"/>
            <a:ext cx="1001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</a:t>
            </a:r>
            <a:endParaRPr lang="en-ID" sz="10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043BF0-E3C5-36A4-CB4F-4CC7E57ACCF5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A9B734C-F15A-3ABA-3D1E-298EBC076AFF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1C9849C-E5E2-26F8-D5B0-16D2D49A2E5E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CEC67A-AEEB-8088-19AD-16BC4937BB0B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9130D96-D830-61C9-CAE1-D3A631ACCE6E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A5833F-2BD3-D6B3-FFB4-9453620BC95C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DDC18FD-611F-A23E-E01B-418166A795D6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E0F4411-9E46-1034-0094-CC3002E3C37E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5C20C6-6220-5EB9-6E2A-ECA814FCBB0A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1541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B3BDC7-37D4-0423-9BD4-243828D6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2807"/>
              </p:ext>
            </p:extLst>
          </p:nvPr>
        </p:nvGraphicFramePr>
        <p:xfrm>
          <a:off x="2219889" y="2014606"/>
          <a:ext cx="9608043" cy="4606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053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1073080">
                  <a:extLst>
                    <a:ext uri="{9D8B030D-6E8A-4147-A177-3AD203B41FA5}">
                      <a16:colId xmlns:a16="http://schemas.microsoft.com/office/drawing/2014/main" val="2131171822"/>
                    </a:ext>
                  </a:extLst>
                </a:gridCol>
                <a:gridCol w="751705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  <a:gridCol w="1040177">
                  <a:extLst>
                    <a:ext uri="{9D8B030D-6E8A-4147-A177-3AD203B41FA5}">
                      <a16:colId xmlns:a16="http://schemas.microsoft.com/office/drawing/2014/main" val="2771531746"/>
                    </a:ext>
                  </a:extLst>
                </a:gridCol>
                <a:gridCol w="1458763">
                  <a:extLst>
                    <a:ext uri="{9D8B030D-6E8A-4147-A177-3AD203B41FA5}">
                      <a16:colId xmlns:a16="http://schemas.microsoft.com/office/drawing/2014/main" val="3272405296"/>
                    </a:ext>
                  </a:extLst>
                </a:gridCol>
                <a:gridCol w="1212719">
                  <a:extLst>
                    <a:ext uri="{9D8B030D-6E8A-4147-A177-3AD203B41FA5}">
                      <a16:colId xmlns:a16="http://schemas.microsoft.com/office/drawing/2014/main" val="1942495043"/>
                    </a:ext>
                  </a:extLst>
                </a:gridCol>
                <a:gridCol w="778214">
                  <a:extLst>
                    <a:ext uri="{9D8B030D-6E8A-4147-A177-3AD203B41FA5}">
                      <a16:colId xmlns:a16="http://schemas.microsoft.com/office/drawing/2014/main" val="560990727"/>
                    </a:ext>
                  </a:extLst>
                </a:gridCol>
                <a:gridCol w="1053761">
                  <a:extLst>
                    <a:ext uri="{9D8B030D-6E8A-4147-A177-3AD203B41FA5}">
                      <a16:colId xmlns:a16="http://schemas.microsoft.com/office/drawing/2014/main" val="1386737271"/>
                    </a:ext>
                  </a:extLst>
                </a:gridCol>
                <a:gridCol w="607468">
                  <a:extLst>
                    <a:ext uri="{9D8B030D-6E8A-4147-A177-3AD203B41FA5}">
                      <a16:colId xmlns:a16="http://schemas.microsoft.com/office/drawing/2014/main" val="3445487833"/>
                    </a:ext>
                  </a:extLst>
                </a:gridCol>
                <a:gridCol w="1175103">
                  <a:extLst>
                    <a:ext uri="{9D8B030D-6E8A-4147-A177-3AD203B41FA5}">
                      <a16:colId xmlns:a16="http://schemas.microsoft.com/office/drawing/2014/main" val="1801139200"/>
                    </a:ext>
                  </a:extLst>
                </a:gridCol>
              </a:tblGrid>
              <a:tr h="6197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TANGGAL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NPM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NAMA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JENIS KELAMIN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IPS1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IPS2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IPS3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IPS4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PREDIKSI KELULUSAN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66443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66443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66443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  <a:tr h="66443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44610"/>
                  </a:ext>
                </a:extLst>
              </a:tr>
              <a:tr h="66443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62585"/>
                  </a:ext>
                </a:extLst>
              </a:tr>
              <a:tr h="66443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695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0304-F331-BE72-589F-9C388E7DBD11}"/>
              </a:ext>
            </a:extLst>
          </p:cNvPr>
          <p:cNvSpPr/>
          <p:nvPr/>
        </p:nvSpPr>
        <p:spPr>
          <a:xfrm>
            <a:off x="2219890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89" y="719667"/>
            <a:ext cx="44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LAPORAN HASIL PREDIKSI</a:t>
            </a:r>
            <a:endParaRPr lang="en-ID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4D8999-843A-194D-3BA9-8EB8831DA07C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6F756-7234-AAA5-CA40-AA271C02B8DC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55AFE-8A73-B5A2-F69D-F43D929A02E5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BEE7B2-CA66-BB0E-0703-615F42C97025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A8DCDE-FD11-A974-3836-45D674F191E9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8E3469-BB22-1DCB-0B8A-7ECA162ABFF7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CB7390-DBC4-498E-9DBB-8EA3BA4C3212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9D8EBA4-9759-9A2F-E5CA-4AF2E326663C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43F1932-BD2B-37C8-A44E-121910204E19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09700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-13572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951341-2BE1-ADC1-343F-3C0026000C97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BB9A93-1262-AE59-AC8F-2EA14AA57812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AB5113-0A89-9EEA-ABAB-394D9B4393F2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0A6258-DCE0-6531-2545-602602B0EA6C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920728-03EC-60E1-4C78-2F0E6F00DF6E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4DDB85-D2E4-9043-590D-B88C8E0659B9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C4C721-9D8C-A3F6-8AF6-8DAE0D867807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91145E-8A46-D15F-9AC1-56C1B293010B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432B2F-0B7E-CC11-02E9-1BE56B96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11944"/>
              </p:ext>
            </p:extLst>
          </p:nvPr>
        </p:nvGraphicFramePr>
        <p:xfrm>
          <a:off x="2219889" y="2014606"/>
          <a:ext cx="9650378" cy="152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644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3340197">
                  <a:extLst>
                    <a:ext uri="{9D8B030D-6E8A-4147-A177-3AD203B41FA5}">
                      <a16:colId xmlns:a16="http://schemas.microsoft.com/office/drawing/2014/main" val="2131171822"/>
                    </a:ext>
                  </a:extLst>
                </a:gridCol>
                <a:gridCol w="2250035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  <a:gridCol w="3113502">
                  <a:extLst>
                    <a:ext uri="{9D8B030D-6E8A-4147-A177-3AD203B41FA5}">
                      <a16:colId xmlns:a16="http://schemas.microsoft.com/office/drawing/2014/main" val="2771531746"/>
                    </a:ext>
                  </a:extLst>
                </a:gridCol>
              </a:tblGrid>
              <a:tr h="1786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USERNAME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NAMA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ACTION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627674-E10F-A681-50F1-5E6677EF4477}"/>
              </a:ext>
            </a:extLst>
          </p:cNvPr>
          <p:cNvSpPr/>
          <p:nvPr/>
        </p:nvSpPr>
        <p:spPr>
          <a:xfrm>
            <a:off x="2219890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TAMBAH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88A7-2EA2-03A5-8140-FDA5CE63F441}"/>
              </a:ext>
            </a:extLst>
          </p:cNvPr>
          <p:cNvSpPr txBox="1"/>
          <p:nvPr/>
        </p:nvSpPr>
        <p:spPr>
          <a:xfrm>
            <a:off x="2219889" y="719667"/>
            <a:ext cx="446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PENGGUNA</a:t>
            </a:r>
            <a:endParaRPr lang="en-ID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C8335A-3041-2C20-8E06-4EBA62749E35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221022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1A2797-C902-2C3D-F9F8-2A121F2D63C4}"/>
              </a:ext>
            </a:extLst>
          </p:cNvPr>
          <p:cNvSpPr/>
          <p:nvPr/>
        </p:nvSpPr>
        <p:spPr>
          <a:xfrm>
            <a:off x="4346532" y="1816274"/>
            <a:ext cx="3670126" cy="39206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FORM LOGIN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11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-13572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8EE74-F7D8-3626-D579-34F12DD2FB3A}"/>
              </a:ext>
            </a:extLst>
          </p:cNvPr>
          <p:cNvSpPr txBox="1"/>
          <p:nvPr/>
        </p:nvSpPr>
        <p:spPr>
          <a:xfrm>
            <a:off x="3326269" y="919042"/>
            <a:ext cx="75311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b="1" kern="0" dirty="0">
                <a:solidFill>
                  <a:srgbClr val="464646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PREDIKSI KELULUSAN MAHASISWA JURUSAN SISTEM INFORMASI UNIVERSITAS INSAN PEMBANGUNAN INDONESIA MENGGUNAKAN METODE KLASIFIKASI C4.5</a:t>
            </a:r>
          </a:p>
          <a:p>
            <a:pPr algn="ctr"/>
            <a:endParaRPr lang="en-ID" b="1" kern="0" dirty="0">
              <a:solidFill>
                <a:srgbClr val="464646"/>
              </a:solidFill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b="1" kern="0" dirty="0">
              <a:solidFill>
                <a:srgbClr val="464646"/>
              </a:solidFill>
              <a:effectLst/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b="1" kern="0" dirty="0">
              <a:solidFill>
                <a:srgbClr val="464646"/>
              </a:solidFill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b="1" kern="0" dirty="0">
              <a:solidFill>
                <a:srgbClr val="464646"/>
              </a:solidFill>
              <a:effectLst/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b="1" kern="0" dirty="0">
              <a:solidFill>
                <a:srgbClr val="464646"/>
              </a:solidFill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b="1" kern="0" dirty="0">
              <a:solidFill>
                <a:srgbClr val="464646"/>
              </a:solidFill>
              <a:effectLst/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b="1" kern="0" dirty="0">
              <a:solidFill>
                <a:srgbClr val="464646"/>
              </a:solidFill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b="1" kern="0" dirty="0">
              <a:solidFill>
                <a:srgbClr val="464646"/>
              </a:solidFill>
              <a:effectLst/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b="1" kern="0" dirty="0">
              <a:solidFill>
                <a:srgbClr val="464646"/>
              </a:solidFill>
              <a:highlight>
                <a:srgbClr val="F5F5F5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400" kern="0" dirty="0">
              <a:solidFill>
                <a:srgbClr val="444444"/>
              </a:solidFill>
              <a:effectLst/>
              <a:highlight>
                <a:srgbClr val="F5F5F5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D" sz="1400" kern="0" dirty="0">
              <a:solidFill>
                <a:srgbClr val="444444"/>
              </a:solidFill>
              <a:highlight>
                <a:srgbClr val="F5F5F5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kelulusan</a:t>
            </a:r>
            <a:r>
              <a:rPr lang="en-ID" sz="1400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Universitas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Pembangunan Indonesia. Data yang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Kelamin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IP Semester 1, IP Semester 2, IP Semester 3, IP Semester 4 dan Status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Kelulusan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lulus 2022 dan 2023.</a:t>
            </a:r>
          </a:p>
          <a:p>
            <a:pPr algn="ctr"/>
            <a:br>
              <a:rPr lang="en-ID" sz="1400" b="1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Analisa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kelulusan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dikelompokkan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1400" kern="0" dirty="0" err="1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400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D" sz="1400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400" b="1" kern="0" dirty="0" err="1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Terkambat</a:t>
            </a:r>
            <a:r>
              <a:rPr lang="en-ID" sz="1400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kern="0" dirty="0" err="1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1" kern="0" dirty="0" err="1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1400" b="1" kern="0" dirty="0">
                <a:solidFill>
                  <a:srgbClr val="444444"/>
                </a:solidFill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Waktu</a:t>
            </a:r>
            <a:r>
              <a:rPr lang="en-ID" sz="1400" kern="0" dirty="0">
                <a:solidFill>
                  <a:srgbClr val="444444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23" name="Picture 22" descr="A logo with text and a book&#10;&#10;Description automatically generated">
            <a:extLst>
              <a:ext uri="{FF2B5EF4-FFF2-40B4-BE49-F238E27FC236}">
                <a16:creationId xmlns:a16="http://schemas.microsoft.com/office/drawing/2014/main" id="{CA9DCF40-89FC-2669-DBDB-F060B833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59" y="2286003"/>
            <a:ext cx="1823520" cy="18235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16732E-77D8-8AB8-D353-069D9052091D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FCFCF8-9C60-98F8-2D94-20103076792F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413509-7899-B0F2-5A40-D5EEBA1F6A3F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AC10FDF-A94C-68CD-EE50-CB0DD4BBA370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46EF06-1408-C40D-F1D7-37F4A8DE2267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B43486-A0A4-DFCF-264B-3DD8E9D3D2F5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419364E-5E34-C0A7-F018-1F0A66CD2A2C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0077B89-3C9A-FAF8-05A1-107F1AE5A255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91DAD5-ACB1-2C3C-3660-9A8979FD7533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42924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B3BDC7-37D4-0423-9BD4-243828D660C0}"/>
              </a:ext>
            </a:extLst>
          </p:cNvPr>
          <p:cNvGraphicFramePr>
            <a:graphicFrameLocks noGrp="1"/>
          </p:cNvGraphicFramePr>
          <p:nvPr/>
        </p:nvGraphicFramePr>
        <p:xfrm>
          <a:off x="2219890" y="1919615"/>
          <a:ext cx="9679836" cy="4803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28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688932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771531746"/>
                    </a:ext>
                  </a:extLst>
                </a:gridCol>
                <a:gridCol w="1390388">
                  <a:extLst>
                    <a:ext uri="{9D8B030D-6E8A-4147-A177-3AD203B41FA5}">
                      <a16:colId xmlns:a16="http://schemas.microsoft.com/office/drawing/2014/main" val="3272405296"/>
                    </a:ext>
                  </a:extLst>
                </a:gridCol>
                <a:gridCol w="1155876">
                  <a:extLst>
                    <a:ext uri="{9D8B030D-6E8A-4147-A177-3AD203B41FA5}">
                      <a16:colId xmlns:a16="http://schemas.microsoft.com/office/drawing/2014/main" val="1942495043"/>
                    </a:ext>
                  </a:extLst>
                </a:gridCol>
                <a:gridCol w="1004727">
                  <a:extLst>
                    <a:ext uri="{9D8B030D-6E8A-4147-A177-3AD203B41FA5}">
                      <a16:colId xmlns:a16="http://schemas.microsoft.com/office/drawing/2014/main" val="560990727"/>
                    </a:ext>
                  </a:extLst>
                </a:gridCol>
                <a:gridCol w="1004727">
                  <a:extLst>
                    <a:ext uri="{9D8B030D-6E8A-4147-A177-3AD203B41FA5}">
                      <a16:colId xmlns:a16="http://schemas.microsoft.com/office/drawing/2014/main" val="1386737271"/>
                    </a:ext>
                  </a:extLst>
                </a:gridCol>
                <a:gridCol w="1004727">
                  <a:extLst>
                    <a:ext uri="{9D8B030D-6E8A-4147-A177-3AD203B41FA5}">
                      <a16:colId xmlns:a16="http://schemas.microsoft.com/office/drawing/2014/main" val="3445487833"/>
                    </a:ext>
                  </a:extLst>
                </a:gridCol>
                <a:gridCol w="1642020">
                  <a:extLst>
                    <a:ext uri="{9D8B030D-6E8A-4147-A177-3AD203B41FA5}">
                      <a16:colId xmlns:a16="http://schemas.microsoft.com/office/drawing/2014/main" val="1801139200"/>
                    </a:ext>
                  </a:extLst>
                </a:gridCol>
              </a:tblGrid>
              <a:tr h="686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NPM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 KELAMIN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IPS1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IPS2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IPS3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IPS4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KELULUSAN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4461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62585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695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0304-F331-BE72-589F-9C388E7DBD11}"/>
              </a:ext>
            </a:extLst>
          </p:cNvPr>
          <p:cNvSpPr/>
          <p:nvPr/>
        </p:nvSpPr>
        <p:spPr>
          <a:xfrm>
            <a:off x="2219890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</a:t>
            </a:r>
            <a:endParaRPr lang="en-ID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12C398-72B6-6385-F592-6A6A39AC9254}"/>
              </a:ext>
            </a:extLst>
          </p:cNvPr>
          <p:cNvSpPr/>
          <p:nvPr/>
        </p:nvSpPr>
        <p:spPr>
          <a:xfrm>
            <a:off x="3252823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Hapus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90" y="719667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TRAINING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10642600" y="1427736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Mining</a:t>
            </a:r>
            <a:endParaRPr lang="en-ID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7DD8BE-88F1-90FD-5C2E-5754DB88334D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75C59C-8FFE-1A77-99F4-4B583318FFFA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A53E1F-7A6D-A4D7-70FD-506BD8BA8C88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4B4E7F-A34E-12D6-717C-BA3F42F5AAC3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360944-83BC-EAC7-771E-CA955251BBDD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3131C8-9016-DD9E-CEBB-DA24FAA7476C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6BD76E-E935-80DE-72AF-9C9F3DE159A4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6BE279-6A41-2155-CF0C-63B7807020E4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9BF55E-4504-05DB-18EB-08D8B915D8EE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164257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90" y="719667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TRAINING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2219890" y="1367080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</a:t>
            </a:r>
            <a:endParaRPr lang="en-ID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DDB05-6C75-4569-8F4B-4FAFE7516E56}"/>
              </a:ext>
            </a:extLst>
          </p:cNvPr>
          <p:cNvSpPr/>
          <p:nvPr/>
        </p:nvSpPr>
        <p:spPr>
          <a:xfrm>
            <a:off x="2219890" y="1842372"/>
            <a:ext cx="9429083" cy="342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Menampilkan</a:t>
            </a:r>
            <a:r>
              <a:rPr lang="en-US" dirty="0"/>
              <a:t> Hasil Proses mining</a:t>
            </a:r>
            <a:endParaRPr lang="en-ID" dirty="0"/>
          </a:p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42B02-DB40-211F-B661-8CC494033694}"/>
              </a:ext>
            </a:extLst>
          </p:cNvPr>
          <p:cNvSpPr txBox="1"/>
          <p:nvPr/>
        </p:nvSpPr>
        <p:spPr>
          <a:xfrm>
            <a:off x="3436306" y="1379674"/>
            <a:ext cx="2861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Kembali </a:t>
            </a:r>
            <a:r>
              <a:rPr lang="en-US" sz="1000" dirty="0" err="1"/>
              <a:t>ke</a:t>
            </a:r>
            <a:r>
              <a:rPr lang="en-US" sz="1000" dirty="0"/>
              <a:t> menu data training</a:t>
            </a:r>
            <a:endParaRPr lang="en-ID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D2F164-4C8A-AD9E-C3E1-D7757AD87881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5003DA-F371-DB1D-C727-59265CB8690C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E987E3-9D7A-A509-7F67-D3F84A21662F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C4D226-DE20-8B40-C438-6E266F3CF9EC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4B4219-9601-B510-316A-94CAB0CB8B65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05EEAC-9EEC-FCC1-A318-A0DD256D64CD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7F8FD6-5A99-D0E3-67C8-79168B69F5C6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36781F-EF68-768B-0800-0289C81956B6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FA991D-052B-9327-A2CF-993DF8C42DA7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7657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90" y="719667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POHON KEPUTUSAN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2219890" y="1367080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Lihat</a:t>
            </a:r>
            <a:r>
              <a:rPr lang="en-US" sz="1200" dirty="0"/>
              <a:t> Rule</a:t>
            </a:r>
            <a:endParaRPr lang="en-ID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DDB05-6C75-4569-8F4B-4FAFE7516E56}"/>
              </a:ext>
            </a:extLst>
          </p:cNvPr>
          <p:cNvSpPr/>
          <p:nvPr/>
        </p:nvSpPr>
        <p:spPr>
          <a:xfrm>
            <a:off x="2219890" y="1842372"/>
            <a:ext cx="9429083" cy="3420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Keputusan yang </a:t>
            </a:r>
            <a:r>
              <a:rPr lang="en-US" dirty="0" err="1"/>
              <a:t>terbentuk</a:t>
            </a:r>
            <a:endParaRPr lang="en-ID" dirty="0"/>
          </a:p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42B02-DB40-211F-B661-8CC494033694}"/>
              </a:ext>
            </a:extLst>
          </p:cNvPr>
          <p:cNvSpPr txBox="1"/>
          <p:nvPr/>
        </p:nvSpPr>
        <p:spPr>
          <a:xfrm>
            <a:off x="3436306" y="1379674"/>
            <a:ext cx="2861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Meilhat</a:t>
            </a:r>
            <a:r>
              <a:rPr lang="en-US" sz="1000" dirty="0"/>
              <a:t> Rule-Rule yang </a:t>
            </a:r>
            <a:r>
              <a:rPr lang="en-US" sz="1000" dirty="0" err="1"/>
              <a:t>terbentuk</a:t>
            </a:r>
            <a:endParaRPr lang="en-ID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C8EE63-628F-3A9F-A4E1-0DA20CC385D2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47F497-F71E-96DD-EA6C-BD17D9D79EF2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7517AA-1D30-5D17-5E71-8F1F10EE8240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8E9CDB-8706-1C5B-82A5-80BC128D71B8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D48C05-1635-6B90-90FC-85E9993D1299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4DB6BD-EEB4-2E50-027B-1ABCCDF99F92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63B8F7-103C-8DD2-62C5-50912B977045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2754E3-28E0-FF7F-D2D6-7671313D1818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4BB1C0-B18F-8619-E2D6-210D8862DEDB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17783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89" y="719667"/>
            <a:ext cx="357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 YANG TERBENTUK</a:t>
            </a:r>
            <a:endParaRPr lang="en-ID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C35A94-95CD-0C85-21A5-3ADD14DC3E52}"/>
              </a:ext>
            </a:extLst>
          </p:cNvPr>
          <p:cNvSpPr/>
          <p:nvPr/>
        </p:nvSpPr>
        <p:spPr>
          <a:xfrm>
            <a:off x="2219890" y="1435115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AA04F-A274-B913-C055-BE4377391312}"/>
              </a:ext>
            </a:extLst>
          </p:cNvPr>
          <p:cNvSpPr txBox="1"/>
          <p:nvPr/>
        </p:nvSpPr>
        <p:spPr>
          <a:xfrm>
            <a:off x="3436306" y="1447709"/>
            <a:ext cx="2861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Kembali </a:t>
            </a:r>
            <a:r>
              <a:rPr lang="en-US" sz="1000" dirty="0" err="1"/>
              <a:t>ke</a:t>
            </a:r>
            <a:r>
              <a:rPr lang="en-US" sz="1000" dirty="0"/>
              <a:t> menu </a:t>
            </a:r>
            <a:r>
              <a:rPr lang="en-US" sz="1000" dirty="0" err="1"/>
              <a:t>Pohon</a:t>
            </a:r>
            <a:r>
              <a:rPr lang="en-US" sz="1000" dirty="0"/>
              <a:t> Keputusan</a:t>
            </a:r>
            <a:endParaRPr lang="en-ID" sz="1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55285E5-786D-AECA-9C44-664AC1DEC63A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332C149-60EC-75D5-CB54-BED911E3A5FD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E4EC9A-C058-93FC-3283-DE71F7806AEB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CB1F642-BF22-5C9F-2124-E7B61677ECA7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9EB372-2C6D-7285-64EC-DB2BBAE14761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CF34E4-A1B6-6070-B392-9BBD9723B455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05189D-1CAF-AB02-368D-905C69AC675F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AC6BF0-83B8-D3E9-DB76-295D49DFD2A7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E356BF2-91EF-2D0A-C86C-B8F35BB2EC72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ADC2BDB-8A6C-511A-ED85-9957CC76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26736"/>
              </p:ext>
            </p:extLst>
          </p:nvPr>
        </p:nvGraphicFramePr>
        <p:xfrm>
          <a:off x="2219890" y="1919615"/>
          <a:ext cx="9491946" cy="450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888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8931058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</a:tblGrid>
              <a:tr h="385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4461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62585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96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B3BDC7-37D4-0423-9BD4-243828D660C0}"/>
              </a:ext>
            </a:extLst>
          </p:cNvPr>
          <p:cNvGraphicFramePr>
            <a:graphicFrameLocks noGrp="1"/>
          </p:cNvGraphicFramePr>
          <p:nvPr/>
        </p:nvGraphicFramePr>
        <p:xfrm>
          <a:off x="2219890" y="1919615"/>
          <a:ext cx="9679836" cy="4803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28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688932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771531746"/>
                    </a:ext>
                  </a:extLst>
                </a:gridCol>
                <a:gridCol w="1390388">
                  <a:extLst>
                    <a:ext uri="{9D8B030D-6E8A-4147-A177-3AD203B41FA5}">
                      <a16:colId xmlns:a16="http://schemas.microsoft.com/office/drawing/2014/main" val="3272405296"/>
                    </a:ext>
                  </a:extLst>
                </a:gridCol>
                <a:gridCol w="1155876">
                  <a:extLst>
                    <a:ext uri="{9D8B030D-6E8A-4147-A177-3AD203B41FA5}">
                      <a16:colId xmlns:a16="http://schemas.microsoft.com/office/drawing/2014/main" val="1942495043"/>
                    </a:ext>
                  </a:extLst>
                </a:gridCol>
                <a:gridCol w="1004727">
                  <a:extLst>
                    <a:ext uri="{9D8B030D-6E8A-4147-A177-3AD203B41FA5}">
                      <a16:colId xmlns:a16="http://schemas.microsoft.com/office/drawing/2014/main" val="560990727"/>
                    </a:ext>
                  </a:extLst>
                </a:gridCol>
                <a:gridCol w="1004727">
                  <a:extLst>
                    <a:ext uri="{9D8B030D-6E8A-4147-A177-3AD203B41FA5}">
                      <a16:colId xmlns:a16="http://schemas.microsoft.com/office/drawing/2014/main" val="1386737271"/>
                    </a:ext>
                  </a:extLst>
                </a:gridCol>
                <a:gridCol w="1004727">
                  <a:extLst>
                    <a:ext uri="{9D8B030D-6E8A-4147-A177-3AD203B41FA5}">
                      <a16:colId xmlns:a16="http://schemas.microsoft.com/office/drawing/2014/main" val="3445487833"/>
                    </a:ext>
                  </a:extLst>
                </a:gridCol>
                <a:gridCol w="1642020">
                  <a:extLst>
                    <a:ext uri="{9D8B030D-6E8A-4147-A177-3AD203B41FA5}">
                      <a16:colId xmlns:a16="http://schemas.microsoft.com/office/drawing/2014/main" val="1801139200"/>
                    </a:ext>
                  </a:extLst>
                </a:gridCol>
              </a:tblGrid>
              <a:tr h="6862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NPM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JENIS KELAMIN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IPS1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IPS2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IPS3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IPS4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KELULUSAN</a:t>
                      </a:r>
                      <a:endParaRPr lang="en-ID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44610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62585"/>
                  </a:ext>
                </a:extLst>
              </a:tr>
              <a:tr h="6862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695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D0304-F331-BE72-589F-9C388E7DBD11}"/>
              </a:ext>
            </a:extLst>
          </p:cNvPr>
          <p:cNvSpPr/>
          <p:nvPr/>
        </p:nvSpPr>
        <p:spPr>
          <a:xfrm>
            <a:off x="2219890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Upload</a:t>
            </a:r>
            <a:endParaRPr lang="en-ID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12C398-72B6-6385-F592-6A6A39AC9254}"/>
              </a:ext>
            </a:extLst>
          </p:cNvPr>
          <p:cNvSpPr/>
          <p:nvPr/>
        </p:nvSpPr>
        <p:spPr>
          <a:xfrm>
            <a:off x="3252823" y="1456152"/>
            <a:ext cx="914400" cy="2379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Hapus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90" y="719667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TESTING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10642600" y="1427736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Proses Uji</a:t>
            </a:r>
            <a:endParaRPr lang="en-ID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BA9471-A1C1-47BB-65EE-5949ECBEF883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ED56D8-2998-86CE-106E-A1A4728B94B1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EF8128-9039-B762-AFB5-84FB08B8258B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153A80-7747-268F-B82C-D91A7DB4C68F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11D5BC-A06D-8AAC-7AB6-ED886DC0EC9D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B6888B-B603-0901-2DDB-146B795FE81F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65843E-DF41-6CEA-8E1C-307AB2516F73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3CF5DE-1750-9FDB-B63D-7CF59160CDE3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4D3709-281B-2200-4FAE-8CF58CC7BCC2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58742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FAFE2-B145-D79D-849B-9D9BCD66FC45}"/>
              </a:ext>
            </a:extLst>
          </p:cNvPr>
          <p:cNvSpPr/>
          <p:nvPr/>
        </p:nvSpPr>
        <p:spPr>
          <a:xfrm>
            <a:off x="0" y="0"/>
            <a:ext cx="12192000" cy="62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Kelulusan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E2F6B-F0F3-406C-CCCC-4D00704762F0}"/>
              </a:ext>
            </a:extLst>
          </p:cNvPr>
          <p:cNvSpPr/>
          <p:nvPr/>
        </p:nvSpPr>
        <p:spPr>
          <a:xfrm>
            <a:off x="0" y="626301"/>
            <a:ext cx="1991638" cy="623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33A11-0EFE-FF7A-FA85-336C51FEE780}"/>
              </a:ext>
            </a:extLst>
          </p:cNvPr>
          <p:cNvSpPr txBox="1"/>
          <p:nvPr/>
        </p:nvSpPr>
        <p:spPr>
          <a:xfrm>
            <a:off x="2219890" y="719667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HASIL UJI</a:t>
            </a:r>
            <a:endParaRPr lang="en-ID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C31B8B-558B-AC53-A001-DDC8881E7FC8}"/>
              </a:ext>
            </a:extLst>
          </p:cNvPr>
          <p:cNvSpPr/>
          <p:nvPr/>
        </p:nvSpPr>
        <p:spPr>
          <a:xfrm>
            <a:off x="3831341" y="1361166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Lihat</a:t>
            </a:r>
            <a:r>
              <a:rPr lang="en-US" sz="1200" dirty="0"/>
              <a:t> Hasil UJI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42B02-DB40-211F-B661-8CC494033694}"/>
              </a:ext>
            </a:extLst>
          </p:cNvPr>
          <p:cNvSpPr txBox="1"/>
          <p:nvPr/>
        </p:nvSpPr>
        <p:spPr>
          <a:xfrm>
            <a:off x="3944538" y="1125961"/>
            <a:ext cx="1190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Melihat</a:t>
            </a:r>
            <a:r>
              <a:rPr lang="en-US" sz="1000" dirty="0"/>
              <a:t> Hasi Uji</a:t>
            </a:r>
            <a:endParaRPr lang="en-ID" sz="1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5FD96-57AE-E9AA-C0D7-2AE4E7643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1976"/>
              </p:ext>
            </p:extLst>
          </p:nvPr>
        </p:nvGraphicFramePr>
        <p:xfrm>
          <a:off x="2219890" y="1916571"/>
          <a:ext cx="9896953" cy="4806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110">
                  <a:extLst>
                    <a:ext uri="{9D8B030D-6E8A-4147-A177-3AD203B41FA5}">
                      <a16:colId xmlns:a16="http://schemas.microsoft.com/office/drawing/2014/main" val="1505557093"/>
                    </a:ext>
                  </a:extLst>
                </a:gridCol>
                <a:gridCol w="637733">
                  <a:extLst>
                    <a:ext uri="{9D8B030D-6E8A-4147-A177-3AD203B41FA5}">
                      <a16:colId xmlns:a16="http://schemas.microsoft.com/office/drawing/2014/main" val="1307810305"/>
                    </a:ext>
                  </a:extLst>
                </a:gridCol>
                <a:gridCol w="802445">
                  <a:extLst>
                    <a:ext uri="{9D8B030D-6E8A-4147-A177-3AD203B41FA5}">
                      <a16:colId xmlns:a16="http://schemas.microsoft.com/office/drawing/2014/main" val="2771531746"/>
                    </a:ext>
                  </a:extLst>
                </a:gridCol>
                <a:gridCol w="1061457">
                  <a:extLst>
                    <a:ext uri="{9D8B030D-6E8A-4147-A177-3AD203B41FA5}">
                      <a16:colId xmlns:a16="http://schemas.microsoft.com/office/drawing/2014/main" val="3272405296"/>
                    </a:ext>
                  </a:extLst>
                </a:gridCol>
                <a:gridCol w="882426">
                  <a:extLst>
                    <a:ext uri="{9D8B030D-6E8A-4147-A177-3AD203B41FA5}">
                      <a16:colId xmlns:a16="http://schemas.microsoft.com/office/drawing/2014/main" val="1942495043"/>
                    </a:ext>
                  </a:extLst>
                </a:gridCol>
                <a:gridCol w="767034">
                  <a:extLst>
                    <a:ext uri="{9D8B030D-6E8A-4147-A177-3AD203B41FA5}">
                      <a16:colId xmlns:a16="http://schemas.microsoft.com/office/drawing/2014/main" val="560990727"/>
                    </a:ext>
                  </a:extLst>
                </a:gridCol>
                <a:gridCol w="767034">
                  <a:extLst>
                    <a:ext uri="{9D8B030D-6E8A-4147-A177-3AD203B41FA5}">
                      <a16:colId xmlns:a16="http://schemas.microsoft.com/office/drawing/2014/main" val="1386737271"/>
                    </a:ext>
                  </a:extLst>
                </a:gridCol>
                <a:gridCol w="767034">
                  <a:extLst>
                    <a:ext uri="{9D8B030D-6E8A-4147-A177-3AD203B41FA5}">
                      <a16:colId xmlns:a16="http://schemas.microsoft.com/office/drawing/2014/main" val="3445487833"/>
                    </a:ext>
                  </a:extLst>
                </a:gridCol>
                <a:gridCol w="1253560">
                  <a:extLst>
                    <a:ext uri="{9D8B030D-6E8A-4147-A177-3AD203B41FA5}">
                      <a16:colId xmlns:a16="http://schemas.microsoft.com/office/drawing/2014/main" val="1801139200"/>
                    </a:ext>
                  </a:extLst>
                </a:gridCol>
                <a:gridCol w="1253560">
                  <a:extLst>
                    <a:ext uri="{9D8B030D-6E8A-4147-A177-3AD203B41FA5}">
                      <a16:colId xmlns:a16="http://schemas.microsoft.com/office/drawing/2014/main" val="2569729380"/>
                    </a:ext>
                  </a:extLst>
                </a:gridCol>
                <a:gridCol w="1253560">
                  <a:extLst>
                    <a:ext uri="{9D8B030D-6E8A-4147-A177-3AD203B41FA5}">
                      <a16:colId xmlns:a16="http://schemas.microsoft.com/office/drawing/2014/main" val="815889679"/>
                    </a:ext>
                  </a:extLst>
                </a:gridCol>
              </a:tblGrid>
              <a:tr h="6866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NPM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NAMA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JENIS KELAMIN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IPS1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IPS2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IPS3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IPS4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KELULUSAN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HASIL PREDIKSI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KETERANGAN</a:t>
                      </a:r>
                      <a:endParaRPr lang="en-ID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1950"/>
                  </a:ext>
                </a:extLst>
              </a:tr>
              <a:tr h="68668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37070"/>
                  </a:ext>
                </a:extLst>
              </a:tr>
              <a:tr h="68668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76759"/>
                  </a:ext>
                </a:extLst>
              </a:tr>
              <a:tr h="68668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34904"/>
                  </a:ext>
                </a:extLst>
              </a:tr>
              <a:tr h="68668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44610"/>
                  </a:ext>
                </a:extLst>
              </a:tr>
              <a:tr h="68668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62585"/>
                  </a:ext>
                </a:extLst>
              </a:tr>
              <a:tr h="686682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36950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79205-6A3C-97EA-F765-AA66C3A1A1EC}"/>
              </a:ext>
            </a:extLst>
          </p:cNvPr>
          <p:cNvSpPr/>
          <p:nvPr/>
        </p:nvSpPr>
        <p:spPr>
          <a:xfrm>
            <a:off x="2319285" y="1352700"/>
            <a:ext cx="1216416" cy="319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F0571-4854-8C23-6E74-FD7F3E3AA6C4}"/>
              </a:ext>
            </a:extLst>
          </p:cNvPr>
          <p:cNvSpPr txBox="1"/>
          <p:nvPr/>
        </p:nvSpPr>
        <p:spPr>
          <a:xfrm>
            <a:off x="2186025" y="1120477"/>
            <a:ext cx="155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Kembali Ke Data Testing</a:t>
            </a:r>
            <a:endParaRPr lang="en-ID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6E4B83-CC4B-2771-EADE-CE547ECF645B}"/>
              </a:ext>
            </a:extLst>
          </p:cNvPr>
          <p:cNvSpPr/>
          <p:nvPr/>
        </p:nvSpPr>
        <p:spPr>
          <a:xfrm>
            <a:off x="70052" y="1181044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DASBOARD</a:t>
            </a:r>
            <a:endParaRPr lang="en-ID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9B0310-8186-EF69-75DC-B0F32346CF35}"/>
              </a:ext>
            </a:extLst>
          </p:cNvPr>
          <p:cNvSpPr/>
          <p:nvPr/>
        </p:nvSpPr>
        <p:spPr>
          <a:xfrm>
            <a:off x="96149" y="1624675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TRAINING</a:t>
            </a:r>
            <a:endParaRPr lang="en-ID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07B136-2D37-8F06-0830-CA3CD32EF5FA}"/>
              </a:ext>
            </a:extLst>
          </p:cNvPr>
          <p:cNvSpPr/>
          <p:nvPr/>
        </p:nvSpPr>
        <p:spPr>
          <a:xfrm>
            <a:off x="83623" y="2511937"/>
            <a:ext cx="1816273" cy="344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TESTING</a:t>
            </a:r>
            <a:endParaRPr lang="en-ID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3B8B3BB-6990-2801-87E6-F0509BDD7B24}"/>
              </a:ext>
            </a:extLst>
          </p:cNvPr>
          <p:cNvSpPr/>
          <p:nvPr/>
        </p:nvSpPr>
        <p:spPr>
          <a:xfrm>
            <a:off x="82578" y="206830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POHON KEPUTUSAN</a:t>
            </a:r>
            <a:endParaRPr lang="en-ID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273832-85FE-8582-7DB9-46F4FB51F626}"/>
              </a:ext>
            </a:extLst>
          </p:cNvPr>
          <p:cNvSpPr/>
          <p:nvPr/>
        </p:nvSpPr>
        <p:spPr>
          <a:xfrm>
            <a:off x="96149" y="2955453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PREDIKSI</a:t>
            </a:r>
            <a:endParaRPr lang="en-ID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76043B-E2D3-18CD-6B52-2AE8479B760A}"/>
              </a:ext>
            </a:extLst>
          </p:cNvPr>
          <p:cNvSpPr/>
          <p:nvPr/>
        </p:nvSpPr>
        <p:spPr>
          <a:xfrm>
            <a:off x="96149" y="3380926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LAPORAN PREDIKSI</a:t>
            </a:r>
            <a:endParaRPr lang="en-ID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F89CB4-B2E5-8231-6313-C0F1ED00E17B}"/>
              </a:ext>
            </a:extLst>
          </p:cNvPr>
          <p:cNvSpPr/>
          <p:nvPr/>
        </p:nvSpPr>
        <p:spPr>
          <a:xfrm>
            <a:off x="96149" y="4340502"/>
            <a:ext cx="1790176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LOGOUT</a:t>
            </a:r>
            <a:endParaRPr lang="en-ID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1E9DEB-E2AE-75F2-947C-D3FCC786D2E9}"/>
              </a:ext>
            </a:extLst>
          </p:cNvPr>
          <p:cNvSpPr/>
          <p:nvPr/>
        </p:nvSpPr>
        <p:spPr>
          <a:xfrm>
            <a:off x="96149" y="3876227"/>
            <a:ext cx="1816273" cy="344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DATA USER</a:t>
            </a:r>
            <a:endParaRPr lang="en-ID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A1604E-90F9-348E-97A6-BCEF3DABF933}"/>
              </a:ext>
            </a:extLst>
          </p:cNvPr>
          <p:cNvSpPr/>
          <p:nvPr/>
        </p:nvSpPr>
        <p:spPr>
          <a:xfrm>
            <a:off x="0" y="602757"/>
            <a:ext cx="1978066" cy="4584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KEPALA JURUSAN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61106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457</Words>
  <Application>Microsoft Office PowerPoint</Application>
  <PresentationFormat>Widescreen</PresentationFormat>
  <Paragraphs>238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 Reksa Guritno</dc:creator>
  <cp:lastModifiedBy>Giri Reksa Guritno</cp:lastModifiedBy>
  <cp:revision>8</cp:revision>
  <dcterms:created xsi:type="dcterms:W3CDTF">2024-06-29T13:21:16Z</dcterms:created>
  <dcterms:modified xsi:type="dcterms:W3CDTF">2024-06-30T12:32:44Z</dcterms:modified>
</cp:coreProperties>
</file>