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4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97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hyperlink" Target="https://github.com/Toissincera/ConcreteAnalysis/blob/main/Cement_2.py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Concrete Strength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Uzman Qaisar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About the data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Over </a:t>
            </a:r>
            <a:r>
              <a:rPr lang="en-US" sz="2400" b="1" dirty="0"/>
              <a:t>1,000</a:t>
            </a:r>
            <a:r>
              <a:rPr lang="en-US" sz="2400" dirty="0"/>
              <a:t> cement samples…</a:t>
            </a:r>
          </a:p>
          <a:p>
            <a:pPr marL="36900" lvl="0" indent="0">
              <a:buNone/>
            </a:pPr>
            <a:r>
              <a:rPr lang="en-US" sz="2400" dirty="0"/>
              <a:t>… measured in </a:t>
            </a:r>
            <a:r>
              <a:rPr lang="en-US" sz="2400" b="1" dirty="0"/>
              <a:t>8</a:t>
            </a:r>
            <a:r>
              <a:rPr lang="en-US" sz="2400" dirty="0"/>
              <a:t> key features …</a:t>
            </a:r>
          </a:p>
          <a:p>
            <a:pPr marL="36900" lvl="0" indent="0">
              <a:buNone/>
            </a:pPr>
            <a:r>
              <a:rPr lang="en-US" sz="2400" dirty="0"/>
              <a:t>… for Compressive Strength.</a:t>
            </a:r>
          </a:p>
          <a:p>
            <a:pPr marL="36900" lvl="0" indent="0">
              <a:buNone/>
            </a:pPr>
            <a:r>
              <a:rPr lang="en-US" sz="2400" dirty="0"/>
              <a:t>Data graciously provided by</a:t>
            </a:r>
          </a:p>
          <a:p>
            <a:pPr marL="36900" lvl="0" indent="0">
              <a:buNone/>
            </a:pPr>
            <a:r>
              <a:rPr lang="en-US" sz="2000" dirty="0"/>
              <a:t>Prof. I-Cheng Yeh</a:t>
            </a:r>
            <a:br>
              <a:rPr lang="en-US" sz="2000" dirty="0"/>
            </a:br>
            <a:r>
              <a:rPr lang="en-US" sz="2000" dirty="0"/>
              <a:t>Department of Information Management </a:t>
            </a:r>
            <a:br>
              <a:rPr lang="en-US" sz="2000" dirty="0"/>
            </a:br>
            <a:r>
              <a:rPr lang="en-US" sz="2000" dirty="0"/>
              <a:t>Chung-Hua University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Data and Script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900" dirty="0"/>
              <a:t>The script for this project was written by the author, Uzman Qaisar, and is accessible here:</a:t>
            </a:r>
          </a:p>
          <a:p>
            <a:pPr marL="36900" lvl="0" indent="0">
              <a:buNone/>
            </a:pPr>
            <a:r>
              <a:rPr lang="en-US" sz="1900" dirty="0">
                <a:hlinkClick r:id="rId7"/>
              </a:rPr>
              <a:t>https://github.com/Toissincera/ConcreteAnalysis/blob/main/Cement_2.py</a:t>
            </a:r>
            <a:endParaRPr lang="en-US" sz="1900" dirty="0"/>
          </a:p>
          <a:p>
            <a:pPr marL="36900" lvl="0" indent="0">
              <a:buNone/>
            </a:pPr>
            <a:r>
              <a:rPr lang="en-US" sz="1900" dirty="0"/>
              <a:t>(Change dataset directory with the one provided below)</a:t>
            </a:r>
          </a:p>
          <a:p>
            <a:pPr marL="36900" lvl="0" indent="0">
              <a:buNone/>
            </a:pPr>
            <a:r>
              <a:rPr lang="en-US" sz="1900" dirty="0"/>
              <a:t>Dataset used accessible here:</a:t>
            </a:r>
          </a:p>
          <a:p>
            <a:pPr marL="36900" lvl="0" indent="0">
              <a:buNone/>
            </a:pPr>
            <a:r>
              <a:rPr lang="en-US" sz="1900" dirty="0"/>
              <a:t>https://github.com/Toissincera/ConcreteAnalysis/blob/main/CONCRETEDATA.csv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835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950C59-4EB4-7894-CCB3-278C2D295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70B847-70A3-BB74-A547-7F62A8ED627C}"/>
              </a:ext>
            </a:extLst>
          </p:cNvPr>
          <p:cNvSpPr txBox="1">
            <a:spLocks/>
          </p:cNvSpPr>
          <p:nvPr/>
        </p:nvSpPr>
        <p:spPr>
          <a:xfrm>
            <a:off x="6900493" y="609600"/>
            <a:ext cx="4538124" cy="9704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/>
              <a:t>Appendix One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63F1A2-9ED3-C6A3-66A3-A8739DC12011}"/>
              </a:ext>
            </a:extLst>
          </p:cNvPr>
          <p:cNvSpPr txBox="1">
            <a:spLocks/>
          </p:cNvSpPr>
          <p:nvPr/>
        </p:nvSpPr>
        <p:spPr>
          <a:xfrm>
            <a:off x="6900493" y="1732449"/>
            <a:ext cx="4403596" cy="4058751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100000"/>
              </a:lnSpc>
              <a:buFont typeface="Wingdings 2" charset="2"/>
              <a:buNone/>
            </a:pPr>
            <a:r>
              <a:rPr lang="en-US" sz="1800" dirty="0"/>
              <a:t>Strong inverse proportionality noted between superplasticizer &amp; water, and fine aggregate &amp; water. </a:t>
            </a:r>
          </a:p>
          <a:p>
            <a:pPr marL="36900" indent="0">
              <a:lnSpc>
                <a:spcPct val="100000"/>
              </a:lnSpc>
              <a:buFont typeface="Wingdings 2" charset="2"/>
              <a:buNone/>
            </a:pPr>
            <a:r>
              <a:rPr lang="en-US" sz="1800" dirty="0"/>
              <a:t>Superplasticizers help synthesize concrete with around 15% less water. </a:t>
            </a:r>
          </a:p>
          <a:p>
            <a:pPr marL="36900" indent="0">
              <a:lnSpc>
                <a:spcPct val="100000"/>
              </a:lnSpc>
              <a:buFont typeface="Wingdings 2" charset="2"/>
              <a:buNone/>
            </a:pPr>
            <a:r>
              <a:rPr lang="en-US" sz="1800" dirty="0"/>
              <a:t>Fine aggregates fill the gaps water may have left, creating robust concrete suited for humid conditions.</a:t>
            </a:r>
          </a:p>
          <a:p>
            <a:pPr marL="36900" indent="0">
              <a:lnSpc>
                <a:spcPct val="100000"/>
              </a:lnSpc>
              <a:buFont typeface="Wingdings 2" charset="2"/>
              <a:buNone/>
            </a:pPr>
            <a:r>
              <a:rPr lang="en-US" sz="1800" dirty="0"/>
              <a:t>Neither three may be removed, because superplasticizers are a far too important sister industry to concrete, whilst fine aggregates are mandated reporting by ICLG for maintenance operations and disaster management. Water itself has a high P-Value.</a:t>
            </a:r>
          </a:p>
          <a:p>
            <a:pPr marL="36900" indent="0">
              <a:lnSpc>
                <a:spcPct val="100000"/>
              </a:lnSpc>
              <a:buFont typeface="Wingdings 2" charset="2"/>
              <a:buNone/>
            </a:pPr>
            <a:r>
              <a:rPr lang="en-US" sz="1800" dirty="0"/>
              <a:t>Not to mention, with only 8 features, feature extraction is information torching.</a:t>
            </a:r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AA55DB-F580-F9D2-0307-4FE2A03CA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77" t="15776" r="30587" b="22575"/>
          <a:stretch/>
        </p:blipFill>
        <p:spPr>
          <a:xfrm>
            <a:off x="720721" y="1567542"/>
            <a:ext cx="4637314" cy="3722915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21938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C427-41FF-3E11-C2FC-AF983246C8B2}"/>
              </a:ext>
            </a:extLst>
          </p:cNvPr>
          <p:cNvSpPr txBox="1">
            <a:spLocks/>
          </p:cNvSpPr>
          <p:nvPr/>
        </p:nvSpPr>
        <p:spPr>
          <a:xfrm>
            <a:off x="6900493" y="609600"/>
            <a:ext cx="4538124" cy="9704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/>
              <a:t>Appendix Two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FA2A-8CBB-A1AF-4375-47390D850285}"/>
              </a:ext>
            </a:extLst>
          </p:cNvPr>
          <p:cNvSpPr txBox="1">
            <a:spLocks/>
          </p:cNvSpPr>
          <p:nvPr/>
        </p:nvSpPr>
        <p:spPr>
          <a:xfrm>
            <a:off x="6900493" y="1732449"/>
            <a:ext cx="4403596" cy="4058751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400" dirty="0"/>
              <a:t>Comparably worse but competitive goodness-of-fit was observed in two other model types. We are ignoring them for clients’ simplicity’s sake. They still have post-optimization worse scores.</a:t>
            </a:r>
          </a:p>
          <a:p>
            <a:pPr marL="36900" indent="0">
              <a:buFont typeface="Wingdings 2" charset="2"/>
              <a:buNone/>
            </a:pPr>
            <a:r>
              <a:rPr lang="en-US" sz="2400" dirty="0"/>
              <a:t>Secondly, only R</a:t>
            </a:r>
            <a:r>
              <a:rPr lang="en-US" sz="2400" baseline="30000" dirty="0"/>
              <a:t>2</a:t>
            </a:r>
            <a:r>
              <a:rPr lang="en-US" sz="2400" dirty="0"/>
              <a:t> Scores gauged models, although other methods (see Appendix 3) may be used as sanity check.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DEB63-F6E9-FD52-4553-374F1896D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B072-1329-F5A9-9E33-45A6A535D833}"/>
              </a:ext>
            </a:extLst>
          </p:cNvPr>
          <p:cNvSpPr txBox="1">
            <a:spLocks/>
          </p:cNvSpPr>
          <p:nvPr/>
        </p:nvSpPr>
        <p:spPr>
          <a:xfrm>
            <a:off x="6900493" y="609600"/>
            <a:ext cx="4538124" cy="9704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/>
              <a:t>Appendix Three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F31A-3CAD-867F-5682-99590B93029B}"/>
              </a:ext>
            </a:extLst>
          </p:cNvPr>
          <p:cNvSpPr txBox="1">
            <a:spLocks/>
          </p:cNvSpPr>
          <p:nvPr/>
        </p:nvSpPr>
        <p:spPr>
          <a:xfrm>
            <a:off x="6900493" y="1732449"/>
            <a:ext cx="4403596" cy="4058751"/>
          </a:xfrm>
          <a:prstGeom prst="rect">
            <a:avLst/>
          </a:prstGeom>
        </p:spPr>
        <p:txBody>
          <a:bodyPr anchor="t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400" dirty="0"/>
              <a:t>Mean Absolute Percentage Error was fantastic throughout the process for this method. Fully optimized for MAPE, we brought it down to 0.1%. </a:t>
            </a:r>
          </a:p>
          <a:p>
            <a:pPr marL="36900" indent="0">
              <a:buFont typeface="Wingdings 2" charset="2"/>
              <a:buNone/>
            </a:pPr>
            <a:r>
              <a:rPr lang="en-US" sz="2400" dirty="0"/>
              <a:t>While Mean Absolute Error may seem excessive, consideration was given to break cycles, which, simply put, categorize concrete in ranges. I optimized for a feasibly category.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44459-E109-E6D4-96C7-CCCB8C3EB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3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647DE5-E93F-334E-3C06-85FE4CE69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36F4B23-5030-657C-B256-F601434756C4}"/>
              </a:ext>
            </a:extLst>
          </p:cNvPr>
          <p:cNvSpPr txBox="1">
            <a:spLocks/>
          </p:cNvSpPr>
          <p:nvPr/>
        </p:nvSpPr>
        <p:spPr>
          <a:xfrm>
            <a:off x="6900493" y="609600"/>
            <a:ext cx="4538124" cy="9704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/>
              <a:t>Bibliography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ABD636-ED9F-67F9-6377-A038CFEA6146}"/>
              </a:ext>
            </a:extLst>
          </p:cNvPr>
          <p:cNvSpPr txBox="1">
            <a:spLocks/>
          </p:cNvSpPr>
          <p:nvPr/>
        </p:nvSpPr>
        <p:spPr>
          <a:xfrm>
            <a:off x="6900493" y="1732449"/>
            <a:ext cx="4403596" cy="4058751"/>
          </a:xfrm>
          <a:prstGeom prst="rect">
            <a:avLst/>
          </a:prstGeom>
        </p:spPr>
        <p:txBody>
          <a:bodyPr anchor="t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400" dirty="0"/>
              <a:t>Special thanks to my sister, Zainab </a:t>
            </a:r>
            <a:r>
              <a:rPr lang="en-US" sz="2400" dirty="0" err="1"/>
              <a:t>Alam</a:t>
            </a:r>
            <a:r>
              <a:rPr lang="en-US" sz="2400" dirty="0"/>
              <a:t>, a seasoned architect, for her architectural domain knowledge. Thanks also to </a:t>
            </a:r>
            <a:r>
              <a:rPr lang="en-US" sz="2400" dirty="0" err="1"/>
              <a:t>Shadman</a:t>
            </a:r>
            <a:r>
              <a:rPr lang="en-US" sz="2400" dirty="0"/>
              <a:t> Qaisar, my brother, for his ML domain knowledge.</a:t>
            </a:r>
          </a:p>
          <a:p>
            <a:pPr marL="36900" indent="0">
              <a:buFont typeface="Wingdings 2" charset="2"/>
              <a:buNone/>
            </a:pPr>
            <a:r>
              <a:rPr lang="en-US" sz="2400" dirty="0"/>
              <a:t>Minor references derived from publicly available civil &amp; architecture regulatory institutes. Analysis optimized for use in USA, not India.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9560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{01C36402-BAD5-4BB0-8149-E6570554A830}tf55705232_win32</Template>
  <TotalTime>45</TotalTime>
  <Words>394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Goudy Old Style</vt:lpstr>
      <vt:lpstr>Wingdings 2</vt:lpstr>
      <vt:lpstr>SlateVTI</vt:lpstr>
      <vt:lpstr>Concrete Strength Analysis</vt:lpstr>
      <vt:lpstr>About the data </vt:lpstr>
      <vt:lpstr>Data and Script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Strength Analysis</dc:title>
  <dc:creator>Uzman Qaisar</dc:creator>
  <cp:lastModifiedBy>Uzman Qaisar</cp:lastModifiedBy>
  <cp:revision>8</cp:revision>
  <dcterms:created xsi:type="dcterms:W3CDTF">2023-03-03T14:18:56Z</dcterms:created>
  <dcterms:modified xsi:type="dcterms:W3CDTF">2023-03-03T15:05:18Z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