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35"/>
  </p:notesMasterIdLst>
  <p:handoutMasterIdLst>
    <p:handoutMasterId r:id="rId36"/>
  </p:handoutMasterIdLst>
  <p:sldIdLst>
    <p:sldId id="260" r:id="rId2"/>
    <p:sldId id="261" r:id="rId3"/>
    <p:sldId id="262" r:id="rId4"/>
    <p:sldId id="295" r:id="rId5"/>
    <p:sldId id="263" r:id="rId6"/>
    <p:sldId id="294" r:id="rId7"/>
    <p:sldId id="288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93" r:id="rId23"/>
    <p:sldId id="264" r:id="rId24"/>
    <p:sldId id="256" r:id="rId25"/>
    <p:sldId id="289" r:id="rId26"/>
    <p:sldId id="270" r:id="rId27"/>
    <p:sldId id="258" r:id="rId28"/>
    <p:sldId id="266" r:id="rId29"/>
    <p:sldId id="267" r:id="rId30"/>
    <p:sldId id="268" r:id="rId31"/>
    <p:sldId id="269" r:id="rId32"/>
    <p:sldId id="272" r:id="rId33"/>
    <p:sldId id="290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E6430-AEE1-4930-8184-06C49A6B04C7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305B4-0CEF-4AFC-BB0E-620772402AE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2212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0D243-C8F9-4BA7-BB1C-15841D3AD28F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C3C2D-7FD0-4009-9C8A-9701733A95E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176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707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869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871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100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594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595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760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26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209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179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778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866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1697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988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429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71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S.Bakocs, L.Stahel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42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S.Bakocs, L.Stahel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639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S.Bakocs, L.Stahel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7782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34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S.Bakocs, L.Stahel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590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S.Bakocs, L.Stahel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888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S.Bakocs, L.Stahel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947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S.Bakocs, L.Stahel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519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S.Bakocs, L.Stahel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834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S.Bakocs, L.Stahel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345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S.Bakocs, L.Stahel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065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S.Bakocs, L.Stahel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436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5F8A-F3B9-498B-A05D-D006CEAB37E4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/>
              <a:t>S.Bakocs, L.Stahel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57D3-3168-41FB-94D0-3705FB893E2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231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Fangies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141662"/>
          </a:xfrm>
        </p:spPr>
        <p:txBody>
          <a:bodyPr>
            <a:normAutofit/>
          </a:bodyPr>
          <a:lstStyle/>
          <a:p>
            <a:r>
              <a:rPr lang="de-CH" sz="2000" dirty="0" err="1" smtClean="0"/>
              <a:t>RunRunRainbowRun</a:t>
            </a:r>
            <a:r>
              <a:rPr lang="de-CH" sz="2000" dirty="0" smtClean="0"/>
              <a:t> </a:t>
            </a:r>
            <a:r>
              <a:rPr lang="de-CH" sz="2000" dirty="0" smtClean="0">
                <a:sym typeface="Wingdings" panose="05000000000000000000" pitchFamily="2" charset="2"/>
              </a:rPr>
              <a:t> </a:t>
            </a:r>
            <a:r>
              <a:rPr lang="de-CH" sz="2000" dirty="0" err="1" smtClean="0">
                <a:sym typeface="Wingdings" panose="05000000000000000000" pitchFamily="2" charset="2"/>
              </a:rPr>
              <a:t>Versteckies</a:t>
            </a:r>
            <a:r>
              <a:rPr lang="de-CH" sz="2000" dirty="0" smtClean="0">
                <a:sym typeface="Wingdings" panose="05000000000000000000" pitchFamily="2" charset="2"/>
              </a:rPr>
              <a:t>  </a:t>
            </a:r>
            <a:r>
              <a:rPr lang="de-CH" sz="2000" dirty="0" err="1" smtClean="0">
                <a:sym typeface="Wingdings" panose="05000000000000000000" pitchFamily="2" charset="2"/>
              </a:rPr>
              <a:t>Fangies</a:t>
            </a:r>
            <a:endParaRPr lang="de-CH" sz="2000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sz="1800" dirty="0" smtClean="0"/>
          </a:p>
          <a:p>
            <a:endParaRPr lang="de-CH" sz="1800" dirty="0" smtClean="0"/>
          </a:p>
          <a:p>
            <a:r>
              <a:rPr lang="de-CH" sz="1600" dirty="0" smtClean="0"/>
              <a:t>Eine Projektarbeit für Programmieren (3</a:t>
            </a:r>
            <a:r>
              <a:rPr lang="de-CH" sz="1600" dirty="0" smtClean="0"/>
              <a:t>)</a:t>
            </a:r>
            <a:endParaRPr lang="de-CH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7871-5151-4F99-8472-0EFF1D2BDCCA}" type="datetime1">
              <a:rPr lang="de-CH" smtClean="0"/>
              <a:t>04.01.2015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S.Bakocs, L.Stahel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946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/>
              <a:t>DOM Manipulation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558786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DOM Manipulation sind langsam</a:t>
            </a:r>
          </a:p>
          <a:p>
            <a:pPr marL="1219170" lvl="1" indent="-507987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Aufgrund vieler Abhängigkeiten (CSS, Scripts, Rendering)</a:t>
            </a:r>
          </a:p>
          <a:p>
            <a:pPr marL="609585" indent="-558786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Performance führt daher zu Unspielbarkeit</a:t>
            </a:r>
          </a:p>
          <a:p>
            <a:pPr>
              <a:buNone/>
            </a:pP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E498-8D2F-4556-9312-B7C65F8ABACE}" type="datetime1">
              <a:rPr lang="de-CH" smtClean="0"/>
              <a:t>04.01.2015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S.Bakocs, L.Stahel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66446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/>
              <a:t>Javascript Canvas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507987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00" dirty="0"/>
              <a:t>Animationen geschehen in einem Canvas</a:t>
            </a:r>
          </a:p>
          <a:p>
            <a:pPr marL="609585" indent="-507987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00" dirty="0"/>
              <a:t>Kein “Neubau der Seite” mit jedem Tick</a:t>
            </a:r>
          </a:p>
          <a:p>
            <a:pPr marL="609585" indent="-507987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00" dirty="0"/>
              <a:t>Minimale Cross-Browser </a:t>
            </a:r>
            <a:r>
              <a:rPr lang="en" sz="3200" dirty="0" smtClean="0"/>
              <a:t>Probleme</a:t>
            </a:r>
            <a:endParaRPr lang="en" sz="3200" dirty="0"/>
          </a:p>
          <a:p>
            <a:pPr marL="609585" indent="-507987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00" dirty="0"/>
              <a:t>Performant</a:t>
            </a:r>
          </a:p>
          <a:p>
            <a:pPr>
              <a:buNone/>
            </a:pPr>
            <a:endParaRPr sz="3200" dirty="0"/>
          </a:p>
          <a:p>
            <a:pPr>
              <a:buNone/>
            </a:pPr>
            <a:r>
              <a:rPr lang="en" sz="3200" dirty="0"/>
              <a:t>That’s what we need!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CD88-89EA-4FB5-AC11-8BD2B2308B6F}" type="datetime1">
              <a:rPr lang="de-CH" smtClean="0"/>
              <a:t>04.01.2015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S.Bakocs, L.Stahel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343002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/>
              <a:t>Canvas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507987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00"/>
              <a:t>Seit 2014 in den offiziellen Specs von HTML5</a:t>
            </a:r>
          </a:p>
          <a:p>
            <a:pPr marL="609585" indent="-507987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00"/>
              <a:t>HTML Tag (w3c valid)</a:t>
            </a:r>
          </a:p>
          <a:p>
            <a:pPr marL="609585" indent="-507987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00"/>
              <a:t>Stellt eine Leinwand dar</a:t>
            </a:r>
          </a:p>
          <a:p>
            <a:pPr marL="609585" indent="-507987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00"/>
              <a:t>Wird per Script beschrieben/bemalt</a:t>
            </a:r>
          </a:p>
          <a:p>
            <a:pPr marL="609585" indent="-507987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00"/>
              <a:t>Seit 2004 verfügbar (Unterstützung immer abdeckender)</a:t>
            </a:r>
          </a:p>
          <a:p>
            <a:pPr>
              <a:buNone/>
            </a:pP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5B64-1AFB-47EA-9951-E1A66F70B6A7}" type="datetime1">
              <a:rPr lang="de-CH" smtClean="0"/>
              <a:t>04.01.2015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S.Bakocs, L.Stahel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795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/>
              <a:t>Canvas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rgbClr val="FFFFFF"/>
          </a:solidFill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" sz="1867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1867" b="1">
                <a:latin typeface="Verdana"/>
                <a:ea typeface="Verdana"/>
                <a:cs typeface="Verdana"/>
                <a:sym typeface="Verdana"/>
              </a:rPr>
              <a:t>canvas</a:t>
            </a:r>
            <a:r>
              <a:rPr lang="en" sz="1867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67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id</a:t>
            </a:r>
            <a:r>
              <a:rPr lang="en" sz="1867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867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"example"</a:t>
            </a:r>
            <a:r>
              <a:rPr lang="en" sz="1867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67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width</a:t>
            </a:r>
            <a:r>
              <a:rPr lang="en" sz="1867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867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"200"</a:t>
            </a:r>
            <a:r>
              <a:rPr lang="en" sz="1867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67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height</a:t>
            </a:r>
            <a:r>
              <a:rPr lang="en" sz="1867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867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"200"</a:t>
            </a:r>
            <a:r>
              <a:rPr lang="en" sz="1867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" sz="1867"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867">
                <a:latin typeface="Verdana"/>
                <a:ea typeface="Verdana"/>
                <a:cs typeface="Verdana"/>
                <a:sym typeface="Verdana"/>
              </a:rPr>
            </a:br>
            <a:r>
              <a:rPr lang="en" sz="1867">
                <a:latin typeface="Verdana"/>
                <a:ea typeface="Verdana"/>
                <a:cs typeface="Verdana"/>
                <a:sym typeface="Verdana"/>
              </a:rPr>
              <a:t>This text is displayed if your browser does not support HTML5 Canvas.</a:t>
            </a:r>
            <a:br>
              <a:rPr lang="en" sz="1867">
                <a:latin typeface="Verdana"/>
                <a:ea typeface="Verdana"/>
                <a:cs typeface="Verdana"/>
                <a:sym typeface="Verdana"/>
              </a:rPr>
            </a:br>
            <a:r>
              <a:rPr lang="en" sz="1867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1867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lang="en" sz="1867" b="1">
                <a:latin typeface="Verdana"/>
                <a:ea typeface="Verdana"/>
                <a:cs typeface="Verdana"/>
                <a:sym typeface="Verdana"/>
              </a:rPr>
              <a:t>canvas</a:t>
            </a:r>
            <a:r>
              <a:rPr lang="en" sz="1867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</a:p>
          <a:p>
            <a:pPr>
              <a:lnSpc>
                <a:spcPct val="120000"/>
              </a:lnSpc>
              <a:buClr>
                <a:schemeClr val="dk1"/>
              </a:buClr>
              <a:buNone/>
            </a:pPr>
            <a:endParaRPr sz="1867">
              <a:solidFill>
                <a:srgbClr val="0099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buNone/>
            </a:pPr>
            <a:r>
              <a:rPr lang="en" sz="1867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1867" b="1">
                <a:latin typeface="Verdana"/>
                <a:ea typeface="Verdana"/>
                <a:cs typeface="Verdana"/>
                <a:sym typeface="Verdana"/>
              </a:rPr>
              <a:t>script</a:t>
            </a:r>
            <a:r>
              <a:rPr lang="en" sz="1867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</a:p>
          <a:p>
            <a:pPr>
              <a:lnSpc>
                <a:spcPct val="120000"/>
              </a:lnSpc>
              <a:buClr>
                <a:schemeClr val="dk1"/>
              </a:buClr>
              <a:buSzPct val="78571"/>
              <a:buNone/>
            </a:pPr>
            <a:r>
              <a:rPr lang="en" sz="1867" b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867">
                <a:latin typeface="Verdana"/>
                <a:ea typeface="Verdana"/>
                <a:cs typeface="Verdana"/>
                <a:sym typeface="Verdana"/>
              </a:rPr>
              <a:t> example </a:t>
            </a:r>
            <a:r>
              <a:rPr lang="en" sz="1867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867">
                <a:latin typeface="Verdana"/>
                <a:ea typeface="Verdana"/>
                <a:cs typeface="Verdana"/>
                <a:sym typeface="Verdana"/>
              </a:rPr>
              <a:t> document.</a:t>
            </a:r>
            <a:r>
              <a:rPr lang="en" sz="1867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getElementById</a:t>
            </a:r>
            <a:r>
              <a:rPr lang="en" sz="1867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67">
                <a:solidFill>
                  <a:srgbClr val="3366CC"/>
                </a:solidFill>
                <a:latin typeface="Verdana"/>
                <a:ea typeface="Verdana"/>
                <a:cs typeface="Verdana"/>
                <a:sym typeface="Verdana"/>
              </a:rPr>
              <a:t>'example'</a:t>
            </a:r>
            <a:r>
              <a:rPr lang="en" sz="1867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867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n" sz="1867"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867">
                <a:latin typeface="Verdana"/>
                <a:ea typeface="Verdana"/>
                <a:cs typeface="Verdana"/>
                <a:sym typeface="Verdana"/>
              </a:rPr>
            </a:br>
            <a:r>
              <a:rPr lang="en" sz="1867" b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867">
                <a:latin typeface="Verdana"/>
                <a:ea typeface="Verdana"/>
                <a:cs typeface="Verdana"/>
                <a:sym typeface="Verdana"/>
              </a:rPr>
              <a:t> context </a:t>
            </a:r>
            <a:r>
              <a:rPr lang="en" sz="1867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867">
                <a:latin typeface="Verdana"/>
                <a:ea typeface="Verdana"/>
                <a:cs typeface="Verdana"/>
                <a:sym typeface="Verdana"/>
              </a:rPr>
              <a:t> example.</a:t>
            </a:r>
            <a:r>
              <a:rPr lang="en" sz="1867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getContext</a:t>
            </a:r>
            <a:r>
              <a:rPr lang="en" sz="1867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67">
                <a:solidFill>
                  <a:srgbClr val="3366CC"/>
                </a:solidFill>
                <a:latin typeface="Verdana"/>
                <a:ea typeface="Verdana"/>
                <a:cs typeface="Verdana"/>
                <a:sym typeface="Verdana"/>
              </a:rPr>
              <a:t>'2d'</a:t>
            </a:r>
            <a:r>
              <a:rPr lang="en" sz="1867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867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n" sz="1867"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867">
                <a:latin typeface="Verdana"/>
                <a:ea typeface="Verdana"/>
                <a:cs typeface="Verdana"/>
                <a:sym typeface="Verdana"/>
              </a:rPr>
            </a:br>
            <a:r>
              <a:rPr lang="en" sz="1867">
                <a:latin typeface="Verdana"/>
                <a:ea typeface="Verdana"/>
                <a:cs typeface="Verdana"/>
                <a:sym typeface="Verdana"/>
              </a:rPr>
              <a:t>context.</a:t>
            </a:r>
            <a:r>
              <a:rPr lang="en" sz="1867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fillStyle</a:t>
            </a:r>
            <a:r>
              <a:rPr lang="en" sz="1867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67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867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67">
                <a:solidFill>
                  <a:srgbClr val="3366CC"/>
                </a:solidFill>
                <a:latin typeface="Verdana"/>
                <a:ea typeface="Verdana"/>
                <a:cs typeface="Verdana"/>
                <a:sym typeface="Verdana"/>
              </a:rPr>
              <a:t>'red'</a:t>
            </a:r>
            <a:r>
              <a:rPr lang="en" sz="1867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n" sz="1867"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867">
                <a:latin typeface="Verdana"/>
                <a:ea typeface="Verdana"/>
                <a:cs typeface="Verdana"/>
                <a:sym typeface="Verdana"/>
              </a:rPr>
            </a:br>
            <a:r>
              <a:rPr lang="en" sz="1867">
                <a:latin typeface="Verdana"/>
                <a:ea typeface="Verdana"/>
                <a:cs typeface="Verdana"/>
                <a:sym typeface="Verdana"/>
              </a:rPr>
              <a:t>context.</a:t>
            </a:r>
            <a:r>
              <a:rPr lang="en" sz="1867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fillRect</a:t>
            </a:r>
            <a:r>
              <a:rPr lang="en" sz="1867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67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30</a:t>
            </a:r>
            <a:r>
              <a:rPr lang="en" sz="1867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867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67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30</a:t>
            </a:r>
            <a:r>
              <a:rPr lang="en" sz="1867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867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67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50</a:t>
            </a:r>
            <a:r>
              <a:rPr lang="en" sz="1867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867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67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50</a:t>
            </a:r>
            <a:r>
              <a:rPr lang="en" sz="1867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867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>
              <a:buNone/>
            </a:pPr>
            <a:r>
              <a:rPr lang="en" sz="1867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1867" b="1">
                <a:latin typeface="Verdana"/>
                <a:ea typeface="Verdana"/>
                <a:cs typeface="Verdana"/>
                <a:sym typeface="Verdana"/>
              </a:rPr>
              <a:t>/script</a:t>
            </a:r>
            <a:r>
              <a:rPr lang="en" sz="1867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</a:p>
          <a:p>
            <a:pPr>
              <a:buNone/>
            </a:pPr>
            <a:endParaRPr sz="1867">
              <a:solidFill>
                <a:srgbClr val="0099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buNone/>
            </a:pPr>
            <a:endParaRPr sz="1867">
              <a:solidFill>
                <a:srgbClr val="0099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DDBE-593A-432D-8BB7-172F9454FD78}" type="datetime1">
              <a:rPr lang="de-CH" smtClean="0"/>
              <a:t>04.01.2015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S.Bakocs, L.Stahel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13</a:t>
            </a:fld>
            <a:endParaRPr lang="de-CH"/>
          </a:p>
        </p:txBody>
      </p:sp>
      <p:sp>
        <p:nvSpPr>
          <p:cNvPr id="86" name="Shape 86"/>
          <p:cNvSpPr/>
          <p:nvPr/>
        </p:nvSpPr>
        <p:spPr>
          <a:xfrm>
            <a:off x="9377001" y="4155847"/>
            <a:ext cx="647599" cy="621200"/>
          </a:xfrm>
          <a:prstGeom prst="rect">
            <a:avLst/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038507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/>
              <a:t>Cross-Browser Issues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558786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Problem</a:t>
            </a:r>
          </a:p>
          <a:p>
            <a:pPr marL="1219170" lvl="1" indent="-507987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Animationen Ruckeln</a:t>
            </a:r>
          </a:p>
          <a:p>
            <a:pPr marL="609585" indent="-558786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Ursache</a:t>
            </a:r>
          </a:p>
          <a:p>
            <a:pPr marL="1219170" lvl="1" indent="-507987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Rendern des Canvas, nicht an Display Refresh angepasst</a:t>
            </a:r>
          </a:p>
          <a:p>
            <a:pPr marL="609585" indent="-558786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Lösung</a:t>
            </a:r>
          </a:p>
          <a:p>
            <a:pPr marL="1219170" lvl="1" indent="-507987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Requestanimatonframe()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AF50-C940-45E3-A03F-53991D10DADC}" type="datetime1">
              <a:rPr lang="de-CH" smtClean="0"/>
              <a:t>04.01.2015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S.Bakocs, L.Stahel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78346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/>
              <a:t>Cross-Browser Issues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327-F847-4CFF-B30E-DB9DECE86ACE}" type="datetime1">
              <a:rPr lang="de-CH" smtClean="0"/>
              <a:t>04.01.2015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S.Bakocs, L.Stahel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15</a:t>
            </a:fld>
            <a:endParaRPr lang="de-CH"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466" y="1933768"/>
            <a:ext cx="5891063" cy="44182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9698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dirty="0"/>
              <a:t>Cross-Broswer Issues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None/>
            </a:pPr>
            <a:r>
              <a:rPr lang="en"/>
              <a:t>Don’t forget Legacysupport!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F468F-8445-4135-84CD-691F3B663841}" type="datetime1">
              <a:rPr lang="de-CH" smtClean="0"/>
              <a:t>04.01.2015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S.Bakocs, L.Stahel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16</a:t>
            </a:fld>
            <a:endParaRPr lang="de-CH"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000" y="3308433"/>
            <a:ext cx="5080000" cy="276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24525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/>
              <a:t>Requestanimationframe() IE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 algn="ctr">
              <a:buNone/>
            </a:pPr>
            <a:r>
              <a:rPr lang="en"/>
              <a:t>msRequestAnimationFrame();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963E-5256-433F-B063-FB241407955A}" type="datetime1">
              <a:rPr lang="de-CH" smtClean="0"/>
              <a:t>04.01.2015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S.Bakocs, L.Stahel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46603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/>
              <a:t>Requestanimationframe() Mozilla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 algn="ctr">
              <a:buNone/>
            </a:pPr>
            <a:r>
              <a:rPr lang="en"/>
              <a:t>mozRequestAnimationFrame();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69AF-2F04-47F3-8847-6D4C6DB48DA1}" type="datetime1">
              <a:rPr lang="de-CH" smtClean="0"/>
              <a:t>04.01.2015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S.Bakocs, L.Stahel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42318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/>
              <a:t>Requestanimationframe() Opera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 algn="ctr">
              <a:buNone/>
            </a:pPr>
            <a:r>
              <a:rPr lang="en"/>
              <a:t>oRequestAnimationFrame();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C588-0F84-4514-B07F-1966BDF65C85}" type="datetime1">
              <a:rPr lang="de-CH" smtClean="0"/>
              <a:t>04.01.2015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S.Bakocs, L.Stahel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71762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Projektauftrag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Es sollte eine selbst gewählte, definierte Aufgabe erfüllt werden.</a:t>
            </a:r>
          </a:p>
          <a:p>
            <a:r>
              <a:rPr lang="de-CH" dirty="0" smtClean="0"/>
              <a:t>Für die Umsetzung soll eine </a:t>
            </a:r>
            <a:r>
              <a:rPr lang="de-CH" dirty="0" err="1" smtClean="0"/>
              <a:t>Scriptsprache</a:t>
            </a:r>
            <a:r>
              <a:rPr lang="de-CH" dirty="0" smtClean="0"/>
              <a:t> eingesetzt werden</a:t>
            </a:r>
          </a:p>
          <a:p>
            <a:endParaRPr lang="de-CH" dirty="0"/>
          </a:p>
          <a:p>
            <a:r>
              <a:rPr lang="de-CH" dirty="0" err="1" smtClean="0"/>
              <a:t>Fangies</a:t>
            </a:r>
            <a:endParaRPr lang="de-CH" dirty="0" smtClean="0"/>
          </a:p>
          <a:p>
            <a:pPr lvl="1"/>
            <a:r>
              <a:rPr lang="de-CH" dirty="0" smtClean="0"/>
              <a:t>Node.js</a:t>
            </a:r>
          </a:p>
          <a:p>
            <a:pPr lvl="1"/>
            <a:r>
              <a:rPr lang="de-CH" dirty="0" smtClean="0"/>
              <a:t>Mehrere Spieler gleichzeitig</a:t>
            </a:r>
          </a:p>
          <a:p>
            <a:pPr lvl="1"/>
            <a:r>
              <a:rPr lang="de-CH" dirty="0" smtClean="0"/>
              <a:t>Serverseitige Spielverwaltung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A1C0-826A-4976-87E6-E70BBB8825A6}" type="datetime1">
              <a:rPr lang="de-CH" smtClean="0"/>
              <a:t>04.01.2015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S.Bakocs, L.Stahel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816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/>
              <a:t>Requestanimationframe() Safari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 algn="ctr">
              <a:buNone/>
            </a:pPr>
            <a:r>
              <a:rPr lang="en"/>
              <a:t>webkitRequestAnimationFrame();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6020-5C6C-424D-8DD0-36743B0C1C7A}" type="datetime1">
              <a:rPr lang="de-CH" smtClean="0"/>
              <a:t>04.01.2015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S.Bakocs, L.Stahel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88120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/>
              <a:t>Lösung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F776-4D4F-4DC1-87CE-F2691DC11DDD}" type="datetime1">
              <a:rPr lang="de-CH" smtClean="0"/>
              <a:t>04.01.2015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S.Bakocs, L.Stahel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21</a:t>
            </a:fld>
            <a:endParaRPr lang="de-CH"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1" y="2076334"/>
            <a:ext cx="10972799" cy="2705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84135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sz="4000">
                <a:solidFill>
                  <a:schemeClr val="dk1"/>
                </a:solidFill>
              </a:rPr>
              <a:t>Zeichnen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405200" cy="4967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457189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Canvas Leeren</a:t>
            </a:r>
          </a:p>
          <a:p>
            <a:pPr marL="609585" indent="-457189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Unterscheidung </a:t>
            </a:r>
            <a:r>
              <a:rPr lang="en" sz="2400" b="1"/>
              <a:t>fänger/gejagter</a:t>
            </a:r>
          </a:p>
          <a:p>
            <a:pPr marL="609585" indent="-457189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Unterscheidung ob </a:t>
            </a:r>
            <a:r>
              <a:rPr lang="en" sz="2400" b="1"/>
              <a:t>ich</a:t>
            </a:r>
            <a:r>
              <a:rPr lang="en" sz="2400"/>
              <a:t> oder </a:t>
            </a:r>
            <a:r>
              <a:rPr lang="en" sz="2400" b="1"/>
              <a:t>ihr</a:t>
            </a:r>
          </a:p>
          <a:p>
            <a:pPr marL="609585" indent="-457189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b="1"/>
              <a:t>DRAW!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4933" y="1600201"/>
            <a:ext cx="5567467" cy="502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11112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Verantwortlichkeiten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14319" cy="4351338"/>
          </a:xfrm>
        </p:spPr>
        <p:txBody>
          <a:bodyPr/>
          <a:lstStyle/>
          <a:p>
            <a:r>
              <a:rPr lang="de-CH" sz="2400" dirty="0" smtClean="0"/>
              <a:t>Server</a:t>
            </a:r>
          </a:p>
          <a:p>
            <a:pPr lvl="1"/>
            <a:r>
              <a:rPr lang="de-CH" sz="2000" dirty="0" smtClean="0"/>
              <a:t>Socket Verbindungen überwachen</a:t>
            </a:r>
          </a:p>
          <a:p>
            <a:pPr lvl="1"/>
            <a:r>
              <a:rPr lang="de-CH" sz="2000" dirty="0" smtClean="0"/>
              <a:t>Verbundene Clients einem Spiel zuteilen</a:t>
            </a:r>
          </a:p>
          <a:p>
            <a:pPr lvl="1"/>
            <a:r>
              <a:rPr lang="de-CH" sz="2000" dirty="0" smtClean="0"/>
              <a:t>Clients Spielinformationen zukommen lassen</a:t>
            </a:r>
          </a:p>
          <a:p>
            <a:pPr lvl="1"/>
            <a:r>
              <a:rPr lang="de-CH" sz="2000" dirty="0" smtClean="0"/>
              <a:t>Kollisionen erkennen und weiterleiten</a:t>
            </a:r>
          </a:p>
          <a:p>
            <a:pPr lvl="1"/>
            <a:r>
              <a:rPr lang="de-CH" sz="2000" dirty="0" smtClean="0"/>
              <a:t>Spielverlauf überwachen</a:t>
            </a:r>
          </a:p>
          <a:p>
            <a:pPr lvl="2"/>
            <a:r>
              <a:rPr lang="de-CH" sz="1800" dirty="0" smtClean="0"/>
              <a:t>Spielstart</a:t>
            </a:r>
          </a:p>
          <a:p>
            <a:pPr lvl="2"/>
            <a:r>
              <a:rPr lang="de-CH" sz="1800" dirty="0" smtClean="0"/>
              <a:t>Spielende</a:t>
            </a:r>
          </a:p>
          <a:p>
            <a:pPr lvl="1"/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F671-843E-45C7-8EE5-947CF3F12935}" type="datetime1">
              <a:rPr lang="de-CH" smtClean="0"/>
              <a:t>04.01.2015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S.Bakocs, L.Stahel</a:t>
            </a:r>
            <a:endParaRPr lang="de-C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23</a:t>
            </a:fld>
            <a:endParaRPr lang="de-CH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52519" y="1825625"/>
            <a:ext cx="54143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400" dirty="0" smtClean="0"/>
              <a:t>Client</a:t>
            </a:r>
          </a:p>
          <a:p>
            <a:pPr lvl="1"/>
            <a:r>
              <a:rPr lang="de-CH" sz="2000" dirty="0"/>
              <a:t>Socket Verbindungen herstellen</a:t>
            </a:r>
          </a:p>
          <a:p>
            <a:pPr lvl="1"/>
            <a:r>
              <a:rPr lang="de-CH" sz="2000" dirty="0"/>
              <a:t>Server über Positionen der Spieler informieren</a:t>
            </a:r>
          </a:p>
          <a:p>
            <a:pPr lvl="1"/>
            <a:r>
              <a:rPr lang="de-CH" sz="2000" dirty="0"/>
              <a:t>Zeichnen der Spieler auf Positionen welche vom Server vorgegeben sind</a:t>
            </a:r>
          </a:p>
          <a:p>
            <a:pPr lvl="1"/>
            <a:r>
              <a:rPr lang="de-CH" sz="2000" dirty="0"/>
              <a:t>Spieler bei Kollisionen benachrichtigen</a:t>
            </a:r>
          </a:p>
          <a:p>
            <a:pPr lvl="1"/>
            <a:r>
              <a:rPr lang="de-CH" sz="2000" dirty="0"/>
              <a:t>Spieler über Leben und Tod aufklären</a:t>
            </a:r>
          </a:p>
          <a:p>
            <a:pPr lvl="1"/>
            <a:r>
              <a:rPr lang="de-CH" sz="2000" dirty="0"/>
              <a:t>Nachrichten des Servers anzeigen</a:t>
            </a:r>
          </a:p>
          <a:p>
            <a:pPr lvl="1"/>
            <a:r>
              <a:rPr lang="de-CH" sz="2000" dirty="0"/>
              <a:t>Grafische Darstellung</a:t>
            </a:r>
          </a:p>
          <a:p>
            <a:pPr marL="4572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06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Server </a:t>
            </a:r>
            <a:r>
              <a:rPr lang="de-CH" dirty="0" err="1" smtClean="0"/>
              <a:t>side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Varianten, Lösungen, Probleme, Erkenntnisse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1CAF-DD1A-4BE6-B2F7-AB3FC568E8C9}" type="datetime1">
              <a:rPr lang="de-CH" smtClean="0"/>
              <a:t>04.01.2015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S.Bakocs, L.Stahel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233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dirty="0" smtClean="0">
                <a:solidFill>
                  <a:schemeClr val="tx1"/>
                </a:solidFill>
              </a:rPr>
              <a:t>Varianten Server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507999" indent="-457200">
              <a:buClr>
                <a:schemeClr val="dk1"/>
              </a:buClr>
              <a:buSzPct val="100000"/>
            </a:pPr>
            <a:r>
              <a:rPr lang="en" dirty="0" smtClean="0"/>
              <a:t>Serverseitige Spielabwicklung</a:t>
            </a:r>
          </a:p>
          <a:p>
            <a:pPr marL="965199" lvl="1" indent="-457200">
              <a:buClr>
                <a:schemeClr val="dk1"/>
              </a:buClr>
              <a:buSzPct val="100000"/>
            </a:pPr>
            <a:r>
              <a:rPr lang="en" dirty="0" smtClean="0"/>
              <a:t>Server hostet alle Spiele</a:t>
            </a:r>
          </a:p>
          <a:p>
            <a:pPr marL="965199" lvl="1" indent="-457200">
              <a:buClr>
                <a:schemeClr val="dk1"/>
              </a:buClr>
              <a:buSzPct val="100000"/>
            </a:pPr>
            <a:r>
              <a:rPr lang="en" dirty="0" smtClean="0"/>
              <a:t>Hohe Systemleistung bei vielen Spielen</a:t>
            </a:r>
          </a:p>
          <a:p>
            <a:pPr marL="965199" lvl="1" indent="-457200">
              <a:buClr>
                <a:schemeClr val="dk1"/>
              </a:buClr>
              <a:buSzPct val="100000"/>
            </a:pPr>
            <a:endParaRPr lang="en" dirty="0"/>
          </a:p>
          <a:p>
            <a:pPr marL="507999" indent="-457200">
              <a:buClr>
                <a:schemeClr val="dk1"/>
              </a:buClr>
              <a:buSzPct val="100000"/>
            </a:pPr>
            <a:r>
              <a:rPr lang="en" dirty="0" smtClean="0"/>
              <a:t>Clientseitige Spielabwicklung</a:t>
            </a:r>
          </a:p>
          <a:p>
            <a:pPr marL="965199" lvl="1" indent="-457200">
              <a:buClr>
                <a:schemeClr val="dk1"/>
              </a:buClr>
              <a:buSzPct val="100000"/>
            </a:pPr>
            <a:r>
              <a:rPr lang="en" dirty="0" smtClean="0"/>
              <a:t>Erster Client hostet Spiel</a:t>
            </a:r>
          </a:p>
          <a:p>
            <a:pPr marL="965199" lvl="1" indent="-457200">
              <a:buClr>
                <a:schemeClr val="dk1"/>
              </a:buClr>
              <a:buSzPct val="100000"/>
            </a:pPr>
            <a:r>
              <a:rPr lang="en" dirty="0" smtClean="0"/>
              <a:t>Server wird entlastet</a:t>
            </a:r>
          </a:p>
          <a:p>
            <a:pPr marL="965199" lvl="1" indent="-457200">
              <a:buClr>
                <a:schemeClr val="dk1"/>
              </a:buClr>
              <a:buSzPct val="100000"/>
            </a:pPr>
            <a:r>
              <a:rPr lang="en" dirty="0" smtClean="0"/>
              <a:t>Komplexe umsetzung der Überwachung durch Server</a:t>
            </a:r>
            <a:endParaRPr lang="e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3C4C-E792-42D6-AEA9-09A0B786EFEB}" type="datetime1">
              <a:rPr lang="de-CH" smtClean="0"/>
              <a:t>04.01.2015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S.Bakocs, L.Stahel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64825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Socket.io Verbindungen</a:t>
            </a:r>
            <a:endParaRPr lang="de-C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1905794"/>
            <a:ext cx="6191250" cy="41910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7AF0-384F-47C3-BA65-D3243D51F1F4}" type="datetime1">
              <a:rPr lang="de-CH" smtClean="0"/>
              <a:t>04.01.2015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S.Bakocs, L.Stahel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14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Spielablauf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Übersicht der Anzahl Spieler (Socket Verbindungen)</a:t>
            </a:r>
          </a:p>
          <a:p>
            <a:r>
              <a:rPr lang="de-CH" dirty="0" smtClean="0"/>
              <a:t>Bei Kollision </a:t>
            </a:r>
            <a:r>
              <a:rPr lang="de-CH" dirty="0" smtClean="0">
                <a:sym typeface="Wingdings" panose="05000000000000000000" pitchFamily="2" charset="2"/>
              </a:rPr>
              <a:t> Weitergabe der Kollisionsinformation an Clients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Überprüfung ob das Spiel vorbei ist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Senden von Infos an Client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Bei Spielende die Clients informieren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A5D5-EA62-429C-BC13-7C74C2A46809}" type="datetime1">
              <a:rPr lang="de-CH" smtClean="0"/>
              <a:t>04.01.2015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S.Bakocs, L.Stahel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341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Konzept</a:t>
            </a:r>
            <a:endParaRPr lang="de-CH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1858169"/>
            <a:ext cx="9048750" cy="428625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07D7-5842-4053-AEB7-A34C09C7F219}" type="datetime1">
              <a:rPr lang="de-CH" smtClean="0"/>
              <a:t>04.01.2015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S.Bakocs, L.Stahel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944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Handler des Servers</a:t>
            </a:r>
            <a:endParaRPr lang="de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712" y="2084832"/>
            <a:ext cx="4874164" cy="3932099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err="1" smtClean="0"/>
              <a:t>onClientDisconnect</a:t>
            </a:r>
            <a:endParaRPr lang="de-CH" dirty="0" smtClean="0"/>
          </a:p>
          <a:p>
            <a:pPr lvl="1"/>
            <a:r>
              <a:rPr lang="de-CH" sz="2000" dirty="0" smtClean="0"/>
              <a:t>Alle Clients informieren, damit diese den «verlorenen Spieler» nicht mehr zeichnen</a:t>
            </a:r>
            <a:endParaRPr lang="de-CH" sz="1800" dirty="0" smtClean="0"/>
          </a:p>
          <a:p>
            <a:r>
              <a:rPr lang="de-CH" dirty="0" err="1" smtClean="0"/>
              <a:t>onNewPlayer</a:t>
            </a:r>
            <a:endParaRPr lang="de-CH" dirty="0" smtClean="0"/>
          </a:p>
          <a:p>
            <a:pPr lvl="1"/>
            <a:r>
              <a:rPr lang="de-CH" sz="2000" dirty="0"/>
              <a:t>Alle Clients informieren, damit diese den </a:t>
            </a:r>
            <a:r>
              <a:rPr lang="de-CH" sz="2000" dirty="0" smtClean="0"/>
              <a:t>«neuen </a:t>
            </a:r>
            <a:r>
              <a:rPr lang="de-CH" sz="2000" dirty="0"/>
              <a:t>Spieler» </a:t>
            </a:r>
            <a:r>
              <a:rPr lang="de-CH" sz="2000" dirty="0" smtClean="0"/>
              <a:t>zeichnen</a:t>
            </a:r>
          </a:p>
          <a:p>
            <a:r>
              <a:rPr lang="de-CH" dirty="0" err="1" smtClean="0"/>
              <a:t>onMovePlayer</a:t>
            </a:r>
            <a:endParaRPr lang="de-CH" dirty="0" smtClean="0"/>
          </a:p>
          <a:p>
            <a:pPr lvl="1"/>
            <a:r>
              <a:rPr lang="de-CH" dirty="0" smtClean="0"/>
              <a:t>Alle Clients über die neue Position Informieren</a:t>
            </a:r>
          </a:p>
          <a:p>
            <a:pPr lvl="1"/>
            <a:r>
              <a:rPr lang="de-CH" dirty="0" err="1" smtClean="0"/>
              <a:t>Kollisionskontolle</a:t>
            </a:r>
            <a:r>
              <a:rPr lang="de-CH" dirty="0" smtClean="0"/>
              <a:t>!</a:t>
            </a:r>
          </a:p>
          <a:p>
            <a:r>
              <a:rPr lang="de-CH" dirty="0" err="1" smtClean="0"/>
              <a:t>OnActivePlayerUpdate</a:t>
            </a:r>
            <a:r>
              <a:rPr lang="de-CH" dirty="0" smtClean="0"/>
              <a:t> </a:t>
            </a:r>
          </a:p>
          <a:p>
            <a:pPr lvl="1"/>
            <a:r>
              <a:rPr lang="de-CH" sz="2200" dirty="0" smtClean="0"/>
              <a:t>(</a:t>
            </a:r>
            <a:r>
              <a:rPr lang="de-CH" sz="2200" dirty="0" err="1" smtClean="0"/>
              <a:t>LocalID</a:t>
            </a:r>
            <a:r>
              <a:rPr lang="de-CH" sz="2200" dirty="0" smtClean="0"/>
              <a:t> &lt;&gt; </a:t>
            </a:r>
            <a:r>
              <a:rPr lang="de-CH" sz="2200" dirty="0" err="1" smtClean="0"/>
              <a:t>PlayerID</a:t>
            </a:r>
            <a:r>
              <a:rPr lang="de-CH" sz="2200" dirty="0" smtClean="0"/>
              <a:t>)</a:t>
            </a:r>
            <a:endParaRPr lang="de-CH" sz="2200" dirty="0"/>
          </a:p>
          <a:p>
            <a:pPr lvl="1"/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471C-F79E-4587-85AE-F48625D03AF8}" type="datetime1">
              <a:rPr lang="de-CH" smtClean="0"/>
              <a:t>04.01.2015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S.Bakocs, L.Stahel</a:t>
            </a:r>
            <a:endParaRPr lang="de-C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372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Analyse der Aufgaben 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Zuerst war nur eine Idee da</a:t>
            </a:r>
          </a:p>
          <a:p>
            <a:pPr lvl="1"/>
            <a:r>
              <a:rPr lang="de-CH" dirty="0" smtClean="0"/>
              <a:t>Systemgrenze definiert</a:t>
            </a:r>
          </a:p>
          <a:p>
            <a:pPr lvl="1"/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8762-30E1-47EC-98F1-5298A95E5DBB}" type="datetime1">
              <a:rPr lang="de-CH" smtClean="0"/>
              <a:t>04.01.2015</a:t>
            </a:fld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S.Bakocs, L.Stahel</a:t>
            </a:r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3</a:t>
            </a:fld>
            <a:endParaRPr lang="de-CH"/>
          </a:p>
        </p:txBody>
      </p:sp>
      <p:sp>
        <p:nvSpPr>
          <p:cNvPr id="5" name="Rectangle 4"/>
          <p:cNvSpPr/>
          <p:nvPr/>
        </p:nvSpPr>
        <p:spPr>
          <a:xfrm>
            <a:off x="1231556" y="3216473"/>
            <a:ext cx="2693773" cy="25578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b="1" dirty="0" err="1" smtClean="0">
                <a:solidFill>
                  <a:schemeClr val="tx1"/>
                </a:solidFill>
              </a:rPr>
              <a:t>Fangies</a:t>
            </a:r>
            <a:r>
              <a:rPr lang="de-CH" b="1" dirty="0" smtClean="0">
                <a:solidFill>
                  <a:schemeClr val="tx1"/>
                </a:solidFill>
              </a:rPr>
              <a:t> (soll)</a:t>
            </a:r>
            <a:endParaRPr lang="de-CH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/>
                </a:solidFill>
              </a:rPr>
              <a:t>Fertiges Spiel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/>
                </a:solidFill>
              </a:rPr>
              <a:t>Erkennen von Kollisionen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/>
                </a:solidFill>
              </a:rPr>
              <a:t>Server-Client Kommunikation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/>
                </a:solidFill>
              </a:rPr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/>
                </a:solidFill>
              </a:rPr>
              <a:t>Spielregeln definieren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/>
                </a:solidFill>
              </a:rPr>
              <a:t>Minimales Design</a:t>
            </a:r>
          </a:p>
        </p:txBody>
      </p:sp>
      <p:sp>
        <p:nvSpPr>
          <p:cNvPr id="6" name="Rectangle 5"/>
          <p:cNvSpPr/>
          <p:nvPr/>
        </p:nvSpPr>
        <p:spPr>
          <a:xfrm>
            <a:off x="4384589" y="3216473"/>
            <a:ext cx="2656702" cy="2557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Fangies</a:t>
            </a:r>
            <a:r>
              <a:rPr lang="de-CH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(kann):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Spielelobby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Mehrere Spiele</a:t>
            </a:r>
          </a:p>
          <a:p>
            <a:endParaRPr lang="de-CH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00551" y="3216473"/>
            <a:ext cx="2520779" cy="25578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Fangies</a:t>
            </a:r>
            <a:r>
              <a:rPr lang="de-CH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(kann nicht):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Verschlüsselte </a:t>
            </a:r>
            <a:b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Kommunikation</a:t>
            </a:r>
          </a:p>
        </p:txBody>
      </p:sp>
    </p:spTree>
    <p:extLst>
      <p:ext uri="{BB962C8B-B14F-4D97-AF65-F5344CB8AC3E}">
        <p14:creationId xmlns:p14="http://schemas.microsoft.com/office/powerpoint/2010/main" val="153155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Clients Spielinformationen zukommen lassen</a:t>
            </a:r>
            <a:endParaRPr lang="de-C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4910" y="2286000"/>
            <a:ext cx="5716449" cy="2585564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Diese Texte werden bei Clients angezeigt</a:t>
            </a:r>
          </a:p>
          <a:p>
            <a:r>
              <a:rPr lang="de-CH" dirty="0" smtClean="0"/>
              <a:t>Zwei Stufen</a:t>
            </a:r>
          </a:p>
          <a:p>
            <a:pPr lvl="1"/>
            <a:r>
              <a:rPr lang="de-CH" dirty="0" smtClean="0"/>
              <a:t>Informationen</a:t>
            </a:r>
          </a:p>
          <a:p>
            <a:pPr lvl="1"/>
            <a:r>
              <a:rPr lang="de-CH" dirty="0" smtClean="0"/>
              <a:t>Fehler (Wichtig)!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AAD1-C951-43B3-8921-73DAB60BC92F}" type="datetime1">
              <a:rPr lang="de-CH" smtClean="0"/>
              <a:t>04.01.2015</a:t>
            </a:fld>
            <a:endParaRPr lang="de-C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S.Bakocs, L.Stahel</a:t>
            </a:r>
            <a:endParaRPr lang="de-C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85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Kollisionen erkennen und weiterleiten</a:t>
            </a:r>
            <a:endParaRPr lang="de-C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2027" y="1914473"/>
            <a:ext cx="4553183" cy="463417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Bei Spielerbewegung</a:t>
            </a:r>
          </a:p>
          <a:p>
            <a:pPr lvl="1"/>
            <a:r>
              <a:rPr lang="de-CH" dirty="0" smtClean="0"/>
              <a:t>Überprüft die jeweiligen Koordinaten der Spieler gegeneinander</a:t>
            </a:r>
          </a:p>
          <a:p>
            <a:pPr lvl="1"/>
            <a:r>
              <a:rPr lang="de-CH" dirty="0" smtClean="0"/>
              <a:t>Toleranzbereich wird eingehalten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3997-D54A-4E51-9FF4-94BE3097135C}" type="datetime1">
              <a:rPr lang="de-CH" smtClean="0"/>
              <a:t>04.01.2015</a:t>
            </a:fld>
            <a:endParaRPr lang="de-C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S.Bakocs, L.Stahel</a:t>
            </a:r>
            <a:endParaRPr lang="de-C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31</a:t>
            </a:fld>
            <a:endParaRPr lang="de-CH"/>
          </a:p>
        </p:txBody>
      </p:sp>
      <p:pic>
        <p:nvPicPr>
          <p:cNvPr id="1028" name="Picture 4" descr="http://cboard.cprogramming.com/attachments/game-programming/1856d1036866782-matrixes-collision-detection-overla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040" y="3934073"/>
            <a:ext cx="4564706" cy="224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9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Weitere Ideen 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Einzelne Clients die Spiele Hosten lassen</a:t>
            </a:r>
          </a:p>
          <a:p>
            <a:pPr lvl="1"/>
            <a:r>
              <a:rPr lang="de-CH" dirty="0" smtClean="0"/>
              <a:t>Weitere Entlastung des Servers</a:t>
            </a:r>
          </a:p>
          <a:p>
            <a:pPr lvl="1"/>
            <a:r>
              <a:rPr lang="de-CH" dirty="0" smtClean="0"/>
              <a:t>Eine Überwachung des Clients wäre noch immer zwingend</a:t>
            </a:r>
          </a:p>
          <a:p>
            <a:r>
              <a:rPr lang="de-CH" dirty="0" smtClean="0"/>
              <a:t>Items und Powers</a:t>
            </a:r>
          </a:p>
          <a:p>
            <a:pPr lvl="1"/>
            <a:r>
              <a:rPr lang="de-CH" dirty="0" smtClean="0"/>
              <a:t>Sammelbare Items auf dem Spielfeld</a:t>
            </a:r>
          </a:p>
          <a:p>
            <a:r>
              <a:rPr lang="de-CH" dirty="0" smtClean="0"/>
              <a:t>Level Design</a:t>
            </a:r>
          </a:p>
          <a:p>
            <a:r>
              <a:rPr lang="de-CH" dirty="0" err="1" smtClean="0"/>
              <a:t>Exceptions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86E4-2EEA-4EFD-BACC-D2E1E747EB78}" type="datetime1">
              <a:rPr lang="de-CH" smtClean="0"/>
              <a:t>04.01.2015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S.Bakocs, L.Stahel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719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Danke!</a:t>
            </a:r>
            <a:endParaRPr lang="de-CH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D16F-E7B6-4FF7-863C-D096957C447A}" type="datetime1">
              <a:rPr lang="de-CH" smtClean="0"/>
              <a:t>04.01.2015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S.Bakocs, L.Stahel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11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8005-9CBE-479F-8B58-090AAD00E0D3}" type="datetime1">
              <a:rPr lang="de-CH" smtClean="0"/>
              <a:t>04.01.2015</a:t>
            </a:fld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S.Bakocs, L.Stahel</a:t>
            </a:r>
            <a:endParaRPr lang="de-C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4</a:t>
            </a:fld>
            <a:endParaRPr lang="de-C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1830684" cy="57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8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Grundsätzlich gilt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09585" indent="-423323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 smtClean="0"/>
              <a:t>Clients sollen so viel Arbeit wie möglich übernehmen, wobei die Logik aus Sicherheitsgründen immernoch beim Server liegt</a:t>
            </a:r>
            <a:endParaRPr lang="en" dirty="0"/>
          </a:p>
        </p:txBody>
      </p:sp>
      <p:pic>
        <p:nvPicPr>
          <p:cNvPr id="5" name="Shape 45"/>
          <p:cNvPicPr preferRelativeResize="0">
            <a:picLocks noGrp="1"/>
          </p:cNvPicPr>
          <p:nvPr>
            <p:ph sz="half" idx="2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72200" y="1925194"/>
            <a:ext cx="5181600" cy="415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0248-C58F-4153-AE70-F9DBC6DBDC9D}" type="datetime1">
              <a:rPr lang="de-CH" smtClean="0"/>
              <a:t>04.01.2015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S.Bakocs, L.Stahel</a:t>
            </a:r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5</a:t>
            </a:fld>
            <a:endParaRPr lang="de-CH"/>
          </a:p>
        </p:txBody>
      </p:sp>
      <p:sp>
        <p:nvSpPr>
          <p:cNvPr id="6" name="Shape 46"/>
          <p:cNvSpPr txBox="1"/>
          <p:nvPr/>
        </p:nvSpPr>
        <p:spPr>
          <a:xfrm>
            <a:off x="6424601" y="3898067"/>
            <a:ext cx="1050619" cy="541999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dirty="0" smtClean="0"/>
              <a:t>Server</a:t>
            </a:r>
            <a:endParaRPr lang="en" sz="2400" dirty="0"/>
          </a:p>
        </p:txBody>
      </p:sp>
      <p:sp>
        <p:nvSpPr>
          <p:cNvPr id="7" name="Shape 47"/>
          <p:cNvSpPr txBox="1"/>
          <p:nvPr/>
        </p:nvSpPr>
        <p:spPr>
          <a:xfrm>
            <a:off x="8821300" y="4440067"/>
            <a:ext cx="1052000" cy="541999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/>
              <a:t>Clients</a:t>
            </a:r>
          </a:p>
        </p:txBody>
      </p:sp>
    </p:spTree>
    <p:extLst>
      <p:ext uri="{BB962C8B-B14F-4D97-AF65-F5344CB8AC3E}">
        <p14:creationId xmlns:p14="http://schemas.microsoft.com/office/powerpoint/2010/main" val="228526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Verantwortlichkeiten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14319" cy="4351338"/>
          </a:xfrm>
        </p:spPr>
        <p:txBody>
          <a:bodyPr/>
          <a:lstStyle/>
          <a:p>
            <a:r>
              <a:rPr lang="de-CH" sz="2400" dirty="0" smtClean="0"/>
              <a:t>Server</a:t>
            </a:r>
          </a:p>
          <a:p>
            <a:pPr lvl="1"/>
            <a:r>
              <a:rPr lang="de-CH" sz="2000" dirty="0" smtClean="0"/>
              <a:t>Socket Verbindungen überwachen</a:t>
            </a:r>
          </a:p>
          <a:p>
            <a:pPr lvl="1"/>
            <a:r>
              <a:rPr lang="de-CH" sz="2000" dirty="0" smtClean="0"/>
              <a:t>Verbundene Clients einem Spiel zuteilen</a:t>
            </a:r>
          </a:p>
          <a:p>
            <a:pPr lvl="1"/>
            <a:r>
              <a:rPr lang="de-CH" sz="2000" dirty="0" smtClean="0"/>
              <a:t>Clients Spielinformationen zukommen lassen</a:t>
            </a:r>
          </a:p>
          <a:p>
            <a:pPr lvl="1"/>
            <a:r>
              <a:rPr lang="de-CH" sz="2000" dirty="0" smtClean="0"/>
              <a:t>Kollisionen erkennen und weiterleiten</a:t>
            </a:r>
          </a:p>
          <a:p>
            <a:pPr lvl="1"/>
            <a:r>
              <a:rPr lang="de-CH" sz="2000" dirty="0" smtClean="0"/>
              <a:t>Spielverlauf überwachen</a:t>
            </a:r>
          </a:p>
          <a:p>
            <a:pPr lvl="2"/>
            <a:r>
              <a:rPr lang="de-CH" sz="1800" dirty="0" smtClean="0"/>
              <a:t>Spielstart</a:t>
            </a:r>
          </a:p>
          <a:p>
            <a:pPr lvl="2"/>
            <a:r>
              <a:rPr lang="de-CH" sz="1800" dirty="0" smtClean="0"/>
              <a:t>Spielende</a:t>
            </a:r>
          </a:p>
          <a:p>
            <a:pPr lvl="1"/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3713-CD9F-4077-9D5B-FDB7DADDC6D1}" type="datetime1">
              <a:rPr lang="de-CH" smtClean="0"/>
              <a:t>04.01.2015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S.Bakocs, L.Stahel</a:t>
            </a:r>
            <a:endParaRPr lang="de-C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6</a:t>
            </a:fld>
            <a:endParaRPr lang="de-CH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52519" y="1825625"/>
            <a:ext cx="54143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400" dirty="0" smtClean="0"/>
              <a:t>Client</a:t>
            </a:r>
          </a:p>
          <a:p>
            <a:pPr lvl="1"/>
            <a:r>
              <a:rPr lang="de-CH" sz="2000" dirty="0"/>
              <a:t>Socket Verbindungen herstellen</a:t>
            </a:r>
          </a:p>
          <a:p>
            <a:pPr lvl="1"/>
            <a:r>
              <a:rPr lang="de-CH" sz="2000" dirty="0"/>
              <a:t>Server über Positionen der Spieler informieren</a:t>
            </a:r>
          </a:p>
          <a:p>
            <a:pPr lvl="1"/>
            <a:r>
              <a:rPr lang="de-CH" sz="2000" dirty="0"/>
              <a:t>Zeichnen der Spieler auf Positionen welche vom Server vorgegeben sind</a:t>
            </a:r>
          </a:p>
          <a:p>
            <a:pPr lvl="1"/>
            <a:r>
              <a:rPr lang="de-CH" sz="2000" dirty="0"/>
              <a:t>Spieler bei Kollisionen benachrichtigen</a:t>
            </a:r>
          </a:p>
          <a:p>
            <a:pPr lvl="1"/>
            <a:r>
              <a:rPr lang="de-CH" sz="2000" dirty="0"/>
              <a:t>Spieler über Leben und Tod aufklären</a:t>
            </a:r>
          </a:p>
          <a:p>
            <a:pPr lvl="1"/>
            <a:r>
              <a:rPr lang="de-CH" sz="2000" dirty="0"/>
              <a:t>Nachrichten des Servers anzeigen</a:t>
            </a:r>
          </a:p>
          <a:p>
            <a:pPr lvl="1"/>
            <a:r>
              <a:rPr lang="de-CH" sz="2000" dirty="0"/>
              <a:t>Grafische Darstellung</a:t>
            </a:r>
          </a:p>
          <a:p>
            <a:pPr marL="4572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5686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Client </a:t>
            </a:r>
            <a:r>
              <a:rPr lang="de-CH" dirty="0" err="1" smtClean="0"/>
              <a:t>side</a:t>
            </a:r>
            <a:endParaRPr lang="de-CH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Varianten, Lösungen, Probleme, Erkenntnisse</a:t>
            </a:r>
            <a:endParaRPr lang="de-CH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16F-4B9E-497C-B9CD-A7837DC7E1D7}" type="datetime1">
              <a:rPr lang="de-CH" smtClean="0"/>
              <a:t>04.01.2015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S.Bakocs, L.Stahel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294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dirty="0" smtClean="0">
                <a:solidFill>
                  <a:schemeClr val="tx1"/>
                </a:solidFill>
              </a:rPr>
              <a:t>Varianten Client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507999" indent="-457200">
              <a:buClr>
                <a:schemeClr val="dk1"/>
              </a:buClr>
              <a:buSzPct val="100000"/>
            </a:pPr>
            <a:r>
              <a:rPr lang="en" dirty="0" smtClean="0"/>
              <a:t>Javascript</a:t>
            </a:r>
            <a:r>
              <a:rPr lang="en" dirty="0"/>
              <a:t> </a:t>
            </a:r>
            <a:endParaRPr lang="en" dirty="0" smtClean="0"/>
          </a:p>
          <a:p>
            <a:pPr marL="965199" lvl="1" indent="-457200">
              <a:buClr>
                <a:schemeClr val="dk1"/>
              </a:buClr>
              <a:buSzPct val="100000"/>
            </a:pPr>
            <a:r>
              <a:rPr lang="en" dirty="0" smtClean="0"/>
              <a:t>DOM </a:t>
            </a:r>
          </a:p>
          <a:p>
            <a:pPr marL="965199" lvl="1" indent="-457200">
              <a:buClr>
                <a:schemeClr val="dk1"/>
              </a:buClr>
              <a:buSzPct val="100000"/>
            </a:pPr>
            <a:r>
              <a:rPr lang="en" dirty="0" smtClean="0"/>
              <a:t>Canvas</a:t>
            </a:r>
          </a:p>
          <a:p>
            <a:pPr marL="965199" lvl="1" indent="-457200">
              <a:buClr>
                <a:schemeClr val="dk1"/>
              </a:buClr>
              <a:buSzPct val="100000"/>
            </a:pPr>
            <a:r>
              <a:rPr lang="en" dirty="0" smtClean="0"/>
              <a:t>HTML5 </a:t>
            </a:r>
            <a:r>
              <a:rPr lang="en" dirty="0"/>
              <a:t>Game Engine (</a:t>
            </a:r>
            <a:r>
              <a:rPr lang="en" dirty="0">
                <a:solidFill>
                  <a:srgbClr val="000000"/>
                </a:solidFill>
              </a:rPr>
              <a:t>­Construct 2, Isongenic Engine, Impact, CutJS, </a:t>
            </a:r>
            <a:r>
              <a:rPr lang="en" dirty="0" smtClean="0">
                <a:solidFill>
                  <a:srgbClr val="000000"/>
                </a:solidFill>
              </a:rPr>
              <a:t>Canvace</a:t>
            </a:r>
            <a:r>
              <a:rPr lang="en" dirty="0" smtClean="0"/>
              <a:t> </a:t>
            </a:r>
            <a:endParaRPr lang="e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4ECB-9276-4E07-802E-5B1F5268D1EA}" type="datetime1">
              <a:rPr lang="de-CH" smtClean="0"/>
              <a:t>04.01.2015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S.Bakocs, L.Stahel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00122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/>
              <a:t>Variante mit DOM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None/>
            </a:pPr>
            <a:endParaRPr sz="1600" dirty="0"/>
          </a:p>
          <a:p>
            <a:pPr marL="609585" indent="-507987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n*n Divisionmatrix</a:t>
            </a:r>
          </a:p>
          <a:p>
            <a:pPr marL="609585" indent="-507987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Koordinaten als Klassennamen</a:t>
            </a:r>
          </a:p>
          <a:p>
            <a:pPr marL="609585" indent="-507987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Ansteuerung über jQuery</a:t>
            </a:r>
          </a:p>
          <a:p>
            <a:pPr marL="609585" indent="-507987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Farben als “Stealthfaktor”</a:t>
            </a:r>
          </a:p>
          <a:p>
            <a:pPr marL="609585" indent="-507987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Cross Browser Probleme</a:t>
            </a:r>
          </a:p>
          <a:p>
            <a:pPr>
              <a:buNone/>
            </a:pPr>
            <a:endParaRPr sz="3200" dirty="0"/>
          </a:p>
          <a:p>
            <a:pPr>
              <a:buNone/>
            </a:pPr>
            <a:endParaRPr sz="1600" dirty="0"/>
          </a:p>
          <a:p>
            <a:pPr>
              <a:buNone/>
            </a:pPr>
            <a:endParaRPr sz="1600" dirty="0"/>
          </a:p>
          <a:p>
            <a:pPr>
              <a:buNone/>
            </a:pPr>
            <a:endParaRPr sz="1600" dirty="0"/>
          </a:p>
          <a:p>
            <a:pPr>
              <a:buNone/>
            </a:pPr>
            <a:r>
              <a:rPr lang="en" sz="1600" dirty="0"/>
              <a:t>Prototyp - http://test.goldbachmobile.com/stba/test/runrunrainbowrun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5ABF-9B7A-4426-8B70-EFA252B88090}" type="datetime1">
              <a:rPr lang="de-CH" smtClean="0"/>
              <a:t>04.01.2015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S.Bakocs, L.Stahel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9</a:t>
            </a:fld>
            <a:endParaRPr lang="de-CH"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5165" y="2081200"/>
            <a:ext cx="3991967" cy="33513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1665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769</Words>
  <Application>Microsoft Office PowerPoint</Application>
  <PresentationFormat>Widescreen</PresentationFormat>
  <Paragraphs>279</Paragraphs>
  <Slides>33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Verdana</vt:lpstr>
      <vt:lpstr>Wingdings</vt:lpstr>
      <vt:lpstr>Office Theme</vt:lpstr>
      <vt:lpstr>Fangies</vt:lpstr>
      <vt:lpstr>Projektauftrag</vt:lpstr>
      <vt:lpstr>Analyse der Aufgaben </vt:lpstr>
      <vt:lpstr>PowerPoint Presentation</vt:lpstr>
      <vt:lpstr>Grundsätzlich gilt</vt:lpstr>
      <vt:lpstr>Verantwortlichkeiten</vt:lpstr>
      <vt:lpstr>Client side</vt:lpstr>
      <vt:lpstr>Varianten Client</vt:lpstr>
      <vt:lpstr>Variante mit DOM</vt:lpstr>
      <vt:lpstr>DOM Manipulation</vt:lpstr>
      <vt:lpstr>Javascript Canvas</vt:lpstr>
      <vt:lpstr>Canvas</vt:lpstr>
      <vt:lpstr>Canvas</vt:lpstr>
      <vt:lpstr>Cross-Browser Issues</vt:lpstr>
      <vt:lpstr>Cross-Browser Issues</vt:lpstr>
      <vt:lpstr>Cross-Broswer Issues</vt:lpstr>
      <vt:lpstr>Requestanimationframe() IE</vt:lpstr>
      <vt:lpstr>Requestanimationframe() Mozilla</vt:lpstr>
      <vt:lpstr>Requestanimationframe() Opera</vt:lpstr>
      <vt:lpstr>Requestanimationframe() Safari</vt:lpstr>
      <vt:lpstr>Lösung</vt:lpstr>
      <vt:lpstr>Zeichnen</vt:lpstr>
      <vt:lpstr>Verantwortlichkeiten</vt:lpstr>
      <vt:lpstr>Server side</vt:lpstr>
      <vt:lpstr>Varianten Server</vt:lpstr>
      <vt:lpstr>Socket.io Verbindungen</vt:lpstr>
      <vt:lpstr>Spielablauf</vt:lpstr>
      <vt:lpstr>Konzept</vt:lpstr>
      <vt:lpstr>Handler des Servers</vt:lpstr>
      <vt:lpstr>Clients Spielinformationen zukommen lassen</vt:lpstr>
      <vt:lpstr>Kollisionen erkennen und weiterleiten</vt:lpstr>
      <vt:lpstr>Weitere Ideen </vt:lpstr>
      <vt:lpstr>Danke!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Fangies</dc:title>
  <dc:creator>Hagbart</dc:creator>
  <cp:lastModifiedBy>Hagbart</cp:lastModifiedBy>
  <cp:revision>27</cp:revision>
  <dcterms:created xsi:type="dcterms:W3CDTF">2015-01-04T08:50:05Z</dcterms:created>
  <dcterms:modified xsi:type="dcterms:W3CDTF">2015-01-04T15:35:35Z</dcterms:modified>
</cp:coreProperties>
</file>