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8" r:id="rId2"/>
    <p:sldId id="314" r:id="rId3"/>
    <p:sldId id="309" r:id="rId4"/>
    <p:sldId id="315" r:id="rId5"/>
    <p:sldId id="316" r:id="rId6"/>
    <p:sldId id="317" r:id="rId7"/>
    <p:sldId id="318" r:id="rId8"/>
    <p:sldId id="319" r:id="rId9"/>
    <p:sldId id="329" r:id="rId10"/>
    <p:sldId id="330" r:id="rId11"/>
    <p:sldId id="334" r:id="rId12"/>
    <p:sldId id="335" r:id="rId13"/>
    <p:sldId id="331" r:id="rId14"/>
    <p:sldId id="332" r:id="rId15"/>
    <p:sldId id="333" r:id="rId16"/>
    <p:sldId id="336" r:id="rId17"/>
    <p:sldId id="337" r:id="rId18"/>
    <p:sldId id="338" r:id="rId19"/>
    <p:sldId id="339" r:id="rId20"/>
    <p:sldId id="340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42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24D8-470E-4125-9437-5AF9873FB5F2}" type="datetimeFigureOut">
              <a:rPr lang="en-ID" smtClean="0"/>
              <a:t>09/09/2025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FF81B-D4F6-4D23-97E3-F4A13E5501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872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MPUL POLO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2653-0C0F-46EF-A6C5-3974F5FE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59BA-E5AF-4242-B09E-51E86A46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8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4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2017484"/>
            <a:ext cx="3004458" cy="1886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57" y="1016000"/>
            <a:ext cx="7246256" cy="5204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76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1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29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70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2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MPUL POLO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2653-0C0F-46EF-A6C5-3974F5FE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59BA-E5AF-4242-B09E-51E86A46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8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473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1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8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22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2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2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0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3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3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96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2017484"/>
            <a:ext cx="3004458" cy="1886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57" y="1016000"/>
            <a:ext cx="7246256" cy="5204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6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00F7-EAC5-4056-BAC7-A18FAB1D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EEF8-E213-4EE7-9F8D-7D430DB2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CB81-C216-4059-9D26-A05A1738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6B93-F7E4-4D47-A60A-C3421A6C33C5}" type="datetimeFigureOut">
              <a:rPr lang="en-ID" smtClean="0"/>
              <a:t>09/09/2025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D147-A8B2-4C1E-9B20-3C92B750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3A23-5237-4E47-BC14-B8E1E6907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C536-2E7B-46E7-B5E6-CE9081AE72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4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3" r:id="rId4"/>
    <p:sldLayoutId id="2147483656" r:id="rId5"/>
    <p:sldLayoutId id="2147483664" r:id="rId6"/>
    <p:sldLayoutId id="2147483658" r:id="rId7"/>
    <p:sldLayoutId id="2147483665" r:id="rId8"/>
    <p:sldLayoutId id="2147483659" r:id="rId9"/>
    <p:sldLayoutId id="2147483666" r:id="rId10"/>
    <p:sldLayoutId id="2147483655" r:id="rId11"/>
    <p:sldLayoutId id="2147483667" r:id="rId12"/>
    <p:sldLayoutId id="2147483660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atasets/index" TargetMode="External"/><Relationship Id="rId2" Type="http://schemas.openxmlformats.org/officeDocument/2006/relationships/hyperlink" Target="https://www.inaturalist.org/places/indonesi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97E3-32A3-3BBF-9707-54C63A68F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Proposal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A08D-0A57-3EDB-9F6E-E816A03C6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Semester Gasal 2025-2026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6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435D-7057-21C5-6347-91F08481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256-6C9A-552F-CB6E-719D0C2D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EB3F-5B71-3AC4-E36B-807DD370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Analisis</a:t>
            </a:r>
            <a:r>
              <a:rPr lang="en-ID" b="1" dirty="0"/>
              <a:t> Media &amp; </a:t>
            </a:r>
            <a:r>
              <a:rPr lang="en-ID" b="1" dirty="0" err="1"/>
              <a:t>Sumber</a:t>
            </a:r>
            <a:r>
              <a:rPr lang="en-ID" b="1" dirty="0"/>
              <a:t> Online</a:t>
            </a:r>
          </a:p>
          <a:p>
            <a:pPr lvl="1"/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terkini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media </a:t>
            </a:r>
            <a:r>
              <a:rPr lang="en-ID" dirty="0" err="1"/>
              <a:t>populer</a:t>
            </a:r>
            <a:r>
              <a:rPr lang="en-ID" dirty="0"/>
              <a:t> (TechCrunch, Wired, MIT Tech Review).</a:t>
            </a:r>
          </a:p>
          <a:p>
            <a:pPr lvl="1"/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b="1" dirty="0"/>
              <a:t>Google Trends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hangat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diskusi</a:t>
            </a:r>
            <a:r>
              <a:rPr lang="en-ID" dirty="0"/>
              <a:t> di forum online (Reddit, Stack Overflow, GitHub issues).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063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6A31-CB06-9B97-20FD-52F70CC23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89D5-C95A-6D2F-58FD-4F592065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BE30-E08F-2E2E-F156-82704CFC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Survei</a:t>
            </a:r>
            <a:r>
              <a:rPr lang="en-ID" b="1" dirty="0"/>
              <a:t> &amp; </a:t>
            </a:r>
            <a:r>
              <a:rPr lang="en-ID" b="1" dirty="0" err="1"/>
              <a:t>Wawancara</a:t>
            </a:r>
            <a:r>
              <a:rPr lang="en-ID" b="1" dirty="0"/>
              <a:t> Stakeholder</a:t>
            </a:r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survei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, </a:t>
            </a:r>
            <a:r>
              <a:rPr lang="en-ID" dirty="0" err="1"/>
              <a:t>dosen</a:t>
            </a:r>
            <a:r>
              <a:rPr lang="en-ID" dirty="0"/>
              <a:t>, </a:t>
            </a:r>
            <a:r>
              <a:rPr lang="en-ID" dirty="0" err="1"/>
              <a:t>praktisi</a:t>
            </a:r>
            <a:r>
              <a:rPr lang="en-ID" dirty="0"/>
              <a:t> IT,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(AI,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, data science).</a:t>
            </a:r>
          </a:p>
          <a:p>
            <a:pPr lvl="1"/>
            <a:r>
              <a:rPr lang="en-ID" dirty="0"/>
              <a:t>Focus Group Discussion (FGD)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yang paling </a:t>
            </a:r>
            <a:r>
              <a:rPr lang="en-ID" dirty="0" err="1"/>
              <a:t>dirasakan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2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C9C2-4A27-C96A-4968-4EF716F7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AEE-F4B1-B49D-727F-43D4D05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0EED-771B-5F9B-BAB3-4636B414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Kebijakan</a:t>
            </a:r>
            <a:r>
              <a:rPr lang="en-ID" b="1" dirty="0"/>
              <a:t> &amp; </a:t>
            </a:r>
            <a:r>
              <a:rPr lang="en-ID" b="1" dirty="0" err="1"/>
              <a:t>Regulasi</a:t>
            </a:r>
            <a:endParaRPr lang="en-ID" b="1" dirty="0"/>
          </a:p>
          <a:p>
            <a:pPr lvl="1"/>
            <a:r>
              <a:rPr lang="en-ID" dirty="0" err="1"/>
              <a:t>Menelaah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RUU </a:t>
            </a:r>
            <a:r>
              <a:rPr lang="en-ID" dirty="0" err="1"/>
              <a:t>Perlindungan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, </a:t>
            </a:r>
            <a:r>
              <a:rPr lang="en-ID" dirty="0" err="1"/>
              <a:t>regulasi</a:t>
            </a:r>
            <a:r>
              <a:rPr lang="en-ID" dirty="0"/>
              <a:t> AI).</a:t>
            </a:r>
          </a:p>
          <a:p>
            <a:pPr lvl="1"/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regulasi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(EU AI Act, GDPR).</a:t>
            </a:r>
          </a:p>
          <a:p>
            <a:pPr lvl="1"/>
            <a:r>
              <a:rPr lang="en-ID" dirty="0" err="1"/>
              <a:t>Mengidentifikasi</a:t>
            </a:r>
            <a:r>
              <a:rPr lang="en-ID" dirty="0"/>
              <a:t> gap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regulasi</a:t>
            </a:r>
            <a:r>
              <a:rPr lang="en-ID" dirty="0"/>
              <a:t> dan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di </a:t>
            </a:r>
            <a:r>
              <a:rPr lang="en-ID" dirty="0" err="1"/>
              <a:t>lapangan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40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7F35-22BA-E1E1-C3BE-3F9FD77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5F79-479A-910B-9C0F-63ADB81D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Observasi</a:t>
            </a:r>
            <a:r>
              <a:rPr lang="en-ID" b="1" dirty="0"/>
              <a:t> </a:t>
            </a:r>
            <a:r>
              <a:rPr lang="en-ID" b="1" dirty="0" err="1"/>
              <a:t>Praktis</a:t>
            </a:r>
            <a:r>
              <a:rPr lang="en-ID" b="1" dirty="0"/>
              <a:t> &amp; Studi </a:t>
            </a:r>
            <a:r>
              <a:rPr lang="en-ID" b="1" dirty="0" err="1"/>
              <a:t>Lapangan</a:t>
            </a:r>
            <a:endParaRPr lang="en-ID" b="1" dirty="0"/>
          </a:p>
          <a:p>
            <a:pPr lvl="1"/>
            <a:r>
              <a:rPr lang="en-ID" dirty="0" err="1"/>
              <a:t>Mengamati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di </a:t>
            </a:r>
            <a:r>
              <a:rPr lang="en-ID" dirty="0" err="1"/>
              <a:t>lingkungan</a:t>
            </a:r>
            <a:r>
              <a:rPr lang="en-ID" dirty="0"/>
              <a:t> (</a:t>
            </a:r>
            <a:r>
              <a:rPr lang="en-ID" dirty="0" err="1"/>
              <a:t>kampus</a:t>
            </a:r>
            <a:r>
              <a:rPr lang="en-ID" dirty="0"/>
              <a:t>, </a:t>
            </a:r>
            <a:r>
              <a:rPr lang="en-ID" dirty="0" err="1"/>
              <a:t>industri</a:t>
            </a:r>
            <a:r>
              <a:rPr lang="en-ID" dirty="0"/>
              <a:t>, </a:t>
            </a:r>
            <a:r>
              <a:rPr lang="en-ID" dirty="0" err="1"/>
              <a:t>masyarakat</a:t>
            </a:r>
            <a:r>
              <a:rPr lang="en-ID" dirty="0"/>
              <a:t>).</a:t>
            </a:r>
          </a:p>
          <a:p>
            <a:pPr lvl="1"/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(data breach, cyber attack, </a:t>
            </a:r>
            <a:r>
              <a:rPr lang="en-ID" dirty="0" err="1"/>
              <a:t>penyalahgunaan</a:t>
            </a:r>
            <a:r>
              <a:rPr lang="en-ID" dirty="0"/>
              <a:t> AI).</a:t>
            </a:r>
          </a:p>
          <a:p>
            <a:pPr lvl="1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/>
              <a:t>case study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mendalami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0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1A76-2E3B-5098-FC3C-14E43FCCD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1B9F-86C5-E15D-0F9D-C9864681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63B5-2FEC-B642-110D-5CC5B299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Analisis</a:t>
            </a:r>
            <a:r>
              <a:rPr lang="en-ID" b="1" dirty="0"/>
              <a:t> Data </a:t>
            </a:r>
            <a:r>
              <a:rPr lang="en-ID" b="1" dirty="0" err="1"/>
              <a:t>Sekunder</a:t>
            </a:r>
            <a:endParaRPr lang="en-ID" b="1" dirty="0"/>
          </a:p>
          <a:p>
            <a:pPr lvl="1"/>
            <a:r>
              <a:rPr lang="en-ID" dirty="0" err="1"/>
              <a:t>Menggunakan</a:t>
            </a:r>
            <a:r>
              <a:rPr lang="en-ID" dirty="0"/>
              <a:t> dataset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dataset CICIDS).</a:t>
            </a:r>
          </a:p>
          <a:p>
            <a:pPr lvl="1"/>
            <a:r>
              <a:rPr lang="en-ID" dirty="0"/>
              <a:t>Mining data </a:t>
            </a:r>
            <a:r>
              <a:rPr lang="en-ID" dirty="0" err="1"/>
              <a:t>sosial</a:t>
            </a:r>
            <a:r>
              <a:rPr lang="en-ID" dirty="0"/>
              <a:t> media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(hate speech, </a:t>
            </a:r>
            <a:r>
              <a:rPr lang="en-ID" dirty="0" err="1"/>
              <a:t>opini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AI).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big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memetakan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170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216DA-4F87-A9B7-90B5-39D02AC3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A77E-83E8-EA28-4BBA-BE91493D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F591-1500-F704-3D82-4AD5B2C6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Benchmarking &amp; </a:t>
            </a:r>
            <a:r>
              <a:rPr lang="en-ID" b="1" dirty="0" err="1"/>
              <a:t>Perbandingan</a:t>
            </a:r>
            <a:r>
              <a:rPr lang="en-ID" b="1" dirty="0"/>
              <a:t> Global</a:t>
            </a:r>
          </a:p>
          <a:p>
            <a:pPr lvl="1"/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dibahas</a:t>
            </a:r>
            <a:r>
              <a:rPr lang="en-ID" dirty="0"/>
              <a:t> di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global (OECD, World Economic Forum, UNESCO, McKinsey, Gartner).</a:t>
            </a:r>
          </a:p>
          <a:p>
            <a:pPr lvl="1"/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kesiapan</a:t>
            </a:r>
            <a:r>
              <a:rPr lang="en-ID" dirty="0"/>
              <a:t> Indonesia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global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adopsi</a:t>
            </a:r>
            <a:r>
              <a:rPr lang="en-ID" dirty="0"/>
              <a:t> AI,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68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C01F-08C4-7CEC-81F6-466B0096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Pemilihan Topik Penelitian yang Relevan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246A-DA87-AE00-7461-C9810609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 err="1"/>
              <a:t>Kesesuaian</a:t>
            </a:r>
            <a:r>
              <a:rPr lang="en-ID" b="1" dirty="0"/>
              <a:t> </a:t>
            </a:r>
            <a:r>
              <a:rPr lang="en-ID" b="1" dirty="0" err="1"/>
              <a:t>bidang</a:t>
            </a:r>
            <a:r>
              <a:rPr lang="en-ID" dirty="0"/>
              <a:t> →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selaras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program </a:t>
            </a:r>
            <a:r>
              <a:rPr lang="en-ID" dirty="0" err="1"/>
              <a:t>studi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/AI).</a:t>
            </a:r>
          </a:p>
          <a:p>
            <a:r>
              <a:rPr lang="en-ID" b="1" dirty="0" err="1"/>
              <a:t>Aktualitas</a:t>
            </a:r>
            <a:r>
              <a:rPr lang="en-ID" b="1" dirty="0"/>
              <a:t> </a:t>
            </a:r>
            <a:r>
              <a:rPr lang="en-ID" b="1" dirty="0" err="1"/>
              <a:t>isu</a:t>
            </a:r>
            <a:r>
              <a:rPr lang="en-ID" dirty="0"/>
              <a:t> →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berangkat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terkini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dibahas</a:t>
            </a:r>
            <a:r>
              <a:rPr lang="en-ID" dirty="0"/>
              <a:t> (AI ethics, </a:t>
            </a:r>
            <a:r>
              <a:rPr lang="en-ID" dirty="0" err="1"/>
              <a:t>keamanan</a:t>
            </a:r>
            <a:r>
              <a:rPr lang="en-ID" dirty="0"/>
              <a:t> data, </a:t>
            </a:r>
            <a:r>
              <a:rPr lang="en-ID" dirty="0" err="1"/>
              <a:t>dsb</a:t>
            </a:r>
            <a:r>
              <a:rPr lang="en-ID" dirty="0"/>
              <a:t>)</a:t>
            </a:r>
          </a:p>
          <a:p>
            <a:r>
              <a:rPr lang="en-ID" b="1" dirty="0" err="1"/>
              <a:t>Kebutuhan</a:t>
            </a:r>
            <a:r>
              <a:rPr lang="en-ID" b="1" dirty="0"/>
              <a:t> </a:t>
            </a:r>
            <a:r>
              <a:rPr lang="en-ID" b="1" dirty="0" err="1"/>
              <a:t>masyarakat</a:t>
            </a:r>
            <a:r>
              <a:rPr lang="en-ID" b="1" dirty="0"/>
              <a:t>/</a:t>
            </a:r>
            <a:r>
              <a:rPr lang="en-ID" b="1" dirty="0" err="1"/>
              <a:t>industri</a:t>
            </a:r>
            <a:r>
              <a:rPr lang="en-ID" dirty="0"/>
              <a:t> →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dunia </a:t>
            </a:r>
            <a:r>
              <a:rPr lang="en-ID" dirty="0" err="1"/>
              <a:t>kerja</a:t>
            </a:r>
            <a:r>
              <a:rPr lang="en-ID" dirty="0"/>
              <a:t>, </a:t>
            </a:r>
            <a:r>
              <a:rPr lang="en-ID" dirty="0" err="1"/>
              <a:t>pendidikan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r>
              <a:rPr lang="en-ID" b="1" dirty="0" err="1"/>
              <a:t>Ketersediaan</a:t>
            </a:r>
            <a:r>
              <a:rPr lang="en-ID" b="1" dirty="0"/>
              <a:t> </a:t>
            </a:r>
            <a:r>
              <a:rPr lang="en-ID" b="1" dirty="0" err="1"/>
              <a:t>sumber</a:t>
            </a:r>
            <a:r>
              <a:rPr lang="en-ID" b="1" dirty="0"/>
              <a:t> data</a:t>
            </a:r>
            <a:r>
              <a:rPr lang="en-ID" dirty="0"/>
              <a:t> →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</a:p>
          <a:p>
            <a:r>
              <a:rPr lang="en-ID" b="1" dirty="0" err="1"/>
              <a:t>Kesesuaian</a:t>
            </a:r>
            <a:r>
              <a:rPr lang="en-ID" b="1" dirty="0"/>
              <a:t> </a:t>
            </a:r>
            <a:r>
              <a:rPr lang="en-ID" b="1" dirty="0" err="1"/>
              <a:t>kemampuan</a:t>
            </a:r>
            <a:r>
              <a:rPr lang="en-ID" b="1" dirty="0"/>
              <a:t> </a:t>
            </a:r>
            <a:r>
              <a:rPr lang="en-ID" b="1" dirty="0" err="1"/>
              <a:t>mahasiswa</a:t>
            </a:r>
            <a:r>
              <a:rPr lang="en-ID" dirty="0"/>
              <a:t> →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(S1 </a:t>
            </a:r>
            <a:r>
              <a:rPr lang="en-ID" dirty="0" err="1"/>
              <a:t>biasanya</a:t>
            </a:r>
            <a:r>
              <a:rPr lang="en-ID" dirty="0"/>
              <a:t> 4–6 </a:t>
            </a:r>
            <a:r>
              <a:rPr lang="en-ID" dirty="0" err="1"/>
              <a:t>bulan</a:t>
            </a:r>
            <a:r>
              <a:rPr lang="en-ID" dirty="0"/>
              <a:t>).dataset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primer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dikumpulkan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321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81AB-166D-FFFB-57EC-5A06E5A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Baik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7692-AB7C-ADF7-EDF2-BF2EF5E1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Novelty (</a:t>
            </a:r>
            <a:r>
              <a:rPr lang="en-ID" b="1" dirty="0" err="1"/>
              <a:t>Kebaruan</a:t>
            </a:r>
            <a:r>
              <a:rPr lang="en-ID" b="1" dirty="0"/>
              <a:t>)</a:t>
            </a:r>
            <a:endParaRPr lang="en-ID" dirty="0"/>
          </a:p>
          <a:p>
            <a:pPr lvl="1"/>
            <a:r>
              <a:rPr lang="en-ID" dirty="0" err="1"/>
              <a:t>Mengisi</a:t>
            </a:r>
            <a:r>
              <a:rPr lang="en-ID" dirty="0"/>
              <a:t> gap </a:t>
            </a:r>
            <a:r>
              <a:rPr lang="en-ID" dirty="0" err="1"/>
              <a:t>penelitian</a:t>
            </a:r>
            <a:r>
              <a:rPr lang="en-ID" dirty="0"/>
              <a:t> (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).</a:t>
            </a:r>
          </a:p>
          <a:p>
            <a:pPr lvl="1"/>
            <a:r>
              <a:rPr lang="en-ID" dirty="0"/>
              <a:t>Bisa </a:t>
            </a:r>
            <a:r>
              <a:rPr lang="en-ID" dirty="0" err="1"/>
              <a:t>berupa</a:t>
            </a:r>
            <a:r>
              <a:rPr lang="en-ID" dirty="0"/>
              <a:t> dataset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pada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(Indonesia).</a:t>
            </a:r>
          </a:p>
          <a:p>
            <a:r>
              <a:rPr lang="en-ID" b="1" dirty="0"/>
              <a:t>Feasibility (</a:t>
            </a:r>
            <a:r>
              <a:rPr lang="en-ID" b="1" dirty="0" err="1"/>
              <a:t>Kelayakan</a:t>
            </a:r>
            <a:r>
              <a:rPr lang="en-ID" b="1" dirty="0"/>
              <a:t>)</a:t>
            </a:r>
            <a:endParaRPr lang="en-ID" dirty="0"/>
          </a:p>
          <a:p>
            <a:pPr lvl="1"/>
            <a:r>
              <a:rPr lang="en-ID" dirty="0"/>
              <a:t>Data </a:t>
            </a:r>
            <a:r>
              <a:rPr lang="en-ID" dirty="0" err="1"/>
              <a:t>tersedia</a:t>
            </a:r>
            <a:r>
              <a:rPr lang="en-ID" dirty="0"/>
              <a:t> (open dataset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).</a:t>
            </a:r>
          </a:p>
          <a:p>
            <a:pPr lvl="1"/>
            <a:r>
              <a:rPr lang="en-ID" dirty="0"/>
              <a:t>Metode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tools yang </a:t>
            </a:r>
            <a:r>
              <a:rPr lang="en-ID" dirty="0" err="1"/>
              <a:t>dikuasai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(Python, TensorFlow, </a:t>
            </a:r>
            <a:r>
              <a:rPr lang="en-ID" dirty="0" err="1"/>
              <a:t>PyTorch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).</a:t>
            </a:r>
          </a:p>
          <a:p>
            <a:pPr lvl="1"/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/</a:t>
            </a:r>
            <a:r>
              <a:rPr lang="en-ID" dirty="0" err="1"/>
              <a:t>kompleks</a:t>
            </a:r>
            <a:r>
              <a:rPr lang="en-ID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074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D5946-78FC-B80E-8F39-8F683C5F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4D4-9773-A4B5-E931-E151ABA6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Baik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C2D8-FEBC-DAE6-8287-AC9C7C2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Contribution (</a:t>
            </a:r>
            <a:r>
              <a:rPr lang="en-ID" b="1" dirty="0" err="1"/>
              <a:t>Kontribusi</a:t>
            </a:r>
            <a:r>
              <a:rPr lang="en-ID" b="1" dirty="0"/>
              <a:t>)</a:t>
            </a:r>
            <a:endParaRPr lang="en-ID" dirty="0"/>
          </a:p>
          <a:p>
            <a:pPr lvl="1"/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 (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).</a:t>
            </a:r>
          </a:p>
          <a:p>
            <a:pPr lvl="1"/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 (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,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).</a:t>
            </a:r>
          </a:p>
          <a:p>
            <a:pPr lvl="1"/>
            <a:r>
              <a:rPr lang="en-ID" dirty="0"/>
              <a:t>Bisa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lanjutan</a:t>
            </a:r>
            <a:r>
              <a:rPr lang="en-ID" dirty="0"/>
              <a:t> (S2/S3).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053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6B3-59E1-B048-22A6-8C48BB2B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Justifikasi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yang </a:t>
            </a:r>
            <a:r>
              <a:rPr lang="en-ID" dirty="0" err="1"/>
              <a:t>Diangkat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46B5-C606-5804-FBA5-57B2801D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 err="1"/>
              <a:t>Relevansi</a:t>
            </a:r>
            <a:r>
              <a:rPr lang="en-ID" b="1" dirty="0"/>
              <a:t> </a:t>
            </a:r>
            <a:r>
              <a:rPr lang="en-ID" b="1" dirty="0" err="1"/>
              <a:t>isu</a:t>
            </a:r>
            <a:r>
              <a:rPr lang="en-ID" dirty="0"/>
              <a:t> → </a:t>
            </a:r>
            <a:r>
              <a:rPr lang="en-ID" dirty="0" err="1"/>
              <a:t>jelaskan</a:t>
            </a:r>
            <a:r>
              <a:rPr lang="en-ID" dirty="0"/>
              <a:t>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(</a:t>
            </a:r>
            <a:r>
              <a:rPr lang="en-ID" dirty="0" err="1"/>
              <a:t>contoh</a:t>
            </a:r>
            <a:r>
              <a:rPr lang="en-ID" dirty="0"/>
              <a:t>: deepfake →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).</a:t>
            </a:r>
          </a:p>
          <a:p>
            <a:r>
              <a:rPr lang="en-ID" b="1" dirty="0" err="1"/>
              <a:t>Urgensi</a:t>
            </a:r>
            <a:r>
              <a:rPr lang="en-ID" b="1" dirty="0"/>
              <a:t> </a:t>
            </a:r>
            <a:r>
              <a:rPr lang="en-ID" b="1" dirty="0" err="1"/>
              <a:t>isu</a:t>
            </a:r>
            <a:r>
              <a:rPr lang="en-ID" dirty="0"/>
              <a:t> → </a:t>
            </a:r>
            <a:r>
              <a:rPr lang="en-ID" dirty="0" err="1"/>
              <a:t>tunjukkan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(</a:t>
            </a:r>
            <a:r>
              <a:rPr lang="en-ID" dirty="0" err="1"/>
              <a:t>contoh</a:t>
            </a:r>
            <a:r>
              <a:rPr lang="en-ID" dirty="0"/>
              <a:t>: bias AI → </a:t>
            </a:r>
            <a:r>
              <a:rPr lang="en-ID" dirty="0" err="1"/>
              <a:t>diskriminasi</a:t>
            </a:r>
            <a:r>
              <a:rPr lang="en-ID" dirty="0"/>
              <a:t> di dunia </a:t>
            </a:r>
            <a:r>
              <a:rPr lang="en-ID" dirty="0" err="1"/>
              <a:t>kerja</a:t>
            </a:r>
            <a:r>
              <a:rPr lang="en-ID" dirty="0"/>
              <a:t>).</a:t>
            </a:r>
          </a:p>
          <a:p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luas</a:t>
            </a:r>
            <a:r>
              <a:rPr lang="en-ID" dirty="0"/>
              <a:t> → </a:t>
            </a:r>
            <a:r>
              <a:rPr lang="en-ID" dirty="0" err="1"/>
              <a:t>kaitkan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budaya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.</a:t>
            </a:r>
          </a:p>
          <a:p>
            <a:r>
              <a:rPr lang="en-ID" b="1" dirty="0" err="1"/>
              <a:t>Kesenjangan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r>
              <a:rPr lang="en-ID" dirty="0"/>
              <a:t> → </a:t>
            </a:r>
            <a:r>
              <a:rPr lang="en-ID" dirty="0" err="1"/>
              <a:t>tunjukkan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di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Indonesia).</a:t>
            </a:r>
          </a:p>
          <a:p>
            <a:r>
              <a:rPr lang="sv-SE" b="1" dirty="0"/>
              <a:t>Nilai tambah penelitian</a:t>
            </a:r>
            <a:r>
              <a:rPr lang="sv-SE" dirty="0"/>
              <a:t> → apa yang dihasilkan penelitian (model, sistem, analisis) dan siapa yang akan merasakan manfaatnya.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34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DBCF-CB8F-B5A5-0092-3759435A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81682-E3BB-145C-9171-65B719329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169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131C-3CD6-6C56-054A-34C7084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Justifikasi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yang </a:t>
            </a:r>
            <a:r>
              <a:rPr lang="en-ID" dirty="0" err="1"/>
              <a:t>Diangkat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7108-603C-67E7-0E72-57AC4BC5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Topik</a:t>
            </a:r>
            <a:r>
              <a:rPr lang="en-ID" dirty="0"/>
              <a:t>: </a:t>
            </a:r>
            <a:r>
              <a:rPr lang="en-ID" i="1" dirty="0" err="1"/>
              <a:t>Deteksi</a:t>
            </a:r>
            <a:r>
              <a:rPr lang="en-ID" i="1" dirty="0"/>
              <a:t> Hoax </a:t>
            </a:r>
            <a:r>
              <a:rPr lang="en-ID" i="1" dirty="0" err="1"/>
              <a:t>Berbahasa</a:t>
            </a:r>
            <a:r>
              <a:rPr lang="en-ID" i="1" dirty="0"/>
              <a:t> Indonesia </a:t>
            </a:r>
            <a:r>
              <a:rPr lang="en-ID" i="1" dirty="0" err="1"/>
              <a:t>Menggunakan</a:t>
            </a:r>
            <a:r>
              <a:rPr lang="en-ID" i="1" dirty="0"/>
              <a:t> NLP</a:t>
            </a:r>
          </a:p>
          <a:p>
            <a:r>
              <a:rPr lang="it-IT" b="1" dirty="0"/>
              <a:t>Isu</a:t>
            </a:r>
            <a:r>
              <a:rPr lang="it-IT" dirty="0"/>
              <a:t>: Penyebaran misinformasi di media sosial semakin marak di Indonesia.</a:t>
            </a:r>
          </a:p>
          <a:p>
            <a:r>
              <a:rPr lang="en-ID" b="1" dirty="0" err="1"/>
              <a:t>Justifikasi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Relevan</a:t>
            </a:r>
            <a:r>
              <a:rPr lang="en-ID" dirty="0"/>
              <a:t> →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Urgent → </a:t>
            </a:r>
            <a:r>
              <a:rPr lang="en-ID" dirty="0" err="1"/>
              <a:t>misinformasi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opini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Contribution → </a:t>
            </a:r>
            <a:r>
              <a:rPr lang="en-ID" dirty="0" err="1"/>
              <a:t>menghasilkan</a:t>
            </a:r>
            <a:r>
              <a:rPr lang="en-ID" dirty="0"/>
              <a:t> model AI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hoax </a:t>
            </a:r>
            <a:r>
              <a:rPr lang="en-ID" dirty="0" err="1"/>
              <a:t>berbahasa</a:t>
            </a:r>
            <a:r>
              <a:rPr lang="en-ID" dirty="0"/>
              <a:t> Indonesia.</a:t>
            </a:r>
          </a:p>
          <a:p>
            <a:pPr lvl="1"/>
            <a:r>
              <a:rPr lang="en-ID" dirty="0"/>
              <a:t>Feasible → dataset </a:t>
            </a:r>
            <a:r>
              <a:rPr lang="en-ID" dirty="0" err="1"/>
              <a:t>tersedia</a:t>
            </a:r>
            <a:r>
              <a:rPr lang="en-ID" dirty="0"/>
              <a:t> di Kaggle &amp;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terdahulu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55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68DA-F169-8C70-01B2-36A4F3D9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4737-6E7E-D8D6-3368-74F9A359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Etika dan Fairness </a:t>
            </a:r>
            <a:r>
              <a:rPr lang="en-ID" b="1" dirty="0" err="1"/>
              <a:t>dalam</a:t>
            </a:r>
            <a:r>
              <a:rPr lang="en-ID" b="1" dirty="0"/>
              <a:t> AI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bias </a:t>
            </a:r>
            <a:r>
              <a:rPr lang="en-ID" dirty="0" err="1"/>
              <a:t>algoritma</a:t>
            </a:r>
            <a:r>
              <a:rPr lang="en-ID" dirty="0"/>
              <a:t> machine learning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rekrutmen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Strategi </a:t>
            </a:r>
            <a:r>
              <a:rPr lang="en-ID" dirty="0" err="1"/>
              <a:t>mitigasi</a:t>
            </a:r>
            <a:r>
              <a:rPr lang="en-ID" dirty="0"/>
              <a:t> </a:t>
            </a:r>
            <a:r>
              <a:rPr lang="en-ID" dirty="0" err="1"/>
              <a:t>diskriminasi</a:t>
            </a:r>
            <a:r>
              <a:rPr lang="en-ID" dirty="0"/>
              <a:t> gender/</a:t>
            </a:r>
            <a:r>
              <a:rPr lang="en-ID" dirty="0" err="1"/>
              <a:t>ras</a:t>
            </a:r>
            <a:r>
              <a:rPr lang="en-ID" dirty="0"/>
              <a:t> pada model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Studi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b="1" dirty="0"/>
              <a:t>Explainable AI (XAI)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.</a:t>
            </a:r>
          </a:p>
          <a:p>
            <a:r>
              <a:rPr lang="en-US" b="1" dirty="0" err="1"/>
              <a:t>Privasi</a:t>
            </a:r>
            <a:r>
              <a:rPr lang="en-US" b="1" dirty="0"/>
              <a:t> dan </a:t>
            </a:r>
            <a:r>
              <a:rPr lang="en-US" b="1" dirty="0" err="1"/>
              <a:t>Keamanan</a:t>
            </a:r>
            <a:r>
              <a:rPr lang="en-US" b="1" dirty="0"/>
              <a:t> Data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b="1" dirty="0"/>
              <a:t>privacy-preserving machine learning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federated learning pada data </a:t>
            </a:r>
            <a:r>
              <a:rPr lang="en-US" dirty="0" err="1"/>
              <a:t>kesehatan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differential privacy pada model NLP </a:t>
            </a:r>
            <a:r>
              <a:rPr lang="en-US" dirty="0" err="1"/>
              <a:t>berbasis</a:t>
            </a:r>
            <a:r>
              <a:rPr lang="en-US" dirty="0"/>
              <a:t> transformer.</a:t>
            </a:r>
          </a:p>
          <a:p>
            <a:pPr lvl="1"/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data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deep learning.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887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FA19-5EFB-0F10-D2BE-04018D29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3510-C294-8990-49A7-0B7F7622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B0FA-86B8-A283-0204-99D45B0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AI dan </a:t>
            </a:r>
            <a:r>
              <a:rPr lang="en-ID" b="1" dirty="0" err="1"/>
              <a:t>Misinformasi</a:t>
            </a:r>
            <a:r>
              <a:rPr lang="en-ID" b="1" dirty="0"/>
              <a:t> (Deepfake, Fake News)</a:t>
            </a:r>
          </a:p>
          <a:p>
            <a:pPr lvl="1"/>
            <a:r>
              <a:rPr lang="en-ID" dirty="0" err="1"/>
              <a:t>Pengembangan</a:t>
            </a:r>
            <a:r>
              <a:rPr lang="en-ID" dirty="0"/>
              <a:t> model </a:t>
            </a:r>
            <a:r>
              <a:rPr lang="en-ID" dirty="0" err="1"/>
              <a:t>deteksi</a:t>
            </a:r>
            <a:r>
              <a:rPr lang="en-ID" dirty="0"/>
              <a:t> deepfake video </a:t>
            </a:r>
            <a:r>
              <a:rPr lang="en-ID" dirty="0" err="1"/>
              <a:t>menggunakan</a:t>
            </a:r>
            <a:r>
              <a:rPr lang="en-ID" dirty="0"/>
              <a:t> CNN + Transformer.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 </a:t>
            </a:r>
            <a:r>
              <a:rPr lang="en-ID" dirty="0" err="1"/>
              <a:t>palsu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NLP dan graph neural network.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persepsi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deepfake di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r>
              <a:rPr lang="en-ID" b="1" dirty="0"/>
              <a:t>AI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Siber</a:t>
            </a:r>
          </a:p>
          <a:p>
            <a:pPr lvl="1"/>
            <a:r>
              <a:rPr lang="en-ID" dirty="0" err="1"/>
              <a:t>Penerapan</a:t>
            </a:r>
            <a:r>
              <a:rPr lang="en-ID" dirty="0"/>
              <a:t> reinforcement learning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 real-time.</a:t>
            </a:r>
          </a:p>
          <a:p>
            <a:pPr lvl="1"/>
            <a:r>
              <a:rPr lang="en-ID" dirty="0"/>
              <a:t>Studi </a:t>
            </a:r>
            <a:r>
              <a:rPr lang="en-ID" dirty="0" err="1"/>
              <a:t>perbandingan</a:t>
            </a:r>
            <a:r>
              <a:rPr lang="en-ID" dirty="0"/>
              <a:t> anomaly detection </a:t>
            </a:r>
            <a:r>
              <a:rPr lang="en-ID" dirty="0" err="1"/>
              <a:t>berbasis</a:t>
            </a:r>
            <a:r>
              <a:rPr lang="en-ID" dirty="0"/>
              <a:t> AI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phishing.</a:t>
            </a:r>
          </a:p>
          <a:p>
            <a:pPr lvl="1"/>
            <a:r>
              <a:rPr lang="en-ID" dirty="0" err="1"/>
              <a:t>Penggunaan</a:t>
            </a:r>
            <a:r>
              <a:rPr lang="en-ID" dirty="0"/>
              <a:t> GAN (Generative Adversarial Networks)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 dan </a:t>
            </a:r>
            <a:r>
              <a:rPr lang="en-ID" dirty="0" err="1"/>
              <a:t>mitigasi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910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BC39-4CB4-FFD3-2E9B-3EC34A1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2CCC-A72F-EC51-057D-85568F96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AI </a:t>
            </a:r>
            <a:r>
              <a:rPr lang="en-ID" b="1" dirty="0" err="1"/>
              <a:t>dalam</a:t>
            </a:r>
            <a:r>
              <a:rPr lang="en-ID" b="1" dirty="0"/>
              <a:t> Dunia </a:t>
            </a:r>
            <a:r>
              <a:rPr lang="en-ID" b="1" dirty="0" err="1"/>
              <a:t>Kerja</a:t>
            </a:r>
            <a:r>
              <a:rPr lang="en-ID" b="1" dirty="0"/>
              <a:t> dan Ekonomi</a:t>
            </a:r>
          </a:p>
          <a:p>
            <a:pPr lvl="1"/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AI </a:t>
            </a:r>
            <a:r>
              <a:rPr lang="en-ID" dirty="0" err="1"/>
              <a:t>terhadap</a:t>
            </a:r>
            <a:r>
              <a:rPr lang="en-ID" dirty="0"/>
              <a:t> pasar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di Indonesia.</a:t>
            </a:r>
          </a:p>
          <a:p>
            <a:pPr lvl="1"/>
            <a:r>
              <a:rPr lang="en-ID" dirty="0"/>
              <a:t>Model </a:t>
            </a:r>
            <a:r>
              <a:rPr lang="en-ID" dirty="0" err="1"/>
              <a:t>prediksi</a:t>
            </a:r>
            <a:r>
              <a:rPr lang="en-ID" dirty="0"/>
              <a:t> reskilling </a:t>
            </a:r>
            <a:r>
              <a:rPr lang="en-ID" dirty="0" err="1"/>
              <a:t>pekerja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era </a:t>
            </a:r>
            <a:r>
              <a:rPr lang="en-ID" dirty="0" err="1"/>
              <a:t>industri</a:t>
            </a:r>
            <a:r>
              <a:rPr lang="en-ID" dirty="0"/>
              <a:t> 4.0.</a:t>
            </a:r>
          </a:p>
          <a:p>
            <a:pPr lvl="1"/>
            <a:r>
              <a:rPr lang="en-ID" dirty="0"/>
              <a:t>Studi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adopsi</a:t>
            </a:r>
            <a:r>
              <a:rPr lang="en-ID" dirty="0"/>
              <a:t> AI di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manufaktur</a:t>
            </a:r>
            <a:r>
              <a:rPr lang="en-ID" dirty="0"/>
              <a:t> dan </a:t>
            </a:r>
            <a:r>
              <a:rPr lang="en-ID" dirty="0" err="1"/>
              <a:t>dampaknya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.</a:t>
            </a:r>
          </a:p>
          <a:p>
            <a:r>
              <a:rPr lang="en-ID" b="1" dirty="0"/>
              <a:t>AI </a:t>
            </a:r>
            <a:r>
              <a:rPr lang="en-ID" b="1" dirty="0" err="1"/>
              <a:t>untuk</a:t>
            </a:r>
            <a:r>
              <a:rPr lang="en-ID" b="1" dirty="0"/>
              <a:t> Kesehatan</a:t>
            </a:r>
          </a:p>
          <a:p>
            <a:pPr lvl="1"/>
            <a:r>
              <a:rPr lang="en-ID" dirty="0" err="1"/>
              <a:t>Penggunaan</a:t>
            </a:r>
            <a:r>
              <a:rPr lang="en-ID" dirty="0"/>
              <a:t> AI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dini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Studi </a:t>
            </a:r>
            <a:r>
              <a:rPr lang="en-ID" dirty="0" err="1"/>
              <a:t>keamanan</a:t>
            </a:r>
            <a:r>
              <a:rPr lang="en-ID" dirty="0"/>
              <a:t> data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model deep learning.</a:t>
            </a:r>
          </a:p>
          <a:p>
            <a:pPr lvl="1"/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model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multi-modal.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762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C30C-6DE9-C77E-CCBC-9F15E07E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4D2E-1B2D-8836-795A-5BE48BCB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AI &amp; </a:t>
            </a:r>
            <a:r>
              <a:rPr lang="en-ID" b="1" dirty="0" err="1"/>
              <a:t>Budaya</a:t>
            </a:r>
            <a:endParaRPr lang="en-ID" b="1" dirty="0"/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wisata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AI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ulasan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Google Maps/TripAdvisor.</a:t>
            </a:r>
          </a:p>
          <a:p>
            <a:pPr lvl="1"/>
            <a:r>
              <a:rPr lang="en-ID" dirty="0" err="1"/>
              <a:t>Klasifikasi</a:t>
            </a:r>
            <a:r>
              <a:rPr lang="en-ID" dirty="0"/>
              <a:t> motif batik </a:t>
            </a:r>
            <a:r>
              <a:rPr lang="en-ID" dirty="0" err="1"/>
              <a:t>menggunakan</a:t>
            </a:r>
            <a:r>
              <a:rPr lang="en-ID" dirty="0"/>
              <a:t> CNN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preservasi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digital.</a:t>
            </a:r>
          </a:p>
          <a:p>
            <a:pPr lvl="1"/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aksara</a:t>
            </a:r>
            <a:r>
              <a:rPr lang="en-ID" dirty="0"/>
              <a:t> Jawa/Bali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kuno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computer vision.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acara </a:t>
            </a:r>
            <a:r>
              <a:rPr lang="en-ID" dirty="0" err="1"/>
              <a:t>budaya</a:t>
            </a:r>
            <a:r>
              <a:rPr lang="en-ID" dirty="0"/>
              <a:t> di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52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FAA5-3260-A375-8B01-B30FCEE3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1792-FED3-04A9-B32C-C5B50CC0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AI &amp; Pendidikan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adaptif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machine learning.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interaksi</a:t>
            </a:r>
            <a:r>
              <a:rPr lang="en-ID" dirty="0"/>
              <a:t> e-learning.</a:t>
            </a:r>
          </a:p>
          <a:p>
            <a:pPr lvl="1"/>
            <a:r>
              <a:rPr lang="en-ID" dirty="0" err="1"/>
              <a:t>Pendeteksian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NLP.</a:t>
            </a:r>
          </a:p>
          <a:p>
            <a:pPr lvl="1"/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emosi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(facial expression recognition).</a:t>
            </a:r>
          </a:p>
          <a:p>
            <a:pPr lvl="1"/>
            <a:r>
              <a:rPr lang="en-ID" dirty="0"/>
              <a:t>Chatbot AI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718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C5-42B7-5605-E869-484B51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C5EE-15FF-2292-406E-09E91B09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AI &amp; Bahasa</a:t>
            </a:r>
          </a:p>
          <a:p>
            <a:pPr lvl="1"/>
            <a:r>
              <a:rPr lang="en-ID" dirty="0" err="1"/>
              <a:t>Penerjemahan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Jawa–Indonesia) </a:t>
            </a:r>
            <a:r>
              <a:rPr lang="en-ID" dirty="0" err="1"/>
              <a:t>menggunakan</a:t>
            </a:r>
            <a:r>
              <a:rPr lang="en-ID" dirty="0"/>
              <a:t> seq2seq </a:t>
            </a:r>
            <a:r>
              <a:rPr lang="en-ID" dirty="0" err="1"/>
              <a:t>atau</a:t>
            </a:r>
            <a:r>
              <a:rPr lang="en-ID" dirty="0"/>
              <a:t> transformer.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ulasan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Indonesia.</a:t>
            </a:r>
          </a:p>
          <a:p>
            <a:pPr lvl="1"/>
            <a:r>
              <a:rPr lang="en-ID" dirty="0" err="1"/>
              <a:t>Deteksi</a:t>
            </a:r>
            <a:r>
              <a:rPr lang="en-ID" dirty="0"/>
              <a:t> hate speech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koreksi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 online </a:t>
            </a:r>
            <a:r>
              <a:rPr lang="en-ID" dirty="0" err="1"/>
              <a:t>dengan</a:t>
            </a:r>
            <a:r>
              <a:rPr lang="en-ID" dirty="0"/>
              <a:t> NLP (topic </a:t>
            </a:r>
            <a:r>
              <a:rPr lang="en-ID" dirty="0" err="1"/>
              <a:t>modeling</a:t>
            </a:r>
            <a:r>
              <a:rPr lang="en-ID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479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85AB-EDAB-784E-3F2C-5F551CBD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87A-75B3-6D16-8026-D9621340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AI &amp; Society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opini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AI </a:t>
            </a:r>
            <a:r>
              <a:rPr lang="en-ID" dirty="0" err="1"/>
              <a:t>berbasis</a:t>
            </a:r>
            <a:r>
              <a:rPr lang="en-ID" dirty="0"/>
              <a:t> Twitter data.</a:t>
            </a:r>
          </a:p>
          <a:p>
            <a:pPr lvl="1"/>
            <a:r>
              <a:rPr lang="en-ID" dirty="0" err="1"/>
              <a:t>Deteksi</a:t>
            </a:r>
            <a:r>
              <a:rPr lang="en-ID" dirty="0"/>
              <a:t> cyberbullying pada </a:t>
            </a:r>
            <a:r>
              <a:rPr lang="en-ID" dirty="0" err="1"/>
              <a:t>komentar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NLP.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kepadatan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publik</a:t>
            </a:r>
            <a:r>
              <a:rPr lang="en-ID" dirty="0"/>
              <a:t> (Google Maps API).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konsumsi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e-commerce </a:t>
            </a:r>
            <a:r>
              <a:rPr lang="en-ID" dirty="0" err="1"/>
              <a:t>dengan</a:t>
            </a:r>
            <a:r>
              <a:rPr lang="en-ID" dirty="0"/>
              <a:t> clustering.</a:t>
            </a:r>
          </a:p>
        </p:txBody>
      </p:sp>
    </p:spTree>
    <p:extLst>
      <p:ext uri="{BB962C8B-B14F-4D97-AF65-F5344CB8AC3E}">
        <p14:creationId xmlns:p14="http://schemas.microsoft.com/office/powerpoint/2010/main" val="224927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BD6-D52C-EEE9-B8C4-EF57B09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E53-228F-0B89-3D8E-E09DA553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AI &amp; Agriculture</a:t>
            </a:r>
          </a:p>
          <a:p>
            <a:pPr lvl="1"/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padi/</a:t>
            </a:r>
            <a:r>
              <a:rPr lang="en-ID" dirty="0" err="1"/>
              <a:t>daun</a:t>
            </a:r>
            <a:r>
              <a:rPr lang="en-ID" dirty="0"/>
              <a:t> </a:t>
            </a:r>
            <a:r>
              <a:rPr lang="en-ID" dirty="0" err="1"/>
              <a:t>jagung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CNN pada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daun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panen</a:t>
            </a:r>
            <a:r>
              <a:rPr lang="en-ID" dirty="0"/>
              <a:t> padi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machine learning </a:t>
            </a:r>
            <a:r>
              <a:rPr lang="en-ID" dirty="0" err="1"/>
              <a:t>berbasis</a:t>
            </a:r>
            <a:r>
              <a:rPr lang="en-ID" dirty="0"/>
              <a:t> data </a:t>
            </a:r>
            <a:r>
              <a:rPr lang="en-ID" dirty="0" err="1"/>
              <a:t>cuaca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biji</a:t>
            </a:r>
            <a:r>
              <a:rPr lang="en-ID" dirty="0"/>
              <a:t> kopi </a:t>
            </a:r>
            <a:r>
              <a:rPr lang="en-ID" dirty="0" err="1"/>
              <a:t>dengan</a:t>
            </a:r>
            <a:r>
              <a:rPr lang="en-ID" dirty="0"/>
              <a:t> image recognition.</a:t>
            </a:r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kelembaban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irigasi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hama</a:t>
            </a:r>
            <a:r>
              <a:rPr lang="en-ID" dirty="0"/>
              <a:t> </a:t>
            </a:r>
            <a:r>
              <a:rPr lang="en-ID" dirty="0" err="1"/>
              <a:t>pertanian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daun</a:t>
            </a:r>
            <a:r>
              <a:rPr lang="en-ID" dirty="0"/>
              <a:t> dan </a:t>
            </a:r>
            <a:r>
              <a:rPr lang="en-ID" dirty="0" err="1"/>
              <a:t>buah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429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C97D-C1D0-4AAC-CAA0-1F287EF4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Sumber-sumber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6E6C-DDCD-BF6C-FC3D-3C5D46E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iNaturalist</a:t>
            </a:r>
            <a:endParaRPr lang="en-US" dirty="0"/>
          </a:p>
          <a:p>
            <a:pPr lvl="1"/>
            <a:r>
              <a:rPr lang="en-ID" dirty="0">
                <a:hlinkClick r:id="rId2"/>
              </a:rPr>
              <a:t>https://www.inaturalist.org/places/indonesia</a:t>
            </a:r>
            <a:endParaRPr lang="en-ID" dirty="0"/>
          </a:p>
          <a:p>
            <a:r>
              <a:rPr lang="en-ID" dirty="0" err="1"/>
              <a:t>Huggingface</a:t>
            </a:r>
            <a:endParaRPr lang="en-ID" dirty="0"/>
          </a:p>
          <a:p>
            <a:pPr lvl="1"/>
            <a:r>
              <a:rPr lang="en-ID" dirty="0">
                <a:hlinkClick r:id="rId3"/>
              </a:rPr>
              <a:t>https://huggingface.co/docs/datasets/index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26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3D5-1FCF-069B-10FD-F87CDE50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/>
              <a:t>Konsep Isu Aktual di Bidang Informatika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F49-C962-4234-327F-10FC5ACC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Konsep</a:t>
            </a:r>
            <a:r>
              <a:rPr lang="en-ID" b="1" dirty="0"/>
              <a:t> </a:t>
            </a:r>
            <a:r>
              <a:rPr lang="en-ID" b="1" dirty="0" err="1"/>
              <a:t>Isu</a:t>
            </a:r>
            <a:r>
              <a:rPr lang="en-ID" b="1" dirty="0"/>
              <a:t> </a:t>
            </a:r>
            <a:r>
              <a:rPr lang="en-ID" b="1" dirty="0" err="1"/>
              <a:t>Aktual</a:t>
            </a:r>
            <a:endParaRPr lang="en-ID" dirty="0"/>
          </a:p>
          <a:p>
            <a:pPr lvl="1"/>
            <a:r>
              <a:rPr lang="en-ID" dirty="0" err="1"/>
              <a:t>Isu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regulasi</a:t>
            </a:r>
            <a:r>
              <a:rPr lang="en-ID" dirty="0"/>
              <a:t>, </a:t>
            </a:r>
            <a:r>
              <a:rPr lang="en-ID" dirty="0" err="1"/>
              <a:t>etika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kajian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3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D5A0-A64C-788B-D4C5-582DBE88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4A00-3E31-169C-4C99-68193B6F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 err="1"/>
              <a:t>Relevan</a:t>
            </a:r>
            <a:endParaRPr lang="en-ID" b="1" dirty="0"/>
          </a:p>
          <a:p>
            <a:pPr lvl="1"/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terkini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AI, </a:t>
            </a:r>
            <a:r>
              <a:rPr lang="en-ID" dirty="0" err="1"/>
              <a:t>keamanan</a:t>
            </a:r>
            <a:r>
              <a:rPr lang="en-ID" dirty="0"/>
              <a:t> data, </a:t>
            </a:r>
            <a:r>
              <a:rPr lang="en-ID" dirty="0" err="1"/>
              <a:t>transformasi</a:t>
            </a:r>
            <a:r>
              <a:rPr lang="en-ID" dirty="0"/>
              <a:t> digital).</a:t>
            </a:r>
          </a:p>
          <a:p>
            <a:r>
              <a:rPr lang="en-ID" b="1" dirty="0"/>
              <a:t>Urgent</a:t>
            </a:r>
          </a:p>
          <a:p>
            <a:pPr lvl="1"/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konsekuensi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r>
              <a:rPr lang="en-ID" b="1" dirty="0" err="1"/>
              <a:t>Berdampak</a:t>
            </a:r>
            <a:r>
              <a:rPr lang="en-ID" b="1" dirty="0"/>
              <a:t> </a:t>
            </a:r>
            <a:r>
              <a:rPr lang="en-ID" b="1" dirty="0" err="1"/>
              <a:t>luas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menyentuh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: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etika</a:t>
            </a:r>
            <a:r>
              <a:rPr lang="en-ID" dirty="0"/>
              <a:t>,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politik</a:t>
            </a:r>
            <a:r>
              <a:rPr lang="en-ID" dirty="0"/>
              <a:t>.</a:t>
            </a:r>
          </a:p>
          <a:p>
            <a:r>
              <a:rPr lang="en-ID" b="1" dirty="0" err="1"/>
              <a:t>Dinamis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r>
              <a:rPr lang="en-ID" b="1" dirty="0" err="1"/>
              <a:t>Multidisipliner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etika</a:t>
            </a:r>
            <a:r>
              <a:rPr lang="en-ID" dirty="0"/>
              <a:t>, </a:t>
            </a:r>
            <a:r>
              <a:rPr lang="en-ID" dirty="0" err="1"/>
              <a:t>sosiologi</a:t>
            </a:r>
            <a:r>
              <a:rPr lang="en-ID" dirty="0"/>
              <a:t>, </a:t>
            </a:r>
            <a:r>
              <a:rPr lang="en-ID" dirty="0" err="1"/>
              <a:t>psikologi</a:t>
            </a:r>
            <a:r>
              <a:rPr lang="en-ID" dirty="0"/>
              <a:t>, 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228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B34-CD25-D501-C542-1B948B7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Definisi Isu Aktual (Relevansi, Urgensi, Dampak)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E7D5-F981-BC96-D177-39F4CC02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Relevansi</a:t>
            </a:r>
            <a:endParaRPr lang="en-ID" dirty="0"/>
          </a:p>
          <a:p>
            <a:pPr lvl="1"/>
            <a:r>
              <a:rPr lang="en-ID" dirty="0" err="1"/>
              <a:t>Kesesuaian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, dunia </a:t>
            </a:r>
            <a:r>
              <a:rPr lang="en-ID" dirty="0" err="1"/>
              <a:t>industri</a:t>
            </a:r>
            <a:r>
              <a:rPr lang="en-ID" dirty="0"/>
              <a:t>, dan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r>
              <a:rPr lang="sv-SE" b="1" dirty="0"/>
              <a:t>Urgensi</a:t>
            </a:r>
            <a:endParaRPr lang="sv-SE" dirty="0"/>
          </a:p>
          <a:p>
            <a:pPr lvl="1"/>
            <a:r>
              <a:rPr lang="sv-SE" dirty="0"/>
              <a:t>Tingkat kepentingan untuk segera dibahas/dicari solusi.</a:t>
            </a:r>
          </a:p>
          <a:p>
            <a:pPr lvl="1"/>
            <a:r>
              <a:rPr lang="sv-SE" dirty="0"/>
              <a:t>Menyangkut isu yang jika diabaikan dapat menimbulkan risiko besar.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476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ABC-6980-DBED-B05D-0E5BCB48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Definisi Isu Aktual (Relevansi, Urgensi, Dampak)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8E32-4FDF-28F3-2B9D-3AAA2DB0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Dampak</a:t>
            </a:r>
            <a:endParaRPr lang="en-ID" dirty="0"/>
          </a:p>
          <a:p>
            <a:pPr lvl="1"/>
            <a:r>
              <a:rPr lang="en-ID" dirty="0" err="1"/>
              <a:t>Pengaruh</a:t>
            </a:r>
            <a:r>
              <a:rPr lang="en-ID" dirty="0"/>
              <a:t> yang </a:t>
            </a:r>
            <a:r>
              <a:rPr lang="en-ID" dirty="0" err="1"/>
              <a:t>ditimbulkan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pada </a:t>
            </a:r>
            <a:r>
              <a:rPr lang="en-ID" dirty="0" err="1"/>
              <a:t>individu</a:t>
            </a:r>
            <a:r>
              <a:rPr lang="en-ID" dirty="0"/>
              <a:t>, </a:t>
            </a:r>
            <a:r>
              <a:rPr lang="en-ID" dirty="0" err="1"/>
              <a:t>organisasi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:</a:t>
            </a:r>
          </a:p>
          <a:p>
            <a:pPr lvl="2"/>
            <a:r>
              <a:rPr lang="en-ID" b="1" dirty="0"/>
              <a:t>Teknis</a:t>
            </a:r>
            <a:r>
              <a:rPr lang="en-ID" dirty="0"/>
              <a:t> (</a:t>
            </a:r>
            <a:r>
              <a:rPr lang="en-ID" dirty="0" err="1"/>
              <a:t>keamanan</a:t>
            </a:r>
            <a:r>
              <a:rPr lang="en-ID" dirty="0"/>
              <a:t>,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integritas</a:t>
            </a:r>
            <a:r>
              <a:rPr lang="en-ID" dirty="0"/>
              <a:t> data).</a:t>
            </a:r>
          </a:p>
          <a:p>
            <a:pPr lvl="2"/>
            <a:r>
              <a:rPr lang="en-ID" b="1" dirty="0"/>
              <a:t>Ekonomi</a:t>
            </a:r>
            <a:r>
              <a:rPr lang="en-ID" dirty="0"/>
              <a:t> (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, model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disrupsi</a:t>
            </a:r>
            <a:r>
              <a:rPr lang="en-ID" dirty="0"/>
              <a:t> pasar).</a:t>
            </a:r>
          </a:p>
          <a:p>
            <a:pPr lvl="2"/>
            <a:r>
              <a:rPr lang="en-ID" b="1" dirty="0"/>
              <a:t>Sosial dan Etika</a:t>
            </a:r>
            <a:r>
              <a:rPr lang="en-ID" dirty="0"/>
              <a:t> (</a:t>
            </a:r>
            <a:r>
              <a:rPr lang="en-ID" dirty="0" err="1"/>
              <a:t>privasi</a:t>
            </a:r>
            <a:r>
              <a:rPr lang="en-ID" dirty="0"/>
              <a:t>, bias,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).</a:t>
            </a:r>
          </a:p>
          <a:p>
            <a:pPr lvl="2"/>
            <a:r>
              <a:rPr lang="en-ID" b="1" dirty="0"/>
              <a:t>Hukum dan </a:t>
            </a:r>
            <a:r>
              <a:rPr lang="en-ID" b="1" dirty="0" err="1"/>
              <a:t>Regulasi</a:t>
            </a:r>
            <a:r>
              <a:rPr lang="en-ID" dirty="0"/>
              <a:t> (</a:t>
            </a:r>
            <a:r>
              <a:rPr lang="en-ID" dirty="0" err="1"/>
              <a:t>perlindungan</a:t>
            </a:r>
            <a:r>
              <a:rPr lang="en-ID" dirty="0"/>
              <a:t> data </a:t>
            </a:r>
            <a:r>
              <a:rPr lang="en-ID" dirty="0" err="1"/>
              <a:t>pribadi</a:t>
            </a:r>
            <a:r>
              <a:rPr lang="en-ID" dirty="0"/>
              <a:t>, </a:t>
            </a:r>
            <a:r>
              <a:rPr lang="en-ID" dirty="0" err="1"/>
              <a:t>kepatuhan</a:t>
            </a:r>
            <a:r>
              <a:rPr lang="en-ID" dirty="0"/>
              <a:t> </a:t>
            </a:r>
            <a:r>
              <a:rPr lang="en-ID" dirty="0" err="1"/>
              <a:t>regulasi</a:t>
            </a:r>
            <a:r>
              <a:rPr lang="en-ID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83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16DF-21BC-5088-B15E-652A890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Contoh Isu Aktual di Bidang 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FF8B-7516-8BF6-64FA-75DA819C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Bias dan Fairness </a:t>
            </a:r>
            <a:r>
              <a:rPr lang="en-ID" b="1" dirty="0" err="1"/>
              <a:t>dalam</a:t>
            </a:r>
            <a:r>
              <a:rPr lang="en-ID" b="1" dirty="0"/>
              <a:t> AI</a:t>
            </a:r>
            <a:r>
              <a:rPr lang="en-ID" dirty="0"/>
              <a:t> → </a:t>
            </a:r>
            <a:r>
              <a:rPr lang="en-ID" dirty="0" err="1"/>
              <a:t>diskriminasi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data </a:t>
            </a:r>
            <a:r>
              <a:rPr lang="en-ID" dirty="0" err="1"/>
              <a:t>latih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</a:t>
            </a:r>
          </a:p>
          <a:p>
            <a:r>
              <a:rPr lang="en-ID" b="1" dirty="0" err="1"/>
              <a:t>Privasi</a:t>
            </a:r>
            <a:r>
              <a:rPr lang="en-ID" b="1" dirty="0"/>
              <a:t> dan </a:t>
            </a:r>
            <a:r>
              <a:rPr lang="en-ID" b="1" dirty="0" err="1"/>
              <a:t>Keamanan</a:t>
            </a:r>
            <a:r>
              <a:rPr lang="en-ID" b="1" dirty="0"/>
              <a:t> Data</a:t>
            </a:r>
            <a:r>
              <a:rPr lang="en-ID" dirty="0"/>
              <a:t> → </a:t>
            </a:r>
            <a:r>
              <a:rPr lang="en-ID" dirty="0" err="1"/>
              <a:t>penggunaan</a:t>
            </a:r>
            <a:r>
              <a:rPr lang="en-ID" dirty="0"/>
              <a:t> data personal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model AI.</a:t>
            </a:r>
          </a:p>
          <a:p>
            <a:r>
              <a:rPr lang="en-ID" b="1" dirty="0"/>
              <a:t>Deepfake dan </a:t>
            </a:r>
            <a:r>
              <a:rPr lang="en-ID" b="1" dirty="0" err="1"/>
              <a:t>Misinformasi</a:t>
            </a:r>
            <a:r>
              <a:rPr lang="en-ID" dirty="0"/>
              <a:t> → AI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/</a:t>
            </a:r>
            <a:r>
              <a:rPr lang="en-ID" dirty="0" err="1"/>
              <a:t>suara</a:t>
            </a:r>
            <a:r>
              <a:rPr lang="en-ID" dirty="0"/>
              <a:t> yang </a:t>
            </a:r>
            <a:r>
              <a:rPr lang="en-ID" dirty="0" err="1"/>
              <a:t>menyesatkan</a:t>
            </a:r>
            <a:r>
              <a:rPr lang="en-ID" dirty="0"/>
              <a:t>.</a:t>
            </a:r>
          </a:p>
          <a:p>
            <a:r>
              <a:rPr lang="en-ID" b="1" dirty="0"/>
              <a:t>Etika </a:t>
            </a:r>
            <a:r>
              <a:rPr lang="en-ID" b="1" dirty="0" err="1"/>
              <a:t>Penggunaan</a:t>
            </a:r>
            <a:r>
              <a:rPr lang="en-ID" b="1" dirty="0"/>
              <a:t> AI di Dunia </a:t>
            </a:r>
            <a:r>
              <a:rPr lang="en-ID" b="1" dirty="0" err="1"/>
              <a:t>Kerja</a:t>
            </a:r>
            <a:r>
              <a:rPr lang="en-ID" dirty="0"/>
              <a:t> → </a:t>
            </a:r>
            <a:r>
              <a:rPr lang="en-ID" dirty="0" err="1"/>
              <a:t>otomatisasi</a:t>
            </a:r>
            <a:r>
              <a:rPr lang="en-ID" dirty="0"/>
              <a:t> </a:t>
            </a:r>
            <a:r>
              <a:rPr lang="en-ID" dirty="0" err="1"/>
              <a:t>menggantikan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sosial-ekonomi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8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6704-D3E0-C483-AC44-BF73447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Contoh Isu Aktual di Bidang 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230-E2BF-3E31-A28C-C417D8E7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Explainable AI (XAI)</a:t>
            </a:r>
            <a:r>
              <a:rPr lang="en-ID" dirty="0"/>
              <a:t> →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transparansi</a:t>
            </a:r>
            <a:r>
              <a:rPr lang="en-ID" dirty="0"/>
              <a:t> dan </a:t>
            </a:r>
            <a:r>
              <a:rPr lang="en-ID" dirty="0" err="1"/>
              <a:t>interpretabilitas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AI.</a:t>
            </a:r>
          </a:p>
          <a:p>
            <a:r>
              <a:rPr lang="en-ID" b="1" dirty="0"/>
              <a:t>AI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b="1" dirty="0"/>
              <a:t> Siber</a:t>
            </a:r>
            <a:r>
              <a:rPr lang="en-ID" dirty="0"/>
              <a:t> →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pertahanan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senjata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1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7FC8-E8C8-4AB5-1668-5224DB2B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Metode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Isu</a:t>
            </a:r>
            <a:r>
              <a:rPr lang="en-ID" dirty="0"/>
              <a:t> </a:t>
            </a:r>
            <a:r>
              <a:rPr lang="en-ID" dirty="0" err="1"/>
              <a:t>Aktual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6400-0C9E-77C0-0DD6-D107034D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Kajian </a:t>
            </a:r>
            <a:r>
              <a:rPr lang="en-ID" b="1" dirty="0" err="1"/>
              <a:t>Literatur</a:t>
            </a:r>
            <a:r>
              <a:rPr lang="en-ID" b="1" dirty="0"/>
              <a:t> dan Tren </a:t>
            </a:r>
            <a:r>
              <a:rPr lang="en-ID" b="1" dirty="0" err="1"/>
              <a:t>Ilmiah</a:t>
            </a:r>
            <a:endParaRPr lang="en-ID" b="1" dirty="0"/>
          </a:p>
          <a:p>
            <a:pPr lvl="1"/>
            <a:r>
              <a:rPr lang="en-ID" dirty="0" err="1"/>
              <a:t>Meninjau</a:t>
            </a:r>
            <a:r>
              <a:rPr lang="en-ID" dirty="0"/>
              <a:t> </a:t>
            </a:r>
            <a:r>
              <a:rPr lang="en-ID" dirty="0" err="1"/>
              <a:t>publikasi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(journal, conference, IEEE, ACM, Springer, Scopus).</a:t>
            </a:r>
          </a:p>
          <a:p>
            <a:pPr lvl="1"/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Systematic Literature Review (SLR)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research gap.</a:t>
            </a:r>
          </a:p>
          <a:p>
            <a:pPr lvl="1"/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dipublikasikan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3–5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677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DBB63-791C-4FF8-9FFF-A819EC937413}" vid="{940C7F74-B166-48B8-AE94-3B7F22EC1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9545</TotalTime>
  <Words>1601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Office Theme</vt:lpstr>
      <vt:lpstr>Penulisan Proposal Tugas Akhir</vt:lpstr>
      <vt:lpstr>Identifikasi Isu Aktual di Bidang Informatika</vt:lpstr>
      <vt:lpstr>Konsep Isu Aktual di Bidang Informatika</vt:lpstr>
      <vt:lpstr>Karakteristik Isu Aktual</vt:lpstr>
      <vt:lpstr>Definisi Isu Aktual (Relevansi, Urgensi, Dampak)</vt:lpstr>
      <vt:lpstr>Definisi Isu Aktual (Relevansi, Urgensi, Dampak)</vt:lpstr>
      <vt:lpstr>Contoh Isu Aktual di Bidang AI</vt:lpstr>
      <vt:lpstr>Contoh Isu Aktual di Bidang AI</vt:lpstr>
      <vt:lpstr>Metode Identifikasi Isu Aktual</vt:lpstr>
      <vt:lpstr>Metode Identifikasi Isu Aktual</vt:lpstr>
      <vt:lpstr>Metode Identifikasi Isu Aktual</vt:lpstr>
      <vt:lpstr>Metode Identifikasi Isu Aktual</vt:lpstr>
      <vt:lpstr>Metode Identifikasi Isu Aktual</vt:lpstr>
      <vt:lpstr>Metode Identifikasi Isu Aktual</vt:lpstr>
      <vt:lpstr>Metode Identifikasi Isu Aktual</vt:lpstr>
      <vt:lpstr>Pemilihan Topik Penelitian yang Relevan</vt:lpstr>
      <vt:lpstr>Kriteria Topik yang Baik</vt:lpstr>
      <vt:lpstr>Kriteria Topik yang Baik</vt:lpstr>
      <vt:lpstr>Justifikasi Topik Berdasarkan Isu yang Diangkat</vt:lpstr>
      <vt:lpstr>Justifikasi Topik Berdasarkan Isu yang Diangkat</vt:lpstr>
      <vt:lpstr>Ide Penelitian</vt:lpstr>
      <vt:lpstr>Ide Penelitian</vt:lpstr>
      <vt:lpstr>Ide Penelitian</vt:lpstr>
      <vt:lpstr>Ide Penelitian</vt:lpstr>
      <vt:lpstr>Ide Penelitian</vt:lpstr>
      <vt:lpstr>Ide Penelitian</vt:lpstr>
      <vt:lpstr>Ide Penelitian</vt:lpstr>
      <vt:lpstr>Ide Penelitian</vt:lpstr>
      <vt:lpstr>Sumber-sumber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Boma Ardhian</dc:creator>
  <cp:lastModifiedBy>Yohanes Sigit Purnomo Wuryo Putro, ST., M.Kom., Ph.D.</cp:lastModifiedBy>
  <cp:revision>8</cp:revision>
  <dcterms:created xsi:type="dcterms:W3CDTF">2021-07-29T19:10:18Z</dcterms:created>
  <dcterms:modified xsi:type="dcterms:W3CDTF">2025-09-09T01:57:51Z</dcterms:modified>
</cp:coreProperties>
</file>