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08" r:id="rId5"/>
    <p:sldId id="256" r:id="rId6"/>
    <p:sldId id="257" r:id="rId7"/>
    <p:sldId id="310" r:id="rId8"/>
    <p:sldId id="314" r:id="rId9"/>
    <p:sldId id="312" r:id="rId10"/>
    <p:sldId id="311" r:id="rId11"/>
    <p:sldId id="336" r:id="rId12"/>
    <p:sldId id="337" r:id="rId13"/>
    <p:sldId id="309" r:id="rId14"/>
    <p:sldId id="338" r:id="rId15"/>
    <p:sldId id="318" r:id="rId16"/>
    <p:sldId id="315" r:id="rId17"/>
    <p:sldId id="339" r:id="rId18"/>
    <p:sldId id="319" r:id="rId19"/>
    <p:sldId id="340" r:id="rId20"/>
    <p:sldId id="320" r:id="rId21"/>
    <p:sldId id="341" r:id="rId22"/>
    <p:sldId id="342" r:id="rId23"/>
    <p:sldId id="321" r:id="rId24"/>
    <p:sldId id="322" r:id="rId25"/>
    <p:sldId id="323" r:id="rId26"/>
    <p:sldId id="324" r:id="rId27"/>
    <p:sldId id="325" r:id="rId28"/>
    <p:sldId id="343" r:id="rId29"/>
    <p:sldId id="326" r:id="rId30"/>
    <p:sldId id="344" r:id="rId31"/>
    <p:sldId id="328" r:id="rId32"/>
    <p:sldId id="329" r:id="rId33"/>
    <p:sldId id="327" r:id="rId34"/>
    <p:sldId id="330" r:id="rId35"/>
    <p:sldId id="331" r:id="rId36"/>
    <p:sldId id="332" r:id="rId37"/>
    <p:sldId id="333" r:id="rId38"/>
    <p:sldId id="334" r:id="rId39"/>
    <p:sldId id="335" r:id="rId40"/>
    <p:sldId id="351" r:id="rId41"/>
    <p:sldId id="345" r:id="rId42"/>
    <p:sldId id="346" r:id="rId43"/>
    <p:sldId id="348" r:id="rId44"/>
    <p:sldId id="347" r:id="rId45"/>
    <p:sldId id="349" r:id="rId46"/>
    <p:sldId id="350" r:id="rId47"/>
    <p:sldId id="26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AC79A-9EE8-4CC1-95C1-5A9C7B543AAE}" v="30" dt="2025-09-22T01:14:50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hanes Sigit Purnomo Wuryo Putro, ST., M.Kom., Ph.D." userId="f3ab1176-7cc0-4006-8ce7-86bd62166a04" providerId="ADAL" clId="{7EFC971E-34FA-4696-800D-6D07F082AA41}"/>
    <pc:docChg chg="custSel addSld delSld modSld sldOrd">
      <pc:chgData name="Yohanes Sigit Purnomo Wuryo Putro, ST., M.Kom., Ph.D." userId="f3ab1176-7cc0-4006-8ce7-86bd62166a04" providerId="ADAL" clId="{7EFC971E-34FA-4696-800D-6D07F082AA41}" dt="2025-09-22T01:17:30.055" v="219" actId="1076"/>
      <pc:docMkLst>
        <pc:docMk/>
      </pc:docMkLst>
      <pc:sldChg chg="modSp mod">
        <pc:chgData name="Yohanes Sigit Purnomo Wuryo Putro, ST., M.Kom., Ph.D." userId="f3ab1176-7cc0-4006-8ce7-86bd62166a04" providerId="ADAL" clId="{7EFC971E-34FA-4696-800D-6D07F082AA41}" dt="2025-09-22T00:38:23.835" v="9" actId="20577"/>
        <pc:sldMkLst>
          <pc:docMk/>
          <pc:sldMk cId="2876810301" sldId="321"/>
        </pc:sldMkLst>
        <pc:spChg chg="mod">
          <ac:chgData name="Yohanes Sigit Purnomo Wuryo Putro, ST., M.Kom., Ph.D." userId="f3ab1176-7cc0-4006-8ce7-86bd62166a04" providerId="ADAL" clId="{7EFC971E-34FA-4696-800D-6D07F082AA41}" dt="2025-09-22T00:38:23.835" v="9" actId="20577"/>
          <ac:spMkLst>
            <pc:docMk/>
            <pc:sldMk cId="2876810301" sldId="321"/>
            <ac:spMk id="2" creationId="{7B86C3A1-339A-88D5-3E58-BF7394C2AC5B}"/>
          </ac:spMkLst>
        </pc:spChg>
      </pc:sldChg>
      <pc:sldChg chg="modSp mod">
        <pc:chgData name="Yohanes Sigit Purnomo Wuryo Putro, ST., M.Kom., Ph.D." userId="f3ab1176-7cc0-4006-8ce7-86bd62166a04" providerId="ADAL" clId="{7EFC971E-34FA-4696-800D-6D07F082AA41}" dt="2025-09-22T00:49:17.771" v="24" actId="20577"/>
        <pc:sldMkLst>
          <pc:docMk/>
          <pc:sldMk cId="4171500320" sldId="322"/>
        </pc:sldMkLst>
        <pc:spChg chg="mod">
          <ac:chgData name="Yohanes Sigit Purnomo Wuryo Putro, ST., M.Kom., Ph.D." userId="f3ab1176-7cc0-4006-8ce7-86bd62166a04" providerId="ADAL" clId="{7EFC971E-34FA-4696-800D-6D07F082AA41}" dt="2025-09-22T00:49:17.771" v="24" actId="20577"/>
          <ac:spMkLst>
            <pc:docMk/>
            <pc:sldMk cId="4171500320" sldId="322"/>
            <ac:spMk id="2" creationId="{A992BD4E-13FC-9843-F5D2-C682C3897F85}"/>
          </ac:spMkLst>
        </pc:spChg>
      </pc:sldChg>
      <pc:sldChg chg="modSp mod">
        <pc:chgData name="Yohanes Sigit Purnomo Wuryo Putro, ST., M.Kom., Ph.D." userId="f3ab1176-7cc0-4006-8ce7-86bd62166a04" providerId="ADAL" clId="{7EFC971E-34FA-4696-800D-6D07F082AA41}" dt="2025-09-22T00:52:23.174" v="33" actId="20577"/>
        <pc:sldMkLst>
          <pc:docMk/>
          <pc:sldMk cId="2816131234" sldId="325"/>
        </pc:sldMkLst>
        <pc:spChg chg="mod">
          <ac:chgData name="Yohanes Sigit Purnomo Wuryo Putro, ST., M.Kom., Ph.D." userId="f3ab1176-7cc0-4006-8ce7-86bd62166a04" providerId="ADAL" clId="{7EFC971E-34FA-4696-800D-6D07F082AA41}" dt="2025-09-22T00:52:23.174" v="33" actId="20577"/>
          <ac:spMkLst>
            <pc:docMk/>
            <pc:sldMk cId="2816131234" sldId="325"/>
            <ac:spMk id="2" creationId="{87392864-D46A-3E2B-72DC-C380F8313AAD}"/>
          </ac:spMkLst>
        </pc:spChg>
      </pc:sldChg>
      <pc:sldChg chg="modSp mod">
        <pc:chgData name="Yohanes Sigit Purnomo Wuryo Putro, ST., M.Kom., Ph.D." userId="f3ab1176-7cc0-4006-8ce7-86bd62166a04" providerId="ADAL" clId="{7EFC971E-34FA-4696-800D-6D07F082AA41}" dt="2025-09-22T00:54:59.849" v="56" actId="20577"/>
        <pc:sldMkLst>
          <pc:docMk/>
          <pc:sldMk cId="1667857223" sldId="326"/>
        </pc:sldMkLst>
        <pc:spChg chg="mod">
          <ac:chgData name="Yohanes Sigit Purnomo Wuryo Putro, ST., M.Kom., Ph.D." userId="f3ab1176-7cc0-4006-8ce7-86bd62166a04" providerId="ADAL" clId="{7EFC971E-34FA-4696-800D-6D07F082AA41}" dt="2025-09-22T00:54:59.849" v="56" actId="20577"/>
          <ac:spMkLst>
            <pc:docMk/>
            <pc:sldMk cId="1667857223" sldId="326"/>
            <ac:spMk id="2" creationId="{8F01B918-1AD3-8039-9816-929C52E437BB}"/>
          </ac:spMkLst>
        </pc:spChg>
      </pc:sldChg>
      <pc:sldChg chg="modSp mod">
        <pc:chgData name="Yohanes Sigit Purnomo Wuryo Putro, ST., M.Kom., Ph.D." userId="f3ab1176-7cc0-4006-8ce7-86bd62166a04" providerId="ADAL" clId="{7EFC971E-34FA-4696-800D-6D07F082AA41}" dt="2025-09-22T00:55:41.613" v="76" actId="20577"/>
        <pc:sldMkLst>
          <pc:docMk/>
          <pc:sldMk cId="3038984881" sldId="327"/>
        </pc:sldMkLst>
        <pc:spChg chg="mod">
          <ac:chgData name="Yohanes Sigit Purnomo Wuryo Putro, ST., M.Kom., Ph.D." userId="f3ab1176-7cc0-4006-8ce7-86bd62166a04" providerId="ADAL" clId="{7EFC971E-34FA-4696-800D-6D07F082AA41}" dt="2025-09-22T00:55:41.613" v="76" actId="20577"/>
          <ac:spMkLst>
            <pc:docMk/>
            <pc:sldMk cId="3038984881" sldId="327"/>
            <ac:spMk id="2" creationId="{47FCC903-3B7F-4A99-BE32-E1AC1891AA94}"/>
          </ac:spMkLst>
        </pc:spChg>
      </pc:sldChg>
      <pc:sldChg chg="modSp mod">
        <pc:chgData name="Yohanes Sigit Purnomo Wuryo Putro, ST., M.Kom., Ph.D." userId="f3ab1176-7cc0-4006-8ce7-86bd62166a04" providerId="ADAL" clId="{7EFC971E-34FA-4696-800D-6D07F082AA41}" dt="2025-09-22T00:55:32.774" v="69" actId="20577"/>
        <pc:sldMkLst>
          <pc:docMk/>
          <pc:sldMk cId="3086568819" sldId="329"/>
        </pc:sldMkLst>
        <pc:spChg chg="mod">
          <ac:chgData name="Yohanes Sigit Purnomo Wuryo Putro, ST., M.Kom., Ph.D." userId="f3ab1176-7cc0-4006-8ce7-86bd62166a04" providerId="ADAL" clId="{7EFC971E-34FA-4696-800D-6D07F082AA41}" dt="2025-09-22T00:55:32.774" v="69" actId="20577"/>
          <ac:spMkLst>
            <pc:docMk/>
            <pc:sldMk cId="3086568819" sldId="329"/>
            <ac:spMk id="3" creationId="{4069FBC1-6638-5DD0-71E0-1B540CE2B03B}"/>
          </ac:spMkLst>
        </pc:spChg>
      </pc:sldChg>
      <pc:sldChg chg="modSp mod">
        <pc:chgData name="Yohanes Sigit Purnomo Wuryo Putro, ST., M.Kom., Ph.D." userId="f3ab1176-7cc0-4006-8ce7-86bd62166a04" providerId="ADAL" clId="{7EFC971E-34FA-4696-800D-6D07F082AA41}" dt="2025-09-22T00:56:23.510" v="92" actId="20577"/>
        <pc:sldMkLst>
          <pc:docMk/>
          <pc:sldMk cId="2599411921" sldId="330"/>
        </pc:sldMkLst>
        <pc:spChg chg="mod">
          <ac:chgData name="Yohanes Sigit Purnomo Wuryo Putro, ST., M.Kom., Ph.D." userId="f3ab1176-7cc0-4006-8ce7-86bd62166a04" providerId="ADAL" clId="{7EFC971E-34FA-4696-800D-6D07F082AA41}" dt="2025-09-22T00:56:23.510" v="92" actId="20577"/>
          <ac:spMkLst>
            <pc:docMk/>
            <pc:sldMk cId="2599411921" sldId="330"/>
            <ac:spMk id="2" creationId="{CEC5AC4C-B50B-4936-5565-D72D164FF17B}"/>
          </ac:spMkLst>
        </pc:spChg>
      </pc:sldChg>
      <pc:sldChg chg="modSp mod">
        <pc:chgData name="Yohanes Sigit Purnomo Wuryo Putro, ST., M.Kom., Ph.D." userId="f3ab1176-7cc0-4006-8ce7-86bd62166a04" providerId="ADAL" clId="{7EFC971E-34FA-4696-800D-6D07F082AA41}" dt="2025-09-22T00:56:29.964" v="99" actId="20577"/>
        <pc:sldMkLst>
          <pc:docMk/>
          <pc:sldMk cId="3632027472" sldId="331"/>
        </pc:sldMkLst>
        <pc:spChg chg="mod">
          <ac:chgData name="Yohanes Sigit Purnomo Wuryo Putro, ST., M.Kom., Ph.D." userId="f3ab1176-7cc0-4006-8ce7-86bd62166a04" providerId="ADAL" clId="{7EFC971E-34FA-4696-800D-6D07F082AA41}" dt="2025-09-22T00:56:29.964" v="99" actId="20577"/>
          <ac:spMkLst>
            <pc:docMk/>
            <pc:sldMk cId="3632027472" sldId="331"/>
            <ac:spMk id="2" creationId="{502DC435-ACFB-AF07-F8D9-C00AAEF9433C}"/>
          </ac:spMkLst>
        </pc:spChg>
      </pc:sldChg>
      <pc:sldChg chg="modSp mod">
        <pc:chgData name="Yohanes Sigit Purnomo Wuryo Putro, ST., M.Kom., Ph.D." userId="f3ab1176-7cc0-4006-8ce7-86bd62166a04" providerId="ADAL" clId="{7EFC971E-34FA-4696-800D-6D07F082AA41}" dt="2025-09-22T00:56:33.625" v="106" actId="20577"/>
        <pc:sldMkLst>
          <pc:docMk/>
          <pc:sldMk cId="2722216092" sldId="332"/>
        </pc:sldMkLst>
        <pc:spChg chg="mod">
          <ac:chgData name="Yohanes Sigit Purnomo Wuryo Putro, ST., M.Kom., Ph.D." userId="f3ab1176-7cc0-4006-8ce7-86bd62166a04" providerId="ADAL" clId="{7EFC971E-34FA-4696-800D-6D07F082AA41}" dt="2025-09-22T00:56:33.625" v="106" actId="20577"/>
          <ac:spMkLst>
            <pc:docMk/>
            <pc:sldMk cId="2722216092" sldId="332"/>
            <ac:spMk id="2" creationId="{EF69AA52-A747-D59B-DDBA-61A9FF7C95F3}"/>
          </ac:spMkLst>
        </pc:spChg>
      </pc:sldChg>
      <pc:sldChg chg="modSp mod">
        <pc:chgData name="Yohanes Sigit Purnomo Wuryo Putro, ST., M.Kom., Ph.D." userId="f3ab1176-7cc0-4006-8ce7-86bd62166a04" providerId="ADAL" clId="{7EFC971E-34FA-4696-800D-6D07F082AA41}" dt="2025-09-22T00:56:38.350" v="113" actId="20577"/>
        <pc:sldMkLst>
          <pc:docMk/>
          <pc:sldMk cId="496230325" sldId="333"/>
        </pc:sldMkLst>
        <pc:spChg chg="mod">
          <ac:chgData name="Yohanes Sigit Purnomo Wuryo Putro, ST., M.Kom., Ph.D." userId="f3ab1176-7cc0-4006-8ce7-86bd62166a04" providerId="ADAL" clId="{7EFC971E-34FA-4696-800D-6D07F082AA41}" dt="2025-09-22T00:56:38.350" v="113" actId="20577"/>
          <ac:spMkLst>
            <pc:docMk/>
            <pc:sldMk cId="496230325" sldId="333"/>
            <ac:spMk id="2" creationId="{26EEDD1A-717C-3438-8ACA-8976FFCA2552}"/>
          </ac:spMkLst>
        </pc:spChg>
      </pc:sldChg>
      <pc:sldChg chg="modSp mod">
        <pc:chgData name="Yohanes Sigit Purnomo Wuryo Putro, ST., M.Kom., Ph.D." userId="f3ab1176-7cc0-4006-8ce7-86bd62166a04" providerId="ADAL" clId="{7EFC971E-34FA-4696-800D-6D07F082AA41}" dt="2025-09-22T00:56:43.286" v="120" actId="20577"/>
        <pc:sldMkLst>
          <pc:docMk/>
          <pc:sldMk cId="3204178338" sldId="334"/>
        </pc:sldMkLst>
        <pc:spChg chg="mod">
          <ac:chgData name="Yohanes Sigit Purnomo Wuryo Putro, ST., M.Kom., Ph.D." userId="f3ab1176-7cc0-4006-8ce7-86bd62166a04" providerId="ADAL" clId="{7EFC971E-34FA-4696-800D-6D07F082AA41}" dt="2025-09-22T00:56:43.286" v="120" actId="20577"/>
          <ac:spMkLst>
            <pc:docMk/>
            <pc:sldMk cId="3204178338" sldId="334"/>
            <ac:spMk id="2" creationId="{4C667D73-6632-5145-B409-3541FB3A3812}"/>
          </ac:spMkLst>
        </pc:spChg>
      </pc:sldChg>
      <pc:sldChg chg="modSp mod">
        <pc:chgData name="Yohanes Sigit Purnomo Wuryo Putro, ST., M.Kom., Ph.D." userId="f3ab1176-7cc0-4006-8ce7-86bd62166a04" providerId="ADAL" clId="{7EFC971E-34FA-4696-800D-6D07F082AA41}" dt="2025-09-22T00:56:47.356" v="127" actId="20577"/>
        <pc:sldMkLst>
          <pc:docMk/>
          <pc:sldMk cId="1473332017" sldId="335"/>
        </pc:sldMkLst>
        <pc:spChg chg="mod">
          <ac:chgData name="Yohanes Sigit Purnomo Wuryo Putro, ST., M.Kom., Ph.D." userId="f3ab1176-7cc0-4006-8ce7-86bd62166a04" providerId="ADAL" clId="{7EFC971E-34FA-4696-800D-6D07F082AA41}" dt="2025-09-22T00:56:47.356" v="127" actId="20577"/>
          <ac:spMkLst>
            <pc:docMk/>
            <pc:sldMk cId="1473332017" sldId="335"/>
            <ac:spMk id="2" creationId="{7B4A20DC-080D-6148-1B9E-17413F052222}"/>
          </ac:spMkLst>
        </pc:spChg>
      </pc:sldChg>
      <pc:sldChg chg="modSp add mod">
        <pc:chgData name="Yohanes Sigit Purnomo Wuryo Putro, ST., M.Kom., Ph.D." userId="f3ab1176-7cc0-4006-8ce7-86bd62166a04" providerId="ADAL" clId="{7EFC971E-34FA-4696-800D-6D07F082AA41}" dt="2025-09-22T00:38:20.138" v="7" actId="20577"/>
        <pc:sldMkLst>
          <pc:docMk/>
          <pc:sldMk cId="2308570220" sldId="342"/>
        </pc:sldMkLst>
        <pc:spChg chg="mod">
          <ac:chgData name="Yohanes Sigit Purnomo Wuryo Putro, ST., M.Kom., Ph.D." userId="f3ab1176-7cc0-4006-8ce7-86bd62166a04" providerId="ADAL" clId="{7EFC971E-34FA-4696-800D-6D07F082AA41}" dt="2025-09-22T00:38:20.138" v="7" actId="20577"/>
          <ac:spMkLst>
            <pc:docMk/>
            <pc:sldMk cId="2308570220" sldId="342"/>
            <ac:spMk id="2" creationId="{7B86C3A1-339A-88D5-3E58-BF7394C2AC5B}"/>
          </ac:spMkLst>
        </pc:spChg>
      </pc:sldChg>
      <pc:sldChg chg="modSp add mod">
        <pc:chgData name="Yohanes Sigit Purnomo Wuryo Putro, ST., M.Kom., Ph.D." userId="f3ab1176-7cc0-4006-8ce7-86bd62166a04" providerId="ADAL" clId="{7EFC971E-34FA-4696-800D-6D07F082AA41}" dt="2025-09-22T00:54:08.643" v="49"/>
        <pc:sldMkLst>
          <pc:docMk/>
          <pc:sldMk cId="633678624" sldId="343"/>
        </pc:sldMkLst>
        <pc:spChg chg="mod">
          <ac:chgData name="Yohanes Sigit Purnomo Wuryo Putro, ST., M.Kom., Ph.D." userId="f3ab1176-7cc0-4006-8ce7-86bd62166a04" providerId="ADAL" clId="{7EFC971E-34FA-4696-800D-6D07F082AA41}" dt="2025-09-22T00:52:27.938" v="38" actId="20577"/>
          <ac:spMkLst>
            <pc:docMk/>
            <pc:sldMk cId="633678624" sldId="343"/>
            <ac:spMk id="2" creationId="{D9187AEE-E768-05DD-8D85-40E6BE75081D}"/>
          </ac:spMkLst>
        </pc:spChg>
        <pc:spChg chg="mod">
          <ac:chgData name="Yohanes Sigit Purnomo Wuryo Putro, ST., M.Kom., Ph.D." userId="f3ab1176-7cc0-4006-8ce7-86bd62166a04" providerId="ADAL" clId="{7EFC971E-34FA-4696-800D-6D07F082AA41}" dt="2025-09-22T00:54:08.643" v="49"/>
          <ac:spMkLst>
            <pc:docMk/>
            <pc:sldMk cId="633678624" sldId="343"/>
            <ac:spMk id="3" creationId="{16366E6E-54CF-8233-4346-02B9F024D793}"/>
          </ac:spMkLst>
        </pc:spChg>
      </pc:sldChg>
      <pc:sldChg chg="modSp add del mod">
        <pc:chgData name="Yohanes Sigit Purnomo Wuryo Putro, ST., M.Kom., Ph.D." userId="f3ab1176-7cc0-4006-8ce7-86bd62166a04" providerId="ADAL" clId="{7EFC971E-34FA-4696-800D-6D07F082AA41}" dt="2025-09-22T00:49:19.547" v="25" actId="47"/>
        <pc:sldMkLst>
          <pc:docMk/>
          <pc:sldMk cId="2061341858" sldId="343"/>
        </pc:sldMkLst>
        <pc:spChg chg="mod">
          <ac:chgData name="Yohanes Sigit Purnomo Wuryo Putro, ST., M.Kom., Ph.D." userId="f3ab1176-7cc0-4006-8ce7-86bd62166a04" providerId="ADAL" clId="{7EFC971E-34FA-4696-800D-6D07F082AA41}" dt="2025-09-22T00:38:41.115" v="21" actId="20577"/>
          <ac:spMkLst>
            <pc:docMk/>
            <pc:sldMk cId="2061341858" sldId="343"/>
            <ac:spMk id="2" creationId="{133A752C-88BD-3AFF-68B8-C5EE29D70408}"/>
          </ac:spMkLst>
        </pc:spChg>
      </pc:sldChg>
      <pc:sldChg chg="modSp add mod">
        <pc:chgData name="Yohanes Sigit Purnomo Wuryo Putro, ST., M.Kom., Ph.D." userId="f3ab1176-7cc0-4006-8ce7-86bd62166a04" providerId="ADAL" clId="{7EFC971E-34FA-4696-800D-6D07F082AA41}" dt="2025-09-22T00:55:18.741" v="66"/>
        <pc:sldMkLst>
          <pc:docMk/>
          <pc:sldMk cId="975080966" sldId="344"/>
        </pc:sldMkLst>
        <pc:spChg chg="mod">
          <ac:chgData name="Yohanes Sigit Purnomo Wuryo Putro, ST., M.Kom., Ph.D." userId="f3ab1176-7cc0-4006-8ce7-86bd62166a04" providerId="ADAL" clId="{7EFC971E-34FA-4696-800D-6D07F082AA41}" dt="2025-09-22T00:55:04.416" v="61" actId="20577"/>
          <ac:spMkLst>
            <pc:docMk/>
            <pc:sldMk cId="975080966" sldId="344"/>
            <ac:spMk id="2" creationId="{15AFE1E6-8E14-B7C8-D3A8-BA2315144FE1}"/>
          </ac:spMkLst>
        </pc:spChg>
        <pc:spChg chg="mod">
          <ac:chgData name="Yohanes Sigit Purnomo Wuryo Putro, ST., M.Kom., Ph.D." userId="f3ab1176-7cc0-4006-8ce7-86bd62166a04" providerId="ADAL" clId="{7EFC971E-34FA-4696-800D-6D07F082AA41}" dt="2025-09-22T00:55:18.741" v="66"/>
          <ac:spMkLst>
            <pc:docMk/>
            <pc:sldMk cId="975080966" sldId="344"/>
            <ac:spMk id="3" creationId="{B0CC5D4B-85D5-59BA-1989-0E8BF1A85525}"/>
          </ac:spMkLst>
        </pc:spChg>
      </pc:sldChg>
      <pc:sldChg chg="addSp modSp add mod ord">
        <pc:chgData name="Yohanes Sigit Purnomo Wuryo Putro, ST., M.Kom., Ph.D." userId="f3ab1176-7cc0-4006-8ce7-86bd62166a04" providerId="ADAL" clId="{7EFC971E-34FA-4696-800D-6D07F082AA41}" dt="2025-09-22T01:15:23.159" v="198" actId="1076"/>
        <pc:sldMkLst>
          <pc:docMk/>
          <pc:sldMk cId="2429135496" sldId="345"/>
        </pc:sldMkLst>
        <pc:spChg chg="mod">
          <ac:chgData name="Yohanes Sigit Purnomo Wuryo Putro, ST., M.Kom., Ph.D." userId="f3ab1176-7cc0-4006-8ce7-86bd62166a04" providerId="ADAL" clId="{7EFC971E-34FA-4696-800D-6D07F082AA41}" dt="2025-09-22T00:56:57.064" v="134" actId="20577"/>
          <ac:spMkLst>
            <pc:docMk/>
            <pc:sldMk cId="2429135496" sldId="345"/>
            <ac:spMk id="2" creationId="{AB898046-C106-7E60-CED7-7FEEEDFC8529}"/>
          </ac:spMkLst>
        </pc:spChg>
        <pc:spChg chg="mod">
          <ac:chgData name="Yohanes Sigit Purnomo Wuryo Putro, ST., M.Kom., Ph.D." userId="f3ab1176-7cc0-4006-8ce7-86bd62166a04" providerId="ADAL" clId="{7EFC971E-34FA-4696-800D-6D07F082AA41}" dt="2025-09-22T01:15:12.189" v="194" actId="207"/>
          <ac:spMkLst>
            <pc:docMk/>
            <pc:sldMk cId="2429135496" sldId="345"/>
            <ac:spMk id="3" creationId="{74029FA5-BA76-D9EB-28DC-075B1B3BF179}"/>
          </ac:spMkLst>
        </pc:spChg>
        <pc:spChg chg="add mod">
          <ac:chgData name="Yohanes Sigit Purnomo Wuryo Putro, ST., M.Kom., Ph.D." userId="f3ab1176-7cc0-4006-8ce7-86bd62166a04" providerId="ADAL" clId="{7EFC971E-34FA-4696-800D-6D07F082AA41}" dt="2025-09-22T01:15:16.176" v="195" actId="1076"/>
          <ac:spMkLst>
            <pc:docMk/>
            <pc:sldMk cId="2429135496" sldId="345"/>
            <ac:spMk id="4" creationId="{CD2822F8-3829-200B-127A-3062E5B7E168}"/>
          </ac:spMkLst>
        </pc:spChg>
        <pc:cxnChg chg="add mod">
          <ac:chgData name="Yohanes Sigit Purnomo Wuryo Putro, ST., M.Kom., Ph.D." userId="f3ab1176-7cc0-4006-8ce7-86bd62166a04" providerId="ADAL" clId="{7EFC971E-34FA-4696-800D-6D07F082AA41}" dt="2025-09-22T01:15:23.159" v="198" actId="1076"/>
          <ac:cxnSpMkLst>
            <pc:docMk/>
            <pc:sldMk cId="2429135496" sldId="345"/>
            <ac:cxnSpMk id="5" creationId="{55C5B2CF-0856-2D42-39B9-74A3C63D563A}"/>
          </ac:cxnSpMkLst>
        </pc:cxnChg>
      </pc:sldChg>
      <pc:sldChg chg="addSp modSp add mod">
        <pc:chgData name="Yohanes Sigit Purnomo Wuryo Putro, ST., M.Kom., Ph.D." userId="f3ab1176-7cc0-4006-8ce7-86bd62166a04" providerId="ADAL" clId="{7EFC971E-34FA-4696-800D-6D07F082AA41}" dt="2025-09-22T01:15:52.488" v="201" actId="1076"/>
        <pc:sldMkLst>
          <pc:docMk/>
          <pc:sldMk cId="1121549591" sldId="346"/>
        </pc:sldMkLst>
        <pc:spChg chg="mod">
          <ac:chgData name="Yohanes Sigit Purnomo Wuryo Putro, ST., M.Kom., Ph.D." userId="f3ab1176-7cc0-4006-8ce7-86bd62166a04" providerId="ADAL" clId="{7EFC971E-34FA-4696-800D-6D07F082AA41}" dt="2025-09-22T01:15:46.580" v="200" actId="207"/>
          <ac:spMkLst>
            <pc:docMk/>
            <pc:sldMk cId="1121549591" sldId="346"/>
            <ac:spMk id="3" creationId="{EF4C2D44-8D3E-976A-19B4-BEC6179A92CB}"/>
          </ac:spMkLst>
        </pc:spChg>
        <pc:spChg chg="add mod">
          <ac:chgData name="Yohanes Sigit Purnomo Wuryo Putro, ST., M.Kom., Ph.D." userId="f3ab1176-7cc0-4006-8ce7-86bd62166a04" providerId="ADAL" clId="{7EFC971E-34FA-4696-800D-6D07F082AA41}" dt="2025-09-22T01:15:52.488" v="201" actId="1076"/>
          <ac:spMkLst>
            <pc:docMk/>
            <pc:sldMk cId="1121549591" sldId="346"/>
            <ac:spMk id="4" creationId="{FD06BB90-71B0-7796-725A-0600433755EB}"/>
          </ac:spMkLst>
        </pc:spChg>
        <pc:cxnChg chg="add mod">
          <ac:chgData name="Yohanes Sigit Purnomo Wuryo Putro, ST., M.Kom., Ph.D." userId="f3ab1176-7cc0-4006-8ce7-86bd62166a04" providerId="ADAL" clId="{7EFC971E-34FA-4696-800D-6D07F082AA41}" dt="2025-09-22T01:15:52.488" v="201" actId="1076"/>
          <ac:cxnSpMkLst>
            <pc:docMk/>
            <pc:sldMk cId="1121549591" sldId="346"/>
            <ac:cxnSpMk id="5" creationId="{FB1BA8E7-BC26-EEE2-4E34-698640292397}"/>
          </ac:cxnSpMkLst>
        </pc:cxnChg>
      </pc:sldChg>
      <pc:sldChg chg="addSp modSp add mod">
        <pc:chgData name="Yohanes Sigit Purnomo Wuryo Putro, ST., M.Kom., Ph.D." userId="f3ab1176-7cc0-4006-8ce7-86bd62166a04" providerId="ADAL" clId="{7EFC971E-34FA-4696-800D-6D07F082AA41}" dt="2025-09-22T01:16:44.628" v="210" actId="207"/>
        <pc:sldMkLst>
          <pc:docMk/>
          <pc:sldMk cId="3292725893" sldId="347"/>
        </pc:sldMkLst>
        <pc:spChg chg="mod">
          <ac:chgData name="Yohanes Sigit Purnomo Wuryo Putro, ST., M.Kom., Ph.D." userId="f3ab1176-7cc0-4006-8ce7-86bd62166a04" providerId="ADAL" clId="{7EFC971E-34FA-4696-800D-6D07F082AA41}" dt="2025-09-22T01:16:44.628" v="210" actId="207"/>
          <ac:spMkLst>
            <pc:docMk/>
            <pc:sldMk cId="3292725893" sldId="347"/>
            <ac:spMk id="3" creationId="{F9AC1C88-ACE2-24E7-5C61-30136BAE7970}"/>
          </ac:spMkLst>
        </pc:spChg>
        <pc:spChg chg="add mod">
          <ac:chgData name="Yohanes Sigit Purnomo Wuryo Putro, ST., M.Kom., Ph.D." userId="f3ab1176-7cc0-4006-8ce7-86bd62166a04" providerId="ADAL" clId="{7EFC971E-34FA-4696-800D-6D07F082AA41}" dt="2025-09-22T01:16:37.976" v="208" actId="1076"/>
          <ac:spMkLst>
            <pc:docMk/>
            <pc:sldMk cId="3292725893" sldId="347"/>
            <ac:spMk id="4" creationId="{8EE2CE1F-A228-2772-9C91-04F3B16A3E33}"/>
          </ac:spMkLst>
        </pc:spChg>
        <pc:cxnChg chg="add mod">
          <ac:chgData name="Yohanes Sigit Purnomo Wuryo Putro, ST., M.Kom., Ph.D." userId="f3ab1176-7cc0-4006-8ce7-86bd62166a04" providerId="ADAL" clId="{7EFC971E-34FA-4696-800D-6D07F082AA41}" dt="2025-09-22T01:16:37.976" v="208" actId="1076"/>
          <ac:cxnSpMkLst>
            <pc:docMk/>
            <pc:sldMk cId="3292725893" sldId="347"/>
            <ac:cxnSpMk id="5" creationId="{96589240-6CE1-8046-7483-C820E2E59986}"/>
          </ac:cxnSpMkLst>
        </pc:cxnChg>
      </pc:sldChg>
      <pc:sldChg chg="addSp delSp modSp add mod ord">
        <pc:chgData name="Yohanes Sigit Purnomo Wuryo Putro, ST., M.Kom., Ph.D." userId="f3ab1176-7cc0-4006-8ce7-86bd62166a04" providerId="ADAL" clId="{7EFC971E-34FA-4696-800D-6D07F082AA41}" dt="2025-09-22T01:16:24.530" v="207" actId="207"/>
        <pc:sldMkLst>
          <pc:docMk/>
          <pc:sldMk cId="3486123767" sldId="348"/>
        </pc:sldMkLst>
        <pc:spChg chg="mod">
          <ac:chgData name="Yohanes Sigit Purnomo Wuryo Putro, ST., M.Kom., Ph.D." userId="f3ab1176-7cc0-4006-8ce7-86bd62166a04" providerId="ADAL" clId="{7EFC971E-34FA-4696-800D-6D07F082AA41}" dt="2025-09-22T01:16:24.530" v="207" actId="207"/>
          <ac:spMkLst>
            <pc:docMk/>
            <pc:sldMk cId="3486123767" sldId="348"/>
            <ac:spMk id="3" creationId="{9F20910B-D096-9301-4415-C2F020FC8D87}"/>
          </ac:spMkLst>
        </pc:spChg>
        <pc:spChg chg="add mod">
          <ac:chgData name="Yohanes Sigit Purnomo Wuryo Putro, ST., M.Kom., Ph.D." userId="f3ab1176-7cc0-4006-8ce7-86bd62166a04" providerId="ADAL" clId="{7EFC971E-34FA-4696-800D-6D07F082AA41}" dt="2025-09-22T01:16:12.431" v="205" actId="1076"/>
          <ac:spMkLst>
            <pc:docMk/>
            <pc:sldMk cId="3486123767" sldId="348"/>
            <ac:spMk id="4" creationId="{7E9124E8-25D3-EF07-CF5B-68EFB2BB275D}"/>
          </ac:spMkLst>
        </pc:spChg>
        <pc:cxnChg chg="add mod">
          <ac:chgData name="Yohanes Sigit Purnomo Wuryo Putro, ST., M.Kom., Ph.D." userId="f3ab1176-7cc0-4006-8ce7-86bd62166a04" providerId="ADAL" clId="{7EFC971E-34FA-4696-800D-6D07F082AA41}" dt="2025-09-22T01:16:12.431" v="205" actId="1076"/>
          <ac:cxnSpMkLst>
            <pc:docMk/>
            <pc:sldMk cId="3486123767" sldId="348"/>
            <ac:cxnSpMk id="5" creationId="{A2EA6E91-E76C-14F4-B77F-D5CDCC9DBA04}"/>
          </ac:cxnSpMkLst>
        </pc:cxnChg>
        <pc:cxnChg chg="add del mod">
          <ac:chgData name="Yohanes Sigit Purnomo Wuryo Putro, ST., M.Kom., Ph.D." userId="f3ab1176-7cc0-4006-8ce7-86bd62166a04" providerId="ADAL" clId="{7EFC971E-34FA-4696-800D-6D07F082AA41}" dt="2025-09-22T01:16:04.706" v="204" actId="478"/>
          <ac:cxnSpMkLst>
            <pc:docMk/>
            <pc:sldMk cId="3486123767" sldId="348"/>
            <ac:cxnSpMk id="7" creationId="{2C27251B-9512-811E-5754-B76B16D32160}"/>
          </ac:cxnSpMkLst>
        </pc:cxnChg>
      </pc:sldChg>
      <pc:sldChg chg="addSp modSp add mod">
        <pc:chgData name="Yohanes Sigit Purnomo Wuryo Putro, ST., M.Kom., Ph.D." userId="f3ab1176-7cc0-4006-8ce7-86bd62166a04" providerId="ADAL" clId="{7EFC971E-34FA-4696-800D-6D07F082AA41}" dt="2025-09-22T01:17:30.055" v="219" actId="1076"/>
        <pc:sldMkLst>
          <pc:docMk/>
          <pc:sldMk cId="595580295" sldId="349"/>
        </pc:sldMkLst>
        <pc:spChg chg="mod">
          <ac:chgData name="Yohanes Sigit Purnomo Wuryo Putro, ST., M.Kom., Ph.D." userId="f3ab1176-7cc0-4006-8ce7-86bd62166a04" providerId="ADAL" clId="{7EFC971E-34FA-4696-800D-6D07F082AA41}" dt="2025-09-22T01:17:22.530" v="218" actId="207"/>
          <ac:spMkLst>
            <pc:docMk/>
            <pc:sldMk cId="595580295" sldId="349"/>
            <ac:spMk id="3" creationId="{B74C2309-1AA1-01A1-D5B3-BFDB442864AA}"/>
          </ac:spMkLst>
        </pc:spChg>
        <pc:spChg chg="add mod">
          <ac:chgData name="Yohanes Sigit Purnomo Wuryo Putro, ST., M.Kom., Ph.D." userId="f3ab1176-7cc0-4006-8ce7-86bd62166a04" providerId="ADAL" clId="{7EFC971E-34FA-4696-800D-6D07F082AA41}" dt="2025-09-22T01:17:30.055" v="219" actId="1076"/>
          <ac:spMkLst>
            <pc:docMk/>
            <pc:sldMk cId="595580295" sldId="349"/>
            <ac:spMk id="4" creationId="{5941FB96-9696-7C10-44A8-D9A2F2390A40}"/>
          </ac:spMkLst>
        </pc:spChg>
        <pc:cxnChg chg="add mod">
          <ac:chgData name="Yohanes Sigit Purnomo Wuryo Putro, ST., M.Kom., Ph.D." userId="f3ab1176-7cc0-4006-8ce7-86bd62166a04" providerId="ADAL" clId="{7EFC971E-34FA-4696-800D-6D07F082AA41}" dt="2025-09-22T01:17:30.055" v="219" actId="1076"/>
          <ac:cxnSpMkLst>
            <pc:docMk/>
            <pc:sldMk cId="595580295" sldId="349"/>
            <ac:cxnSpMk id="5" creationId="{2F789854-6B15-E343-4A3B-AC9405DF5ADC}"/>
          </ac:cxnSpMkLst>
        </pc:cxnChg>
      </pc:sldChg>
      <pc:sldChg chg="addSp modSp add mod">
        <pc:chgData name="Yohanes Sigit Purnomo Wuryo Putro, ST., M.Kom., Ph.D." userId="f3ab1176-7cc0-4006-8ce7-86bd62166a04" providerId="ADAL" clId="{7EFC971E-34FA-4696-800D-6D07F082AA41}" dt="2025-09-22T01:17:14.958" v="216" actId="1076"/>
        <pc:sldMkLst>
          <pc:docMk/>
          <pc:sldMk cId="3566933647" sldId="350"/>
        </pc:sldMkLst>
        <pc:spChg chg="mod">
          <ac:chgData name="Yohanes Sigit Purnomo Wuryo Putro, ST., M.Kom., Ph.D." userId="f3ab1176-7cc0-4006-8ce7-86bd62166a04" providerId="ADAL" clId="{7EFC971E-34FA-4696-800D-6D07F082AA41}" dt="2025-09-22T01:17:00.345" v="212" actId="207"/>
          <ac:spMkLst>
            <pc:docMk/>
            <pc:sldMk cId="3566933647" sldId="350"/>
            <ac:spMk id="3" creationId="{A079BDF4-4FE0-4480-EE25-B073683066E5}"/>
          </ac:spMkLst>
        </pc:spChg>
        <pc:spChg chg="add mod">
          <ac:chgData name="Yohanes Sigit Purnomo Wuryo Putro, ST., M.Kom., Ph.D." userId="f3ab1176-7cc0-4006-8ce7-86bd62166a04" providerId="ADAL" clId="{7EFC971E-34FA-4696-800D-6D07F082AA41}" dt="2025-09-22T01:17:06.503" v="213" actId="1076"/>
          <ac:spMkLst>
            <pc:docMk/>
            <pc:sldMk cId="3566933647" sldId="350"/>
            <ac:spMk id="4" creationId="{B498250A-9C85-AA64-6061-693659B01645}"/>
          </ac:spMkLst>
        </pc:spChg>
        <pc:cxnChg chg="add mod">
          <ac:chgData name="Yohanes Sigit Purnomo Wuryo Putro, ST., M.Kom., Ph.D." userId="f3ab1176-7cc0-4006-8ce7-86bd62166a04" providerId="ADAL" clId="{7EFC971E-34FA-4696-800D-6D07F082AA41}" dt="2025-09-22T01:17:14.958" v="216" actId="1076"/>
          <ac:cxnSpMkLst>
            <pc:docMk/>
            <pc:sldMk cId="3566933647" sldId="350"/>
            <ac:cxnSpMk id="5" creationId="{F6E95D59-00B2-8746-1341-F18DB0ED582C}"/>
          </ac:cxnSpMkLst>
        </pc:cxnChg>
      </pc:sldChg>
      <pc:sldChg chg="delSp modSp add mod">
        <pc:chgData name="Yohanes Sigit Purnomo Wuryo Putro, ST., M.Kom., Ph.D." userId="f3ab1176-7cc0-4006-8ce7-86bd62166a04" providerId="ADAL" clId="{7EFC971E-34FA-4696-800D-6D07F082AA41}" dt="2025-09-22T01:14:21.514" v="181" actId="27636"/>
        <pc:sldMkLst>
          <pc:docMk/>
          <pc:sldMk cId="110720795" sldId="351"/>
        </pc:sldMkLst>
        <pc:spChg chg="mod">
          <ac:chgData name="Yohanes Sigit Purnomo Wuryo Putro, ST., M.Kom., Ph.D." userId="f3ab1176-7cc0-4006-8ce7-86bd62166a04" providerId="ADAL" clId="{7EFC971E-34FA-4696-800D-6D07F082AA41}" dt="2025-09-22T01:14:21.514" v="181" actId="27636"/>
          <ac:spMkLst>
            <pc:docMk/>
            <pc:sldMk cId="110720795" sldId="351"/>
            <ac:spMk id="3" creationId="{4740B03E-55CE-5339-33C2-8910197E076F}"/>
          </ac:spMkLst>
        </pc:spChg>
        <pc:spChg chg="del">
          <ac:chgData name="Yohanes Sigit Purnomo Wuryo Putro, ST., M.Kom., Ph.D." userId="f3ab1176-7cc0-4006-8ce7-86bd62166a04" providerId="ADAL" clId="{7EFC971E-34FA-4696-800D-6D07F082AA41}" dt="2025-09-22T01:14:07.011" v="177" actId="478"/>
          <ac:spMkLst>
            <pc:docMk/>
            <pc:sldMk cId="110720795" sldId="351"/>
            <ac:spMk id="4" creationId="{830C7155-63D7-11D9-447A-C2DB0155FAFF}"/>
          </ac:spMkLst>
        </pc:spChg>
        <pc:cxnChg chg="del">
          <ac:chgData name="Yohanes Sigit Purnomo Wuryo Putro, ST., M.Kom., Ph.D." userId="f3ab1176-7cc0-4006-8ce7-86bd62166a04" providerId="ADAL" clId="{7EFC971E-34FA-4696-800D-6D07F082AA41}" dt="2025-09-22T01:14:07.011" v="177" actId="478"/>
          <ac:cxnSpMkLst>
            <pc:docMk/>
            <pc:sldMk cId="110720795" sldId="351"/>
            <ac:cxnSpMk id="5" creationId="{5D98D788-5923-E43E-97D2-E208D2EB2B77}"/>
          </ac:cxnSpMkLst>
        </pc:cxnChg>
      </pc:sldChg>
      <pc:sldChg chg="add del">
        <pc:chgData name="Yohanes Sigit Purnomo Wuryo Putro, ST., M.Kom., Ph.D." userId="f3ab1176-7cc0-4006-8ce7-86bd62166a04" providerId="ADAL" clId="{7EFC971E-34FA-4696-800D-6D07F082AA41}" dt="2025-09-22T01:14:12.069" v="179"/>
        <pc:sldMkLst>
          <pc:docMk/>
          <pc:sldMk cId="2030806525" sldId="35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MPUL POLO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2653-0C0F-46EF-A6C5-3974F5FE6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B59BA-E5AF-4242-B09E-51E86A46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484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SI 4 (English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1DA9-5EB0-4A8D-B223-DAE1D347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2017486"/>
            <a:ext cx="3004459" cy="1886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1078-71B7-4981-8967-51DFFA06E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057" y="1016000"/>
            <a:ext cx="7246256" cy="5204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32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NUTUP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421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NUTUP 1 (English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083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NUTUP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36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NUTUP 2 (English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33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AMPUL POLO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2653-0C0F-46EF-A6C5-3974F5FE6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B59BA-E5AF-4242-B09E-51E86A46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838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SI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1DA9-5EB0-4A8D-B223-DAE1D347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545"/>
            <a:ext cx="10515600" cy="631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1078-71B7-4981-8967-51DFFA06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163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SI 1 (English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1DA9-5EB0-4A8D-B223-DAE1D347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545"/>
            <a:ext cx="10515600" cy="631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1078-71B7-4981-8967-51DFFA06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588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SI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1DA9-5EB0-4A8D-B223-DAE1D347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545"/>
            <a:ext cx="10515600" cy="631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1078-71B7-4981-8967-51DFFA06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217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SI 2 (English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1DA9-5EB0-4A8D-B223-DAE1D347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545"/>
            <a:ext cx="10515600" cy="631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1078-71B7-4981-8967-51DFFA06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800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SI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1DA9-5EB0-4A8D-B223-DAE1D347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545"/>
            <a:ext cx="10515600" cy="631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1078-71B7-4981-8967-51DFFA06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154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SI 3 (English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1DA9-5EB0-4A8D-B223-DAE1D347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9545"/>
            <a:ext cx="10515600" cy="6311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1078-71B7-4981-8967-51DFFA06E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098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SI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1DA9-5EB0-4A8D-B223-DAE1D347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2017486"/>
            <a:ext cx="3004459" cy="18868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B1078-71B7-4981-8967-51DFFA06E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2057" y="1016000"/>
            <a:ext cx="7246256" cy="5204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771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700F7-EAC5-4056-BAC7-A18FAB1D1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2EEF8-E213-4EE7-9F8D-7D430DB26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FCB81-C216-4059-9D26-A05A1738F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D147-A8B2-4C1E-9B20-3C92B7505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F3A23-5237-4E47-BC14-B8E1E6907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2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F97E3-32A3-3BBF-9707-54C63A68F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Penulisan</a:t>
            </a:r>
            <a:r>
              <a:rPr lang="en-US" dirty="0"/>
              <a:t> Proposal </a:t>
            </a:r>
            <a:r>
              <a:rPr lang="en-US" dirty="0" err="1"/>
              <a:t>Tugas</a:t>
            </a:r>
            <a:r>
              <a:rPr lang="en-US" dirty="0"/>
              <a:t> Akhir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A4A08D-0A57-3EDB-9F6E-E816A03C6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Semester Gasal 2025-2026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762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94AA6D8-4751-BAD1-DC58-E1512AF89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F5FE-98B4-D262-C34B-9FAEB6A2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600" dirty="0" err="1"/>
              <a:t>Komponen</a:t>
            </a:r>
            <a:r>
              <a:rPr lang="en-ID" sz="3600" dirty="0"/>
              <a:t> </a:t>
            </a:r>
            <a:r>
              <a:rPr lang="en-ID" sz="3600" dirty="0" err="1"/>
              <a:t>kunci</a:t>
            </a:r>
            <a:r>
              <a:rPr sz="3600" dirty="0"/>
              <a:t> </a:t>
            </a:r>
            <a:r>
              <a:rPr sz="3600" dirty="0" err="1"/>
              <a:t>Rumusan</a:t>
            </a:r>
            <a:r>
              <a:rPr sz="3600" dirty="0"/>
              <a:t> </a:t>
            </a:r>
            <a:r>
              <a:rPr sz="3600" dirty="0" err="1"/>
              <a:t>Masalah</a:t>
            </a:r>
            <a:r>
              <a:rPr lang="en-US" sz="3600" dirty="0"/>
              <a:t> - SDE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5E27-DECF-EB38-2153-9B0A86380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D" sz="2800" dirty="0" err="1"/>
              <a:t>Fenomena</a:t>
            </a:r>
            <a:r>
              <a:rPr lang="en-ID" sz="2800" dirty="0"/>
              <a:t> inti : </a:t>
            </a:r>
            <a:r>
              <a:rPr lang="en-ID" sz="2800" dirty="0" err="1"/>
              <a:t>apa</a:t>
            </a:r>
            <a:r>
              <a:rPr lang="en-ID" sz="2800" dirty="0"/>
              <a:t> yang </a:t>
            </a:r>
            <a:r>
              <a:rPr lang="en-ID" sz="2800" dirty="0" err="1"/>
              <a:t>bermasalah</a:t>
            </a:r>
            <a:r>
              <a:rPr lang="en-ID" sz="2800" dirty="0"/>
              <a:t> (mis. “</a:t>
            </a:r>
            <a:r>
              <a:rPr lang="en-ID" sz="2800" dirty="0" err="1"/>
              <a:t>tingginya</a:t>
            </a:r>
            <a:r>
              <a:rPr lang="en-ID" sz="2800" dirty="0"/>
              <a:t> </a:t>
            </a:r>
            <a:r>
              <a:rPr lang="en-ID" sz="2800" dirty="0" err="1"/>
              <a:t>kegagalan</a:t>
            </a:r>
            <a:r>
              <a:rPr lang="en-ID" sz="2800" dirty="0"/>
              <a:t> deployment”).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sz="2800" dirty="0"/>
              <a:t>Bukti </a:t>
            </a:r>
            <a:r>
              <a:rPr lang="en-ID" sz="2800" dirty="0" err="1"/>
              <a:t>awal</a:t>
            </a:r>
            <a:r>
              <a:rPr lang="en-ID" sz="2800" dirty="0"/>
              <a:t> : </a:t>
            </a:r>
            <a:r>
              <a:rPr lang="en-ID" sz="2800" dirty="0" err="1"/>
              <a:t>angka</a:t>
            </a:r>
            <a:r>
              <a:rPr lang="en-ID" sz="2800" dirty="0"/>
              <a:t>, </a:t>
            </a:r>
            <a:r>
              <a:rPr lang="en-ID" sz="2800" dirty="0" err="1"/>
              <a:t>tren</a:t>
            </a:r>
            <a:r>
              <a:rPr lang="en-ID" sz="2800" dirty="0"/>
              <a:t>, </a:t>
            </a:r>
            <a:r>
              <a:rPr lang="en-ID" sz="2800" dirty="0" err="1"/>
              <a:t>contoh</a:t>
            </a:r>
            <a:r>
              <a:rPr lang="en-ID" sz="2800" dirty="0"/>
              <a:t>, log, </a:t>
            </a:r>
            <a:r>
              <a:rPr lang="en-ID" sz="2800" dirty="0" err="1"/>
              <a:t>metrik</a:t>
            </a:r>
            <a:r>
              <a:rPr lang="en-ID" sz="2800" dirty="0"/>
              <a:t> (mis. error rate, MTTR, lead time).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sz="2800" dirty="0" err="1"/>
              <a:t>Konteks</a:t>
            </a:r>
            <a:r>
              <a:rPr lang="en-ID" sz="2800" dirty="0"/>
              <a:t> &amp; </a:t>
            </a:r>
            <a:r>
              <a:rPr lang="en-ID" sz="2800" dirty="0" err="1"/>
              <a:t>ruang</a:t>
            </a:r>
            <a:r>
              <a:rPr lang="en-ID" sz="2800" dirty="0"/>
              <a:t> </a:t>
            </a:r>
            <a:r>
              <a:rPr lang="en-ID" sz="2800" dirty="0" err="1"/>
              <a:t>lingkup</a:t>
            </a:r>
            <a:r>
              <a:rPr lang="en-ID" sz="2800" dirty="0"/>
              <a:t> : </a:t>
            </a:r>
            <a:r>
              <a:rPr lang="en-ID" sz="2800" dirty="0" err="1"/>
              <a:t>sistem</a:t>
            </a:r>
            <a:r>
              <a:rPr lang="en-ID" sz="2800" dirty="0"/>
              <a:t>/</a:t>
            </a:r>
            <a:r>
              <a:rPr lang="en-ID" sz="2800" dirty="0" err="1"/>
              <a:t>organisasi</a:t>
            </a:r>
            <a:r>
              <a:rPr lang="en-ID" sz="2800" dirty="0"/>
              <a:t>, </a:t>
            </a:r>
            <a:r>
              <a:rPr lang="en-ID" sz="2800" dirty="0" err="1"/>
              <a:t>modul</a:t>
            </a:r>
            <a:r>
              <a:rPr lang="en-ID" sz="2800" dirty="0"/>
              <a:t>/</a:t>
            </a:r>
            <a:r>
              <a:rPr lang="en-ID" sz="2800" dirty="0" err="1"/>
              <a:t>fitur</a:t>
            </a:r>
            <a:r>
              <a:rPr lang="en-ID" sz="2800" dirty="0"/>
              <a:t>, </a:t>
            </a:r>
            <a:r>
              <a:rPr lang="en-ID" sz="2800" dirty="0" err="1"/>
              <a:t>lingkungan</a:t>
            </a:r>
            <a:r>
              <a:rPr lang="en-ID" sz="2800" dirty="0"/>
              <a:t> (dev/stage/prod).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sz="2800" dirty="0" err="1"/>
              <a:t>Dampak</a:t>
            </a:r>
            <a:r>
              <a:rPr lang="en-ID" sz="2800" dirty="0"/>
              <a:t> &amp; </a:t>
            </a:r>
            <a:r>
              <a:rPr lang="en-ID" sz="2800" dirty="0" err="1"/>
              <a:t>urgensi</a:t>
            </a:r>
            <a:r>
              <a:rPr lang="en-ID" sz="2800" dirty="0"/>
              <a:t> : pada </a:t>
            </a:r>
            <a:r>
              <a:rPr lang="en-ID" sz="2800" dirty="0" err="1"/>
              <a:t>kualitas</a:t>
            </a:r>
            <a:r>
              <a:rPr lang="en-ID" sz="2800" dirty="0"/>
              <a:t> </a:t>
            </a:r>
            <a:r>
              <a:rPr lang="en-ID" sz="2800" dirty="0" err="1"/>
              <a:t>layanan</a:t>
            </a:r>
            <a:r>
              <a:rPr lang="en-ID" sz="2800" dirty="0"/>
              <a:t>, </a:t>
            </a:r>
            <a:r>
              <a:rPr lang="en-ID" sz="2800" dirty="0" err="1"/>
              <a:t>biaya</a:t>
            </a:r>
            <a:r>
              <a:rPr lang="en-ID" sz="2800" dirty="0"/>
              <a:t>, </a:t>
            </a:r>
            <a:r>
              <a:rPr lang="en-ID" sz="2800" dirty="0" err="1"/>
              <a:t>risiko</a:t>
            </a:r>
            <a:r>
              <a:rPr lang="en-ID" sz="2800" dirty="0"/>
              <a:t>, </a:t>
            </a:r>
            <a:r>
              <a:rPr lang="en-ID" sz="2800" dirty="0" err="1"/>
              <a:t>kepuasan</a:t>
            </a:r>
            <a:r>
              <a:rPr lang="en-ID" sz="28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sz="2800" dirty="0" err="1"/>
              <a:t>Kesenjangan</a:t>
            </a:r>
            <a:r>
              <a:rPr lang="en-ID" sz="2800" dirty="0"/>
              <a:t> (gap) : </a:t>
            </a:r>
            <a:r>
              <a:rPr lang="en-ID" sz="2800" dirty="0" err="1"/>
              <a:t>keterbatasan</a:t>
            </a:r>
            <a:r>
              <a:rPr lang="en-ID" sz="2800" dirty="0"/>
              <a:t> </a:t>
            </a:r>
            <a:r>
              <a:rPr lang="en-ID" sz="2800" dirty="0" err="1"/>
              <a:t>pendekatan</a:t>
            </a:r>
            <a:r>
              <a:rPr lang="en-ID" sz="2800" dirty="0"/>
              <a:t> </a:t>
            </a:r>
            <a:r>
              <a:rPr lang="en-ID" sz="2800" dirty="0" err="1"/>
              <a:t>saat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/</a:t>
            </a:r>
            <a:r>
              <a:rPr lang="en-ID" sz="2800" dirty="0" err="1"/>
              <a:t>penelitian</a:t>
            </a:r>
            <a:r>
              <a:rPr lang="en-ID" sz="2800" dirty="0"/>
              <a:t> </a:t>
            </a:r>
            <a:r>
              <a:rPr lang="en-ID" sz="2800" dirty="0" err="1"/>
              <a:t>terdahulu</a:t>
            </a:r>
            <a:r>
              <a:rPr lang="en-ID" sz="28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sz="2800" dirty="0"/>
              <a:t>Batasan &amp; </a:t>
            </a:r>
            <a:r>
              <a:rPr lang="en-ID" sz="2800" dirty="0" err="1"/>
              <a:t>asumsi</a:t>
            </a:r>
            <a:r>
              <a:rPr lang="en-ID" sz="2800" dirty="0"/>
              <a:t> : platform, data, </a:t>
            </a:r>
            <a:r>
              <a:rPr lang="en-ID" sz="2800" dirty="0" err="1"/>
              <a:t>waktu</a:t>
            </a:r>
            <a:r>
              <a:rPr lang="en-ID" sz="2800" dirty="0"/>
              <a:t>, </a:t>
            </a:r>
            <a:r>
              <a:rPr lang="en-ID" sz="2800" dirty="0" err="1"/>
              <a:t>peran</a:t>
            </a:r>
            <a:r>
              <a:rPr lang="en-ID" sz="2800" dirty="0"/>
              <a:t>, </a:t>
            </a:r>
            <a:r>
              <a:rPr lang="en-ID" sz="2800" dirty="0" err="1"/>
              <a:t>kebijakan</a:t>
            </a:r>
            <a:r>
              <a:rPr lang="en-ID" sz="2800" dirty="0"/>
              <a:t>, </a:t>
            </a:r>
            <a:r>
              <a:rPr lang="en-ID" sz="2800" dirty="0" err="1"/>
              <a:t>etika</a:t>
            </a:r>
            <a:r>
              <a:rPr lang="en-ID" sz="28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sz="2800" dirty="0"/>
              <a:t>Arah </a:t>
            </a:r>
            <a:r>
              <a:rPr lang="en-ID" sz="2800" dirty="0" err="1"/>
              <a:t>penyelesaian</a:t>
            </a:r>
            <a:r>
              <a:rPr lang="en-ID" sz="2800" dirty="0"/>
              <a:t> </a:t>
            </a:r>
            <a:r>
              <a:rPr lang="en-ID" sz="2800" dirty="0" err="1"/>
              <a:t>konseptual</a:t>
            </a:r>
            <a:r>
              <a:rPr lang="en-ID" sz="2800" dirty="0"/>
              <a:t> : mis. “</a:t>
            </a:r>
            <a:r>
              <a:rPr lang="en-ID" sz="2800" dirty="0" err="1"/>
              <a:t>perlu</a:t>
            </a:r>
            <a:r>
              <a:rPr lang="en-ID" sz="2800" dirty="0"/>
              <a:t> </a:t>
            </a:r>
            <a:r>
              <a:rPr lang="en-ID" sz="2800" dirty="0" err="1"/>
              <a:t>pendekatan</a:t>
            </a:r>
            <a:r>
              <a:rPr lang="en-ID" sz="2800" dirty="0"/>
              <a:t> </a:t>
            </a:r>
            <a:r>
              <a:rPr lang="en-ID" sz="2800" dirty="0" err="1"/>
              <a:t>pengujian</a:t>
            </a:r>
            <a:r>
              <a:rPr lang="en-ID" sz="2800" dirty="0"/>
              <a:t> </a:t>
            </a:r>
            <a:r>
              <a:rPr lang="en-ID" sz="2800" dirty="0" err="1"/>
              <a:t>otomatis</a:t>
            </a:r>
            <a:r>
              <a:rPr lang="en-ID" sz="2800" dirty="0"/>
              <a:t> </a:t>
            </a:r>
            <a:r>
              <a:rPr lang="en-ID" sz="2800" dirty="0" err="1"/>
              <a:t>berbasis</a:t>
            </a:r>
            <a:r>
              <a:rPr lang="en-ID" sz="2800" dirty="0"/>
              <a:t> CI/CD”.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81164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4071B-5C63-7F1D-5D80-C4E860D4C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DAB2-0B42-8A93-C4BB-186AEF0E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600" dirty="0" err="1"/>
              <a:t>Komponen</a:t>
            </a:r>
            <a:r>
              <a:rPr lang="en-ID" sz="3600" dirty="0"/>
              <a:t> </a:t>
            </a:r>
            <a:r>
              <a:rPr lang="en-ID" sz="3600" dirty="0" err="1"/>
              <a:t>kunci</a:t>
            </a:r>
            <a:r>
              <a:rPr sz="3600" dirty="0"/>
              <a:t> </a:t>
            </a:r>
            <a:r>
              <a:rPr sz="3600" dirty="0" err="1"/>
              <a:t>Rumusan</a:t>
            </a:r>
            <a:r>
              <a:rPr sz="3600" dirty="0"/>
              <a:t> </a:t>
            </a:r>
            <a:r>
              <a:rPr sz="3600" dirty="0" err="1"/>
              <a:t>Masalah</a:t>
            </a:r>
            <a:r>
              <a:rPr lang="en-US" sz="3600" dirty="0"/>
              <a:t> - AI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F73F-2D40-CAB6-4357-3325DAD7B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D" sz="2800" dirty="0" err="1"/>
              <a:t>Fenomena</a:t>
            </a:r>
            <a:r>
              <a:rPr lang="en-ID" sz="2800" dirty="0"/>
              <a:t> inti : </a:t>
            </a:r>
            <a:r>
              <a:rPr lang="en-ID" sz="2800" dirty="0" err="1"/>
              <a:t>apa</a:t>
            </a:r>
            <a:r>
              <a:rPr lang="en-ID" sz="2800" dirty="0"/>
              <a:t> yang </a:t>
            </a:r>
            <a:r>
              <a:rPr lang="en-ID" sz="2800" dirty="0" err="1"/>
              <a:t>bermasalah</a:t>
            </a:r>
            <a:r>
              <a:rPr lang="en-ID" sz="2800" dirty="0"/>
              <a:t> (mis. “</a:t>
            </a:r>
            <a:r>
              <a:rPr lang="en-ID" sz="2800" dirty="0" err="1"/>
              <a:t>rendahnya</a:t>
            </a:r>
            <a:r>
              <a:rPr lang="en-ID" sz="2800" dirty="0"/>
              <a:t> </a:t>
            </a:r>
            <a:r>
              <a:rPr lang="en-ID" sz="2800" dirty="0" err="1"/>
              <a:t>akurasi</a:t>
            </a:r>
            <a:r>
              <a:rPr lang="en-ID" sz="2800" dirty="0"/>
              <a:t> model AI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mendeteksi</a:t>
            </a:r>
            <a:r>
              <a:rPr lang="en-ID" sz="2800" dirty="0"/>
              <a:t> </a:t>
            </a:r>
            <a:r>
              <a:rPr lang="en-ID" sz="2800" dirty="0" err="1"/>
              <a:t>penyakit</a:t>
            </a:r>
            <a:r>
              <a:rPr lang="en-ID" sz="2800" dirty="0"/>
              <a:t> </a:t>
            </a:r>
            <a:r>
              <a:rPr lang="en-ID" sz="2800" dirty="0" err="1"/>
              <a:t>paru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citra</a:t>
            </a:r>
            <a:r>
              <a:rPr lang="en-ID" sz="2800" dirty="0"/>
              <a:t> X-ray”).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sz="2800" dirty="0"/>
              <a:t>Bukti </a:t>
            </a:r>
            <a:r>
              <a:rPr lang="en-ID" sz="2800" dirty="0" err="1"/>
              <a:t>awal</a:t>
            </a:r>
            <a:r>
              <a:rPr lang="en-ID" sz="2800" dirty="0"/>
              <a:t> : </a:t>
            </a:r>
            <a:r>
              <a:rPr lang="en-ID" sz="2800" dirty="0" err="1"/>
              <a:t>angka</a:t>
            </a:r>
            <a:r>
              <a:rPr lang="en-ID" sz="2800" dirty="0"/>
              <a:t>, </a:t>
            </a:r>
            <a:r>
              <a:rPr lang="en-ID" sz="2800" dirty="0" err="1"/>
              <a:t>tren</a:t>
            </a:r>
            <a:r>
              <a:rPr lang="en-ID" sz="2800" dirty="0"/>
              <a:t>, </a:t>
            </a:r>
            <a:r>
              <a:rPr lang="en-ID" sz="2800" dirty="0" err="1"/>
              <a:t>contoh</a:t>
            </a:r>
            <a:r>
              <a:rPr lang="en-ID" sz="2800" dirty="0"/>
              <a:t>, log, </a:t>
            </a:r>
            <a:r>
              <a:rPr lang="en-ID" sz="2800" dirty="0" err="1"/>
              <a:t>metrik</a:t>
            </a:r>
            <a:r>
              <a:rPr lang="en-ID" sz="2800" dirty="0"/>
              <a:t> (model CNN </a:t>
            </a:r>
            <a:r>
              <a:rPr lang="en-ID" sz="2800" dirty="0" err="1"/>
              <a:t>hanya</a:t>
            </a:r>
            <a:r>
              <a:rPr lang="en-ID" sz="2800" dirty="0"/>
              <a:t> </a:t>
            </a:r>
            <a:r>
              <a:rPr lang="en-ID" sz="2800" dirty="0" err="1"/>
              <a:t>mencapai</a:t>
            </a:r>
            <a:r>
              <a:rPr lang="en-ID" sz="2800" dirty="0"/>
              <a:t> </a:t>
            </a:r>
            <a:r>
              <a:rPr lang="en-ID" sz="2800" dirty="0" err="1"/>
              <a:t>akurasi</a:t>
            </a:r>
            <a:r>
              <a:rPr lang="en-ID" sz="2800" dirty="0"/>
              <a:t> 68% </a:t>
            </a:r>
            <a:r>
              <a:rPr lang="en-ID" sz="2800" dirty="0" err="1"/>
              <a:t>dengan</a:t>
            </a:r>
            <a:r>
              <a:rPr lang="en-ID" sz="2800" dirty="0"/>
              <a:t> F1-score 0.62, error rate </a:t>
            </a:r>
            <a:r>
              <a:rPr lang="en-ID" sz="2800" dirty="0" err="1"/>
              <a:t>tinggi</a:t>
            </a:r>
            <a:r>
              <a:rPr lang="en-ID" sz="2800" dirty="0"/>
              <a:t> pada </a:t>
            </a:r>
            <a:r>
              <a:rPr lang="en-ID" sz="2800" dirty="0" err="1"/>
              <a:t>kasus</a:t>
            </a:r>
            <a:r>
              <a:rPr lang="en-ID" sz="2800" dirty="0"/>
              <a:t> pneumonia </a:t>
            </a:r>
            <a:r>
              <a:rPr lang="en-ID" sz="2800" dirty="0" err="1"/>
              <a:t>ringan</a:t>
            </a:r>
            <a:r>
              <a:rPr lang="en-ID" sz="2800" dirty="0"/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sz="2800" dirty="0" err="1"/>
              <a:t>Konteks</a:t>
            </a:r>
            <a:r>
              <a:rPr lang="en-ID" sz="2800" dirty="0"/>
              <a:t> &amp; </a:t>
            </a:r>
            <a:r>
              <a:rPr lang="en-ID" sz="2800" dirty="0" err="1"/>
              <a:t>ruang</a:t>
            </a:r>
            <a:r>
              <a:rPr lang="en-ID" sz="2800" dirty="0"/>
              <a:t> </a:t>
            </a:r>
            <a:r>
              <a:rPr lang="en-ID" sz="2800" dirty="0" err="1"/>
              <a:t>lingkup</a:t>
            </a:r>
            <a:r>
              <a:rPr lang="en-ID" sz="2800" dirty="0"/>
              <a:t> : </a:t>
            </a:r>
            <a:r>
              <a:rPr lang="en-ID" sz="2800" dirty="0" err="1"/>
              <a:t>sistem</a:t>
            </a:r>
            <a:r>
              <a:rPr lang="en-ID" sz="2800" dirty="0"/>
              <a:t>/</a:t>
            </a:r>
            <a:r>
              <a:rPr lang="en-ID" sz="2800" dirty="0" err="1"/>
              <a:t>organisasi</a:t>
            </a:r>
            <a:r>
              <a:rPr lang="en-ID" sz="2800" dirty="0"/>
              <a:t>, </a:t>
            </a:r>
            <a:r>
              <a:rPr lang="en-ID" sz="2800" dirty="0" err="1"/>
              <a:t>modul</a:t>
            </a:r>
            <a:r>
              <a:rPr lang="en-ID" sz="2800" dirty="0"/>
              <a:t>/</a:t>
            </a:r>
            <a:r>
              <a:rPr lang="en-ID" sz="2800" dirty="0" err="1"/>
              <a:t>fitur</a:t>
            </a:r>
            <a:r>
              <a:rPr lang="en-ID" sz="2800" dirty="0"/>
              <a:t>, </a:t>
            </a:r>
            <a:r>
              <a:rPr lang="en-ID" sz="2800" dirty="0" err="1"/>
              <a:t>lingkungan</a:t>
            </a:r>
            <a:r>
              <a:rPr lang="en-ID" sz="2800" dirty="0"/>
              <a:t> (dev/stage/prod).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sz="2800" dirty="0" err="1"/>
              <a:t>Dampak</a:t>
            </a:r>
            <a:r>
              <a:rPr lang="en-ID" sz="2800" dirty="0"/>
              <a:t> &amp; </a:t>
            </a:r>
            <a:r>
              <a:rPr lang="en-ID" sz="2800" dirty="0" err="1"/>
              <a:t>urgensi</a:t>
            </a:r>
            <a:r>
              <a:rPr lang="en-ID" sz="2800" dirty="0"/>
              <a:t> : pada </a:t>
            </a:r>
            <a:r>
              <a:rPr lang="en-ID" sz="2800" dirty="0" err="1"/>
              <a:t>kualitas</a:t>
            </a:r>
            <a:r>
              <a:rPr lang="en-ID" sz="2800" dirty="0"/>
              <a:t> </a:t>
            </a:r>
            <a:r>
              <a:rPr lang="en-ID" sz="2800" dirty="0" err="1"/>
              <a:t>layanan</a:t>
            </a:r>
            <a:r>
              <a:rPr lang="en-ID" sz="2800" dirty="0"/>
              <a:t>, </a:t>
            </a:r>
            <a:r>
              <a:rPr lang="en-ID" sz="2800" dirty="0" err="1"/>
              <a:t>biaya</a:t>
            </a:r>
            <a:r>
              <a:rPr lang="en-ID" sz="2800" dirty="0"/>
              <a:t>, </a:t>
            </a:r>
            <a:r>
              <a:rPr lang="en-ID" sz="2800" dirty="0" err="1"/>
              <a:t>risiko</a:t>
            </a:r>
            <a:r>
              <a:rPr lang="en-ID" sz="2800" dirty="0"/>
              <a:t>, </a:t>
            </a:r>
            <a:r>
              <a:rPr lang="en-ID" sz="2800" dirty="0" err="1"/>
              <a:t>kepuasan</a:t>
            </a:r>
            <a:r>
              <a:rPr lang="en-ID" sz="28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sz="2800" dirty="0" err="1"/>
              <a:t>Kesenjangan</a:t>
            </a:r>
            <a:r>
              <a:rPr lang="en-ID" sz="2800" dirty="0"/>
              <a:t> (gap) : </a:t>
            </a:r>
            <a:r>
              <a:rPr lang="en-ID" sz="2800" dirty="0" err="1"/>
              <a:t>keterbatasan</a:t>
            </a:r>
            <a:r>
              <a:rPr lang="en-ID" sz="2800" dirty="0"/>
              <a:t> </a:t>
            </a:r>
            <a:r>
              <a:rPr lang="en-ID" sz="2800" dirty="0" err="1"/>
              <a:t>pendekatan</a:t>
            </a:r>
            <a:r>
              <a:rPr lang="en-ID" sz="2800" dirty="0"/>
              <a:t> </a:t>
            </a:r>
            <a:r>
              <a:rPr lang="en-ID" sz="2800" dirty="0" err="1"/>
              <a:t>saat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/</a:t>
            </a:r>
            <a:r>
              <a:rPr lang="en-ID" sz="2800" dirty="0" err="1"/>
              <a:t>penelitian</a:t>
            </a:r>
            <a:r>
              <a:rPr lang="en-ID" sz="2800" dirty="0"/>
              <a:t> </a:t>
            </a:r>
            <a:r>
              <a:rPr lang="en-ID" sz="2800" dirty="0" err="1"/>
              <a:t>terdahulu</a:t>
            </a:r>
            <a:r>
              <a:rPr lang="en-ID" sz="28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sz="2800" dirty="0"/>
              <a:t>Batasan &amp; </a:t>
            </a:r>
            <a:r>
              <a:rPr lang="en-ID" sz="2800" dirty="0" err="1"/>
              <a:t>asumsi</a:t>
            </a:r>
            <a:r>
              <a:rPr lang="en-ID" sz="2800" dirty="0"/>
              <a:t> : platform, data, </a:t>
            </a:r>
            <a:r>
              <a:rPr lang="en-ID" sz="2800" dirty="0" err="1"/>
              <a:t>waktu</a:t>
            </a:r>
            <a:r>
              <a:rPr lang="en-ID" sz="2800" dirty="0"/>
              <a:t>, </a:t>
            </a:r>
            <a:r>
              <a:rPr lang="en-ID" sz="2800" dirty="0" err="1"/>
              <a:t>peran</a:t>
            </a:r>
            <a:r>
              <a:rPr lang="en-ID" sz="2800" dirty="0"/>
              <a:t>, </a:t>
            </a:r>
            <a:r>
              <a:rPr lang="en-ID" sz="2800" dirty="0" err="1"/>
              <a:t>kebijakan</a:t>
            </a:r>
            <a:r>
              <a:rPr lang="en-ID" sz="2800" dirty="0"/>
              <a:t>, </a:t>
            </a:r>
            <a:r>
              <a:rPr lang="en-ID" sz="2800" dirty="0" err="1"/>
              <a:t>etika</a:t>
            </a:r>
            <a:r>
              <a:rPr lang="en-ID" sz="2800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D" sz="2800" dirty="0"/>
              <a:t>Arah </a:t>
            </a:r>
            <a:r>
              <a:rPr lang="en-ID" sz="2800" dirty="0" err="1"/>
              <a:t>penyelesaian</a:t>
            </a:r>
            <a:r>
              <a:rPr lang="en-ID" sz="2800" dirty="0"/>
              <a:t> </a:t>
            </a:r>
            <a:r>
              <a:rPr lang="en-ID" sz="2800" dirty="0" err="1"/>
              <a:t>konseptual</a:t>
            </a:r>
            <a:r>
              <a:rPr lang="en-ID" sz="2800" dirty="0"/>
              <a:t> : mis. “</a:t>
            </a:r>
            <a:r>
              <a:rPr lang="en-ID" sz="2800" dirty="0" err="1"/>
              <a:t>perlu</a:t>
            </a:r>
            <a:r>
              <a:rPr lang="en-ID" sz="2800" dirty="0"/>
              <a:t> </a:t>
            </a:r>
            <a:r>
              <a:rPr lang="en-ID" sz="2800" dirty="0" err="1"/>
              <a:t>pendekatan</a:t>
            </a:r>
            <a:r>
              <a:rPr lang="en-ID" sz="2800" dirty="0"/>
              <a:t> hybrid CNN </a:t>
            </a:r>
            <a:r>
              <a:rPr lang="en-ID" sz="2800" dirty="0" err="1"/>
              <a:t>dengan</a:t>
            </a:r>
            <a:r>
              <a:rPr lang="en-ID" sz="2800" dirty="0"/>
              <a:t> cost-sensitive learning dan data augmentation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meningkatkan</a:t>
            </a:r>
            <a:r>
              <a:rPr lang="en-ID" sz="2800" dirty="0"/>
              <a:t> </a:t>
            </a:r>
            <a:r>
              <a:rPr lang="en-ID" sz="2800" dirty="0" err="1"/>
              <a:t>akurasi</a:t>
            </a:r>
            <a:r>
              <a:rPr lang="en-ID" sz="2800" dirty="0"/>
              <a:t> </a:t>
            </a:r>
            <a:r>
              <a:rPr lang="en-ID" sz="2800" dirty="0" err="1"/>
              <a:t>deteksi</a:t>
            </a:r>
            <a:r>
              <a:rPr lang="en-ID" sz="2800" dirty="0"/>
              <a:t> pada </a:t>
            </a:r>
            <a:r>
              <a:rPr lang="en-ID" sz="2800" dirty="0" err="1"/>
              <a:t>kelas</a:t>
            </a:r>
            <a:r>
              <a:rPr lang="en-ID" sz="2800" dirty="0"/>
              <a:t> </a:t>
            </a:r>
            <a:r>
              <a:rPr lang="en-ID" sz="2800" dirty="0" err="1"/>
              <a:t>minoritas</a:t>
            </a:r>
            <a:r>
              <a:rPr lang="en-ID" sz="2800" dirty="0"/>
              <a:t>”.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948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A534-8360-7866-5C6B-010B5059C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Identifikasi</a:t>
            </a:r>
            <a:r>
              <a:rPr lang="en-US" sz="4800" dirty="0"/>
              <a:t> </a:t>
            </a:r>
            <a:r>
              <a:rPr lang="en-US" sz="4800" dirty="0" err="1"/>
              <a:t>Masalah</a:t>
            </a:r>
            <a:r>
              <a:rPr lang="en-US" sz="4800" dirty="0"/>
              <a:t> </a:t>
            </a:r>
            <a:r>
              <a:rPr lang="en-US" sz="4800" dirty="0" err="1"/>
              <a:t>berbasis</a:t>
            </a:r>
            <a:r>
              <a:rPr lang="en-US" sz="4800" dirty="0"/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0950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Langkah 1: </a:t>
            </a:r>
            <a:r>
              <a:rPr lang="en-ID" dirty="0" err="1"/>
              <a:t>Tetapkan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&amp; Ruang </a:t>
            </a:r>
            <a:r>
              <a:rPr lang="en-ID" dirty="0" err="1"/>
              <a:t>Lingkup</a:t>
            </a:r>
            <a:r>
              <a:rPr lang="en-ID" dirty="0"/>
              <a:t> - SDE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/>
              <a:t>Tujuan: </a:t>
            </a:r>
            <a:r>
              <a:rPr lang="en-ID" sz="2400" dirty="0" err="1"/>
              <a:t>memastikan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yang </a:t>
            </a:r>
            <a:r>
              <a:rPr lang="en-ID" sz="2400" dirty="0" err="1"/>
              <a:t>diangkat</a:t>
            </a:r>
            <a:r>
              <a:rPr lang="en-ID" sz="2400" dirty="0"/>
              <a:t> </a:t>
            </a:r>
            <a:r>
              <a:rPr lang="en-ID" sz="2400" dirty="0" err="1"/>
              <a:t>jelas</a:t>
            </a:r>
            <a:r>
              <a:rPr lang="en-ID" sz="2400" dirty="0"/>
              <a:t>, </a:t>
            </a:r>
            <a:r>
              <a:rPr lang="en-ID" sz="2400" dirty="0" err="1"/>
              <a:t>spesifik</a:t>
            </a:r>
            <a:r>
              <a:rPr lang="en-ID" sz="2400" dirty="0"/>
              <a:t>, dan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diukur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Lakukan</a:t>
            </a:r>
            <a:r>
              <a:rPr lang="en-ID" sz="2400" dirty="0"/>
              <a:t>: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/>
              <a:t> </a:t>
            </a:r>
            <a:r>
              <a:rPr lang="en-ID" sz="2400" dirty="0" err="1"/>
              <a:t>Definisikan</a:t>
            </a:r>
            <a:r>
              <a:rPr lang="en-ID" sz="2400" dirty="0"/>
              <a:t> unit </a:t>
            </a:r>
            <a:r>
              <a:rPr lang="en-ID" sz="2400" dirty="0" err="1"/>
              <a:t>analisis</a:t>
            </a:r>
            <a:r>
              <a:rPr lang="en-ID" sz="2400" dirty="0"/>
              <a:t> (</a:t>
            </a:r>
            <a:r>
              <a:rPr lang="en-ID" sz="2400" dirty="0" err="1"/>
              <a:t>layanan</a:t>
            </a:r>
            <a:r>
              <a:rPr lang="en-ID" sz="2400" dirty="0"/>
              <a:t>, </a:t>
            </a:r>
            <a:r>
              <a:rPr lang="en-ID" sz="2400" dirty="0" err="1"/>
              <a:t>modul</a:t>
            </a:r>
            <a:r>
              <a:rPr lang="en-ID" sz="2400" dirty="0"/>
              <a:t>, </a:t>
            </a:r>
            <a:r>
              <a:rPr lang="en-ID" sz="2400" dirty="0" err="1"/>
              <a:t>fitur</a:t>
            </a:r>
            <a:r>
              <a:rPr lang="en-ID" sz="2400" dirty="0"/>
              <a:t>, proses SDLC).</a:t>
            </a:r>
          </a:p>
          <a:p>
            <a:pPr marL="811213" indent="-446088">
              <a:buFont typeface="Wingdings" panose="05000000000000000000" pitchFamily="2" charset="2"/>
              <a:buChar char="Ø"/>
            </a:pPr>
            <a:r>
              <a:rPr lang="en-ID" sz="2400" dirty="0"/>
              <a:t>Batasi </a:t>
            </a:r>
            <a:r>
              <a:rPr lang="en-ID" sz="2400" dirty="0" err="1"/>
              <a:t>ruang</a:t>
            </a:r>
            <a:r>
              <a:rPr lang="en-ID" sz="2400" dirty="0"/>
              <a:t> </a:t>
            </a:r>
            <a:r>
              <a:rPr lang="en-ID" sz="2400" dirty="0" err="1"/>
              <a:t>lingkup</a:t>
            </a:r>
            <a:r>
              <a:rPr lang="en-ID" sz="2400" dirty="0"/>
              <a:t> (platform, </a:t>
            </a:r>
            <a:r>
              <a:rPr lang="en-ID" sz="2400" dirty="0" err="1"/>
              <a:t>versi</a:t>
            </a:r>
            <a:r>
              <a:rPr lang="en-ID" sz="2400" dirty="0"/>
              <a:t>, environment: dev/stage/prod, </a:t>
            </a:r>
            <a:r>
              <a:rPr lang="en-ID" sz="2400" dirty="0" err="1"/>
              <a:t>periode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).</a:t>
            </a:r>
          </a:p>
          <a:p>
            <a:pPr marL="811213" indent="-446088">
              <a:buFont typeface="Wingdings" panose="05000000000000000000" pitchFamily="2" charset="2"/>
              <a:buChar char="Ø"/>
            </a:pPr>
            <a:r>
              <a:rPr lang="en-ID" sz="2400" dirty="0" err="1"/>
              <a:t>Tentukan</a:t>
            </a:r>
            <a:r>
              <a:rPr lang="en-ID" sz="2400" dirty="0"/>
              <a:t> </a:t>
            </a:r>
            <a:r>
              <a:rPr lang="en-ID" sz="2400" dirty="0" err="1"/>
              <a:t>aktor</a:t>
            </a:r>
            <a:r>
              <a:rPr lang="en-ID" sz="2400" dirty="0"/>
              <a:t>/role (dev, QA, ops, </a:t>
            </a:r>
            <a:r>
              <a:rPr lang="en-ID" sz="2400" dirty="0" err="1"/>
              <a:t>pengguna</a:t>
            </a:r>
            <a:r>
              <a:rPr lang="en-ID" sz="2400" dirty="0"/>
              <a:t>).</a:t>
            </a:r>
          </a:p>
          <a:p>
            <a:pPr marL="811213" indent="-446088">
              <a:buFont typeface="Wingdings" panose="05000000000000000000" pitchFamily="2" charset="2"/>
              <a:buChar char="Ø"/>
            </a:pPr>
            <a:r>
              <a:rPr lang="en-ID" sz="2400" dirty="0"/>
              <a:t>Tulis </a:t>
            </a:r>
            <a:r>
              <a:rPr lang="en-ID" sz="2400" dirty="0" err="1"/>
              <a:t>indikasi</a:t>
            </a:r>
            <a:r>
              <a:rPr lang="en-ID" sz="2400" dirty="0"/>
              <a:t> </a:t>
            </a:r>
            <a:r>
              <a:rPr lang="en-ID" sz="2400" dirty="0" err="1"/>
              <a:t>awal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(</a:t>
            </a:r>
            <a:r>
              <a:rPr lang="en-ID" sz="2400" dirty="0" err="1"/>
              <a:t>gejala</a:t>
            </a:r>
            <a:r>
              <a:rPr lang="en-ID" sz="2400" dirty="0"/>
              <a:t> yang </a:t>
            </a:r>
            <a:r>
              <a:rPr lang="en-ID" sz="2400" dirty="0" err="1"/>
              <a:t>terlihat</a:t>
            </a:r>
            <a:r>
              <a:rPr lang="en-ID" sz="2400" dirty="0"/>
              <a:t>).</a:t>
            </a:r>
          </a:p>
          <a:p>
            <a:r>
              <a:rPr lang="en-ID" sz="2400" dirty="0"/>
              <a:t>Output: 2–3 </a:t>
            </a:r>
            <a:r>
              <a:rPr lang="en-ID" sz="2400" dirty="0" err="1"/>
              <a:t>kalimat</a:t>
            </a:r>
            <a:r>
              <a:rPr lang="en-ID" sz="2400" dirty="0"/>
              <a:t> </a:t>
            </a:r>
            <a:r>
              <a:rPr lang="en-ID" sz="2400" dirty="0" err="1"/>
              <a:t>profil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+ </a:t>
            </a:r>
            <a:r>
              <a:rPr lang="en-ID" sz="2400" dirty="0" err="1"/>
              <a:t>batasan</a:t>
            </a:r>
            <a:r>
              <a:rPr lang="en-ID" sz="2400" dirty="0"/>
              <a:t> (scope box).</a:t>
            </a:r>
            <a:endParaRPr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3C3A2-50DC-5D9B-9707-E068C2AFD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25A9-56A1-B7DF-E7CD-CE811422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Langkah 1: </a:t>
            </a:r>
            <a:r>
              <a:rPr lang="en-ID" dirty="0" err="1"/>
              <a:t>Tetapkan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&amp; Ruang </a:t>
            </a:r>
            <a:r>
              <a:rPr lang="en-ID" dirty="0" err="1"/>
              <a:t>Lingkup</a:t>
            </a:r>
            <a:r>
              <a:rPr lang="en-ID" dirty="0"/>
              <a:t> - AI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AC72C-C27B-BC9A-4ED5-C06CBCAE7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/>
              <a:t>Tujuan: </a:t>
            </a:r>
            <a:r>
              <a:rPr lang="en-ID" sz="2400" dirty="0" err="1"/>
              <a:t>memastikan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yang </a:t>
            </a:r>
            <a:r>
              <a:rPr lang="en-ID" sz="2400" dirty="0" err="1"/>
              <a:t>diangkat</a:t>
            </a:r>
            <a:r>
              <a:rPr lang="en-ID" sz="2400" dirty="0"/>
              <a:t> </a:t>
            </a:r>
            <a:r>
              <a:rPr lang="en-ID" sz="2400" dirty="0" err="1"/>
              <a:t>jelas</a:t>
            </a:r>
            <a:r>
              <a:rPr lang="en-ID" sz="2400" dirty="0"/>
              <a:t>, </a:t>
            </a:r>
            <a:r>
              <a:rPr lang="en-ID" sz="2400" dirty="0" err="1"/>
              <a:t>spesifik</a:t>
            </a:r>
            <a:r>
              <a:rPr lang="en-ID" sz="2400" dirty="0"/>
              <a:t>, dan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diukur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Lakukan</a:t>
            </a:r>
            <a:r>
              <a:rPr lang="en-ID" sz="2400" dirty="0"/>
              <a:t>: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/>
              <a:t> </a:t>
            </a:r>
            <a:r>
              <a:rPr lang="en-ID" sz="2400" dirty="0" err="1"/>
              <a:t>Definisikan</a:t>
            </a:r>
            <a:r>
              <a:rPr lang="en-ID" sz="2400" dirty="0"/>
              <a:t> unit </a:t>
            </a:r>
            <a:r>
              <a:rPr lang="en-ID" sz="2400" dirty="0" err="1"/>
              <a:t>analisis</a:t>
            </a:r>
            <a:r>
              <a:rPr lang="en-ID" sz="2400" dirty="0"/>
              <a:t> (model </a:t>
            </a:r>
            <a:r>
              <a:rPr lang="en-ID" sz="2400" dirty="0" err="1"/>
              <a:t>klasifikasi</a:t>
            </a:r>
            <a:r>
              <a:rPr lang="en-ID" sz="2400" dirty="0"/>
              <a:t> </a:t>
            </a:r>
            <a:r>
              <a:rPr lang="en-ID" sz="2400" dirty="0" err="1"/>
              <a:t>citra</a:t>
            </a:r>
            <a:r>
              <a:rPr lang="en-ID" sz="2400" dirty="0"/>
              <a:t> (Computer Vision)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deteksi</a:t>
            </a:r>
            <a:r>
              <a:rPr lang="en-ID" sz="2400" dirty="0"/>
              <a:t> pneumonia).</a:t>
            </a:r>
          </a:p>
          <a:p>
            <a:pPr marL="811213" indent="-446088">
              <a:buFont typeface="Wingdings" panose="05000000000000000000" pitchFamily="2" charset="2"/>
              <a:buChar char="Ø"/>
            </a:pPr>
            <a:r>
              <a:rPr lang="en-ID" sz="2400" dirty="0"/>
              <a:t>Batasi </a:t>
            </a:r>
            <a:r>
              <a:rPr lang="en-ID" sz="2400" dirty="0" err="1"/>
              <a:t>ruang</a:t>
            </a:r>
            <a:r>
              <a:rPr lang="en-ID" sz="2400" dirty="0"/>
              <a:t> </a:t>
            </a:r>
            <a:r>
              <a:rPr lang="en-ID" sz="2400" dirty="0" err="1"/>
              <a:t>lingkup</a:t>
            </a:r>
            <a:r>
              <a:rPr lang="en-ID" sz="2400" dirty="0"/>
              <a:t> (dataset X-ray </a:t>
            </a:r>
            <a:r>
              <a:rPr lang="en-ID" sz="2400" dirty="0" err="1"/>
              <a:t>paru-paru</a:t>
            </a:r>
            <a:r>
              <a:rPr lang="en-ID" sz="2400" dirty="0"/>
              <a:t>, platform TensorFlow 2.x, </a:t>
            </a:r>
            <a:r>
              <a:rPr lang="en-ID" sz="2400" dirty="0" err="1"/>
              <a:t>periode</a:t>
            </a:r>
            <a:r>
              <a:rPr lang="en-ID" sz="2400" dirty="0"/>
              <a:t> data Januari 2020–</a:t>
            </a:r>
            <a:r>
              <a:rPr lang="en-ID" sz="2400" dirty="0" err="1"/>
              <a:t>Desember</a:t>
            </a:r>
            <a:r>
              <a:rPr lang="en-ID" sz="2400" dirty="0"/>
              <a:t> 2022, environment </a:t>
            </a:r>
            <a:r>
              <a:rPr lang="en-ID" sz="2400" dirty="0" err="1"/>
              <a:t>eksperimen</a:t>
            </a:r>
            <a:r>
              <a:rPr lang="en-ID" sz="2400" dirty="0"/>
              <a:t> (dev)).</a:t>
            </a:r>
          </a:p>
          <a:p>
            <a:pPr marL="811213" indent="-446088">
              <a:buFont typeface="Wingdings" panose="05000000000000000000" pitchFamily="2" charset="2"/>
              <a:buChar char="Ø"/>
            </a:pPr>
            <a:r>
              <a:rPr lang="en-ID" sz="2400" dirty="0" err="1"/>
              <a:t>Tentukan</a:t>
            </a:r>
            <a:r>
              <a:rPr lang="en-ID" sz="2400" dirty="0"/>
              <a:t> </a:t>
            </a:r>
            <a:r>
              <a:rPr lang="en-ID" sz="2400" dirty="0" err="1"/>
              <a:t>aktor</a:t>
            </a:r>
            <a:r>
              <a:rPr lang="en-ID" sz="2400" dirty="0"/>
              <a:t>/role (data scientist (</a:t>
            </a:r>
            <a:r>
              <a:rPr lang="en-ID" sz="2400" dirty="0" err="1"/>
              <a:t>pengembang</a:t>
            </a:r>
            <a:r>
              <a:rPr lang="en-ID" sz="2400" dirty="0"/>
              <a:t> model), </a:t>
            </a:r>
            <a:r>
              <a:rPr lang="en-ID" sz="2400" dirty="0" err="1"/>
              <a:t>dokter</a:t>
            </a:r>
            <a:r>
              <a:rPr lang="en-ID" sz="2400" dirty="0"/>
              <a:t> </a:t>
            </a:r>
            <a:r>
              <a:rPr lang="en-ID" sz="2400" dirty="0" err="1"/>
              <a:t>radiologi</a:t>
            </a:r>
            <a:r>
              <a:rPr lang="en-ID" sz="2400" dirty="0"/>
              <a:t> (</a:t>
            </a:r>
            <a:r>
              <a:rPr lang="en-ID" sz="2400" dirty="0" err="1"/>
              <a:t>pengguna</a:t>
            </a:r>
            <a:r>
              <a:rPr lang="en-ID" sz="2400" dirty="0"/>
              <a:t> </a:t>
            </a:r>
            <a:r>
              <a:rPr lang="en-ID" sz="2400" dirty="0" err="1"/>
              <a:t>ahli</a:t>
            </a:r>
            <a:r>
              <a:rPr lang="en-ID" sz="2400" dirty="0"/>
              <a:t>), </a:t>
            </a:r>
            <a:r>
              <a:rPr lang="en-ID" sz="2400" dirty="0" err="1"/>
              <a:t>pasien</a:t>
            </a:r>
            <a:r>
              <a:rPr lang="en-ID" sz="2400" dirty="0"/>
              <a:t> (</a:t>
            </a:r>
            <a:r>
              <a:rPr lang="en-ID" sz="2400" dirty="0" err="1"/>
              <a:t>pengguna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langsung</a:t>
            </a:r>
            <a:r>
              <a:rPr lang="en-ID" sz="2400" dirty="0"/>
              <a:t>)).</a:t>
            </a:r>
          </a:p>
          <a:p>
            <a:pPr marL="811213" indent="-446088">
              <a:buFont typeface="Wingdings" panose="05000000000000000000" pitchFamily="2" charset="2"/>
              <a:buChar char="Ø"/>
            </a:pPr>
            <a:r>
              <a:rPr lang="en-ID" sz="2400" dirty="0"/>
              <a:t>Tulis </a:t>
            </a:r>
            <a:r>
              <a:rPr lang="en-ID" sz="2400" dirty="0" err="1"/>
              <a:t>indikasi</a:t>
            </a:r>
            <a:r>
              <a:rPr lang="en-ID" sz="2400" dirty="0"/>
              <a:t> </a:t>
            </a:r>
            <a:r>
              <a:rPr lang="en-ID" sz="2400" dirty="0" err="1"/>
              <a:t>awal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(</a:t>
            </a:r>
            <a:r>
              <a:rPr lang="en-ID" sz="2400" dirty="0" err="1"/>
              <a:t>akurasi</a:t>
            </a:r>
            <a:r>
              <a:rPr lang="en-ID" sz="2400" dirty="0"/>
              <a:t> model </a:t>
            </a:r>
            <a:r>
              <a:rPr lang="en-ID" sz="2400" dirty="0" err="1"/>
              <a:t>hanya</a:t>
            </a:r>
            <a:r>
              <a:rPr lang="en-ID" sz="2400" dirty="0"/>
              <a:t> 68%, </a:t>
            </a:r>
            <a:r>
              <a:rPr lang="en-ID" sz="2400" dirty="0" err="1"/>
              <a:t>dengan</a:t>
            </a:r>
            <a:r>
              <a:rPr lang="en-ID" sz="2400" dirty="0"/>
              <a:t> false negative rate </a:t>
            </a:r>
            <a:r>
              <a:rPr lang="en-ID" sz="2400" dirty="0" err="1"/>
              <a:t>tinggi</a:t>
            </a:r>
            <a:r>
              <a:rPr lang="en-ID" sz="2400" dirty="0"/>
              <a:t> pada </a:t>
            </a:r>
            <a:r>
              <a:rPr lang="en-ID" sz="2400" dirty="0" err="1"/>
              <a:t>kasus</a:t>
            </a:r>
            <a:r>
              <a:rPr lang="en-ID" sz="2400" dirty="0"/>
              <a:t> pneumonia </a:t>
            </a:r>
            <a:r>
              <a:rPr lang="en-ID" sz="2400" dirty="0" err="1"/>
              <a:t>ringan</a:t>
            </a:r>
            <a:r>
              <a:rPr lang="en-ID" sz="2400" dirty="0"/>
              <a:t>).</a:t>
            </a:r>
          </a:p>
          <a:p>
            <a:r>
              <a:rPr lang="en-ID" sz="2400" dirty="0"/>
              <a:t>Output: 2–3 </a:t>
            </a:r>
            <a:r>
              <a:rPr lang="en-ID" sz="2400" dirty="0" err="1"/>
              <a:t>kalimat</a:t>
            </a:r>
            <a:r>
              <a:rPr lang="en-ID" sz="2400" dirty="0"/>
              <a:t> </a:t>
            </a:r>
            <a:r>
              <a:rPr lang="en-ID" sz="2400" dirty="0" err="1"/>
              <a:t>profil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+ </a:t>
            </a:r>
            <a:r>
              <a:rPr lang="en-ID" sz="2400" dirty="0" err="1"/>
              <a:t>batasan</a:t>
            </a:r>
            <a:r>
              <a:rPr lang="en-ID" sz="2400" dirty="0"/>
              <a:t> (scope box).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52369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34D1AEC-5F61-F9B7-EEB5-757664308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8573-DCE3-8C31-CCD0-BCCAA8F3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Langkah </a:t>
            </a:r>
            <a:r>
              <a:rPr lang="en-US" dirty="0"/>
              <a:t>2</a:t>
            </a:r>
            <a:r>
              <a:rPr dirty="0"/>
              <a:t>: </a:t>
            </a:r>
            <a:r>
              <a:rPr lang="en-ID" sz="3600" dirty="0" err="1"/>
              <a:t>Operasionalisasi</a:t>
            </a:r>
            <a:r>
              <a:rPr lang="en-ID" sz="3600" dirty="0"/>
              <a:t> </a:t>
            </a:r>
            <a:r>
              <a:rPr lang="en-ID" sz="3600" dirty="0" err="1"/>
              <a:t>Masalah</a:t>
            </a:r>
            <a:r>
              <a:rPr lang="en-ID" sz="3600" dirty="0"/>
              <a:t> → </a:t>
            </a:r>
            <a:r>
              <a:rPr lang="en-ID" sz="3600" dirty="0" err="1"/>
              <a:t>Metrik</a:t>
            </a:r>
            <a:r>
              <a:rPr lang="en-ID" sz="3600" dirty="0"/>
              <a:t> &amp; </a:t>
            </a:r>
            <a:r>
              <a:rPr lang="en-ID" sz="3600" dirty="0" err="1"/>
              <a:t>Indikator</a:t>
            </a:r>
            <a:r>
              <a:rPr lang="en-ID" sz="3600" dirty="0"/>
              <a:t> - SDE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5C599-41D2-4183-CB98-479E1832E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sz="2400" dirty="0"/>
              <a:t>Tujuan: </a:t>
            </a:r>
            <a:r>
              <a:rPr lang="en-ID" sz="2400" dirty="0" err="1"/>
              <a:t>mengubah</a:t>
            </a:r>
            <a:r>
              <a:rPr lang="en-ID" sz="2400" dirty="0"/>
              <a:t> </a:t>
            </a:r>
            <a:r>
              <a:rPr lang="en-ID" sz="2400" dirty="0" err="1"/>
              <a:t>keluhan</a:t>
            </a:r>
            <a:r>
              <a:rPr lang="en-ID" sz="2400" dirty="0"/>
              <a:t>/</a:t>
            </a:r>
            <a:r>
              <a:rPr lang="en-ID" sz="2400" dirty="0" err="1"/>
              <a:t>dugaan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indikator</a:t>
            </a:r>
            <a:r>
              <a:rPr lang="en-ID" sz="2400" dirty="0"/>
              <a:t> </a:t>
            </a:r>
            <a:r>
              <a:rPr lang="en-ID" sz="2400" dirty="0" err="1"/>
              <a:t>terukur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Lakukan</a:t>
            </a:r>
            <a:r>
              <a:rPr lang="en-ID" sz="2400" dirty="0"/>
              <a:t> (</a:t>
            </a:r>
            <a:r>
              <a:rPr lang="en-ID" sz="2400" dirty="0" err="1"/>
              <a:t>pilih</a:t>
            </a:r>
            <a:r>
              <a:rPr lang="en-ID" sz="2400" dirty="0"/>
              <a:t> </a:t>
            </a:r>
            <a:r>
              <a:rPr lang="en-ID" sz="2400" dirty="0" err="1"/>
              <a:t>sesuai</a:t>
            </a:r>
            <a:r>
              <a:rPr lang="en-ID" sz="2400" dirty="0"/>
              <a:t> SDE):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/>
              <a:t>Reliability/Release: Change Failure Rate, MTTR, Lead Time for Changes, Deployment Frequency.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/>
              <a:t>Kinerja: p50/p95/p99 latency, throughput, error rate (4xx/5xx), timeouts.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 err="1"/>
              <a:t>Kualitas</a:t>
            </a:r>
            <a:r>
              <a:rPr lang="en-ID" sz="2400" dirty="0"/>
              <a:t> Kode/QA: test coverage, defect density, code smells, maintainability index.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 err="1"/>
              <a:t>Produk</a:t>
            </a:r>
            <a:r>
              <a:rPr lang="en-ID" sz="2400" dirty="0"/>
              <a:t>/UX: crash-free rate, retention, task success rate.</a:t>
            </a:r>
          </a:p>
          <a:p>
            <a:r>
              <a:rPr lang="en-ID" sz="2400" dirty="0"/>
              <a:t>Output: daftar 3–5 </a:t>
            </a:r>
            <a:r>
              <a:rPr lang="en-ID" sz="2400" dirty="0" err="1"/>
              <a:t>metrik</a:t>
            </a:r>
            <a:r>
              <a:rPr lang="en-ID" sz="2400" dirty="0"/>
              <a:t> </a:t>
            </a:r>
            <a:r>
              <a:rPr lang="en-ID" sz="2400" dirty="0" err="1"/>
              <a:t>utama</a:t>
            </a:r>
            <a:r>
              <a:rPr lang="en-ID" sz="2400" dirty="0"/>
              <a:t> (</a:t>
            </a:r>
            <a:r>
              <a:rPr lang="en-ID" sz="2400" dirty="0" err="1"/>
              <a:t>definisi</a:t>
            </a:r>
            <a:r>
              <a:rPr lang="en-ID" sz="2400" dirty="0"/>
              <a:t> + </a:t>
            </a:r>
            <a:r>
              <a:rPr lang="en-ID" sz="2400" dirty="0" err="1"/>
              <a:t>satuan</a:t>
            </a:r>
            <a:r>
              <a:rPr lang="en-ID" sz="2400" dirty="0"/>
              <a:t> + </a:t>
            </a:r>
            <a:r>
              <a:rPr lang="en-ID" sz="2400" dirty="0" err="1"/>
              <a:t>cara</a:t>
            </a:r>
            <a:r>
              <a:rPr lang="en-ID" sz="2400" dirty="0"/>
              <a:t> </a:t>
            </a:r>
            <a:r>
              <a:rPr lang="en-ID" sz="2400" dirty="0" err="1"/>
              <a:t>hitung</a:t>
            </a:r>
            <a:r>
              <a:rPr lang="en-ID" sz="2400" dirty="0"/>
              <a:t>).</a:t>
            </a:r>
          </a:p>
          <a:p>
            <a:r>
              <a:rPr lang="en-ID" sz="2400" dirty="0" err="1"/>
              <a:t>Contoh</a:t>
            </a:r>
            <a:r>
              <a:rPr lang="en-ID" sz="2400" dirty="0"/>
              <a:t>:</a:t>
            </a:r>
          </a:p>
          <a:p>
            <a:pPr marL="720725" indent="-366713">
              <a:buFont typeface="Wingdings" panose="05000000000000000000" pitchFamily="2" charset="2"/>
              <a:buChar char="Ø"/>
            </a:pPr>
            <a:r>
              <a:rPr lang="en-ID" sz="2400" dirty="0"/>
              <a:t>Change Failure Rate = (</a:t>
            </a:r>
            <a:r>
              <a:rPr lang="en-ID" sz="2400" dirty="0" err="1"/>
              <a:t>Jumlah</a:t>
            </a:r>
            <a:r>
              <a:rPr lang="en-ID" sz="2400" dirty="0"/>
              <a:t> </a:t>
            </a:r>
            <a:r>
              <a:rPr lang="en-ID" sz="2400" dirty="0" err="1"/>
              <a:t>rilis</a:t>
            </a:r>
            <a:r>
              <a:rPr lang="en-ID" sz="2400" dirty="0"/>
              <a:t> </a:t>
            </a:r>
            <a:r>
              <a:rPr lang="en-ID" sz="2400" dirty="0" err="1"/>
              <a:t>gagal</a:t>
            </a:r>
            <a:r>
              <a:rPr lang="en-ID" sz="2400" dirty="0"/>
              <a:t> ÷ Total </a:t>
            </a:r>
            <a:r>
              <a:rPr lang="en-ID" sz="2400" dirty="0" err="1"/>
              <a:t>rilis</a:t>
            </a:r>
            <a:r>
              <a:rPr lang="en-ID" sz="2400" dirty="0"/>
              <a:t>) × 100%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745556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DFE9C-8B97-2A99-35CD-907022FD2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514F-5881-05B0-4A12-B97FD81F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Langkah </a:t>
            </a:r>
            <a:r>
              <a:rPr lang="en-US" dirty="0"/>
              <a:t>2</a:t>
            </a:r>
            <a:r>
              <a:rPr dirty="0"/>
              <a:t>: </a:t>
            </a:r>
            <a:r>
              <a:rPr lang="en-ID" sz="3600" dirty="0" err="1"/>
              <a:t>Operasionalisasi</a:t>
            </a:r>
            <a:r>
              <a:rPr lang="en-ID" sz="3600" dirty="0"/>
              <a:t> </a:t>
            </a:r>
            <a:r>
              <a:rPr lang="en-ID" sz="3600" dirty="0" err="1"/>
              <a:t>Masalah</a:t>
            </a:r>
            <a:r>
              <a:rPr lang="en-ID" sz="3600" dirty="0"/>
              <a:t> → </a:t>
            </a:r>
            <a:r>
              <a:rPr lang="en-ID" sz="3600" dirty="0" err="1"/>
              <a:t>Metrik</a:t>
            </a:r>
            <a:r>
              <a:rPr lang="en-ID" sz="3600" dirty="0"/>
              <a:t> &amp; </a:t>
            </a:r>
            <a:r>
              <a:rPr lang="en-ID" sz="3600" dirty="0" err="1"/>
              <a:t>Indikator</a:t>
            </a:r>
            <a:r>
              <a:rPr lang="en-ID" sz="3600" dirty="0"/>
              <a:t> - AI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A095-67C9-EA7F-955A-7C6917B4B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sz="2400" dirty="0"/>
              <a:t>Tujuan: </a:t>
            </a:r>
            <a:r>
              <a:rPr lang="en-ID" sz="2400" dirty="0" err="1"/>
              <a:t>mengubah</a:t>
            </a:r>
            <a:r>
              <a:rPr lang="en-ID" sz="2400" dirty="0"/>
              <a:t> </a:t>
            </a:r>
            <a:r>
              <a:rPr lang="en-ID" sz="2400" dirty="0" err="1"/>
              <a:t>keluhan</a:t>
            </a:r>
            <a:r>
              <a:rPr lang="en-ID" sz="2400" dirty="0"/>
              <a:t>/</a:t>
            </a:r>
            <a:r>
              <a:rPr lang="en-ID" sz="2400" dirty="0" err="1"/>
              <a:t>dugaan</a:t>
            </a:r>
            <a:r>
              <a:rPr lang="en-ID" sz="2400" dirty="0"/>
              <a:t> </a:t>
            </a:r>
            <a:r>
              <a:rPr lang="en-ID" sz="2400" dirty="0" err="1"/>
              <a:t>menjadi</a:t>
            </a:r>
            <a:r>
              <a:rPr lang="en-ID" sz="2400" dirty="0"/>
              <a:t> </a:t>
            </a:r>
            <a:r>
              <a:rPr lang="en-ID" sz="2400" dirty="0" err="1"/>
              <a:t>indikator</a:t>
            </a:r>
            <a:r>
              <a:rPr lang="en-ID" sz="2400" dirty="0"/>
              <a:t> </a:t>
            </a:r>
            <a:r>
              <a:rPr lang="en-ID" sz="2400" dirty="0" err="1"/>
              <a:t>terukur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Lakukan</a:t>
            </a:r>
            <a:r>
              <a:rPr lang="en-ID" sz="2400" dirty="0"/>
              <a:t> (</a:t>
            </a:r>
            <a:r>
              <a:rPr lang="en-ID" sz="2400" dirty="0" err="1"/>
              <a:t>pilih</a:t>
            </a:r>
            <a:r>
              <a:rPr lang="en-ID" sz="2400" dirty="0"/>
              <a:t> </a:t>
            </a:r>
            <a:r>
              <a:rPr lang="en-ID" sz="2400" dirty="0" err="1"/>
              <a:t>sesuai</a:t>
            </a:r>
            <a:r>
              <a:rPr lang="en-ID" sz="2400" dirty="0"/>
              <a:t> SDE):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US" sz="2400" b="1" dirty="0"/>
              <a:t>Reliability/Deployment (</a:t>
            </a:r>
            <a:r>
              <a:rPr lang="en-US" sz="2400" b="1" dirty="0" err="1"/>
              <a:t>MLOps</a:t>
            </a:r>
            <a:r>
              <a:rPr lang="en-US" sz="2400" b="1" dirty="0"/>
              <a:t>):</a:t>
            </a:r>
            <a:r>
              <a:rPr lang="en-US" sz="2400" dirty="0"/>
              <a:t> Model Drift Rate, Model Downtime, Inference Latency.</a:t>
            </a:r>
            <a:endParaRPr lang="en-ID" sz="2400" dirty="0"/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b="1" dirty="0"/>
              <a:t>Kinerja Model (Performance):</a:t>
            </a:r>
            <a:r>
              <a:rPr lang="en-ID" sz="2400" dirty="0"/>
              <a:t> Accuracy, Precision, Recall, F1-score, AUC.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US" sz="2400" b="1" dirty="0" err="1"/>
              <a:t>Kualitas</a:t>
            </a:r>
            <a:r>
              <a:rPr lang="en-US" sz="2400" b="1" dirty="0"/>
              <a:t> Data/Training:</a:t>
            </a:r>
            <a:r>
              <a:rPr lang="en-US" sz="2400" dirty="0"/>
              <a:t> Missing Value Ratio, Class Imbalance Ratio, Data Drift % </a:t>
            </a:r>
            <a:r>
              <a:rPr lang="en-US" sz="2400" dirty="0" err="1"/>
              <a:t>antar</a:t>
            </a:r>
            <a:r>
              <a:rPr lang="en-US" sz="2400" dirty="0"/>
              <a:t> batch.</a:t>
            </a:r>
            <a:endParaRPr lang="en-ID" sz="2400" dirty="0"/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b="1" dirty="0" err="1"/>
              <a:t>Produk</a:t>
            </a:r>
            <a:r>
              <a:rPr lang="en-ID" sz="2400" b="1" dirty="0"/>
              <a:t>/UX </a:t>
            </a:r>
            <a:r>
              <a:rPr lang="en-ID" sz="2400" b="1" dirty="0" err="1"/>
              <a:t>berbasis</a:t>
            </a:r>
            <a:r>
              <a:rPr lang="en-ID" sz="2400" b="1" dirty="0"/>
              <a:t> AI:</a:t>
            </a:r>
            <a:r>
              <a:rPr lang="en-ID" sz="2400" dirty="0"/>
              <a:t> User Satisfaction Score (post-AI prediction), Task Success Rate (</a:t>
            </a:r>
            <a:r>
              <a:rPr lang="en-ID" sz="2400" dirty="0" err="1"/>
              <a:t>aplikasi</a:t>
            </a:r>
            <a:r>
              <a:rPr lang="en-ID" sz="2400" dirty="0"/>
              <a:t> yang </a:t>
            </a:r>
            <a:r>
              <a:rPr lang="en-ID" sz="2400" dirty="0" err="1"/>
              <a:t>pakai</a:t>
            </a:r>
            <a:r>
              <a:rPr lang="en-ID" sz="2400" dirty="0"/>
              <a:t> AI), Error Impact Rate (</a:t>
            </a:r>
            <a:r>
              <a:rPr lang="en-ID" sz="2400" dirty="0" err="1"/>
              <a:t>jumlah</a:t>
            </a:r>
            <a:r>
              <a:rPr lang="en-ID" sz="2400" dirty="0"/>
              <a:t> </a:t>
            </a:r>
            <a:r>
              <a:rPr lang="en-ID" sz="2400" dirty="0" err="1"/>
              <a:t>prediksi</a:t>
            </a:r>
            <a:r>
              <a:rPr lang="en-ID" sz="2400" dirty="0"/>
              <a:t> salah yang </a:t>
            </a:r>
            <a:r>
              <a:rPr lang="en-ID" sz="2400" dirty="0" err="1"/>
              <a:t>berdampak</a:t>
            </a:r>
            <a:r>
              <a:rPr lang="en-ID" sz="2400" dirty="0"/>
              <a:t> </a:t>
            </a:r>
            <a:r>
              <a:rPr lang="en-ID" sz="2400" dirty="0" err="1"/>
              <a:t>nyata</a:t>
            </a:r>
            <a:r>
              <a:rPr lang="en-ID" sz="2400" dirty="0"/>
              <a:t>).</a:t>
            </a:r>
          </a:p>
          <a:p>
            <a:r>
              <a:rPr lang="en-ID" sz="2400" dirty="0"/>
              <a:t>Output: daftar 3–5 </a:t>
            </a:r>
            <a:r>
              <a:rPr lang="en-ID" sz="2400" dirty="0" err="1"/>
              <a:t>metrik</a:t>
            </a:r>
            <a:r>
              <a:rPr lang="en-ID" sz="2400" dirty="0"/>
              <a:t> </a:t>
            </a:r>
            <a:r>
              <a:rPr lang="en-ID" sz="2400" dirty="0" err="1"/>
              <a:t>utama</a:t>
            </a:r>
            <a:r>
              <a:rPr lang="en-ID" sz="2400" dirty="0"/>
              <a:t> (</a:t>
            </a:r>
            <a:r>
              <a:rPr lang="en-ID" sz="2400" dirty="0" err="1"/>
              <a:t>definisi</a:t>
            </a:r>
            <a:r>
              <a:rPr lang="en-ID" sz="2400" dirty="0"/>
              <a:t> + </a:t>
            </a:r>
            <a:r>
              <a:rPr lang="en-ID" sz="2400" dirty="0" err="1"/>
              <a:t>satuan</a:t>
            </a:r>
            <a:r>
              <a:rPr lang="en-ID" sz="2400" dirty="0"/>
              <a:t> + </a:t>
            </a:r>
            <a:r>
              <a:rPr lang="en-ID" sz="2400" dirty="0" err="1"/>
              <a:t>cara</a:t>
            </a:r>
            <a:r>
              <a:rPr lang="en-ID" sz="2400" dirty="0"/>
              <a:t> </a:t>
            </a:r>
            <a:r>
              <a:rPr lang="en-ID" sz="2400" dirty="0" err="1"/>
              <a:t>hitung</a:t>
            </a:r>
            <a:r>
              <a:rPr lang="en-ID" sz="2400" dirty="0"/>
              <a:t>).</a:t>
            </a:r>
          </a:p>
          <a:p>
            <a:r>
              <a:rPr lang="en-ID" sz="2400" dirty="0" err="1"/>
              <a:t>Contoh</a:t>
            </a:r>
            <a:r>
              <a:rPr lang="en-ID" sz="2400" dirty="0"/>
              <a:t>:</a:t>
            </a:r>
          </a:p>
          <a:p>
            <a:pPr marL="720725" indent="-366713">
              <a:buFont typeface="Wingdings" panose="05000000000000000000" pitchFamily="2" charset="2"/>
              <a:buChar char="Ø"/>
            </a:pPr>
            <a:r>
              <a:rPr lang="en-ID" sz="2400" b="1" dirty="0"/>
              <a:t>F1-score</a:t>
            </a:r>
            <a:r>
              <a:rPr lang="en-ID" sz="2400" dirty="0"/>
              <a:t> = 2 × (Precision × Recall ÷ (Precision + Recall))</a:t>
            </a:r>
            <a:br>
              <a:rPr lang="en-ID" sz="2400" dirty="0"/>
            </a:br>
            <a:r>
              <a:rPr lang="en-ID" sz="2400" dirty="0"/>
              <a:t>→ </a:t>
            </a:r>
            <a:r>
              <a:rPr lang="en-ID" sz="2400" dirty="0" err="1"/>
              <a:t>satuan</a:t>
            </a:r>
            <a:r>
              <a:rPr lang="en-ID" sz="2400" dirty="0"/>
              <a:t>: </a:t>
            </a:r>
            <a:r>
              <a:rPr lang="en-ID" sz="2400" dirty="0" err="1"/>
              <a:t>rasio</a:t>
            </a:r>
            <a:r>
              <a:rPr lang="en-ID" sz="2400" dirty="0"/>
              <a:t> (0–1).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72303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2ED208-A716-ECBB-64AD-C6C5F45E7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3EB2-E770-6600-9940-1553B24F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Langkah </a:t>
            </a:r>
            <a:r>
              <a:rPr lang="en-US" dirty="0"/>
              <a:t>3</a:t>
            </a:r>
            <a:r>
              <a:rPr dirty="0"/>
              <a:t>: </a:t>
            </a:r>
            <a:r>
              <a:rPr lang="en-ID" sz="3600" dirty="0" err="1"/>
              <a:t>Inventarisasi</a:t>
            </a:r>
            <a:r>
              <a:rPr lang="en-ID" sz="3600" dirty="0"/>
              <a:t> </a:t>
            </a:r>
            <a:r>
              <a:rPr lang="en-ID" sz="3600" dirty="0" err="1"/>
              <a:t>Sumber</a:t>
            </a:r>
            <a:r>
              <a:rPr lang="en-ID" sz="3600" dirty="0"/>
              <a:t> Data &amp; Akses - SDE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AE11F-B8CF-ACE1-576B-C1DD7F7B4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/>
          </a:bodyPr>
          <a:lstStyle/>
          <a:p>
            <a:r>
              <a:rPr lang="en-ID" sz="2400" dirty="0"/>
              <a:t>Tujuan: </a:t>
            </a:r>
            <a:r>
              <a:rPr lang="en-ID" sz="2400" dirty="0" err="1"/>
              <a:t>memastikan</a:t>
            </a:r>
            <a:r>
              <a:rPr lang="en-ID" sz="2400" dirty="0"/>
              <a:t> </a:t>
            </a:r>
            <a:r>
              <a:rPr lang="en-ID" sz="2400" dirty="0" err="1"/>
              <a:t>ketersediaan</a:t>
            </a:r>
            <a:r>
              <a:rPr lang="en-ID" sz="2400" dirty="0"/>
              <a:t> data valid dan legal.</a:t>
            </a:r>
          </a:p>
          <a:p>
            <a:r>
              <a:rPr lang="en-ID" sz="2400" dirty="0" err="1"/>
              <a:t>Lakukan</a:t>
            </a:r>
            <a:r>
              <a:rPr lang="en-ID" sz="2400" dirty="0"/>
              <a:t>: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 err="1"/>
              <a:t>Petakan</a:t>
            </a:r>
            <a:r>
              <a:rPr lang="en-ID" sz="2400" dirty="0"/>
              <a:t> </a:t>
            </a:r>
            <a:r>
              <a:rPr lang="en-ID" sz="2400" dirty="0" err="1"/>
              <a:t>sumber</a:t>
            </a:r>
            <a:r>
              <a:rPr lang="en-ID" sz="2400" dirty="0"/>
              <a:t>: log </a:t>
            </a:r>
            <a:r>
              <a:rPr lang="en-ID" sz="2400" dirty="0" err="1"/>
              <a:t>aplikasi</a:t>
            </a:r>
            <a:r>
              <a:rPr lang="en-ID" sz="2400" dirty="0"/>
              <a:t> (ELK/Grafana), APM (New Relic/Datadog), issue tracker (Jira), repo (Git), CI/CD (GitHub Actions/GitLab), analytics (GA4/</a:t>
            </a:r>
            <a:r>
              <a:rPr lang="en-ID" sz="2400" dirty="0" err="1"/>
              <a:t>Matomo</a:t>
            </a:r>
            <a:r>
              <a:rPr lang="en-ID" sz="2400" dirty="0"/>
              <a:t>), DB/warehouse.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/>
              <a:t>Catat format, </a:t>
            </a:r>
            <a:r>
              <a:rPr lang="en-ID" sz="2400" dirty="0" err="1"/>
              <a:t>frekuensi</a:t>
            </a:r>
            <a:r>
              <a:rPr lang="en-ID" sz="2400" dirty="0"/>
              <a:t>, </a:t>
            </a:r>
            <a:r>
              <a:rPr lang="en-ID" sz="2400" dirty="0" err="1"/>
              <a:t>periode</a:t>
            </a:r>
            <a:r>
              <a:rPr lang="en-ID" sz="2400" dirty="0"/>
              <a:t> data; </a:t>
            </a:r>
            <a:r>
              <a:rPr lang="en-ID" sz="2400" dirty="0" err="1"/>
              <a:t>siapa</a:t>
            </a:r>
            <a:r>
              <a:rPr lang="en-ID" sz="2400" dirty="0"/>
              <a:t> </a:t>
            </a:r>
            <a:r>
              <a:rPr lang="en-ID" sz="2400" dirty="0" err="1"/>
              <a:t>pemilik</a:t>
            </a:r>
            <a:r>
              <a:rPr lang="en-ID" sz="2400" dirty="0"/>
              <a:t> </a:t>
            </a:r>
            <a:r>
              <a:rPr lang="en-ID" sz="2400" dirty="0" err="1"/>
              <a:t>datanya</a:t>
            </a:r>
            <a:r>
              <a:rPr lang="en-ID" sz="2400" dirty="0"/>
              <a:t>.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 err="1"/>
              <a:t>Pastikan</a:t>
            </a:r>
            <a:r>
              <a:rPr lang="en-ID" sz="2400" dirty="0"/>
              <a:t> </a:t>
            </a:r>
            <a:r>
              <a:rPr lang="en-ID" sz="2400" dirty="0" err="1"/>
              <a:t>izin</a:t>
            </a:r>
            <a:r>
              <a:rPr lang="en-ID" sz="2400" dirty="0"/>
              <a:t>, </a:t>
            </a:r>
            <a:r>
              <a:rPr lang="en-ID" sz="2400" dirty="0" err="1"/>
              <a:t>privasi</a:t>
            </a:r>
            <a:r>
              <a:rPr lang="en-ID" sz="2400" dirty="0"/>
              <a:t>, dan </a:t>
            </a:r>
            <a:r>
              <a:rPr lang="en-ID" sz="2400" dirty="0" err="1"/>
              <a:t>etika</a:t>
            </a:r>
            <a:r>
              <a:rPr lang="en-ID" sz="2400" dirty="0"/>
              <a:t> (PII/PDPA/GDPR; anonymization/pseudonymization).</a:t>
            </a:r>
          </a:p>
          <a:p>
            <a:r>
              <a:rPr lang="en-ID" sz="2400" dirty="0"/>
              <a:t>Output: </a:t>
            </a:r>
            <a:r>
              <a:rPr lang="en-ID" sz="2400" dirty="0" err="1"/>
              <a:t>tabel</a:t>
            </a:r>
            <a:r>
              <a:rPr lang="en-ID" sz="2400" dirty="0"/>
              <a:t> “data </a:t>
            </a:r>
            <a:r>
              <a:rPr lang="en-ID" sz="2400" dirty="0" err="1"/>
              <a:t>catalog</a:t>
            </a:r>
            <a:r>
              <a:rPr lang="en-ID" sz="2400" dirty="0"/>
              <a:t>” (</a:t>
            </a:r>
            <a:r>
              <a:rPr lang="en-ID" sz="2400" dirty="0" err="1"/>
              <a:t>sumber</a:t>
            </a:r>
            <a:r>
              <a:rPr lang="en-ID" sz="2400" dirty="0"/>
              <a:t>, </a:t>
            </a:r>
            <a:r>
              <a:rPr lang="en-ID" sz="2400" dirty="0" err="1"/>
              <a:t>kolom</a:t>
            </a:r>
            <a:r>
              <a:rPr lang="en-ID" sz="2400" dirty="0"/>
              <a:t> </a:t>
            </a:r>
            <a:r>
              <a:rPr lang="en-ID" sz="2400" dirty="0" err="1"/>
              <a:t>kunci</a:t>
            </a:r>
            <a:r>
              <a:rPr lang="en-ID" sz="2400" dirty="0"/>
              <a:t>, </a:t>
            </a:r>
            <a:r>
              <a:rPr lang="en-ID" sz="2400" dirty="0" err="1"/>
              <a:t>periode</a:t>
            </a:r>
            <a:r>
              <a:rPr lang="en-ID" sz="2400" dirty="0"/>
              <a:t>, </a:t>
            </a:r>
            <a:r>
              <a:rPr lang="en-ID" sz="2400" dirty="0" err="1"/>
              <a:t>akses</a:t>
            </a:r>
            <a:r>
              <a:rPr lang="en-ID" sz="2400" dirty="0"/>
              <a:t>, </a:t>
            </a:r>
            <a:r>
              <a:rPr lang="en-ID" sz="2400" dirty="0" err="1"/>
              <a:t>risiko</a:t>
            </a:r>
            <a:r>
              <a:rPr lang="en-ID" sz="2400" dirty="0"/>
              <a:t>).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70847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E355D-8B49-2912-66C3-4EC9657BF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1CCF-70A4-7E7B-4587-2AD63763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Langkah </a:t>
            </a:r>
            <a:r>
              <a:rPr lang="en-US" dirty="0"/>
              <a:t>3</a:t>
            </a:r>
            <a:r>
              <a:rPr dirty="0"/>
              <a:t>: </a:t>
            </a:r>
            <a:r>
              <a:rPr lang="en-ID" sz="3600" dirty="0" err="1"/>
              <a:t>Inventarisasi</a:t>
            </a:r>
            <a:r>
              <a:rPr lang="en-ID" sz="3600" dirty="0"/>
              <a:t> </a:t>
            </a:r>
            <a:r>
              <a:rPr lang="en-ID" sz="3600" dirty="0" err="1"/>
              <a:t>Sumber</a:t>
            </a:r>
            <a:r>
              <a:rPr lang="en-ID" sz="3600" dirty="0"/>
              <a:t> Data &amp; Akses - AI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2C51-9313-B069-E529-927C3954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/>
          </a:bodyPr>
          <a:lstStyle/>
          <a:p>
            <a:r>
              <a:rPr lang="en-ID" sz="2400" dirty="0"/>
              <a:t>Tujuan: </a:t>
            </a:r>
            <a:r>
              <a:rPr lang="en-ID" sz="2400" dirty="0" err="1"/>
              <a:t>memastikan</a:t>
            </a:r>
            <a:r>
              <a:rPr lang="en-ID" sz="2400" dirty="0"/>
              <a:t> </a:t>
            </a:r>
            <a:r>
              <a:rPr lang="en-ID" sz="2400" dirty="0" err="1"/>
              <a:t>ketersediaan</a:t>
            </a:r>
            <a:r>
              <a:rPr lang="en-ID" sz="2400" dirty="0"/>
              <a:t> data valid dan legal.</a:t>
            </a:r>
          </a:p>
          <a:p>
            <a:r>
              <a:rPr lang="en-ID" sz="2400" dirty="0" err="1"/>
              <a:t>Lakukan</a:t>
            </a:r>
            <a:r>
              <a:rPr lang="en-ID" sz="2400" dirty="0"/>
              <a:t>: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b="1" dirty="0" err="1"/>
              <a:t>Petakan</a:t>
            </a:r>
            <a:r>
              <a:rPr lang="en-ID" sz="2400" b="1" dirty="0"/>
              <a:t> </a:t>
            </a:r>
            <a:r>
              <a:rPr lang="en-ID" sz="2400" b="1" dirty="0" err="1"/>
              <a:t>sumber</a:t>
            </a:r>
            <a:r>
              <a:rPr lang="en-ID" sz="2400" b="1" dirty="0"/>
              <a:t> data</a:t>
            </a:r>
            <a:r>
              <a:rPr lang="en-ID" sz="2400" dirty="0"/>
              <a:t>: dataset </a:t>
            </a:r>
            <a:r>
              <a:rPr lang="en-ID" sz="2400" dirty="0" err="1"/>
              <a:t>publik</a:t>
            </a:r>
            <a:r>
              <a:rPr lang="en-ID" sz="2400" dirty="0"/>
              <a:t> (Kaggle, UCI), internal (DB </a:t>
            </a:r>
            <a:r>
              <a:rPr lang="en-ID" sz="2400" dirty="0" err="1"/>
              <a:t>medis</a:t>
            </a:r>
            <a:r>
              <a:rPr lang="en-ID" sz="2400" dirty="0"/>
              <a:t>, sensor IoT, log </a:t>
            </a:r>
            <a:r>
              <a:rPr lang="en-ID" sz="2400" dirty="0" err="1"/>
              <a:t>aplikasi</a:t>
            </a:r>
            <a:r>
              <a:rPr lang="en-ID" sz="2400" dirty="0"/>
              <a:t> AI), data </a:t>
            </a:r>
            <a:r>
              <a:rPr lang="en-ID" sz="2400" dirty="0" err="1"/>
              <a:t>observasi</a:t>
            </a:r>
            <a:r>
              <a:rPr lang="en-ID" sz="2400" dirty="0"/>
              <a:t> (APM/monitoring), issue tracker (feedback </a:t>
            </a:r>
            <a:r>
              <a:rPr lang="en-ID" sz="2400" dirty="0" err="1"/>
              <a:t>pengguna</a:t>
            </a:r>
            <a:r>
              <a:rPr lang="en-ID" sz="2400" dirty="0"/>
              <a:t>), </a:t>
            </a:r>
            <a:r>
              <a:rPr lang="en-ID" sz="2400" dirty="0" err="1"/>
              <a:t>repositori</a:t>
            </a:r>
            <a:r>
              <a:rPr lang="en-ID" sz="2400" dirty="0"/>
              <a:t> model/</a:t>
            </a:r>
            <a:r>
              <a:rPr lang="en-ID" sz="2400" dirty="0" err="1"/>
              <a:t>eksperimen</a:t>
            </a:r>
            <a:r>
              <a:rPr lang="en-ID" sz="2400" dirty="0"/>
              <a:t> (Git/DVC/</a:t>
            </a:r>
            <a:r>
              <a:rPr lang="en-ID" sz="2400" dirty="0" err="1"/>
              <a:t>MLflow</a:t>
            </a:r>
            <a:r>
              <a:rPr lang="en-ID" sz="2400" dirty="0"/>
              <a:t>).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b="1" dirty="0"/>
              <a:t>Catat detail data</a:t>
            </a:r>
            <a:r>
              <a:rPr lang="en-ID" sz="2400" dirty="0"/>
              <a:t>: format (CSV, Parquet, JSON, </a:t>
            </a:r>
            <a:r>
              <a:rPr lang="en-ID" sz="2400" dirty="0" err="1"/>
              <a:t>gambar</a:t>
            </a:r>
            <a:r>
              <a:rPr lang="en-ID" sz="2400" dirty="0"/>
              <a:t>, </a:t>
            </a:r>
            <a:r>
              <a:rPr lang="en-ID" sz="2400" dirty="0" err="1"/>
              <a:t>teks</a:t>
            </a:r>
            <a:r>
              <a:rPr lang="en-ID" sz="2400" dirty="0"/>
              <a:t>), </a:t>
            </a:r>
            <a:r>
              <a:rPr lang="en-ID" sz="2400" dirty="0" err="1"/>
              <a:t>frekuensi</a:t>
            </a:r>
            <a:r>
              <a:rPr lang="en-ID" sz="2400" dirty="0"/>
              <a:t> update (real-time, </a:t>
            </a:r>
            <a:r>
              <a:rPr lang="en-ID" sz="2400" dirty="0" err="1"/>
              <a:t>harian</a:t>
            </a:r>
            <a:r>
              <a:rPr lang="en-ID" sz="2400" dirty="0"/>
              <a:t>, </a:t>
            </a:r>
            <a:r>
              <a:rPr lang="en-ID" sz="2400" dirty="0" err="1"/>
              <a:t>bulanan</a:t>
            </a:r>
            <a:r>
              <a:rPr lang="en-ID" sz="2400" dirty="0"/>
              <a:t>), </a:t>
            </a:r>
            <a:r>
              <a:rPr lang="en-ID" sz="2400" dirty="0" err="1"/>
              <a:t>periode</a:t>
            </a:r>
            <a:r>
              <a:rPr lang="en-ID" sz="2400" dirty="0"/>
              <a:t> </a:t>
            </a:r>
            <a:r>
              <a:rPr lang="en-ID" sz="2400" dirty="0" err="1"/>
              <a:t>cakupan</a:t>
            </a:r>
            <a:r>
              <a:rPr lang="en-ID" sz="2400" dirty="0"/>
              <a:t> (</a:t>
            </a:r>
            <a:r>
              <a:rPr lang="en-ID" sz="2400" dirty="0" err="1"/>
              <a:t>tahun</a:t>
            </a:r>
            <a:r>
              <a:rPr lang="en-ID" sz="2400" dirty="0"/>
              <a:t>, </a:t>
            </a:r>
            <a:r>
              <a:rPr lang="en-ID" sz="2400" dirty="0" err="1"/>
              <a:t>bulan</a:t>
            </a:r>
            <a:r>
              <a:rPr lang="en-ID" sz="2400" dirty="0"/>
              <a:t>), </a:t>
            </a:r>
            <a:r>
              <a:rPr lang="en-ID" sz="2400" dirty="0" err="1"/>
              <a:t>siapa</a:t>
            </a:r>
            <a:r>
              <a:rPr lang="en-ID" sz="2400" dirty="0"/>
              <a:t> </a:t>
            </a:r>
            <a:r>
              <a:rPr lang="en-ID" sz="2400" dirty="0" err="1"/>
              <a:t>pemilik</a:t>
            </a:r>
            <a:r>
              <a:rPr lang="en-ID" sz="2400" dirty="0"/>
              <a:t> data (</a:t>
            </a:r>
            <a:r>
              <a:rPr lang="en-ID" sz="2400" dirty="0" err="1"/>
              <a:t>tim</a:t>
            </a:r>
            <a:r>
              <a:rPr lang="en-ID" sz="2400" dirty="0"/>
              <a:t> data, </a:t>
            </a:r>
            <a:r>
              <a:rPr lang="en-ID" sz="2400" dirty="0" err="1"/>
              <a:t>instansi</a:t>
            </a:r>
            <a:r>
              <a:rPr lang="en-ID" sz="2400" dirty="0"/>
              <a:t>, </a:t>
            </a:r>
            <a:r>
              <a:rPr lang="en-ID" sz="2400" dirty="0" err="1"/>
              <a:t>pihak</a:t>
            </a:r>
            <a:r>
              <a:rPr lang="en-ID" sz="2400" dirty="0"/>
              <a:t> </a:t>
            </a:r>
            <a:r>
              <a:rPr lang="en-ID" sz="2400" dirty="0" err="1"/>
              <a:t>ketiga</a:t>
            </a:r>
            <a:r>
              <a:rPr lang="en-ID" sz="2400" dirty="0"/>
              <a:t>).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b="1" dirty="0" err="1"/>
              <a:t>Pastikan</a:t>
            </a:r>
            <a:r>
              <a:rPr lang="en-ID" sz="2400" b="1" dirty="0"/>
              <a:t> legal &amp; </a:t>
            </a:r>
            <a:r>
              <a:rPr lang="en-ID" sz="2400" b="1" dirty="0" err="1"/>
              <a:t>etis</a:t>
            </a:r>
            <a:r>
              <a:rPr lang="en-ID" sz="2400" dirty="0"/>
              <a:t>: </a:t>
            </a:r>
            <a:r>
              <a:rPr lang="en-ID" sz="2400" dirty="0" err="1"/>
              <a:t>cek</a:t>
            </a:r>
            <a:r>
              <a:rPr lang="en-ID" sz="2400" dirty="0"/>
              <a:t> </a:t>
            </a:r>
            <a:r>
              <a:rPr lang="en-ID" sz="2400" dirty="0" err="1"/>
              <a:t>aturan</a:t>
            </a:r>
            <a:r>
              <a:rPr lang="en-ID" sz="2400" dirty="0"/>
              <a:t> PII (Personally Identifiable Information), PDPA, GDPR; </a:t>
            </a:r>
            <a:r>
              <a:rPr lang="en-ID" sz="2400" dirty="0" err="1"/>
              <a:t>lakukan</a:t>
            </a:r>
            <a:r>
              <a:rPr lang="en-ID" sz="2400" dirty="0"/>
              <a:t> anonymization/pseudonymization </a:t>
            </a:r>
            <a:r>
              <a:rPr lang="en-ID" sz="2400" dirty="0" err="1"/>
              <a:t>jika</a:t>
            </a:r>
            <a:r>
              <a:rPr lang="en-ID" sz="2400" dirty="0"/>
              <a:t> </a:t>
            </a:r>
            <a:r>
              <a:rPr lang="en-ID" sz="2400" dirty="0" err="1"/>
              <a:t>ada</a:t>
            </a:r>
            <a:r>
              <a:rPr lang="en-ID" sz="2400" dirty="0"/>
              <a:t> data sensitive.</a:t>
            </a:r>
          </a:p>
          <a:p>
            <a:r>
              <a:rPr lang="en-ID" sz="2400" dirty="0"/>
              <a:t>Output: </a:t>
            </a:r>
            <a:r>
              <a:rPr lang="en-ID" sz="2400" dirty="0" err="1"/>
              <a:t>tabel</a:t>
            </a:r>
            <a:r>
              <a:rPr lang="en-ID" sz="2400" dirty="0"/>
              <a:t> “data </a:t>
            </a:r>
            <a:r>
              <a:rPr lang="en-ID" sz="2400" dirty="0" err="1"/>
              <a:t>catalog</a:t>
            </a:r>
            <a:r>
              <a:rPr lang="en-ID" sz="2400" dirty="0"/>
              <a:t>” (</a:t>
            </a:r>
            <a:r>
              <a:rPr lang="en-ID" sz="2400" dirty="0" err="1"/>
              <a:t>sumber</a:t>
            </a:r>
            <a:r>
              <a:rPr lang="en-ID" sz="2400" dirty="0"/>
              <a:t>, </a:t>
            </a:r>
            <a:r>
              <a:rPr lang="en-ID" sz="2400" dirty="0" err="1"/>
              <a:t>kolom</a:t>
            </a:r>
            <a:r>
              <a:rPr lang="en-ID" sz="2400" dirty="0"/>
              <a:t> </a:t>
            </a:r>
            <a:r>
              <a:rPr lang="en-ID" sz="2400" dirty="0" err="1"/>
              <a:t>kunci</a:t>
            </a:r>
            <a:r>
              <a:rPr lang="en-ID" sz="2400" dirty="0"/>
              <a:t>, </a:t>
            </a:r>
            <a:r>
              <a:rPr lang="en-ID" sz="2400" dirty="0" err="1"/>
              <a:t>periode</a:t>
            </a:r>
            <a:r>
              <a:rPr lang="en-ID" sz="2400" dirty="0"/>
              <a:t>, </a:t>
            </a:r>
            <a:r>
              <a:rPr lang="en-ID" sz="2400" dirty="0" err="1"/>
              <a:t>akses</a:t>
            </a:r>
            <a:r>
              <a:rPr lang="en-ID" sz="2400" dirty="0"/>
              <a:t>, </a:t>
            </a:r>
            <a:r>
              <a:rPr lang="en-ID" sz="2400" dirty="0" err="1"/>
              <a:t>risiko</a:t>
            </a:r>
            <a:r>
              <a:rPr lang="en-ID" sz="2400" dirty="0"/>
              <a:t>).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81921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7123895-707F-2D59-476C-883091533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C3A1-339A-88D5-3E58-BF7394C2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Langkah </a:t>
            </a:r>
            <a:r>
              <a:rPr lang="en-US" dirty="0"/>
              <a:t>4</a:t>
            </a:r>
            <a:r>
              <a:rPr dirty="0"/>
              <a:t>: </a:t>
            </a:r>
            <a:r>
              <a:rPr lang="en-ID" sz="3600" dirty="0" err="1"/>
              <a:t>Rencana</a:t>
            </a:r>
            <a:r>
              <a:rPr lang="en-ID" sz="3600" dirty="0"/>
              <a:t> </a:t>
            </a:r>
            <a:r>
              <a:rPr lang="en-ID" sz="3600" dirty="0" err="1"/>
              <a:t>Instrumentasi</a:t>
            </a:r>
            <a:r>
              <a:rPr lang="en-ID" sz="3600" dirty="0"/>
              <a:t> &amp; </a:t>
            </a:r>
            <a:r>
              <a:rPr lang="en-ID" sz="3600" dirty="0" err="1"/>
              <a:t>Pengumpulan</a:t>
            </a:r>
            <a:r>
              <a:rPr lang="en-ID" sz="3600" dirty="0"/>
              <a:t> Data - SDE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7C94B-F5C4-D7BB-1C59-07BE70115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/>
          </a:bodyPr>
          <a:lstStyle/>
          <a:p>
            <a:r>
              <a:rPr lang="en-ID" sz="2400" dirty="0"/>
              <a:t>Tujuan: data yang </a:t>
            </a:r>
            <a:r>
              <a:rPr lang="en-ID" sz="2400" dirty="0" err="1"/>
              <a:t>terkumpul</a:t>
            </a:r>
            <a:r>
              <a:rPr lang="en-ID" sz="2400" dirty="0"/>
              <a:t> </a:t>
            </a:r>
            <a:r>
              <a:rPr lang="en-ID" sz="2400" dirty="0" err="1"/>
              <a:t>sesuai</a:t>
            </a:r>
            <a:r>
              <a:rPr lang="en-ID" sz="2400" dirty="0"/>
              <a:t> </a:t>
            </a:r>
            <a:r>
              <a:rPr lang="en-ID" sz="2400" dirty="0" err="1"/>
              <a:t>kebutuhan</a:t>
            </a:r>
            <a:r>
              <a:rPr lang="en-ID" sz="2400" dirty="0"/>
              <a:t> </a:t>
            </a:r>
            <a:r>
              <a:rPr lang="en-ID" sz="2400" dirty="0" err="1"/>
              <a:t>analisis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Lakukan</a:t>
            </a:r>
            <a:r>
              <a:rPr lang="en-ID" sz="2400" dirty="0"/>
              <a:t>:</a:t>
            </a:r>
          </a:p>
          <a:p>
            <a:pPr marL="892175" indent="-434975">
              <a:buFont typeface="Wingdings" panose="05000000000000000000" pitchFamily="2" charset="2"/>
              <a:buChar char="Ø"/>
            </a:pPr>
            <a:r>
              <a:rPr lang="en-ID" sz="2400" dirty="0"/>
              <a:t>Jika log </a:t>
            </a:r>
            <a:r>
              <a:rPr lang="en-ID" sz="2400" dirty="0" err="1"/>
              <a:t>belum</a:t>
            </a:r>
            <a:r>
              <a:rPr lang="en-ID" sz="2400" dirty="0"/>
              <a:t> </a:t>
            </a:r>
            <a:r>
              <a:rPr lang="en-ID" sz="2400" dirty="0" err="1"/>
              <a:t>memadai</a:t>
            </a:r>
            <a:r>
              <a:rPr lang="en-ID" sz="2400" dirty="0"/>
              <a:t>, </a:t>
            </a:r>
            <a:r>
              <a:rPr lang="en-ID" sz="2400" dirty="0" err="1"/>
              <a:t>desain</a:t>
            </a:r>
            <a:r>
              <a:rPr lang="en-ID" sz="2400" dirty="0"/>
              <a:t> event schema (mis. </a:t>
            </a:r>
            <a:r>
              <a:rPr lang="en-ID" sz="2400" dirty="0" err="1"/>
              <a:t>event_time</a:t>
            </a:r>
            <a:r>
              <a:rPr lang="en-ID" sz="2400" dirty="0"/>
              <a:t>, </a:t>
            </a:r>
            <a:r>
              <a:rPr lang="en-ID" sz="2400" dirty="0" err="1"/>
              <a:t>user_id</a:t>
            </a:r>
            <a:r>
              <a:rPr lang="en-ID" sz="2400" dirty="0"/>
              <a:t>, route, </a:t>
            </a:r>
            <a:r>
              <a:rPr lang="en-ID" sz="2400" dirty="0" err="1"/>
              <a:t>status_code</a:t>
            </a:r>
            <a:r>
              <a:rPr lang="en-ID" sz="2400" dirty="0"/>
              <a:t>, </a:t>
            </a:r>
            <a:r>
              <a:rPr lang="en-ID" sz="2400" dirty="0" err="1"/>
              <a:t>duration_ms</a:t>
            </a:r>
            <a:r>
              <a:rPr lang="en-ID" sz="2400" dirty="0"/>
              <a:t>).</a:t>
            </a:r>
          </a:p>
          <a:p>
            <a:pPr marL="892175" indent="-434975">
              <a:buFont typeface="Wingdings" panose="05000000000000000000" pitchFamily="2" charset="2"/>
              <a:buChar char="Ø"/>
            </a:pPr>
            <a:r>
              <a:rPr lang="en-ID" sz="2400" dirty="0" err="1"/>
              <a:t>Tentukan</a:t>
            </a:r>
            <a:r>
              <a:rPr lang="en-ID" sz="2400" dirty="0"/>
              <a:t> </a:t>
            </a:r>
            <a:r>
              <a:rPr lang="en-ID" sz="2400" dirty="0" err="1"/>
              <a:t>jendela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 </a:t>
            </a:r>
            <a:r>
              <a:rPr lang="en-ID" sz="2400" dirty="0" err="1"/>
              <a:t>observasi</a:t>
            </a:r>
            <a:r>
              <a:rPr lang="en-ID" sz="2400" dirty="0"/>
              <a:t> (mis. 12 </a:t>
            </a:r>
            <a:r>
              <a:rPr lang="en-ID" sz="2400" dirty="0" err="1"/>
              <a:t>minggu</a:t>
            </a:r>
            <a:r>
              <a:rPr lang="en-ID" sz="2400" dirty="0"/>
              <a:t>, </a:t>
            </a:r>
            <a:r>
              <a:rPr lang="en-ID" sz="2400" dirty="0" err="1"/>
              <a:t>menyertakan</a:t>
            </a:r>
            <a:r>
              <a:rPr lang="en-ID" sz="2400" dirty="0"/>
              <a:t> </a:t>
            </a:r>
            <a:r>
              <a:rPr lang="en-ID" sz="2400" dirty="0" err="1"/>
              <a:t>siklus</a:t>
            </a:r>
            <a:r>
              <a:rPr lang="en-ID" sz="2400" dirty="0"/>
              <a:t> </a:t>
            </a:r>
            <a:r>
              <a:rPr lang="en-ID" sz="2400" dirty="0" err="1"/>
              <a:t>rilis</a:t>
            </a:r>
            <a:r>
              <a:rPr lang="en-ID" sz="2400" dirty="0"/>
              <a:t>).</a:t>
            </a:r>
          </a:p>
          <a:p>
            <a:pPr marL="892175" indent="-434975">
              <a:buFont typeface="Wingdings" panose="05000000000000000000" pitchFamily="2" charset="2"/>
              <a:buChar char="Ø"/>
            </a:pPr>
            <a:r>
              <a:rPr lang="en-ID" sz="2400" dirty="0" err="1"/>
              <a:t>Tentukan</a:t>
            </a:r>
            <a:r>
              <a:rPr lang="en-ID" sz="2400" dirty="0"/>
              <a:t> sampling (</a:t>
            </a:r>
            <a:r>
              <a:rPr lang="en-ID" sz="2400" dirty="0" err="1"/>
              <a:t>jika</a:t>
            </a:r>
            <a:r>
              <a:rPr lang="en-ID" sz="2400" dirty="0"/>
              <a:t> data sangat </a:t>
            </a:r>
            <a:r>
              <a:rPr lang="en-ID" sz="2400" dirty="0" err="1"/>
              <a:t>besar</a:t>
            </a:r>
            <a:r>
              <a:rPr lang="en-ID" sz="2400" dirty="0"/>
              <a:t>) &amp; </a:t>
            </a:r>
            <a:r>
              <a:rPr lang="en-ID" sz="2400" dirty="0" err="1"/>
              <a:t>retensi</a:t>
            </a:r>
            <a:r>
              <a:rPr lang="en-ID" sz="2400" dirty="0"/>
              <a:t> (</a:t>
            </a:r>
            <a:r>
              <a:rPr lang="en-ID" sz="2400" dirty="0" err="1"/>
              <a:t>kapan</a:t>
            </a:r>
            <a:r>
              <a:rPr lang="en-ID" sz="2400" dirty="0"/>
              <a:t> data </a:t>
            </a:r>
            <a:r>
              <a:rPr lang="en-ID" sz="2400" dirty="0" err="1"/>
              <a:t>dibersihkan</a:t>
            </a:r>
            <a:r>
              <a:rPr lang="en-ID" sz="2400" dirty="0"/>
              <a:t>).</a:t>
            </a:r>
          </a:p>
          <a:p>
            <a:r>
              <a:rPr lang="en-ID" sz="2400" dirty="0"/>
              <a:t>Output: </a:t>
            </a:r>
            <a:r>
              <a:rPr lang="en-ID" sz="2400" dirty="0" err="1"/>
              <a:t>rencana</a:t>
            </a:r>
            <a:r>
              <a:rPr lang="en-ID" sz="2400" dirty="0"/>
              <a:t> </a:t>
            </a:r>
            <a:r>
              <a:rPr lang="en-ID" sz="2400" dirty="0" err="1"/>
              <a:t>pengumpulan</a:t>
            </a:r>
            <a:r>
              <a:rPr lang="en-ID" sz="2400" dirty="0"/>
              <a:t> (Gantt mini), </a:t>
            </a:r>
            <a:r>
              <a:rPr lang="en-ID" sz="2400" dirty="0" err="1"/>
              <a:t>skema</a:t>
            </a:r>
            <a:r>
              <a:rPr lang="en-ID" sz="2400" dirty="0"/>
              <a:t> event/log, checklist </a:t>
            </a:r>
            <a:r>
              <a:rPr lang="en-ID" sz="2400" dirty="0" err="1"/>
              <a:t>instrumentasi</a:t>
            </a:r>
            <a:r>
              <a:rPr lang="en-ID" sz="2400" dirty="0"/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30857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Definisi</a:t>
            </a:r>
            <a:r>
              <a:rPr dirty="0"/>
              <a:t> dan </a:t>
            </a:r>
            <a:r>
              <a:rPr dirty="0" err="1"/>
              <a:t>Analisis</a:t>
            </a:r>
            <a:r>
              <a:rPr dirty="0"/>
              <a:t> </a:t>
            </a:r>
            <a:r>
              <a:rPr dirty="0" err="1"/>
              <a:t>Rumusan</a:t>
            </a:r>
            <a:r>
              <a:rPr dirty="0"/>
              <a:t> </a:t>
            </a:r>
            <a:r>
              <a:rPr dirty="0" err="1"/>
              <a:t>Masalah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Minggu</a:t>
            </a:r>
            <a:r>
              <a:rPr lang="en-US" dirty="0"/>
              <a:t> 3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23895-707F-2D59-476C-883091533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6C3A1-339A-88D5-3E58-BF7394C2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Langkah </a:t>
            </a:r>
            <a:r>
              <a:rPr lang="en-US" dirty="0"/>
              <a:t>4</a:t>
            </a:r>
            <a:r>
              <a:rPr dirty="0"/>
              <a:t>: </a:t>
            </a:r>
            <a:r>
              <a:rPr lang="en-ID" sz="3600" dirty="0" err="1"/>
              <a:t>Rencana</a:t>
            </a:r>
            <a:r>
              <a:rPr lang="en-ID" sz="3600" dirty="0"/>
              <a:t> </a:t>
            </a:r>
            <a:r>
              <a:rPr lang="en-ID" sz="3600" dirty="0" err="1"/>
              <a:t>Instrumentasi</a:t>
            </a:r>
            <a:r>
              <a:rPr lang="en-ID" sz="3600" dirty="0"/>
              <a:t> &amp; </a:t>
            </a:r>
            <a:r>
              <a:rPr lang="en-ID" sz="3600" dirty="0" err="1"/>
              <a:t>Pengumpulan</a:t>
            </a:r>
            <a:r>
              <a:rPr lang="en-ID" sz="3600" dirty="0"/>
              <a:t> Data - AI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7C94B-F5C4-D7BB-1C59-07BE70115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 fontScale="92500" lnSpcReduction="10000"/>
          </a:bodyPr>
          <a:lstStyle/>
          <a:p>
            <a:r>
              <a:rPr lang="en-ID" sz="2400" dirty="0"/>
              <a:t>Tujuan: data yang </a:t>
            </a:r>
            <a:r>
              <a:rPr lang="en-ID" sz="2400" dirty="0" err="1"/>
              <a:t>terkumpul</a:t>
            </a:r>
            <a:r>
              <a:rPr lang="en-ID" sz="2400" dirty="0"/>
              <a:t> </a:t>
            </a:r>
            <a:r>
              <a:rPr lang="en-ID" sz="2400" dirty="0" err="1"/>
              <a:t>sesuai</a:t>
            </a:r>
            <a:r>
              <a:rPr lang="en-ID" sz="2400" dirty="0"/>
              <a:t> </a:t>
            </a:r>
            <a:r>
              <a:rPr lang="en-ID" sz="2400" dirty="0" err="1"/>
              <a:t>kebutuhan</a:t>
            </a:r>
            <a:r>
              <a:rPr lang="en-ID" sz="2400" dirty="0"/>
              <a:t> </a:t>
            </a:r>
            <a:r>
              <a:rPr lang="en-ID" sz="2400" dirty="0" err="1"/>
              <a:t>analisis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Lakukan</a:t>
            </a:r>
            <a:r>
              <a:rPr lang="en-ID" sz="2400" dirty="0"/>
              <a:t>:</a:t>
            </a:r>
          </a:p>
          <a:p>
            <a:pPr marL="892175" indent="-434975">
              <a:buFont typeface="Wingdings" panose="05000000000000000000" pitchFamily="2" charset="2"/>
              <a:buChar char="Ø"/>
            </a:pPr>
            <a:r>
              <a:rPr lang="en-ID" sz="2400" dirty="0"/>
              <a:t>Jika log </a:t>
            </a:r>
            <a:r>
              <a:rPr lang="en-ID" sz="2400" dirty="0" err="1"/>
              <a:t>belum</a:t>
            </a:r>
            <a:r>
              <a:rPr lang="en-ID" sz="2400" dirty="0"/>
              <a:t> </a:t>
            </a:r>
            <a:r>
              <a:rPr lang="en-ID" sz="2400" dirty="0" err="1"/>
              <a:t>memadai</a:t>
            </a:r>
            <a:r>
              <a:rPr lang="en-ID" sz="2400" dirty="0"/>
              <a:t>, </a:t>
            </a:r>
            <a:r>
              <a:rPr lang="en-ID" sz="2400" dirty="0" err="1"/>
              <a:t>desain</a:t>
            </a:r>
            <a:r>
              <a:rPr lang="en-ID" sz="2400" dirty="0"/>
              <a:t> event schema </a:t>
            </a:r>
            <a:r>
              <a:rPr lang="en-ID" sz="2400" dirty="0" err="1"/>
              <a:t>khusus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AI/ML pipeline.</a:t>
            </a:r>
          </a:p>
          <a:p>
            <a:pPr marL="1235075" lvl="1" indent="-434975">
              <a:buFont typeface="Wingdings" panose="05000000000000000000" pitchFamily="2" charset="2"/>
              <a:buChar char="Ø"/>
            </a:pPr>
            <a:r>
              <a:rPr lang="en-ID" sz="2100" dirty="0" err="1"/>
              <a:t>Contoh</a:t>
            </a:r>
            <a:r>
              <a:rPr lang="en-ID" sz="2100" dirty="0"/>
              <a:t> (</a:t>
            </a:r>
            <a:r>
              <a:rPr lang="en-ID" sz="2100" dirty="0" err="1"/>
              <a:t>inferensi</a:t>
            </a:r>
            <a:r>
              <a:rPr lang="en-ID" sz="2100" dirty="0"/>
              <a:t> model AI):</a:t>
            </a:r>
            <a:r>
              <a:rPr lang="en-ID" sz="2100" dirty="0" err="1"/>
              <a:t>event_time</a:t>
            </a:r>
            <a:r>
              <a:rPr lang="en-ID" sz="2100" dirty="0"/>
              <a:t> → timestamp </a:t>
            </a:r>
            <a:r>
              <a:rPr lang="en-ID" sz="2100" dirty="0" err="1"/>
              <a:t>requestrequest_id</a:t>
            </a:r>
            <a:r>
              <a:rPr lang="en-ID" sz="2100" dirty="0"/>
              <a:t> → ID </a:t>
            </a:r>
            <a:r>
              <a:rPr lang="en-ID" sz="2100" dirty="0" err="1"/>
              <a:t>unik</a:t>
            </a:r>
            <a:r>
              <a:rPr lang="en-ID" sz="2100" dirty="0"/>
              <a:t> </a:t>
            </a:r>
            <a:r>
              <a:rPr lang="en-ID" sz="2100" dirty="0" err="1"/>
              <a:t>inferensiuser_id</a:t>
            </a:r>
            <a:r>
              <a:rPr lang="en-ID" sz="2100" dirty="0"/>
              <a:t> (</a:t>
            </a:r>
            <a:r>
              <a:rPr lang="en-ID" sz="2100" dirty="0" err="1"/>
              <a:t>opsional</a:t>
            </a:r>
            <a:r>
              <a:rPr lang="en-ID" sz="2100" dirty="0"/>
              <a:t>, </a:t>
            </a:r>
            <a:r>
              <a:rPr lang="en-ID" sz="2100" dirty="0" err="1"/>
              <a:t>dianonimkan</a:t>
            </a:r>
            <a:r>
              <a:rPr lang="en-ID" sz="2100" dirty="0"/>
              <a:t>)</a:t>
            </a:r>
            <a:r>
              <a:rPr lang="en-ID" sz="2100" dirty="0" err="1"/>
              <a:t>input_hash</a:t>
            </a:r>
            <a:r>
              <a:rPr lang="en-ID" sz="2100" dirty="0"/>
              <a:t> → fingerprint data </a:t>
            </a:r>
            <a:r>
              <a:rPr lang="en-ID" sz="2100" dirty="0" err="1"/>
              <a:t>masukmodel_version</a:t>
            </a:r>
            <a:r>
              <a:rPr lang="en-ID" sz="2100" dirty="0"/>
              <a:t> → </a:t>
            </a:r>
            <a:r>
              <a:rPr lang="en-ID" sz="2100" dirty="0" err="1"/>
              <a:t>versi</a:t>
            </a:r>
            <a:r>
              <a:rPr lang="en-ID" sz="2100" dirty="0"/>
              <a:t> model yang </a:t>
            </a:r>
            <a:r>
              <a:rPr lang="en-ID" sz="2100" dirty="0" err="1"/>
              <a:t>digunakanprediction</a:t>
            </a:r>
            <a:r>
              <a:rPr lang="en-ID" sz="2100" dirty="0"/>
              <a:t> → </a:t>
            </a:r>
            <a:r>
              <a:rPr lang="en-ID" sz="2100" dirty="0" err="1"/>
              <a:t>hasil</a:t>
            </a:r>
            <a:r>
              <a:rPr lang="en-ID" sz="2100" dirty="0"/>
              <a:t> </a:t>
            </a:r>
            <a:r>
              <a:rPr lang="en-ID" sz="2100" dirty="0" err="1"/>
              <a:t>prediksiconfidence_score</a:t>
            </a:r>
            <a:r>
              <a:rPr lang="en-ID" sz="2100" dirty="0"/>
              <a:t> → </a:t>
            </a:r>
            <a:r>
              <a:rPr lang="en-ID" sz="2100" dirty="0" err="1"/>
              <a:t>skor</a:t>
            </a:r>
            <a:r>
              <a:rPr lang="en-ID" sz="2100" dirty="0"/>
              <a:t> </a:t>
            </a:r>
            <a:r>
              <a:rPr lang="en-ID" sz="2100" dirty="0" err="1"/>
              <a:t>probabilitaslatency_ms</a:t>
            </a:r>
            <a:r>
              <a:rPr lang="en-ID" sz="2100" dirty="0"/>
              <a:t> → </a:t>
            </a:r>
            <a:r>
              <a:rPr lang="en-ID" sz="2100" dirty="0" err="1"/>
              <a:t>durasi</a:t>
            </a:r>
            <a:r>
              <a:rPr lang="en-ID" sz="2100" dirty="0"/>
              <a:t> </a:t>
            </a:r>
            <a:r>
              <a:rPr lang="en-ID" sz="2100" dirty="0" err="1"/>
              <a:t>inferensistatus_code</a:t>
            </a:r>
            <a:r>
              <a:rPr lang="en-ID" sz="2100" dirty="0"/>
              <a:t> → success/fail</a:t>
            </a:r>
          </a:p>
          <a:p>
            <a:pPr marL="892175" indent="-434975">
              <a:buFont typeface="Wingdings" panose="05000000000000000000" pitchFamily="2" charset="2"/>
              <a:buChar char="Ø"/>
            </a:pPr>
            <a:r>
              <a:rPr lang="en-ID" sz="2400" dirty="0" err="1"/>
              <a:t>Tentukan</a:t>
            </a:r>
            <a:r>
              <a:rPr lang="en-ID" sz="2400" dirty="0"/>
              <a:t> </a:t>
            </a:r>
            <a:r>
              <a:rPr lang="en-ID" sz="2400" dirty="0" err="1"/>
              <a:t>jendela</a:t>
            </a:r>
            <a:r>
              <a:rPr lang="en-ID" sz="2400" dirty="0"/>
              <a:t> </a:t>
            </a:r>
            <a:r>
              <a:rPr lang="en-ID" sz="2400" dirty="0" err="1"/>
              <a:t>waktu</a:t>
            </a:r>
            <a:r>
              <a:rPr lang="en-ID" sz="2400" dirty="0"/>
              <a:t> </a:t>
            </a:r>
            <a:r>
              <a:rPr lang="en-ID" sz="2400" dirty="0" err="1"/>
              <a:t>observasi</a:t>
            </a:r>
            <a:r>
              <a:rPr lang="en-ID" sz="2400" dirty="0"/>
              <a:t> (12 </a:t>
            </a:r>
            <a:r>
              <a:rPr lang="en-ID" sz="2400" dirty="0" err="1"/>
              <a:t>minggu</a:t>
            </a:r>
            <a:r>
              <a:rPr lang="en-ID" sz="2400" dirty="0"/>
              <a:t>, </a:t>
            </a:r>
            <a:r>
              <a:rPr lang="en-ID" sz="2400" dirty="0" err="1"/>
              <a:t>mencakup</a:t>
            </a:r>
            <a:r>
              <a:rPr lang="en-ID" sz="2400" dirty="0"/>
              <a:t> minimal 2–3 </a:t>
            </a:r>
            <a:r>
              <a:rPr lang="en-ID" sz="2400" dirty="0" err="1"/>
              <a:t>siklus</a:t>
            </a:r>
            <a:r>
              <a:rPr lang="en-ID" sz="2400" dirty="0"/>
              <a:t> retraining dan update model).</a:t>
            </a:r>
          </a:p>
          <a:p>
            <a:pPr marL="892175" indent="-434975">
              <a:buFont typeface="Wingdings" panose="05000000000000000000" pitchFamily="2" charset="2"/>
              <a:buChar char="Ø"/>
            </a:pPr>
            <a:r>
              <a:rPr lang="en-ID" sz="2400" dirty="0" err="1"/>
              <a:t>Tentukan</a:t>
            </a:r>
            <a:r>
              <a:rPr lang="en-ID" sz="2400" dirty="0"/>
              <a:t> sampling (</a:t>
            </a:r>
            <a:r>
              <a:rPr lang="en-ID" sz="2400" dirty="0" err="1"/>
              <a:t>untuk</a:t>
            </a:r>
            <a:r>
              <a:rPr lang="en-ID" sz="2400" dirty="0"/>
              <a:t> data real-time </a:t>
            </a:r>
            <a:r>
              <a:rPr lang="en-ID" sz="2400" dirty="0" err="1"/>
              <a:t>jutaan</a:t>
            </a:r>
            <a:r>
              <a:rPr lang="en-ID" sz="2400" dirty="0"/>
              <a:t> log per </a:t>
            </a:r>
            <a:r>
              <a:rPr lang="en-ID" sz="2400" dirty="0" err="1"/>
              <a:t>hari</a:t>
            </a:r>
            <a:r>
              <a:rPr lang="en-ID" sz="2400" dirty="0"/>
              <a:t> → </a:t>
            </a:r>
            <a:r>
              <a:rPr lang="en-ID" sz="2400" dirty="0" err="1"/>
              <a:t>gunakan</a:t>
            </a:r>
            <a:r>
              <a:rPr lang="en-ID" sz="2400" dirty="0"/>
              <a:t> random sampling 10% data; </a:t>
            </a:r>
            <a:r>
              <a:rPr lang="en-ID" sz="2400" dirty="0" err="1"/>
              <a:t>retensi</a:t>
            </a:r>
            <a:r>
              <a:rPr lang="en-ID" sz="2400" dirty="0"/>
              <a:t> </a:t>
            </a:r>
            <a:r>
              <a:rPr lang="en-ID" sz="2400" dirty="0" err="1"/>
              <a:t>penuh</a:t>
            </a:r>
            <a:r>
              <a:rPr lang="en-ID" sz="2400" dirty="0"/>
              <a:t> 6 </a:t>
            </a:r>
            <a:r>
              <a:rPr lang="en-ID" sz="2400" dirty="0" err="1"/>
              <a:t>bulan</a:t>
            </a:r>
            <a:r>
              <a:rPr lang="en-ID" sz="2400" dirty="0"/>
              <a:t>, </a:t>
            </a:r>
            <a:r>
              <a:rPr lang="en-ID" sz="2400" dirty="0" err="1"/>
              <a:t>setelah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 </a:t>
            </a:r>
            <a:r>
              <a:rPr lang="en-ID" sz="2400" dirty="0" err="1"/>
              <a:t>agregasi</a:t>
            </a:r>
            <a:r>
              <a:rPr lang="en-ID" sz="2400" dirty="0"/>
              <a:t> summary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analisis</a:t>
            </a:r>
            <a:r>
              <a:rPr lang="en-ID" sz="2400" dirty="0"/>
              <a:t> </a:t>
            </a:r>
            <a:r>
              <a:rPr lang="en-ID" sz="2400" dirty="0" err="1"/>
              <a:t>tren</a:t>
            </a:r>
            <a:r>
              <a:rPr lang="en-ID" sz="2400" dirty="0"/>
              <a:t>).</a:t>
            </a:r>
          </a:p>
          <a:p>
            <a:r>
              <a:rPr lang="en-ID" sz="2400" dirty="0"/>
              <a:t>Output: </a:t>
            </a:r>
            <a:r>
              <a:rPr lang="en-ID" sz="2400" dirty="0" err="1"/>
              <a:t>rencana</a:t>
            </a:r>
            <a:r>
              <a:rPr lang="en-ID" sz="2400" dirty="0"/>
              <a:t> </a:t>
            </a:r>
            <a:r>
              <a:rPr lang="en-ID" sz="2400" dirty="0" err="1"/>
              <a:t>pengumpulan</a:t>
            </a:r>
            <a:r>
              <a:rPr lang="en-ID" sz="2400" dirty="0"/>
              <a:t> (Gantt mini), </a:t>
            </a:r>
            <a:r>
              <a:rPr lang="en-ID" sz="2400" dirty="0" err="1"/>
              <a:t>skema</a:t>
            </a:r>
            <a:r>
              <a:rPr lang="en-ID" sz="2400" dirty="0"/>
              <a:t> event/log, checklist </a:t>
            </a:r>
            <a:r>
              <a:rPr lang="en-ID" sz="2400" dirty="0" err="1"/>
              <a:t>instrumentasi</a:t>
            </a:r>
            <a:r>
              <a:rPr lang="en-ID" sz="2400" dirty="0"/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76810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A8702-43BB-F6E0-39CC-467356B89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BD4E-13FC-9843-F5D2-C682C38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Langkah </a:t>
            </a:r>
            <a:r>
              <a:rPr lang="en-US" dirty="0"/>
              <a:t>5</a:t>
            </a:r>
            <a:r>
              <a:rPr dirty="0"/>
              <a:t>: </a:t>
            </a:r>
            <a:r>
              <a:rPr lang="en-ID" sz="3600" dirty="0" err="1"/>
              <a:t>Pemeriksaan</a:t>
            </a:r>
            <a:r>
              <a:rPr lang="en-ID" sz="3600" dirty="0"/>
              <a:t> </a:t>
            </a:r>
            <a:r>
              <a:rPr lang="en-ID" sz="3600" dirty="0" err="1"/>
              <a:t>Kualitas</a:t>
            </a:r>
            <a:r>
              <a:rPr lang="en-ID" sz="3600" dirty="0"/>
              <a:t> Data (Data Quality Checks)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8F74-B1E3-E5B5-4CE4-904294B9B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/>
          </a:bodyPr>
          <a:lstStyle/>
          <a:p>
            <a:r>
              <a:rPr lang="en-ID" sz="2400" dirty="0"/>
              <a:t>Tujuan: </a:t>
            </a:r>
            <a:r>
              <a:rPr lang="en-ID" sz="2400" dirty="0" err="1"/>
              <a:t>mencegah</a:t>
            </a:r>
            <a:r>
              <a:rPr lang="en-ID" sz="2400" dirty="0"/>
              <a:t> </a:t>
            </a:r>
            <a:r>
              <a:rPr lang="en-ID" sz="2400" dirty="0" err="1"/>
              <a:t>kesimpulan</a:t>
            </a:r>
            <a:r>
              <a:rPr lang="en-ID" sz="2400" dirty="0"/>
              <a:t> salah </a:t>
            </a:r>
            <a:r>
              <a:rPr lang="en-ID" sz="2400" dirty="0" err="1"/>
              <a:t>karena</a:t>
            </a:r>
            <a:r>
              <a:rPr lang="en-ID" sz="2400" dirty="0"/>
              <a:t> data </a:t>
            </a:r>
            <a:r>
              <a:rPr lang="en-ID" sz="2400" dirty="0" err="1"/>
              <a:t>kotor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Lakukan</a:t>
            </a:r>
            <a:r>
              <a:rPr lang="en-ID" sz="2400" dirty="0"/>
              <a:t> (</a:t>
            </a:r>
            <a:r>
              <a:rPr lang="en-ID" sz="2400" dirty="0" err="1"/>
              <a:t>sertakan</a:t>
            </a:r>
            <a:r>
              <a:rPr lang="en-ID" sz="2400" dirty="0"/>
              <a:t> </a:t>
            </a:r>
            <a:r>
              <a:rPr lang="en-ID" sz="2400" dirty="0" err="1"/>
              <a:t>bukti</a:t>
            </a:r>
            <a:r>
              <a:rPr lang="en-ID" sz="2400" dirty="0"/>
              <a:t> </a:t>
            </a:r>
            <a:r>
              <a:rPr lang="en-ID" sz="2400" dirty="0" err="1"/>
              <a:t>singkat</a:t>
            </a:r>
            <a:r>
              <a:rPr lang="en-ID" sz="2400" dirty="0"/>
              <a:t>):</a:t>
            </a:r>
          </a:p>
          <a:p>
            <a:pPr marL="720725" indent="-446088">
              <a:buFont typeface="Wingdings" panose="05000000000000000000" pitchFamily="2" charset="2"/>
              <a:buChar char="Ø"/>
            </a:pPr>
            <a:r>
              <a:rPr lang="en-ID" sz="2400" dirty="0"/>
              <a:t>Completeness: </a:t>
            </a:r>
            <a:r>
              <a:rPr lang="en-ID" sz="2400" dirty="0" err="1"/>
              <a:t>proporsi</a:t>
            </a:r>
            <a:r>
              <a:rPr lang="en-ID" sz="2400" dirty="0"/>
              <a:t> missing/null.</a:t>
            </a:r>
          </a:p>
          <a:p>
            <a:pPr marL="720725" indent="-446088">
              <a:buFont typeface="Wingdings" panose="05000000000000000000" pitchFamily="2" charset="2"/>
              <a:buChar char="Ø"/>
            </a:pPr>
            <a:r>
              <a:rPr lang="en-ID" sz="2400" dirty="0"/>
              <a:t>Consistency: </a:t>
            </a:r>
            <a:r>
              <a:rPr lang="en-ID" sz="2400" dirty="0" err="1"/>
              <a:t>satuan</a:t>
            </a:r>
            <a:r>
              <a:rPr lang="en-ID" sz="2400" dirty="0"/>
              <a:t> &amp; format </a:t>
            </a:r>
            <a:r>
              <a:rPr lang="en-ID" sz="2400" dirty="0" err="1"/>
              <a:t>seragam</a:t>
            </a:r>
            <a:r>
              <a:rPr lang="en-ID" sz="2400" dirty="0"/>
              <a:t> (</a:t>
            </a:r>
            <a:r>
              <a:rPr lang="en-ID" sz="2400" dirty="0" err="1"/>
              <a:t>ms</a:t>
            </a:r>
            <a:r>
              <a:rPr lang="en-ID" sz="2400" dirty="0"/>
              <a:t> vs s; 24h vs 12h).</a:t>
            </a:r>
          </a:p>
          <a:p>
            <a:pPr marL="720725" indent="-446088">
              <a:buFont typeface="Wingdings" panose="05000000000000000000" pitchFamily="2" charset="2"/>
              <a:buChar char="Ø"/>
            </a:pPr>
            <a:r>
              <a:rPr lang="en-ID" sz="2400" dirty="0"/>
              <a:t>Validity: </a:t>
            </a:r>
            <a:r>
              <a:rPr lang="en-ID" sz="2400" dirty="0" err="1"/>
              <a:t>rentang</a:t>
            </a:r>
            <a:r>
              <a:rPr lang="en-ID" sz="2400" dirty="0"/>
              <a:t> </a:t>
            </a:r>
            <a:r>
              <a:rPr lang="en-ID" sz="2400" dirty="0" err="1"/>
              <a:t>wajar</a:t>
            </a:r>
            <a:r>
              <a:rPr lang="en-ID" sz="2400" dirty="0"/>
              <a:t> (latency </a:t>
            </a:r>
            <a:r>
              <a:rPr lang="en-ID" sz="2400" dirty="0" err="1"/>
              <a:t>negatif</a:t>
            </a:r>
            <a:r>
              <a:rPr lang="en-ID" sz="2400" dirty="0"/>
              <a:t>? </a:t>
            </a:r>
            <a:r>
              <a:rPr lang="en-ID" sz="2400" dirty="0" err="1"/>
              <a:t>mustahil</a:t>
            </a:r>
            <a:r>
              <a:rPr lang="en-ID" sz="2400" dirty="0"/>
              <a:t>).</a:t>
            </a:r>
          </a:p>
          <a:p>
            <a:pPr marL="720725" indent="-446088">
              <a:buFont typeface="Wingdings" panose="05000000000000000000" pitchFamily="2" charset="2"/>
              <a:buChar char="Ø"/>
            </a:pPr>
            <a:r>
              <a:rPr lang="en-ID" sz="2400" dirty="0"/>
              <a:t>Timeliness: </a:t>
            </a:r>
            <a:r>
              <a:rPr lang="en-ID" sz="2400" dirty="0" err="1"/>
              <a:t>kelambatan</a:t>
            </a:r>
            <a:r>
              <a:rPr lang="en-ID" sz="2400" dirty="0"/>
              <a:t> ingest log?</a:t>
            </a:r>
          </a:p>
          <a:p>
            <a:pPr marL="720725" indent="-446088">
              <a:buFont typeface="Wingdings" panose="05000000000000000000" pitchFamily="2" charset="2"/>
              <a:buChar char="Ø"/>
            </a:pPr>
            <a:r>
              <a:rPr lang="en-ID" sz="2400" dirty="0"/>
              <a:t>Duplicate/Outlier: </a:t>
            </a:r>
            <a:r>
              <a:rPr lang="en-ID" sz="2400" dirty="0" err="1"/>
              <a:t>deduplikasi</a:t>
            </a:r>
            <a:r>
              <a:rPr lang="en-ID" sz="2400" dirty="0"/>
              <a:t>, </a:t>
            </a:r>
            <a:r>
              <a:rPr lang="en-ID" sz="2400" dirty="0" err="1"/>
              <a:t>winsorization</a:t>
            </a:r>
            <a:r>
              <a:rPr lang="en-ID" sz="2400" dirty="0"/>
              <a:t> </a:t>
            </a:r>
            <a:r>
              <a:rPr lang="en-ID" sz="2400" dirty="0" err="1"/>
              <a:t>bila</a:t>
            </a:r>
            <a:r>
              <a:rPr lang="en-ID" sz="2400" dirty="0"/>
              <a:t> </a:t>
            </a:r>
            <a:r>
              <a:rPr lang="en-ID" sz="2400" dirty="0" err="1"/>
              <a:t>perlu</a:t>
            </a:r>
            <a:r>
              <a:rPr lang="en-ID" sz="2400" dirty="0"/>
              <a:t> (</a:t>
            </a:r>
            <a:r>
              <a:rPr lang="en-ID" sz="2400" dirty="0" err="1"/>
              <a:t>jelas</a:t>
            </a:r>
            <a:r>
              <a:rPr lang="en-ID" sz="2400" dirty="0"/>
              <a:t> </a:t>
            </a:r>
            <a:r>
              <a:rPr lang="en-ID" sz="2400" dirty="0" err="1"/>
              <a:t>alasannya</a:t>
            </a:r>
            <a:r>
              <a:rPr lang="en-ID" sz="2400" dirty="0"/>
              <a:t>).</a:t>
            </a:r>
          </a:p>
          <a:p>
            <a:r>
              <a:rPr lang="en-ID" sz="2400" dirty="0"/>
              <a:t>Output: </a:t>
            </a:r>
            <a:r>
              <a:rPr lang="en-ID" sz="2400" dirty="0" err="1"/>
              <a:t>ringkasan</a:t>
            </a:r>
            <a:r>
              <a:rPr lang="en-ID" sz="2400" dirty="0"/>
              <a:t> </a:t>
            </a:r>
            <a:r>
              <a:rPr lang="en-ID" sz="2400" dirty="0" err="1"/>
              <a:t>kualitas</a:t>
            </a:r>
            <a:r>
              <a:rPr lang="en-ID" sz="2400" dirty="0"/>
              <a:t> data + </a:t>
            </a:r>
            <a:r>
              <a:rPr lang="en-ID" sz="2400" dirty="0" err="1"/>
              <a:t>tindakan</a:t>
            </a:r>
            <a:r>
              <a:rPr lang="en-ID" sz="2400" dirty="0"/>
              <a:t> </a:t>
            </a:r>
            <a:r>
              <a:rPr lang="en-ID" sz="2400" dirty="0" err="1"/>
              <a:t>perbaikan</a:t>
            </a:r>
            <a:r>
              <a:rPr lang="en-ID" sz="2400" dirty="0"/>
              <a:t> yang </a:t>
            </a:r>
            <a:r>
              <a:rPr lang="en-ID" sz="2400" dirty="0" err="1"/>
              <a:t>diambil</a:t>
            </a:r>
            <a:r>
              <a:rPr lang="en-ID" sz="2400" dirty="0"/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71500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255C1-622E-5096-4127-2680C37B2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7AAB-D74D-0EB8-ED7F-03A4F460B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Langkah </a:t>
            </a:r>
            <a:r>
              <a:rPr lang="en-US" dirty="0"/>
              <a:t>6</a:t>
            </a:r>
            <a:r>
              <a:rPr dirty="0"/>
              <a:t>: </a:t>
            </a:r>
            <a:r>
              <a:rPr lang="en-ID" sz="3600" dirty="0"/>
              <a:t>EDA (Exploratory Data Analysis) </a:t>
            </a:r>
            <a:r>
              <a:rPr lang="en-ID" sz="3600" dirty="0" err="1"/>
              <a:t>Berlapis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4B291-BDC2-BFD5-6DBD-188321EB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/>
          </a:bodyPr>
          <a:lstStyle/>
          <a:p>
            <a:r>
              <a:rPr lang="en-ID" sz="2400" dirty="0"/>
              <a:t>Tujuan: </a:t>
            </a:r>
            <a:r>
              <a:rPr lang="en-ID" sz="2400" dirty="0" err="1"/>
              <a:t>mengungkap</a:t>
            </a:r>
            <a:r>
              <a:rPr lang="en-ID" sz="2400" dirty="0"/>
              <a:t> </a:t>
            </a:r>
            <a:r>
              <a:rPr lang="en-ID" sz="2400" dirty="0" err="1"/>
              <a:t>pola</a:t>
            </a:r>
            <a:r>
              <a:rPr lang="en-ID" sz="2400" dirty="0"/>
              <a:t> </a:t>
            </a:r>
            <a:r>
              <a:rPr lang="en-ID" sz="2400" dirty="0" err="1"/>
              <a:t>awal</a:t>
            </a:r>
            <a:r>
              <a:rPr lang="en-ID" sz="2400" dirty="0"/>
              <a:t> dan </a:t>
            </a:r>
            <a:r>
              <a:rPr lang="en-ID" sz="2400" dirty="0" err="1"/>
              <a:t>segmen</a:t>
            </a:r>
            <a:r>
              <a:rPr lang="en-ID" sz="2400" dirty="0"/>
              <a:t> </a:t>
            </a:r>
            <a:r>
              <a:rPr lang="en-ID" sz="2400" dirty="0" err="1"/>
              <a:t>berisiko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Lakukan</a:t>
            </a:r>
            <a:r>
              <a:rPr lang="en-ID" sz="2400" dirty="0"/>
              <a:t>: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 err="1"/>
              <a:t>Statistika</a:t>
            </a:r>
            <a:r>
              <a:rPr lang="en-ID" sz="2400" dirty="0"/>
              <a:t> </a:t>
            </a:r>
            <a:r>
              <a:rPr lang="en-ID" sz="2400" dirty="0" err="1"/>
              <a:t>dasar</a:t>
            </a:r>
            <a:r>
              <a:rPr lang="en-ID" sz="2400" dirty="0"/>
              <a:t> (mean, median, p95/p99, </a:t>
            </a:r>
            <a:r>
              <a:rPr lang="en-ID" sz="2400" dirty="0" err="1"/>
              <a:t>distribusi</a:t>
            </a:r>
            <a:r>
              <a:rPr lang="en-ID" sz="2400" dirty="0"/>
              <a:t>).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 err="1"/>
              <a:t>Disagregasi</a:t>
            </a:r>
            <a:r>
              <a:rPr lang="en-ID" sz="2400" dirty="0"/>
              <a:t>: </a:t>
            </a:r>
            <a:r>
              <a:rPr lang="en-ID" sz="2400" dirty="0" err="1"/>
              <a:t>waktu</a:t>
            </a:r>
            <a:r>
              <a:rPr lang="en-ID" sz="2400" dirty="0"/>
              <a:t> (per jam/</a:t>
            </a:r>
            <a:r>
              <a:rPr lang="en-ID" sz="2400" dirty="0" err="1"/>
              <a:t>hari</a:t>
            </a:r>
            <a:r>
              <a:rPr lang="en-ID" sz="2400" dirty="0"/>
              <a:t>), </a:t>
            </a:r>
            <a:r>
              <a:rPr lang="en-ID" sz="2400" dirty="0" err="1"/>
              <a:t>segmen</a:t>
            </a:r>
            <a:r>
              <a:rPr lang="en-ID" sz="2400" dirty="0"/>
              <a:t> (OS, device, region, route), </a:t>
            </a:r>
            <a:r>
              <a:rPr lang="en-ID" sz="2400" dirty="0" err="1"/>
              <a:t>versi</a:t>
            </a:r>
            <a:r>
              <a:rPr lang="en-ID" sz="2400" dirty="0"/>
              <a:t> </a:t>
            </a:r>
            <a:r>
              <a:rPr lang="en-ID" sz="2400" dirty="0" err="1"/>
              <a:t>rilis</a:t>
            </a:r>
            <a:r>
              <a:rPr lang="en-ID" sz="2400" dirty="0"/>
              <a:t>.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/>
              <a:t>Visual </a:t>
            </a:r>
            <a:r>
              <a:rPr lang="en-ID" sz="2400" dirty="0" err="1"/>
              <a:t>cepat</a:t>
            </a:r>
            <a:r>
              <a:rPr lang="en-ID" sz="2400" dirty="0"/>
              <a:t>: boxplot latency, heatmap error per jam, Pareto 80/20 error route.</a:t>
            </a:r>
          </a:p>
          <a:p>
            <a:r>
              <a:rPr lang="en-ID" sz="2400" dirty="0"/>
              <a:t>Output: 2–4 </a:t>
            </a:r>
            <a:r>
              <a:rPr lang="en-ID" sz="2400" dirty="0" err="1"/>
              <a:t>temuan</a:t>
            </a:r>
            <a:r>
              <a:rPr lang="en-ID" sz="2400" dirty="0"/>
              <a:t> </a:t>
            </a:r>
            <a:r>
              <a:rPr lang="en-ID" sz="2400" dirty="0" err="1"/>
              <a:t>kunci</a:t>
            </a:r>
            <a:r>
              <a:rPr lang="en-ID" sz="2400" dirty="0"/>
              <a:t> EDA (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grafik</a:t>
            </a:r>
            <a:r>
              <a:rPr lang="en-ID" sz="2400" dirty="0"/>
              <a:t>/</a:t>
            </a:r>
            <a:r>
              <a:rPr lang="en-ID" sz="2400" dirty="0" err="1"/>
              <a:t>tabel</a:t>
            </a:r>
            <a:r>
              <a:rPr lang="en-ID" sz="2400" dirty="0"/>
              <a:t> </a:t>
            </a:r>
            <a:r>
              <a:rPr lang="en-ID" sz="2400" dirty="0" err="1"/>
              <a:t>ringkas</a:t>
            </a:r>
            <a:r>
              <a:rPr lang="en-ID" sz="2400" dirty="0"/>
              <a:t>).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3550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EF6AC-962A-2BAD-046C-FA9F8BE36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6A48-57D2-F4C0-31F0-CDCBDEA3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Langkah </a:t>
            </a:r>
            <a:r>
              <a:rPr lang="en-US" dirty="0"/>
              <a:t>7</a:t>
            </a:r>
            <a:r>
              <a:rPr dirty="0"/>
              <a:t>: </a:t>
            </a:r>
            <a:r>
              <a:rPr lang="en-ID" sz="3600" dirty="0"/>
              <a:t>Baseline, </a:t>
            </a:r>
            <a:r>
              <a:rPr lang="en-ID" sz="3600" dirty="0" err="1"/>
              <a:t>Musiman</a:t>
            </a:r>
            <a:r>
              <a:rPr lang="en-ID" sz="3600" dirty="0"/>
              <a:t>, &amp; </a:t>
            </a:r>
            <a:r>
              <a:rPr lang="en-ID" sz="3600" dirty="0" err="1"/>
              <a:t>Anomali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480FD-07F7-07A5-FA23-902B94F0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/>
          </a:bodyPr>
          <a:lstStyle/>
          <a:p>
            <a:r>
              <a:rPr lang="en-ID" sz="2400" dirty="0"/>
              <a:t>Tujuan: </a:t>
            </a:r>
            <a:r>
              <a:rPr lang="en-ID" sz="2400" dirty="0" err="1"/>
              <a:t>membedakan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</a:t>
            </a:r>
            <a:r>
              <a:rPr lang="en-ID" sz="2400" dirty="0" err="1"/>
              <a:t>nyata</a:t>
            </a:r>
            <a:r>
              <a:rPr lang="en-ID" sz="2400" dirty="0"/>
              <a:t> vs </a:t>
            </a:r>
            <a:r>
              <a:rPr lang="en-ID" sz="2400" dirty="0" err="1"/>
              <a:t>fluktuasi</a:t>
            </a:r>
            <a:r>
              <a:rPr lang="en-ID" sz="2400" dirty="0"/>
              <a:t> normal.</a:t>
            </a:r>
          </a:p>
          <a:p>
            <a:r>
              <a:rPr lang="en-ID" sz="2400" dirty="0" err="1"/>
              <a:t>Lakukan</a:t>
            </a:r>
            <a:r>
              <a:rPr lang="en-ID" sz="2400" dirty="0"/>
              <a:t>:</a:t>
            </a:r>
          </a:p>
          <a:p>
            <a:pPr marL="628650" indent="-354013">
              <a:buFont typeface="Wingdings" panose="05000000000000000000" pitchFamily="2" charset="2"/>
              <a:buChar char="Ø"/>
            </a:pPr>
            <a:r>
              <a:rPr lang="en-ID" sz="2400" dirty="0" err="1"/>
              <a:t>Tetapkan</a:t>
            </a:r>
            <a:r>
              <a:rPr lang="en-ID" sz="2400" dirty="0"/>
              <a:t> baseline (rata-rata/median </a:t>
            </a:r>
            <a:r>
              <a:rPr lang="en-ID" sz="2400" dirty="0" err="1"/>
              <a:t>historis</a:t>
            </a:r>
            <a:r>
              <a:rPr lang="en-ID" sz="2400" dirty="0"/>
              <a:t> + band p95/p99).</a:t>
            </a:r>
          </a:p>
          <a:p>
            <a:pPr marL="628650" indent="-354013">
              <a:buFont typeface="Wingdings" panose="05000000000000000000" pitchFamily="2" charset="2"/>
              <a:buChar char="Ø"/>
            </a:pPr>
            <a:r>
              <a:rPr lang="en-ID" sz="2400" dirty="0" err="1"/>
              <a:t>Deteksi</a:t>
            </a:r>
            <a:r>
              <a:rPr lang="en-ID" sz="2400" dirty="0"/>
              <a:t> seasonality (jam </a:t>
            </a:r>
            <a:r>
              <a:rPr lang="en-ID" sz="2400" dirty="0" err="1"/>
              <a:t>sibuk</a:t>
            </a:r>
            <a:r>
              <a:rPr lang="en-ID" sz="2400" dirty="0"/>
              <a:t>, </a:t>
            </a:r>
            <a:r>
              <a:rPr lang="en-ID" sz="2400" dirty="0" err="1"/>
              <a:t>hari</a:t>
            </a:r>
            <a:r>
              <a:rPr lang="en-ID" sz="2400" dirty="0"/>
              <a:t> </a:t>
            </a:r>
            <a:r>
              <a:rPr lang="en-ID" sz="2400" dirty="0" err="1"/>
              <a:t>tertentu</a:t>
            </a:r>
            <a:r>
              <a:rPr lang="en-ID" sz="2400" dirty="0"/>
              <a:t>), anomaly spikes.</a:t>
            </a:r>
          </a:p>
          <a:p>
            <a:pPr marL="628650" indent="-354013">
              <a:buFont typeface="Wingdings" panose="05000000000000000000" pitchFamily="2" charset="2"/>
              <a:buChar char="Ø"/>
            </a:pPr>
            <a:r>
              <a:rPr lang="en-ID" sz="2400" dirty="0" err="1"/>
              <a:t>Gunakan</a:t>
            </a:r>
            <a:r>
              <a:rPr lang="en-ID" sz="2400" dirty="0"/>
              <a:t> control chart (mis. p-chart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proporsi</a:t>
            </a:r>
            <a:r>
              <a:rPr lang="en-ID" sz="2400" dirty="0"/>
              <a:t> </a:t>
            </a:r>
            <a:r>
              <a:rPr lang="en-ID" sz="2400" dirty="0" err="1"/>
              <a:t>kegagalan</a:t>
            </a:r>
            <a:r>
              <a:rPr lang="en-ID" sz="2400" dirty="0"/>
              <a:t>) </a:t>
            </a:r>
            <a:r>
              <a:rPr lang="en-ID" sz="2400" dirty="0" err="1"/>
              <a:t>bila</a:t>
            </a:r>
            <a:r>
              <a:rPr lang="en-ID" sz="2400" dirty="0"/>
              <a:t> </a:t>
            </a:r>
            <a:r>
              <a:rPr lang="en-ID" sz="2400" dirty="0" err="1"/>
              <a:t>relevan</a:t>
            </a:r>
            <a:r>
              <a:rPr lang="en-ID" sz="2400" dirty="0"/>
              <a:t>.</a:t>
            </a:r>
          </a:p>
          <a:p>
            <a:r>
              <a:rPr lang="en-ID" sz="2400" dirty="0"/>
              <a:t>Output: baseline + </a:t>
            </a:r>
            <a:r>
              <a:rPr lang="en-ID" sz="2400" dirty="0" err="1"/>
              <a:t>ambang</a:t>
            </a:r>
            <a:r>
              <a:rPr lang="en-ID" sz="2400" dirty="0"/>
              <a:t> (threshold) yang </a:t>
            </a:r>
            <a:r>
              <a:rPr lang="en-ID" sz="2400" dirty="0" err="1"/>
              <a:t>masuk</a:t>
            </a:r>
            <a:r>
              <a:rPr lang="en-ID" sz="2400" dirty="0"/>
              <a:t> </a:t>
            </a:r>
            <a:r>
              <a:rPr lang="en-ID" sz="2400" dirty="0" err="1"/>
              <a:t>akal</a:t>
            </a:r>
            <a:r>
              <a:rPr lang="en-ID" sz="2400" dirty="0"/>
              <a:t>; daftar </a:t>
            </a:r>
            <a:r>
              <a:rPr lang="en-ID" sz="2400" dirty="0" err="1"/>
              <a:t>anomali</a:t>
            </a:r>
            <a:r>
              <a:rPr lang="en-ID" sz="2400" dirty="0"/>
              <a:t> valid.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63060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F48216-F6DB-2C02-D4E6-6C0C4C2B0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2864-D46A-3E2B-72DC-C380F831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Langkah </a:t>
            </a:r>
            <a:r>
              <a:rPr lang="en-US" dirty="0"/>
              <a:t>8</a:t>
            </a:r>
            <a:r>
              <a:rPr dirty="0"/>
              <a:t>: </a:t>
            </a:r>
            <a:r>
              <a:rPr lang="en-ID" sz="3600" dirty="0" err="1"/>
              <a:t>Konfirmasi</a:t>
            </a:r>
            <a:r>
              <a:rPr lang="en-ID" sz="3600" dirty="0"/>
              <a:t> </a:t>
            </a:r>
            <a:r>
              <a:rPr lang="en-ID" sz="3600" dirty="0" err="1"/>
              <a:t>Masalah</a:t>
            </a:r>
            <a:r>
              <a:rPr lang="en-ID" sz="3600" dirty="0"/>
              <a:t> (Incidence × Severity) - SDE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C685E-5152-4F59-D5C5-C3ACA11A5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/>
          </a:bodyPr>
          <a:lstStyle/>
          <a:p>
            <a:r>
              <a:rPr lang="en-ID" sz="2400" dirty="0"/>
              <a:t>Tujuan: </a:t>
            </a:r>
            <a:r>
              <a:rPr lang="en-ID" sz="2400" dirty="0" err="1"/>
              <a:t>mengukur</a:t>
            </a:r>
            <a:r>
              <a:rPr lang="en-ID" sz="2400" dirty="0"/>
              <a:t> </a:t>
            </a:r>
            <a:r>
              <a:rPr lang="en-ID" sz="2400" dirty="0" err="1"/>
              <a:t>besarnya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dan </a:t>
            </a:r>
            <a:r>
              <a:rPr lang="en-ID" sz="2400" dirty="0" err="1"/>
              <a:t>dampaknya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Lakukan</a:t>
            </a:r>
            <a:r>
              <a:rPr lang="en-ID" sz="2400" dirty="0"/>
              <a:t>: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 err="1"/>
              <a:t>Hitung</a:t>
            </a:r>
            <a:r>
              <a:rPr lang="en-ID" sz="2400" dirty="0"/>
              <a:t> </a:t>
            </a:r>
            <a:r>
              <a:rPr lang="en-ID" sz="2400" dirty="0" err="1"/>
              <a:t>insidensi</a:t>
            </a:r>
            <a:r>
              <a:rPr lang="en-ID" sz="2400" dirty="0"/>
              <a:t> (</a:t>
            </a:r>
            <a:r>
              <a:rPr lang="en-ID" sz="2400" dirty="0" err="1"/>
              <a:t>seberapa</a:t>
            </a:r>
            <a:r>
              <a:rPr lang="en-ID" sz="2400" dirty="0"/>
              <a:t> </a:t>
            </a:r>
            <a:r>
              <a:rPr lang="en-ID" sz="2400" dirty="0" err="1"/>
              <a:t>sering</a:t>
            </a:r>
            <a:r>
              <a:rPr lang="en-ID" sz="2400" dirty="0"/>
              <a:t>): mis. </a:t>
            </a:r>
            <a:r>
              <a:rPr lang="en-ID" sz="2400" dirty="0" err="1"/>
              <a:t>rilis</a:t>
            </a:r>
            <a:r>
              <a:rPr lang="en-ID" sz="2400" dirty="0"/>
              <a:t> </a:t>
            </a:r>
            <a:r>
              <a:rPr lang="en-ID" sz="2400" dirty="0" err="1"/>
              <a:t>gagal</a:t>
            </a:r>
            <a:r>
              <a:rPr lang="en-ID" sz="2400" dirty="0"/>
              <a:t> per </a:t>
            </a:r>
            <a:r>
              <a:rPr lang="en-ID" sz="2400" dirty="0" err="1"/>
              <a:t>minggu</a:t>
            </a:r>
            <a:r>
              <a:rPr lang="en-ID" sz="2400" dirty="0"/>
              <a:t>.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 err="1"/>
              <a:t>Ukur</a:t>
            </a:r>
            <a:r>
              <a:rPr lang="en-ID" sz="2400" dirty="0"/>
              <a:t> </a:t>
            </a:r>
            <a:r>
              <a:rPr lang="en-ID" sz="2400" dirty="0" err="1"/>
              <a:t>keparahan</a:t>
            </a:r>
            <a:r>
              <a:rPr lang="en-ID" sz="2400" dirty="0"/>
              <a:t>: downtime, </a:t>
            </a:r>
            <a:r>
              <a:rPr lang="en-ID" sz="2400" dirty="0" err="1"/>
              <a:t>kerugian</a:t>
            </a:r>
            <a:r>
              <a:rPr lang="en-ID" sz="2400" dirty="0"/>
              <a:t>, </a:t>
            </a:r>
            <a:r>
              <a:rPr lang="en-ID" sz="2400" dirty="0" err="1"/>
              <a:t>komplain</a:t>
            </a:r>
            <a:r>
              <a:rPr lang="en-ID" sz="2400" dirty="0"/>
              <a:t>, NPS/CSAT </a:t>
            </a:r>
            <a:r>
              <a:rPr lang="en-ID" sz="2400" dirty="0" err="1"/>
              <a:t>turun</a:t>
            </a:r>
            <a:r>
              <a:rPr lang="en-ID" sz="2400" dirty="0"/>
              <a:t>.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/>
              <a:t>Buat </a:t>
            </a:r>
            <a:r>
              <a:rPr lang="en-ID" sz="2400" dirty="0" err="1"/>
              <a:t>matriks</a:t>
            </a:r>
            <a:r>
              <a:rPr lang="en-ID" sz="2400" dirty="0"/>
              <a:t> </a:t>
            </a:r>
            <a:r>
              <a:rPr lang="en-ID" sz="2400" dirty="0" err="1"/>
              <a:t>prioritas</a:t>
            </a:r>
            <a:r>
              <a:rPr lang="en-ID" sz="2400" dirty="0"/>
              <a:t> (Impact × Frequency) </a:t>
            </a:r>
            <a:r>
              <a:rPr lang="en-ID" sz="2400" dirty="0" err="1"/>
              <a:t>atau</a:t>
            </a:r>
            <a:r>
              <a:rPr lang="en-ID" sz="2400" dirty="0"/>
              <a:t> RICE (Reach, Impact, Confidence, Effort).</a:t>
            </a:r>
          </a:p>
          <a:p>
            <a:r>
              <a:rPr lang="en-ID" sz="2400" dirty="0"/>
              <a:t>Output: 1–2 </a:t>
            </a:r>
            <a:r>
              <a:rPr lang="en-ID" sz="2400" dirty="0" err="1"/>
              <a:t>masalah</a:t>
            </a:r>
            <a:r>
              <a:rPr lang="en-ID" sz="2400" dirty="0"/>
              <a:t> </a:t>
            </a:r>
            <a:r>
              <a:rPr lang="en-ID" sz="2400" dirty="0" err="1"/>
              <a:t>prioritas</a:t>
            </a:r>
            <a:r>
              <a:rPr lang="en-ID" sz="2400" dirty="0"/>
              <a:t> </a:t>
            </a:r>
            <a:r>
              <a:rPr lang="en-ID" sz="2400" dirty="0" err="1"/>
              <a:t>teratas</a:t>
            </a:r>
            <a:r>
              <a:rPr lang="en-ID" sz="2400" dirty="0"/>
              <a:t>,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alasan</a:t>
            </a:r>
            <a:r>
              <a:rPr lang="en-ID" sz="2400" dirty="0"/>
              <a:t> </a:t>
            </a:r>
            <a:r>
              <a:rPr lang="en-ID" sz="2400" dirty="0" err="1"/>
              <a:t>berbasis</a:t>
            </a:r>
            <a:r>
              <a:rPr lang="en-ID" sz="2400" dirty="0"/>
              <a:t> data.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16131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9B16A-FB73-BC05-CE02-6E7CF16B8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7AEE-E768-05DD-8D85-40E6BE75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Langkah </a:t>
            </a:r>
            <a:r>
              <a:rPr lang="en-US" dirty="0"/>
              <a:t>8</a:t>
            </a:r>
            <a:r>
              <a:rPr dirty="0"/>
              <a:t>: </a:t>
            </a:r>
            <a:r>
              <a:rPr lang="en-ID" sz="3600" dirty="0" err="1"/>
              <a:t>Konfirmasi</a:t>
            </a:r>
            <a:r>
              <a:rPr lang="en-ID" sz="3600" dirty="0"/>
              <a:t> </a:t>
            </a:r>
            <a:r>
              <a:rPr lang="en-ID" sz="3600" dirty="0" err="1"/>
              <a:t>Masalah</a:t>
            </a:r>
            <a:r>
              <a:rPr lang="en-ID" sz="3600" dirty="0"/>
              <a:t> (Incidence × Severity) - AI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66E6E-54CF-8233-4346-02B9F024D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/>
          </a:bodyPr>
          <a:lstStyle/>
          <a:p>
            <a:r>
              <a:rPr lang="en-ID" sz="2400" dirty="0"/>
              <a:t>Tujuan: </a:t>
            </a:r>
            <a:r>
              <a:rPr lang="en-ID" sz="2400" dirty="0" err="1"/>
              <a:t>mengukur</a:t>
            </a:r>
            <a:r>
              <a:rPr lang="en-ID" sz="2400" dirty="0"/>
              <a:t> </a:t>
            </a:r>
            <a:r>
              <a:rPr lang="en-ID" sz="2400" dirty="0" err="1"/>
              <a:t>besarnya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dan </a:t>
            </a:r>
            <a:r>
              <a:rPr lang="en-ID" sz="2400" dirty="0" err="1"/>
              <a:t>dampaknya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Lakukan</a:t>
            </a:r>
            <a:r>
              <a:rPr lang="en-ID" sz="2400" dirty="0"/>
              <a:t>: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 err="1"/>
              <a:t>Hitung</a:t>
            </a:r>
            <a:r>
              <a:rPr lang="en-ID" sz="2400" dirty="0"/>
              <a:t> </a:t>
            </a:r>
            <a:r>
              <a:rPr lang="en-ID" sz="2400" dirty="0" err="1"/>
              <a:t>insidensi</a:t>
            </a:r>
            <a:r>
              <a:rPr lang="en-ID" sz="2400" dirty="0"/>
              <a:t> (</a:t>
            </a:r>
            <a:r>
              <a:rPr lang="en-ID" sz="2400" dirty="0" err="1"/>
              <a:t>seberapa</a:t>
            </a:r>
            <a:r>
              <a:rPr lang="en-ID" sz="2400" dirty="0"/>
              <a:t> </a:t>
            </a:r>
            <a:r>
              <a:rPr lang="en-ID" sz="2400" dirty="0" err="1"/>
              <a:t>sering</a:t>
            </a:r>
            <a:r>
              <a:rPr lang="en-ID" sz="2400" dirty="0"/>
              <a:t>): rata-rata 120 </a:t>
            </a:r>
            <a:r>
              <a:rPr lang="en-ID" sz="2400" dirty="0" err="1"/>
              <a:t>kasus</a:t>
            </a:r>
            <a:r>
              <a:rPr lang="en-ID" sz="2400" dirty="0"/>
              <a:t> </a:t>
            </a:r>
            <a:r>
              <a:rPr lang="en-ID" sz="2400" dirty="0" err="1"/>
              <a:t>prediksi</a:t>
            </a:r>
            <a:r>
              <a:rPr lang="en-ID" sz="2400" dirty="0"/>
              <a:t> salah (false negatives) per </a:t>
            </a:r>
            <a:r>
              <a:rPr lang="en-ID" sz="2400" dirty="0" err="1"/>
              <a:t>minggu</a:t>
            </a:r>
            <a:r>
              <a:rPr lang="en-ID" sz="2400" dirty="0"/>
              <a:t> pada </a:t>
            </a:r>
            <a:r>
              <a:rPr lang="en-ID" sz="2400" dirty="0" err="1"/>
              <a:t>deteksi</a:t>
            </a:r>
            <a:r>
              <a:rPr lang="en-ID" sz="2400" dirty="0"/>
              <a:t> pneumonia.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 err="1"/>
              <a:t>Ukur</a:t>
            </a:r>
            <a:r>
              <a:rPr lang="en-ID" sz="2400" dirty="0"/>
              <a:t> </a:t>
            </a:r>
            <a:r>
              <a:rPr lang="en-ID" sz="2400" dirty="0" err="1"/>
              <a:t>keparahan</a:t>
            </a:r>
            <a:r>
              <a:rPr lang="en-ID" sz="2400" dirty="0"/>
              <a:t>: 15% </a:t>
            </a:r>
            <a:r>
              <a:rPr lang="en-ID" sz="2400" dirty="0" err="1"/>
              <a:t>kasus</a:t>
            </a:r>
            <a:r>
              <a:rPr lang="en-ID" sz="2400" dirty="0"/>
              <a:t> salah </a:t>
            </a:r>
            <a:r>
              <a:rPr lang="en-ID" sz="2400" dirty="0" err="1"/>
              <a:t>prediksi</a:t>
            </a:r>
            <a:r>
              <a:rPr lang="en-ID" sz="2400" dirty="0"/>
              <a:t> </a:t>
            </a:r>
            <a:r>
              <a:rPr lang="en-ID" sz="2400" dirty="0" err="1"/>
              <a:t>menyebabkan</a:t>
            </a:r>
            <a:r>
              <a:rPr lang="en-ID" sz="2400" dirty="0"/>
              <a:t> </a:t>
            </a:r>
            <a:r>
              <a:rPr lang="en-ID" sz="2400" dirty="0" err="1"/>
              <a:t>keterlambatan</a:t>
            </a:r>
            <a:r>
              <a:rPr lang="en-ID" sz="2400" dirty="0"/>
              <a:t> </a:t>
            </a:r>
            <a:r>
              <a:rPr lang="en-ID" sz="2400" dirty="0" err="1"/>
              <a:t>diagnosa</a:t>
            </a:r>
            <a:r>
              <a:rPr lang="en-ID" sz="2400" dirty="0"/>
              <a:t> &gt;2 </a:t>
            </a:r>
            <a:r>
              <a:rPr lang="en-ID" sz="2400" dirty="0" err="1"/>
              <a:t>hari</a:t>
            </a:r>
            <a:r>
              <a:rPr lang="en-ID" sz="2400" dirty="0"/>
              <a:t>, </a:t>
            </a:r>
            <a:r>
              <a:rPr lang="en-ID" sz="2400" dirty="0" err="1"/>
              <a:t>menurunkan</a:t>
            </a:r>
            <a:r>
              <a:rPr lang="en-ID" sz="2400" dirty="0"/>
              <a:t> </a:t>
            </a:r>
            <a:r>
              <a:rPr lang="en-ID" sz="2400" dirty="0" err="1"/>
              <a:t>kepuasan</a:t>
            </a:r>
            <a:r>
              <a:rPr lang="en-ID" sz="2400" dirty="0"/>
              <a:t> </a:t>
            </a:r>
            <a:r>
              <a:rPr lang="en-ID" sz="2400" dirty="0" err="1"/>
              <a:t>pengguna</a:t>
            </a:r>
            <a:r>
              <a:rPr lang="en-ID" sz="2400" dirty="0"/>
              <a:t> (CSAT </a:t>
            </a:r>
            <a:r>
              <a:rPr lang="en-ID" sz="2400" dirty="0" err="1"/>
              <a:t>turun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4.5 → 3.8).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/>
              <a:t>Buat </a:t>
            </a:r>
            <a:r>
              <a:rPr lang="en-ID" sz="2400" dirty="0" err="1"/>
              <a:t>matriks</a:t>
            </a:r>
            <a:r>
              <a:rPr lang="en-ID" sz="2400" dirty="0"/>
              <a:t> </a:t>
            </a:r>
            <a:r>
              <a:rPr lang="en-ID" sz="2400" dirty="0" err="1"/>
              <a:t>prioritas</a:t>
            </a:r>
            <a:r>
              <a:rPr lang="en-ID" sz="2400" dirty="0"/>
              <a:t> (Impact × Frequency) </a:t>
            </a:r>
            <a:r>
              <a:rPr lang="en-ID" sz="2400" dirty="0" err="1"/>
              <a:t>atau</a:t>
            </a:r>
            <a:r>
              <a:rPr lang="en-ID" sz="2400" dirty="0"/>
              <a:t> RICE (Reach, Impact, Confidence, Effort).</a:t>
            </a:r>
          </a:p>
          <a:p>
            <a:r>
              <a:rPr lang="en-ID" sz="2400" dirty="0"/>
              <a:t>Output: 1–2 </a:t>
            </a:r>
            <a:r>
              <a:rPr lang="en-ID" sz="2400" dirty="0" err="1"/>
              <a:t>masalah</a:t>
            </a:r>
            <a:r>
              <a:rPr lang="en-ID" sz="2400" dirty="0"/>
              <a:t> </a:t>
            </a:r>
            <a:r>
              <a:rPr lang="en-ID" sz="2400" dirty="0" err="1"/>
              <a:t>prioritas</a:t>
            </a:r>
            <a:r>
              <a:rPr lang="en-ID" sz="2400" dirty="0"/>
              <a:t> </a:t>
            </a:r>
            <a:r>
              <a:rPr lang="en-ID" sz="2400" dirty="0" err="1"/>
              <a:t>teratas</a:t>
            </a:r>
            <a:r>
              <a:rPr lang="en-ID" sz="2400" dirty="0"/>
              <a:t>,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alasan</a:t>
            </a:r>
            <a:r>
              <a:rPr lang="en-ID" sz="2400" dirty="0"/>
              <a:t> </a:t>
            </a:r>
            <a:r>
              <a:rPr lang="en-ID" sz="2400" dirty="0" err="1"/>
              <a:t>berbasis</a:t>
            </a:r>
            <a:r>
              <a:rPr lang="en-ID" sz="2400" dirty="0"/>
              <a:t> data.</a:t>
            </a:r>
          </a:p>
          <a:p>
            <a:pPr lvl="1"/>
            <a:r>
              <a:rPr lang="es-ES" sz="2400" b="1" dirty="0" err="1"/>
              <a:t>Alasan</a:t>
            </a:r>
            <a:r>
              <a:rPr lang="es-ES" sz="2400" b="1" dirty="0"/>
              <a:t> </a:t>
            </a:r>
            <a:r>
              <a:rPr lang="es-ES" sz="2400" b="1" dirty="0" err="1"/>
              <a:t>prioritas</a:t>
            </a:r>
            <a:r>
              <a:rPr lang="es-ES" sz="2400" b="1" dirty="0"/>
              <a:t>:</a:t>
            </a:r>
            <a:r>
              <a:rPr lang="es-ES" sz="2400" dirty="0"/>
              <a:t> </a:t>
            </a:r>
            <a:r>
              <a:rPr lang="es-ES" sz="2400" dirty="0" err="1"/>
              <a:t>berdampak</a:t>
            </a:r>
            <a:r>
              <a:rPr lang="es-ES" sz="2400" dirty="0"/>
              <a:t> </a:t>
            </a:r>
            <a:r>
              <a:rPr lang="es-ES" sz="2400" dirty="0" err="1"/>
              <a:t>langsung</a:t>
            </a:r>
            <a:r>
              <a:rPr lang="es-ES" sz="2400" dirty="0"/>
              <a:t> pada </a:t>
            </a:r>
            <a:r>
              <a:rPr lang="es-ES" sz="2400" dirty="0" err="1"/>
              <a:t>keselamatan</a:t>
            </a:r>
            <a:r>
              <a:rPr lang="es-ES" sz="2400" dirty="0"/>
              <a:t> </a:t>
            </a:r>
            <a:r>
              <a:rPr lang="es-ES" sz="2400" dirty="0" err="1"/>
              <a:t>pasien</a:t>
            </a:r>
            <a:r>
              <a:rPr lang="es-ES" sz="2400" dirty="0"/>
              <a:t> → </a:t>
            </a:r>
            <a:r>
              <a:rPr lang="es-ES" sz="2400" dirty="0" err="1"/>
              <a:t>perlu</a:t>
            </a:r>
            <a:r>
              <a:rPr lang="es-ES" sz="2400" dirty="0"/>
              <a:t> </a:t>
            </a:r>
            <a:r>
              <a:rPr lang="es-ES" sz="2400" dirty="0" err="1"/>
              <a:t>optimasi</a:t>
            </a:r>
            <a:r>
              <a:rPr lang="es-ES" sz="2400" dirty="0"/>
              <a:t> </a:t>
            </a:r>
            <a:r>
              <a:rPr lang="es-ES" sz="2400" dirty="0" err="1"/>
              <a:t>recall</a:t>
            </a:r>
            <a:r>
              <a:rPr lang="es-ES" sz="2400" dirty="0"/>
              <a:t> </a:t>
            </a:r>
            <a:r>
              <a:rPr lang="es-ES" sz="2400" dirty="0" err="1"/>
              <a:t>model</a:t>
            </a:r>
            <a:r>
              <a:rPr lang="es-ES" sz="2400" dirty="0"/>
              <a:t>.</a:t>
            </a: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633678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2AEFE69-4BEF-10A1-3153-9A1BBC73E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B918-1AD3-8039-9816-929C52E4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2400" b="1" dirty="0"/>
              <a:t>Langkah </a:t>
            </a:r>
            <a:r>
              <a:rPr lang="en-US" sz="2400" b="1" dirty="0"/>
              <a:t>9</a:t>
            </a:r>
            <a:r>
              <a:rPr sz="2400" b="1" dirty="0"/>
              <a:t>: </a:t>
            </a:r>
            <a:r>
              <a:rPr lang="en-ID" sz="2400" b="1" dirty="0" err="1"/>
              <a:t>Rumuskan</a:t>
            </a:r>
            <a:r>
              <a:rPr lang="en-ID" sz="2400" b="1" dirty="0"/>
              <a:t> Problem Statement (</a:t>
            </a:r>
            <a:r>
              <a:rPr lang="en-ID" sz="2400" b="1" dirty="0" err="1"/>
              <a:t>Paragraf</a:t>
            </a:r>
            <a:r>
              <a:rPr lang="en-ID" sz="2400" b="1" dirty="0"/>
              <a:t>) + Acceptance Criteria - SDE</a:t>
            </a:r>
            <a:endParaRPr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584C-5E8C-A399-C829-63374B74A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/>
          </a:bodyPr>
          <a:lstStyle/>
          <a:p>
            <a:r>
              <a:rPr lang="en-ID" sz="2400" dirty="0"/>
              <a:t>Tujuan: </a:t>
            </a:r>
            <a:r>
              <a:rPr lang="en-ID" sz="2400" dirty="0" err="1"/>
              <a:t>mengunci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bentuk</a:t>
            </a:r>
            <a:r>
              <a:rPr lang="en-ID" sz="2400" dirty="0"/>
              <a:t> </a:t>
            </a:r>
            <a:r>
              <a:rPr lang="en-ID" sz="2400" dirty="0" err="1"/>
              <a:t>rumusan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</a:t>
            </a:r>
            <a:r>
              <a:rPr lang="en-ID" sz="2400" dirty="0" err="1"/>
              <a:t>naratif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Lakukan</a:t>
            </a:r>
            <a:r>
              <a:rPr lang="en-ID" sz="2400" dirty="0"/>
              <a:t> (</a:t>
            </a:r>
            <a:r>
              <a:rPr lang="en-ID" sz="2400" dirty="0" err="1"/>
              <a:t>susun</a:t>
            </a:r>
            <a:r>
              <a:rPr lang="en-ID" sz="2400" dirty="0"/>
              <a:t> 1 </a:t>
            </a:r>
            <a:r>
              <a:rPr lang="en-ID" sz="2400" dirty="0" err="1"/>
              <a:t>paragraf</a:t>
            </a:r>
            <a:r>
              <a:rPr lang="en-ID" sz="2400" dirty="0"/>
              <a:t> ±150–250 kata):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 err="1"/>
              <a:t>Fenomena</a:t>
            </a:r>
            <a:r>
              <a:rPr lang="en-ID" sz="2400" dirty="0"/>
              <a:t> + </a:t>
            </a:r>
            <a:r>
              <a:rPr lang="en-ID" sz="2400" dirty="0" err="1"/>
              <a:t>bukti</a:t>
            </a:r>
            <a:r>
              <a:rPr lang="en-ID" sz="2400" dirty="0"/>
              <a:t> + </a:t>
            </a:r>
            <a:r>
              <a:rPr lang="en-ID" sz="2400" dirty="0" err="1"/>
              <a:t>dampak</a:t>
            </a:r>
            <a:r>
              <a:rPr lang="en-ID" sz="2400" dirty="0"/>
              <a:t> + </a:t>
            </a:r>
            <a:r>
              <a:rPr lang="en-ID" sz="2400" dirty="0" err="1"/>
              <a:t>batasan</a:t>
            </a:r>
            <a:r>
              <a:rPr lang="en-ID" sz="2400" dirty="0"/>
              <a:t> + </a:t>
            </a:r>
            <a:r>
              <a:rPr lang="en-ID" sz="2400" dirty="0" err="1"/>
              <a:t>arah</a:t>
            </a:r>
            <a:r>
              <a:rPr lang="en-ID" sz="2400" dirty="0"/>
              <a:t> </a:t>
            </a:r>
            <a:r>
              <a:rPr lang="en-ID" sz="2400" dirty="0" err="1"/>
              <a:t>perbaikan</a:t>
            </a:r>
            <a:r>
              <a:rPr lang="en-ID" sz="2400" dirty="0"/>
              <a:t> </a:t>
            </a:r>
            <a:r>
              <a:rPr lang="en-ID" sz="2400" dirty="0" err="1"/>
              <a:t>konseptual</a:t>
            </a:r>
            <a:r>
              <a:rPr lang="en-ID" sz="2400" dirty="0"/>
              <a:t>.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 err="1"/>
              <a:t>Tambahkan</a:t>
            </a:r>
            <a:r>
              <a:rPr lang="en-ID" sz="2400" dirty="0"/>
              <a:t> </a:t>
            </a:r>
            <a:r>
              <a:rPr lang="en-ID" sz="2400" dirty="0" err="1"/>
              <a:t>kriteria</a:t>
            </a:r>
            <a:r>
              <a:rPr lang="en-ID" sz="2400" dirty="0"/>
              <a:t> </a:t>
            </a:r>
            <a:r>
              <a:rPr lang="en-ID" sz="2400" dirty="0" err="1"/>
              <a:t>penerimaan</a:t>
            </a:r>
            <a:r>
              <a:rPr lang="en-ID" sz="2400" dirty="0"/>
              <a:t> (</a:t>
            </a:r>
            <a:r>
              <a:rPr lang="en-ID" sz="2400" dirty="0" err="1"/>
              <a:t>contoh</a:t>
            </a:r>
            <a:r>
              <a:rPr lang="en-ID" sz="2400" dirty="0"/>
              <a:t> target): CFR </a:t>
            </a:r>
            <a:r>
              <a:rPr lang="en-ID" sz="2400" dirty="0" err="1"/>
              <a:t>turun</a:t>
            </a:r>
            <a:r>
              <a:rPr lang="en-ID" sz="2400" dirty="0"/>
              <a:t> ≥20% </a:t>
            </a:r>
            <a:r>
              <a:rPr lang="en-ID" sz="2400" dirty="0" err="1"/>
              <a:t>dalam</a:t>
            </a:r>
            <a:r>
              <a:rPr lang="en-ID" sz="2400" dirty="0"/>
              <a:t> 8 </a:t>
            </a:r>
            <a:r>
              <a:rPr lang="en-ID" sz="2400" dirty="0" err="1"/>
              <a:t>minggu</a:t>
            </a:r>
            <a:r>
              <a:rPr lang="en-ID" sz="2400" dirty="0"/>
              <a:t>; p95 latency &lt; 2 </a:t>
            </a:r>
            <a:r>
              <a:rPr lang="en-ID" sz="2400" dirty="0" err="1"/>
              <a:t>detik</a:t>
            </a:r>
            <a:r>
              <a:rPr lang="en-ID" sz="2400" dirty="0"/>
              <a:t> pada ≥80% </a:t>
            </a:r>
            <a:r>
              <a:rPr lang="en-ID" sz="2400" dirty="0" err="1"/>
              <a:t>transaksi</a:t>
            </a:r>
            <a:r>
              <a:rPr lang="en-ID" sz="2400" dirty="0"/>
              <a:t>; coverage unit test ≥70%.</a:t>
            </a:r>
          </a:p>
          <a:p>
            <a:r>
              <a:rPr lang="en-ID" sz="2400" dirty="0"/>
              <a:t>Output: </a:t>
            </a:r>
            <a:r>
              <a:rPr lang="en-ID" sz="2400" dirty="0" err="1"/>
              <a:t>paragraf</a:t>
            </a:r>
            <a:r>
              <a:rPr lang="en-ID" sz="2400" dirty="0"/>
              <a:t> </a:t>
            </a:r>
            <a:r>
              <a:rPr lang="en-ID" sz="2400" dirty="0" err="1"/>
              <a:t>rumusan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+ daftar target </a:t>
            </a:r>
            <a:r>
              <a:rPr lang="en-ID" sz="2400" dirty="0" err="1"/>
              <a:t>terukur</a:t>
            </a:r>
            <a:r>
              <a:rPr lang="en-ID" sz="2400" dirty="0"/>
              <a:t> (</a:t>
            </a:r>
            <a:r>
              <a:rPr lang="en-ID" sz="2400" dirty="0" err="1"/>
              <a:t>jadi</a:t>
            </a:r>
            <a:r>
              <a:rPr lang="en-ID" sz="2400" dirty="0"/>
              <a:t> </a:t>
            </a:r>
            <a:r>
              <a:rPr lang="en-ID" sz="2400" dirty="0" err="1"/>
              <a:t>jembatan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Tujuan </a:t>
            </a:r>
            <a:r>
              <a:rPr lang="en-ID" sz="2400" dirty="0" err="1"/>
              <a:t>Penelitian</a:t>
            </a:r>
            <a:r>
              <a:rPr lang="en-ID" sz="2400" dirty="0"/>
              <a:t>).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667857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4DC47-0F96-4E17-70A1-812537116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E1E6-8E14-B7C8-D3A8-BA231514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2400" b="1" dirty="0"/>
              <a:t>Langkah </a:t>
            </a:r>
            <a:r>
              <a:rPr lang="en-US" sz="2400" b="1" dirty="0"/>
              <a:t>9</a:t>
            </a:r>
            <a:r>
              <a:rPr sz="2400" b="1" dirty="0"/>
              <a:t>: </a:t>
            </a:r>
            <a:r>
              <a:rPr lang="en-ID" sz="2400" b="1" dirty="0" err="1"/>
              <a:t>Rumuskan</a:t>
            </a:r>
            <a:r>
              <a:rPr lang="en-ID" sz="2400" b="1" dirty="0"/>
              <a:t> Problem Statement (</a:t>
            </a:r>
            <a:r>
              <a:rPr lang="en-ID" sz="2400" b="1" dirty="0" err="1"/>
              <a:t>Paragraf</a:t>
            </a:r>
            <a:r>
              <a:rPr lang="en-ID" sz="2400" b="1" dirty="0"/>
              <a:t>) + Acceptance Criteria - AI</a:t>
            </a:r>
            <a:endParaRPr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5D4B-85D5-59BA-1989-0E8BF1A8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/>
          </a:bodyPr>
          <a:lstStyle/>
          <a:p>
            <a:r>
              <a:rPr lang="en-ID" sz="2400" dirty="0"/>
              <a:t>Tujuan: </a:t>
            </a:r>
            <a:r>
              <a:rPr lang="en-ID" sz="2400" dirty="0" err="1"/>
              <a:t>mengunci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bentuk</a:t>
            </a:r>
            <a:r>
              <a:rPr lang="en-ID" sz="2400" dirty="0"/>
              <a:t> </a:t>
            </a:r>
            <a:r>
              <a:rPr lang="en-ID" sz="2400" dirty="0" err="1"/>
              <a:t>rumusan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</a:t>
            </a:r>
            <a:r>
              <a:rPr lang="en-ID" sz="2400" dirty="0" err="1"/>
              <a:t>naratif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Lakukan</a:t>
            </a:r>
            <a:r>
              <a:rPr lang="en-ID" sz="2400" dirty="0"/>
              <a:t> (</a:t>
            </a:r>
            <a:r>
              <a:rPr lang="en-ID" sz="2400" dirty="0" err="1"/>
              <a:t>susun</a:t>
            </a:r>
            <a:r>
              <a:rPr lang="en-ID" sz="2400" dirty="0"/>
              <a:t> 1 </a:t>
            </a:r>
            <a:r>
              <a:rPr lang="en-ID" sz="2400" dirty="0" err="1"/>
              <a:t>paragraf</a:t>
            </a:r>
            <a:r>
              <a:rPr lang="en-ID" sz="2400" dirty="0"/>
              <a:t> ±150–250 kata):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 err="1"/>
              <a:t>Fenomena</a:t>
            </a:r>
            <a:r>
              <a:rPr lang="en-ID" sz="2400" dirty="0"/>
              <a:t> + </a:t>
            </a:r>
            <a:r>
              <a:rPr lang="en-ID" sz="2400" dirty="0" err="1"/>
              <a:t>bukti</a:t>
            </a:r>
            <a:r>
              <a:rPr lang="en-ID" sz="2400" dirty="0"/>
              <a:t> + </a:t>
            </a:r>
            <a:r>
              <a:rPr lang="en-ID" sz="2400" dirty="0" err="1"/>
              <a:t>dampak</a:t>
            </a:r>
            <a:r>
              <a:rPr lang="en-ID" sz="2400" dirty="0"/>
              <a:t> + </a:t>
            </a:r>
            <a:r>
              <a:rPr lang="en-ID" sz="2400" dirty="0" err="1"/>
              <a:t>batasan</a:t>
            </a:r>
            <a:r>
              <a:rPr lang="en-ID" sz="2400" dirty="0"/>
              <a:t> + </a:t>
            </a:r>
            <a:r>
              <a:rPr lang="en-ID" sz="2400" dirty="0" err="1"/>
              <a:t>arah</a:t>
            </a:r>
            <a:r>
              <a:rPr lang="en-ID" sz="2400" dirty="0"/>
              <a:t> </a:t>
            </a:r>
            <a:r>
              <a:rPr lang="en-ID" sz="2400" dirty="0" err="1"/>
              <a:t>perbaikan</a:t>
            </a:r>
            <a:r>
              <a:rPr lang="en-ID" sz="2400" dirty="0"/>
              <a:t> </a:t>
            </a:r>
            <a:r>
              <a:rPr lang="en-ID" sz="2400" dirty="0" err="1"/>
              <a:t>konseptual</a:t>
            </a:r>
            <a:r>
              <a:rPr lang="en-ID" sz="2400" dirty="0"/>
              <a:t>.</a:t>
            </a:r>
          </a:p>
          <a:p>
            <a:pPr marL="720725" indent="-355600">
              <a:buFont typeface="Wingdings" panose="05000000000000000000" pitchFamily="2" charset="2"/>
              <a:buChar char="Ø"/>
            </a:pPr>
            <a:r>
              <a:rPr lang="en-ID" sz="2400" dirty="0" err="1"/>
              <a:t>Tambahkan</a:t>
            </a:r>
            <a:r>
              <a:rPr lang="en-ID" sz="2400" dirty="0"/>
              <a:t> </a:t>
            </a:r>
            <a:r>
              <a:rPr lang="en-ID" sz="2400" dirty="0" err="1"/>
              <a:t>kriteria</a:t>
            </a:r>
            <a:r>
              <a:rPr lang="en-ID" sz="2400" dirty="0"/>
              <a:t> </a:t>
            </a:r>
            <a:r>
              <a:rPr lang="en-ID" sz="2400" dirty="0" err="1"/>
              <a:t>penerimaan</a:t>
            </a:r>
            <a:r>
              <a:rPr lang="en-ID" sz="2400" dirty="0"/>
              <a:t> (</a:t>
            </a:r>
            <a:r>
              <a:rPr lang="en-ID" sz="2400" dirty="0" err="1"/>
              <a:t>contoh</a:t>
            </a:r>
            <a:r>
              <a:rPr lang="en-ID" sz="2400" dirty="0"/>
              <a:t> target): Recall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kelas</a:t>
            </a:r>
            <a:r>
              <a:rPr lang="en-ID" sz="2400" dirty="0"/>
              <a:t> pneumonia </a:t>
            </a:r>
            <a:r>
              <a:rPr lang="en-ID" sz="2400" dirty="0" err="1"/>
              <a:t>ringan</a:t>
            </a:r>
            <a:r>
              <a:rPr lang="en-ID" sz="2400" dirty="0"/>
              <a:t> </a:t>
            </a:r>
            <a:r>
              <a:rPr lang="en-ID" sz="2400" dirty="0" err="1"/>
              <a:t>meningkat</a:t>
            </a:r>
            <a:r>
              <a:rPr lang="en-ID" sz="2400" dirty="0"/>
              <a:t> ≥20% </a:t>
            </a:r>
            <a:r>
              <a:rPr lang="en-ID" sz="2400" dirty="0" err="1"/>
              <a:t>dalam</a:t>
            </a:r>
            <a:r>
              <a:rPr lang="en-ID" sz="2400" dirty="0"/>
              <a:t> 8 </a:t>
            </a:r>
            <a:r>
              <a:rPr lang="en-ID" sz="2400" dirty="0" err="1"/>
              <a:t>minggu</a:t>
            </a:r>
            <a:r>
              <a:rPr lang="en-ID" sz="2400" dirty="0"/>
              <a:t>, </a:t>
            </a:r>
            <a:r>
              <a:rPr lang="en-ID" sz="2400" dirty="0" err="1"/>
              <a:t>Akurasi</a:t>
            </a:r>
            <a:r>
              <a:rPr lang="en-ID" sz="2400" dirty="0"/>
              <a:t> </a:t>
            </a:r>
            <a:r>
              <a:rPr lang="en-ID" sz="2400" dirty="0" err="1"/>
              <a:t>keseluruhan</a:t>
            </a:r>
            <a:r>
              <a:rPr lang="en-ID" sz="2400" dirty="0"/>
              <a:t> model ≥80% </a:t>
            </a:r>
            <a:r>
              <a:rPr lang="en-ID" sz="2400" dirty="0" err="1"/>
              <a:t>dengan</a:t>
            </a:r>
            <a:r>
              <a:rPr lang="en-ID" sz="2400" dirty="0"/>
              <a:t> F1-score minimal 0.75.</a:t>
            </a:r>
          </a:p>
          <a:p>
            <a:r>
              <a:rPr lang="en-ID" sz="2400" dirty="0"/>
              <a:t>Output: </a:t>
            </a:r>
            <a:r>
              <a:rPr lang="en-ID" sz="2400" dirty="0" err="1"/>
              <a:t>paragraf</a:t>
            </a:r>
            <a:r>
              <a:rPr lang="en-ID" sz="2400" dirty="0"/>
              <a:t> </a:t>
            </a:r>
            <a:r>
              <a:rPr lang="en-ID" sz="2400" dirty="0" err="1"/>
              <a:t>rumusan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+ daftar target </a:t>
            </a:r>
            <a:r>
              <a:rPr lang="en-ID" sz="2400" dirty="0" err="1"/>
              <a:t>terukur</a:t>
            </a:r>
            <a:r>
              <a:rPr lang="en-ID" sz="2400" dirty="0"/>
              <a:t> (</a:t>
            </a:r>
            <a:r>
              <a:rPr lang="en-ID" sz="2400" dirty="0" err="1"/>
              <a:t>jadi</a:t>
            </a:r>
            <a:r>
              <a:rPr lang="en-ID" sz="2400" dirty="0"/>
              <a:t> </a:t>
            </a:r>
            <a:r>
              <a:rPr lang="en-ID" sz="2400" dirty="0" err="1"/>
              <a:t>jembatan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Tujuan </a:t>
            </a:r>
            <a:r>
              <a:rPr lang="en-ID" sz="2400" dirty="0" err="1"/>
              <a:t>Penelitian</a:t>
            </a:r>
            <a:r>
              <a:rPr lang="en-ID" sz="2400" dirty="0"/>
              <a:t>).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75080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65501-61AD-4B22-4181-27B38E80B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FBFB-8227-520C-C2E5-2DECE5A7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600" dirty="0"/>
              <a:t>Cara </a:t>
            </a:r>
            <a:r>
              <a:rPr lang="en-ID" sz="3600" dirty="0" err="1"/>
              <a:t>Menulis</a:t>
            </a:r>
            <a:r>
              <a:rPr lang="en-ID" sz="3600" dirty="0"/>
              <a:t> </a:t>
            </a:r>
            <a:r>
              <a:rPr lang="en-ID" sz="3600" dirty="0" err="1"/>
              <a:t>Rumusan</a:t>
            </a:r>
            <a:r>
              <a:rPr lang="en-ID" sz="3600" dirty="0"/>
              <a:t> </a:t>
            </a:r>
            <a:r>
              <a:rPr lang="en-ID" sz="3600" dirty="0" err="1"/>
              <a:t>Masalah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9DF8-A499-E24A-D2A4-843E97B2E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 err="1"/>
              <a:t>Gunakan</a:t>
            </a:r>
            <a:r>
              <a:rPr lang="en-ID" sz="2400" dirty="0"/>
              <a:t> </a:t>
            </a:r>
            <a:r>
              <a:rPr lang="en-ID" sz="2400" dirty="0" err="1"/>
              <a:t>urutan</a:t>
            </a:r>
            <a:r>
              <a:rPr lang="en-ID" sz="2400" dirty="0"/>
              <a:t> </a:t>
            </a:r>
            <a:r>
              <a:rPr lang="en-ID" sz="2400" dirty="0" err="1"/>
              <a:t>logis</a:t>
            </a:r>
            <a:r>
              <a:rPr lang="en-ID" sz="2400" dirty="0"/>
              <a:t> </a:t>
            </a:r>
            <a:r>
              <a:rPr lang="en-ID" sz="2400" dirty="0" err="1"/>
              <a:t>berikut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1 </a:t>
            </a:r>
            <a:r>
              <a:rPr lang="en-ID" sz="2400" dirty="0" err="1"/>
              <a:t>paragraf</a:t>
            </a:r>
            <a:r>
              <a:rPr lang="en-ID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dirty="0" err="1"/>
              <a:t>Konteks</a:t>
            </a:r>
            <a:r>
              <a:rPr lang="en-ID" sz="2400" dirty="0"/>
              <a:t> </a:t>
            </a:r>
            <a:r>
              <a:rPr lang="en-ID" sz="2400" dirty="0" err="1"/>
              <a:t>singkat</a:t>
            </a:r>
            <a:r>
              <a:rPr lang="en-ID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dirty="0"/>
              <a:t>Fakta/</a:t>
            </a:r>
            <a:r>
              <a:rPr lang="en-ID" sz="2400" dirty="0" err="1"/>
              <a:t>angka</a:t>
            </a:r>
            <a:r>
              <a:rPr lang="en-ID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dirty="0" err="1"/>
              <a:t>Dampak</a:t>
            </a:r>
            <a:endParaRPr lang="en-ID" sz="2400" dirty="0"/>
          </a:p>
          <a:p>
            <a:pPr marL="457200" indent="-457200">
              <a:buFont typeface="+mj-lt"/>
              <a:buAutoNum type="arabicPeriod"/>
            </a:pPr>
            <a:r>
              <a:rPr lang="en-ID" sz="2400" dirty="0"/>
              <a:t>Akar </a:t>
            </a:r>
            <a:r>
              <a:rPr lang="en-ID" sz="2400" dirty="0" err="1"/>
              <a:t>indikatif</a:t>
            </a:r>
            <a:r>
              <a:rPr lang="en-ID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dirty="0"/>
              <a:t>Gap (</a:t>
            </a:r>
            <a:r>
              <a:rPr lang="en-ID" sz="2400" dirty="0" err="1"/>
              <a:t>riset</a:t>
            </a:r>
            <a:r>
              <a:rPr lang="en-ID" sz="2400" dirty="0"/>
              <a:t>/</a:t>
            </a:r>
            <a:r>
              <a:rPr lang="en-ID" sz="2400" dirty="0" err="1"/>
              <a:t>praktik</a:t>
            </a:r>
            <a:r>
              <a:rPr lang="en-ID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dirty="0"/>
              <a:t>Batasan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dirty="0"/>
              <a:t>Arah </a:t>
            </a:r>
            <a:r>
              <a:rPr lang="en-ID" sz="2400" dirty="0" err="1"/>
              <a:t>konseptual</a:t>
            </a:r>
            <a:r>
              <a:rPr lang="en-ID" sz="2400" dirty="0"/>
              <a:t> (</a:t>
            </a:r>
            <a:r>
              <a:rPr lang="en-ID" sz="2400" dirty="0" err="1"/>
              <a:t>tanpa</a:t>
            </a:r>
            <a:r>
              <a:rPr lang="en-ID" sz="2400" dirty="0"/>
              <a:t> </a:t>
            </a:r>
            <a:r>
              <a:rPr lang="en-ID" sz="2400" dirty="0" err="1"/>
              <a:t>solusi</a:t>
            </a:r>
            <a:r>
              <a:rPr lang="en-ID" sz="2400" dirty="0"/>
              <a:t> </a:t>
            </a:r>
            <a:r>
              <a:rPr lang="en-ID" sz="2400" dirty="0" err="1"/>
              <a:t>teknis</a:t>
            </a:r>
            <a:r>
              <a:rPr lang="en-ID" sz="2400" dirty="0"/>
              <a:t> </a:t>
            </a:r>
            <a:r>
              <a:rPr lang="en-ID" sz="2400" dirty="0" err="1"/>
              <a:t>rinci</a:t>
            </a:r>
            <a:r>
              <a:rPr lang="en-ID" sz="2400" dirty="0"/>
              <a:t>).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14902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D391E-24DE-15CE-EA67-422D91402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512A-0E0D-1948-D273-AD40A3DD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600" dirty="0"/>
              <a:t>“Uji </a:t>
            </a:r>
            <a:r>
              <a:rPr lang="en-ID" sz="3600" dirty="0" err="1"/>
              <a:t>Kualitas</a:t>
            </a:r>
            <a:r>
              <a:rPr lang="en-ID" sz="3600" dirty="0"/>
              <a:t>” </a:t>
            </a:r>
            <a:r>
              <a:rPr lang="en-ID" sz="3600" dirty="0" err="1"/>
              <a:t>Rumusan</a:t>
            </a:r>
            <a:r>
              <a:rPr lang="en-ID" sz="3600" dirty="0"/>
              <a:t> </a:t>
            </a:r>
            <a:r>
              <a:rPr lang="en-ID" sz="3600" dirty="0" err="1"/>
              <a:t>Masalah</a:t>
            </a:r>
            <a:r>
              <a:rPr lang="en-ID" sz="3600" dirty="0"/>
              <a:t> (</a:t>
            </a:r>
            <a:r>
              <a:rPr lang="en-ID" sz="3600" dirty="0" err="1"/>
              <a:t>cek</a:t>
            </a:r>
            <a:r>
              <a:rPr lang="en-ID" sz="3600" dirty="0"/>
              <a:t> </a:t>
            </a:r>
            <a:r>
              <a:rPr lang="en-ID" sz="3600" dirty="0" err="1"/>
              <a:t>cepat</a:t>
            </a:r>
            <a:r>
              <a:rPr lang="en-ID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9FBC1-6638-5DD0-71E0-1B540CE2B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/>
          </a:bodyPr>
          <a:lstStyle/>
          <a:p>
            <a:r>
              <a:rPr lang="en-ID" sz="2400" dirty="0" err="1"/>
              <a:t>Spesifik</a:t>
            </a:r>
            <a:r>
              <a:rPr lang="en-ID" sz="2400" dirty="0"/>
              <a:t>: </a:t>
            </a:r>
            <a:r>
              <a:rPr lang="en-ID" sz="2400" dirty="0" err="1"/>
              <a:t>fenomena</a:t>
            </a:r>
            <a:r>
              <a:rPr lang="en-ID" sz="2400" dirty="0"/>
              <a:t>, </a:t>
            </a:r>
            <a:r>
              <a:rPr lang="en-ID" sz="2400" dirty="0" err="1"/>
              <a:t>ruang</a:t>
            </a:r>
            <a:r>
              <a:rPr lang="en-ID" sz="2400" dirty="0"/>
              <a:t> </a:t>
            </a:r>
            <a:r>
              <a:rPr lang="en-ID" sz="2400" dirty="0" err="1"/>
              <a:t>lingkup</a:t>
            </a:r>
            <a:r>
              <a:rPr lang="en-ID" sz="2400" dirty="0"/>
              <a:t>, </a:t>
            </a:r>
            <a:r>
              <a:rPr lang="en-ID" sz="2400" dirty="0" err="1"/>
              <a:t>entitas</a:t>
            </a:r>
            <a:r>
              <a:rPr lang="en-ID" sz="2400" dirty="0"/>
              <a:t> </a:t>
            </a:r>
            <a:r>
              <a:rPr lang="en-ID" sz="2400" dirty="0" err="1"/>
              <a:t>jelas</a:t>
            </a:r>
            <a:r>
              <a:rPr lang="en-ID" sz="2400" dirty="0"/>
              <a:t> (</a:t>
            </a:r>
            <a:r>
              <a:rPr lang="en-ID" sz="2400" dirty="0" err="1"/>
              <a:t>bukan</a:t>
            </a:r>
            <a:r>
              <a:rPr lang="en-ID" sz="2400" dirty="0"/>
              <a:t> </a:t>
            </a:r>
            <a:r>
              <a:rPr lang="en-ID" sz="2400" dirty="0" err="1"/>
              <a:t>generik</a:t>
            </a:r>
            <a:r>
              <a:rPr lang="en-ID" sz="2400" dirty="0"/>
              <a:t>).</a:t>
            </a:r>
          </a:p>
          <a:p>
            <a:r>
              <a:rPr lang="en-ID" sz="2400" dirty="0" err="1"/>
              <a:t>Empiris</a:t>
            </a:r>
            <a:r>
              <a:rPr lang="en-ID" sz="2400" dirty="0"/>
              <a:t>: </a:t>
            </a:r>
            <a:r>
              <a:rPr lang="en-ID" sz="2400" dirty="0" err="1"/>
              <a:t>ada</a:t>
            </a:r>
            <a:r>
              <a:rPr lang="en-ID" sz="2400" dirty="0"/>
              <a:t> </a:t>
            </a:r>
            <a:r>
              <a:rPr lang="en-ID" sz="2400" dirty="0" err="1"/>
              <a:t>angka</a:t>
            </a:r>
            <a:r>
              <a:rPr lang="en-ID" sz="2400" dirty="0"/>
              <a:t>/</a:t>
            </a:r>
            <a:r>
              <a:rPr lang="en-ID" sz="2400" dirty="0" err="1"/>
              <a:t>meterik</a:t>
            </a:r>
            <a:r>
              <a:rPr lang="en-ID" sz="2400" dirty="0"/>
              <a:t>/</a:t>
            </a:r>
            <a:r>
              <a:rPr lang="en-ID" sz="2400" dirty="0" err="1"/>
              <a:t>observasi</a:t>
            </a:r>
            <a:r>
              <a:rPr lang="en-ID" sz="2400" dirty="0"/>
              <a:t> </a:t>
            </a:r>
            <a:r>
              <a:rPr lang="en-ID" sz="2400" dirty="0" err="1"/>
              <a:t>awal</a:t>
            </a:r>
            <a:r>
              <a:rPr lang="en-ID" sz="2400" dirty="0"/>
              <a:t> (</a:t>
            </a:r>
            <a:r>
              <a:rPr lang="en-ID" sz="2400" dirty="0" err="1"/>
              <a:t>bukan</a:t>
            </a:r>
            <a:r>
              <a:rPr lang="en-ID" sz="2400" dirty="0"/>
              <a:t> </a:t>
            </a:r>
            <a:r>
              <a:rPr lang="en-ID" sz="2400" dirty="0" err="1"/>
              <a:t>asumsi</a:t>
            </a:r>
            <a:r>
              <a:rPr lang="en-ID" sz="2400" dirty="0"/>
              <a:t>).</a:t>
            </a:r>
          </a:p>
          <a:p>
            <a:r>
              <a:rPr lang="en-ID" sz="2400" dirty="0" err="1"/>
              <a:t>Relevan</a:t>
            </a:r>
            <a:r>
              <a:rPr lang="en-ID" sz="2400" dirty="0"/>
              <a:t>: </a:t>
            </a:r>
            <a:r>
              <a:rPr lang="en-ID" sz="2400" dirty="0" err="1"/>
              <a:t>langsung</a:t>
            </a:r>
            <a:r>
              <a:rPr lang="en-ID" sz="2400" dirty="0"/>
              <a:t> </a:t>
            </a:r>
            <a:r>
              <a:rPr lang="en-ID" sz="2400" dirty="0" err="1"/>
              <a:t>berkaitan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topik</a:t>
            </a:r>
            <a:r>
              <a:rPr lang="en-ID" sz="2400" dirty="0"/>
              <a:t> </a:t>
            </a:r>
            <a:r>
              <a:rPr lang="en-ID" sz="2400" dirty="0" err="1"/>
              <a:t>Informatika</a:t>
            </a:r>
            <a:r>
              <a:rPr lang="en-ID" sz="2400" dirty="0"/>
              <a:t>/SDE/AI yang </a:t>
            </a:r>
            <a:r>
              <a:rPr lang="en-ID" sz="2400" dirty="0" err="1"/>
              <a:t>dipilih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Signifikan</a:t>
            </a:r>
            <a:r>
              <a:rPr lang="en-ID" sz="2400" dirty="0"/>
              <a:t>: </a:t>
            </a:r>
            <a:r>
              <a:rPr lang="en-ID" sz="2400" dirty="0" err="1"/>
              <a:t>menjelaskan</a:t>
            </a:r>
            <a:r>
              <a:rPr lang="en-ID" sz="2400" dirty="0"/>
              <a:t> </a:t>
            </a:r>
            <a:r>
              <a:rPr lang="en-ID" sz="2400" dirty="0" err="1"/>
              <a:t>kenapa</a:t>
            </a:r>
            <a:r>
              <a:rPr lang="en-ID" sz="2400" dirty="0"/>
              <a:t> </a:t>
            </a:r>
            <a:r>
              <a:rPr lang="en-ID" sz="2400" dirty="0" err="1"/>
              <a:t>penting</a:t>
            </a:r>
            <a:r>
              <a:rPr lang="en-ID" sz="2400" dirty="0"/>
              <a:t> (</a:t>
            </a:r>
            <a:r>
              <a:rPr lang="en-ID" sz="2400" dirty="0" err="1"/>
              <a:t>dampak</a:t>
            </a:r>
            <a:r>
              <a:rPr lang="en-ID" sz="2400" dirty="0"/>
              <a:t>/</a:t>
            </a:r>
            <a:r>
              <a:rPr lang="en-ID" sz="2400" dirty="0" err="1"/>
              <a:t>risiko</a:t>
            </a:r>
            <a:r>
              <a:rPr lang="en-ID" sz="2400" dirty="0"/>
              <a:t>/</a:t>
            </a:r>
            <a:r>
              <a:rPr lang="en-ID" sz="2400" dirty="0" err="1"/>
              <a:t>biaya</a:t>
            </a:r>
            <a:r>
              <a:rPr lang="en-ID" sz="2400" dirty="0"/>
              <a:t>).</a:t>
            </a:r>
          </a:p>
          <a:p>
            <a:r>
              <a:rPr lang="en-ID" sz="2400" dirty="0" err="1"/>
              <a:t>Operasional</a:t>
            </a:r>
            <a:r>
              <a:rPr lang="en-ID" sz="2400" dirty="0"/>
              <a:t>: </a:t>
            </a:r>
            <a:r>
              <a:rPr lang="en-ID" sz="2400" dirty="0" err="1"/>
              <a:t>menyiratkan</a:t>
            </a:r>
            <a:r>
              <a:rPr lang="en-ID" sz="2400" dirty="0"/>
              <a:t> </a:t>
            </a:r>
            <a:r>
              <a:rPr lang="en-ID" sz="2400" dirty="0" err="1"/>
              <a:t>indikator</a:t>
            </a:r>
            <a:r>
              <a:rPr lang="en-ID" sz="2400" dirty="0"/>
              <a:t> yang </a:t>
            </a:r>
            <a:r>
              <a:rPr lang="en-ID" sz="2400" dirty="0" err="1"/>
              <a:t>kelak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diukur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Berbatas</a:t>
            </a:r>
            <a:r>
              <a:rPr lang="en-ID" sz="2400" dirty="0"/>
              <a:t>: </a:t>
            </a:r>
            <a:r>
              <a:rPr lang="en-ID" sz="2400" dirty="0" err="1"/>
              <a:t>menyebut</a:t>
            </a:r>
            <a:r>
              <a:rPr lang="en-ID" sz="2400" dirty="0"/>
              <a:t> </a:t>
            </a:r>
            <a:r>
              <a:rPr lang="en-ID" sz="2400" dirty="0" err="1"/>
              <a:t>batasan</a:t>
            </a:r>
            <a:r>
              <a:rPr lang="en-ID" sz="2400" dirty="0"/>
              <a:t> &amp; </a:t>
            </a:r>
            <a:r>
              <a:rPr lang="en-ID" sz="2400" dirty="0" err="1"/>
              <a:t>asumsi</a:t>
            </a:r>
            <a:r>
              <a:rPr lang="en-ID" sz="2400" dirty="0"/>
              <a:t> yang </a:t>
            </a:r>
            <a:r>
              <a:rPr lang="en-ID" sz="2400" dirty="0" err="1"/>
              <a:t>wajar</a:t>
            </a:r>
            <a:r>
              <a:rPr lang="en-ID" sz="2400" dirty="0"/>
              <a:t>.</a:t>
            </a:r>
          </a:p>
          <a:p>
            <a:r>
              <a:rPr lang="en-ID" sz="2400" dirty="0" err="1"/>
              <a:t>Netral-solusi</a:t>
            </a:r>
            <a:r>
              <a:rPr lang="en-ID" sz="2400" dirty="0"/>
              <a:t>: </a:t>
            </a:r>
            <a:r>
              <a:rPr lang="en-ID" sz="2400" dirty="0" err="1"/>
              <a:t>arah</a:t>
            </a:r>
            <a:r>
              <a:rPr lang="en-ID" sz="2400" dirty="0"/>
              <a:t> </a:t>
            </a:r>
            <a:r>
              <a:rPr lang="en-ID" sz="2400" dirty="0" err="1"/>
              <a:t>ada</a:t>
            </a:r>
            <a:r>
              <a:rPr lang="en-ID" sz="2400" dirty="0"/>
              <a:t>, </a:t>
            </a:r>
            <a:r>
              <a:rPr lang="en-ID" sz="2400" dirty="0" err="1"/>
              <a:t>tapi</a:t>
            </a:r>
            <a:r>
              <a:rPr lang="en-ID" sz="2400" dirty="0"/>
              <a:t> </a:t>
            </a:r>
            <a:r>
              <a:rPr lang="en-ID" sz="2400" dirty="0" err="1"/>
              <a:t>belum</a:t>
            </a:r>
            <a:r>
              <a:rPr lang="en-ID" sz="2400" dirty="0"/>
              <a:t> “</a:t>
            </a:r>
            <a:r>
              <a:rPr lang="en-ID" sz="2400" dirty="0" err="1"/>
              <a:t>mengunci</a:t>
            </a:r>
            <a:r>
              <a:rPr lang="en-ID" sz="2400" dirty="0"/>
              <a:t>” </a:t>
            </a:r>
            <a:r>
              <a:rPr lang="en-ID" sz="2400" dirty="0" err="1"/>
              <a:t>solusi</a:t>
            </a:r>
            <a:r>
              <a:rPr lang="en-ID" sz="2400" dirty="0"/>
              <a:t> </a:t>
            </a:r>
            <a:r>
              <a:rPr lang="en-ID" sz="2400" dirty="0" err="1"/>
              <a:t>spesifik</a:t>
            </a:r>
            <a:r>
              <a:rPr lang="en-ID" sz="2400" dirty="0"/>
              <a:t>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8656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/>
              <a:t>Definisi</a:t>
            </a:r>
            <a:r>
              <a:rPr sz="3600" dirty="0"/>
              <a:t> </a:t>
            </a:r>
            <a:r>
              <a:rPr sz="3600" dirty="0" err="1"/>
              <a:t>Rumusan</a:t>
            </a:r>
            <a:r>
              <a:rPr sz="3600" dirty="0"/>
              <a:t> </a:t>
            </a:r>
            <a:r>
              <a:rPr sz="3600" dirty="0" err="1"/>
              <a:t>Masalah</a:t>
            </a:r>
            <a:r>
              <a:rPr lang="en-US" sz="3600" dirty="0"/>
              <a:t> (1)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800" dirty="0" err="1"/>
              <a:t>Rumusan</a:t>
            </a:r>
            <a:r>
              <a:rPr lang="en-ID" sz="2800" dirty="0"/>
              <a:t> </a:t>
            </a:r>
            <a:r>
              <a:rPr lang="en-ID" sz="2800" dirty="0" err="1"/>
              <a:t>masalah</a:t>
            </a:r>
            <a:r>
              <a:rPr lang="en-ID" sz="2800" dirty="0"/>
              <a:t> </a:t>
            </a:r>
            <a:r>
              <a:rPr lang="en-ID" sz="2800" dirty="0" err="1"/>
              <a:t>merupakan</a:t>
            </a:r>
            <a:r>
              <a:rPr lang="en-ID" sz="2800" dirty="0"/>
              <a:t> </a:t>
            </a:r>
            <a:r>
              <a:rPr lang="en-ID" sz="2800" dirty="0" err="1"/>
              <a:t>bentuk</a:t>
            </a:r>
            <a:r>
              <a:rPr lang="en-ID" sz="2800" dirty="0"/>
              <a:t> </a:t>
            </a:r>
            <a:r>
              <a:rPr lang="en-ID" sz="2800" b="1" dirty="0" err="1"/>
              <a:t>pernyataan</a:t>
            </a:r>
            <a:r>
              <a:rPr lang="en-ID" sz="2800" b="1" dirty="0"/>
              <a:t> </a:t>
            </a:r>
            <a:r>
              <a:rPr lang="en-ID" sz="2800" b="1" dirty="0" err="1"/>
              <a:t>eksplisit</a:t>
            </a:r>
            <a:r>
              <a:rPr lang="en-ID" sz="2800" b="1" dirty="0"/>
              <a:t> </a:t>
            </a:r>
            <a:r>
              <a:rPr lang="en-ID" sz="2800" b="1" dirty="0" err="1"/>
              <a:t>tentang</a:t>
            </a:r>
            <a:r>
              <a:rPr lang="en-ID" sz="2800" b="1" dirty="0"/>
              <a:t> </a:t>
            </a:r>
            <a:r>
              <a:rPr lang="en-ID" sz="2800" b="1" dirty="0" err="1"/>
              <a:t>pertanyaan</a:t>
            </a:r>
            <a:r>
              <a:rPr lang="en-ID" sz="2800" b="1" dirty="0"/>
              <a:t> inti yang </a:t>
            </a:r>
            <a:r>
              <a:rPr lang="en-ID" sz="2800" b="1" dirty="0" err="1"/>
              <a:t>ingin</a:t>
            </a:r>
            <a:r>
              <a:rPr lang="en-ID" sz="2800" b="1" dirty="0"/>
              <a:t> </a:t>
            </a:r>
            <a:r>
              <a:rPr lang="en-ID" sz="2800" b="1" dirty="0" err="1"/>
              <a:t>dijawab</a:t>
            </a:r>
            <a:r>
              <a:rPr lang="en-ID" sz="2800" b="1" dirty="0"/>
              <a:t> </a:t>
            </a:r>
            <a:r>
              <a:rPr lang="en-ID" sz="2800" b="1" dirty="0" err="1"/>
              <a:t>melalui</a:t>
            </a:r>
            <a:r>
              <a:rPr lang="en-ID" sz="2800" b="1" dirty="0"/>
              <a:t> </a:t>
            </a:r>
            <a:r>
              <a:rPr lang="en-ID" sz="2800" b="1" dirty="0" err="1"/>
              <a:t>penelitian</a:t>
            </a:r>
            <a:r>
              <a:rPr lang="en-ID" sz="2800" dirty="0"/>
              <a:t>. </a:t>
            </a:r>
            <a:r>
              <a:rPr lang="en-ID" sz="2800" dirty="0" err="1"/>
              <a:t>Rumusan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harus</a:t>
            </a:r>
            <a:r>
              <a:rPr lang="en-ID" sz="2800" dirty="0"/>
              <a:t> </a:t>
            </a:r>
            <a:r>
              <a:rPr lang="en-ID" sz="2800" dirty="0" err="1"/>
              <a:t>fokus</a:t>
            </a:r>
            <a:r>
              <a:rPr lang="en-ID" sz="2800" dirty="0"/>
              <a:t>, </a:t>
            </a:r>
            <a:r>
              <a:rPr lang="en-ID" sz="2800" dirty="0" err="1"/>
              <a:t>spesifik</a:t>
            </a:r>
            <a:r>
              <a:rPr lang="en-ID" sz="2800" dirty="0"/>
              <a:t>, dan </a:t>
            </a:r>
            <a:r>
              <a:rPr lang="en-ID" sz="2800" dirty="0" err="1"/>
              <a:t>operasional</a:t>
            </a:r>
            <a:r>
              <a:rPr lang="en-ID" sz="2800" dirty="0"/>
              <a:t>,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terlalu</a:t>
            </a:r>
            <a:r>
              <a:rPr lang="en-ID" sz="2800" dirty="0"/>
              <a:t> </a:t>
            </a:r>
            <a:r>
              <a:rPr lang="en-ID" sz="2800" dirty="0" err="1"/>
              <a:t>luas</a:t>
            </a:r>
            <a:r>
              <a:rPr lang="en-ID" sz="2800" dirty="0"/>
              <a:t>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terlalu</a:t>
            </a:r>
            <a:r>
              <a:rPr lang="en-ID" sz="2800" dirty="0"/>
              <a:t> </a:t>
            </a:r>
            <a:r>
              <a:rPr lang="en-ID" sz="2800" dirty="0" err="1"/>
              <a:t>sempit</a:t>
            </a:r>
            <a:r>
              <a:rPr lang="en-ID" sz="2800" dirty="0"/>
              <a:t>. </a:t>
            </a:r>
            <a:r>
              <a:rPr lang="en-ID" sz="2800" dirty="0" err="1"/>
              <a:t>Pertanyaan</a:t>
            </a:r>
            <a:r>
              <a:rPr lang="en-ID" sz="2800" dirty="0"/>
              <a:t> </a:t>
            </a:r>
            <a:r>
              <a:rPr lang="en-ID" sz="2800" dirty="0" err="1"/>
              <a:t>harus</a:t>
            </a:r>
            <a:r>
              <a:rPr lang="en-ID" sz="2800" dirty="0"/>
              <a:t>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dijawab</a:t>
            </a:r>
            <a:r>
              <a:rPr lang="en-ID" sz="2800" dirty="0"/>
              <a:t> </a:t>
            </a:r>
            <a:r>
              <a:rPr lang="en-ID" sz="2800" dirty="0" err="1"/>
              <a:t>melalui</a:t>
            </a:r>
            <a:r>
              <a:rPr lang="en-ID" sz="2800" dirty="0"/>
              <a:t> proses </a:t>
            </a:r>
            <a:r>
              <a:rPr lang="en-ID" sz="2800" dirty="0" err="1"/>
              <a:t>ilmiah</a:t>
            </a:r>
            <a:r>
              <a:rPr lang="en-ID" sz="2800" dirty="0"/>
              <a:t>, dan </a:t>
            </a:r>
            <a:r>
              <a:rPr lang="en-ID" sz="2800" dirty="0" err="1"/>
              <a:t>mencerminkan</a:t>
            </a:r>
            <a:r>
              <a:rPr lang="en-ID" sz="2800" dirty="0"/>
              <a:t> </a:t>
            </a:r>
            <a:r>
              <a:rPr lang="en-ID" sz="2800" dirty="0" err="1"/>
              <a:t>ketidaktahuan</a:t>
            </a:r>
            <a:r>
              <a:rPr lang="en-ID" sz="2800" dirty="0"/>
              <a:t>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kesenjangan</a:t>
            </a:r>
            <a:r>
              <a:rPr lang="en-ID" sz="2800" dirty="0"/>
              <a:t> yang </a:t>
            </a:r>
            <a:r>
              <a:rPr lang="en-ID" sz="2800" dirty="0" err="1"/>
              <a:t>ingin</a:t>
            </a:r>
            <a:r>
              <a:rPr lang="en-ID" sz="2800" dirty="0"/>
              <a:t> </a:t>
            </a:r>
            <a:r>
              <a:rPr lang="en-ID" sz="2800" dirty="0" err="1"/>
              <a:t>diisi</a:t>
            </a:r>
            <a:r>
              <a:rPr lang="en-ID" sz="2800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729A06A-9C42-9019-D426-57DB9E6A2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C903-3B7F-4A99-BE32-E1AC1891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(</a:t>
            </a:r>
            <a:r>
              <a:rPr lang="en-ID" sz="3600" dirty="0"/>
              <a:t>Kinerja </a:t>
            </a:r>
            <a:r>
              <a:rPr lang="en-ID" sz="3600" dirty="0" err="1"/>
              <a:t>Aplikasi</a:t>
            </a:r>
            <a:r>
              <a:rPr lang="en-ID" sz="3600" dirty="0"/>
              <a:t> &amp; </a:t>
            </a:r>
            <a:r>
              <a:rPr lang="en-ID" sz="3600" dirty="0" err="1"/>
              <a:t>Skalabilitas</a:t>
            </a:r>
            <a:r>
              <a:rPr lang="en-ID" sz="3600" dirty="0"/>
              <a:t>) - SDE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DF26-47FF-0827-9F9B-4963FF729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400" dirty="0" err="1"/>
              <a:t>Lonjakan</a:t>
            </a:r>
            <a:r>
              <a:rPr lang="en-ID" sz="2400" dirty="0"/>
              <a:t> </a:t>
            </a:r>
            <a:r>
              <a:rPr lang="en-ID" sz="2400" dirty="0" err="1"/>
              <a:t>trafik</a:t>
            </a:r>
            <a:r>
              <a:rPr lang="en-ID" sz="2400" dirty="0"/>
              <a:t> </a:t>
            </a:r>
            <a:r>
              <a:rPr lang="en-ID" sz="2400" dirty="0" err="1"/>
              <a:t>harian</a:t>
            </a:r>
            <a:r>
              <a:rPr lang="en-ID" sz="2400" dirty="0"/>
              <a:t> pada </a:t>
            </a:r>
            <a:r>
              <a:rPr lang="en-ID" sz="2400" dirty="0" err="1"/>
              <a:t>aplikasi</a:t>
            </a:r>
            <a:r>
              <a:rPr lang="en-ID" sz="2400" dirty="0"/>
              <a:t> Y </a:t>
            </a:r>
            <a:r>
              <a:rPr lang="en-ID" sz="2400" dirty="0" err="1"/>
              <a:t>memunculkan</a:t>
            </a:r>
            <a:r>
              <a:rPr lang="en-ID" sz="2400" dirty="0"/>
              <a:t> </a:t>
            </a:r>
            <a:r>
              <a:rPr lang="en-ID" sz="2400" dirty="0" err="1"/>
              <a:t>latensi</a:t>
            </a:r>
            <a:r>
              <a:rPr lang="en-ID" sz="2400" dirty="0"/>
              <a:t> </a:t>
            </a:r>
            <a:r>
              <a:rPr lang="en-ID" sz="2400" dirty="0" err="1"/>
              <a:t>puncak</a:t>
            </a:r>
            <a:r>
              <a:rPr lang="en-ID" sz="2400" dirty="0"/>
              <a:t> &gt;5 </a:t>
            </a:r>
            <a:r>
              <a:rPr lang="en-ID" sz="2400" dirty="0" err="1"/>
              <a:t>detik</a:t>
            </a:r>
            <a:r>
              <a:rPr lang="en-ID" sz="2400" dirty="0"/>
              <a:t> pada 60% </a:t>
            </a:r>
            <a:r>
              <a:rPr lang="en-ID" sz="2400" dirty="0" err="1"/>
              <a:t>permintaan</a:t>
            </a:r>
            <a:r>
              <a:rPr lang="en-ID" sz="2400" dirty="0"/>
              <a:t>, </a:t>
            </a:r>
            <a:r>
              <a:rPr lang="en-ID" sz="2400" dirty="0" err="1"/>
              <a:t>berdampak</a:t>
            </a:r>
            <a:r>
              <a:rPr lang="en-ID" sz="2400" dirty="0"/>
              <a:t> pada </a:t>
            </a:r>
            <a:r>
              <a:rPr lang="en-ID" sz="2400" i="1" dirty="0"/>
              <a:t>drop-off</a:t>
            </a:r>
            <a:r>
              <a:rPr lang="en-ID" sz="2400" dirty="0"/>
              <a:t> </a:t>
            </a:r>
            <a:r>
              <a:rPr lang="en-ID" sz="2400" dirty="0" err="1"/>
              <a:t>transaksi</a:t>
            </a:r>
            <a:r>
              <a:rPr lang="en-ID" sz="2400" dirty="0"/>
              <a:t> dan </a:t>
            </a:r>
            <a:r>
              <a:rPr lang="en-ID" sz="2400" dirty="0" err="1"/>
              <a:t>eskalasi</a:t>
            </a:r>
            <a:r>
              <a:rPr lang="en-ID" sz="2400" dirty="0"/>
              <a:t> </a:t>
            </a:r>
            <a:r>
              <a:rPr lang="en-ID" sz="2400" dirty="0" err="1"/>
              <a:t>tiket</a:t>
            </a:r>
            <a:r>
              <a:rPr lang="en-ID" sz="2400" dirty="0"/>
              <a:t> </a:t>
            </a:r>
            <a:r>
              <a:rPr lang="en-ID" sz="2400" dirty="0" err="1"/>
              <a:t>dukungan</a:t>
            </a:r>
            <a:r>
              <a:rPr lang="en-ID" sz="2400" dirty="0"/>
              <a:t>. Profiling </a:t>
            </a:r>
            <a:r>
              <a:rPr lang="en-ID" sz="2400" dirty="0" err="1"/>
              <a:t>awal</a:t>
            </a:r>
            <a:r>
              <a:rPr lang="en-ID" sz="2400" dirty="0"/>
              <a:t> </a:t>
            </a:r>
            <a:r>
              <a:rPr lang="en-ID" sz="2400" dirty="0" err="1"/>
              <a:t>mengarah</a:t>
            </a:r>
            <a:r>
              <a:rPr lang="en-ID" sz="2400" dirty="0"/>
              <a:t> pada </a:t>
            </a:r>
            <a:r>
              <a:rPr lang="en-ID" sz="2400" i="1" dirty="0"/>
              <a:t>bottleneck</a:t>
            </a:r>
            <a:r>
              <a:rPr lang="en-ID" sz="2400" dirty="0"/>
              <a:t> di </a:t>
            </a:r>
            <a:r>
              <a:rPr lang="en-ID" sz="2400" dirty="0" err="1"/>
              <a:t>lapisan</a:t>
            </a:r>
            <a:r>
              <a:rPr lang="en-ID" sz="2400" dirty="0"/>
              <a:t> database dan </a:t>
            </a:r>
            <a:r>
              <a:rPr lang="en-ID" sz="2400" dirty="0" err="1"/>
              <a:t>kebijakan</a:t>
            </a:r>
            <a:r>
              <a:rPr lang="en-ID" sz="2400" dirty="0"/>
              <a:t> </a:t>
            </a:r>
            <a:r>
              <a:rPr lang="en-ID" sz="2400" i="1" dirty="0"/>
              <a:t>connection pooling</a:t>
            </a:r>
            <a:r>
              <a:rPr lang="en-ID" sz="2400" dirty="0"/>
              <a:t> yang suboptimal. </a:t>
            </a:r>
            <a:r>
              <a:rPr lang="en-ID" sz="2400" dirty="0" err="1"/>
              <a:t>Terdapat</a:t>
            </a:r>
            <a:r>
              <a:rPr lang="en-ID" sz="2400" dirty="0"/>
              <a:t> </a:t>
            </a:r>
            <a:r>
              <a:rPr lang="en-ID" sz="2400" dirty="0" err="1"/>
              <a:t>kesenjangan</a:t>
            </a:r>
            <a:r>
              <a:rPr lang="en-ID" sz="2400" dirty="0"/>
              <a:t> </a:t>
            </a:r>
            <a:r>
              <a:rPr lang="en-ID" sz="2400" dirty="0" err="1"/>
              <a:t>antara</a:t>
            </a:r>
            <a:r>
              <a:rPr lang="en-ID" sz="2400" dirty="0"/>
              <a:t> </a:t>
            </a:r>
            <a:r>
              <a:rPr lang="en-ID" sz="2400" dirty="0" err="1"/>
              <a:t>praktik</a:t>
            </a:r>
            <a:r>
              <a:rPr lang="en-ID" sz="2400" dirty="0"/>
              <a:t> </a:t>
            </a:r>
            <a:r>
              <a:rPr lang="en-ID" sz="2400" dirty="0" err="1"/>
              <a:t>konfigurasi</a:t>
            </a:r>
            <a:r>
              <a:rPr lang="en-ID" sz="2400" dirty="0"/>
              <a:t> </a:t>
            </a:r>
            <a:r>
              <a:rPr lang="en-ID" sz="2400" dirty="0" err="1"/>
              <a:t>sekarang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pedoman</a:t>
            </a:r>
            <a:r>
              <a:rPr lang="en-ID" sz="2400" dirty="0"/>
              <a:t> </a:t>
            </a:r>
            <a:r>
              <a:rPr lang="en-ID" sz="2400" i="1" dirty="0"/>
              <a:t>performance engineering</a:t>
            </a:r>
            <a:r>
              <a:rPr lang="en-ID" sz="2400" dirty="0"/>
              <a:t> yang </a:t>
            </a:r>
            <a:r>
              <a:rPr lang="en-ID" sz="2400" dirty="0" err="1"/>
              <a:t>direkomendasikan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studi</a:t>
            </a:r>
            <a:r>
              <a:rPr lang="en-ID" sz="2400" dirty="0"/>
              <a:t> </a:t>
            </a:r>
            <a:r>
              <a:rPr lang="en-ID" sz="2400" dirty="0" err="1"/>
              <a:t>terkini</a:t>
            </a:r>
            <a:r>
              <a:rPr lang="en-ID" sz="2400" dirty="0"/>
              <a:t>. </a:t>
            </a:r>
            <a:r>
              <a:rPr lang="en-ID" sz="2400" dirty="0" err="1"/>
              <a:t>Penelitian</a:t>
            </a:r>
            <a:r>
              <a:rPr lang="en-ID" sz="2400" dirty="0"/>
              <a:t> </a:t>
            </a:r>
            <a:r>
              <a:rPr lang="en-ID" sz="2400" dirty="0" err="1"/>
              <a:t>dibatasi</a:t>
            </a:r>
            <a:r>
              <a:rPr lang="en-ID" sz="2400" dirty="0"/>
              <a:t> pada </a:t>
            </a:r>
            <a:r>
              <a:rPr lang="en-ID" sz="2400" dirty="0" err="1"/>
              <a:t>modul</a:t>
            </a:r>
            <a:r>
              <a:rPr lang="en-ID" sz="2400" dirty="0"/>
              <a:t> </a:t>
            </a:r>
            <a:r>
              <a:rPr lang="en-ID" sz="2400" dirty="0" err="1"/>
              <a:t>pembayaran</a:t>
            </a:r>
            <a:r>
              <a:rPr lang="en-ID" sz="2400" dirty="0"/>
              <a:t>, </a:t>
            </a:r>
            <a:r>
              <a:rPr lang="en-ID" sz="2400" i="1" dirty="0"/>
              <a:t>peak hours</a:t>
            </a:r>
            <a:r>
              <a:rPr lang="en-ID" sz="2400" dirty="0"/>
              <a:t>, dan </a:t>
            </a:r>
            <a:r>
              <a:rPr lang="en-ID" sz="2400" dirty="0" err="1"/>
              <a:t>metrik</a:t>
            </a:r>
            <a:r>
              <a:rPr lang="en-ID" sz="2400" dirty="0"/>
              <a:t> </a:t>
            </a:r>
            <a:r>
              <a:rPr lang="en-ID" sz="2400" dirty="0" err="1"/>
              <a:t>latensi</a:t>
            </a:r>
            <a:r>
              <a:rPr lang="en-ID" sz="2400" dirty="0"/>
              <a:t> </a:t>
            </a:r>
            <a:r>
              <a:rPr lang="en-ID" sz="2400" i="1" dirty="0"/>
              <a:t>p95/p99</a:t>
            </a:r>
            <a:r>
              <a:rPr lang="en-ID" sz="2400" dirty="0"/>
              <a:t> </a:t>
            </a:r>
            <a:r>
              <a:rPr lang="en-ID" sz="2400" dirty="0" err="1"/>
              <a:t>serta</a:t>
            </a:r>
            <a:r>
              <a:rPr lang="en-ID" sz="2400" dirty="0"/>
              <a:t> </a:t>
            </a:r>
            <a:r>
              <a:rPr lang="en-ID" sz="2400" i="1" dirty="0"/>
              <a:t>throughput</a:t>
            </a:r>
            <a:r>
              <a:rPr lang="en-ID" sz="2400" dirty="0"/>
              <a:t>. </a:t>
            </a:r>
            <a:r>
              <a:rPr lang="en-ID" sz="2400" dirty="0" err="1"/>
              <a:t>Perlu</a:t>
            </a:r>
            <a:r>
              <a:rPr lang="en-ID" sz="2400" dirty="0"/>
              <a:t> </a:t>
            </a:r>
            <a:r>
              <a:rPr lang="en-ID" sz="2400" dirty="0" err="1"/>
              <a:t>penyusunan</a:t>
            </a:r>
            <a:r>
              <a:rPr lang="en-ID" sz="2400" dirty="0"/>
              <a:t> </a:t>
            </a:r>
            <a:r>
              <a:rPr lang="en-ID" sz="2400" dirty="0" err="1"/>
              <a:t>pendekatan</a:t>
            </a:r>
            <a:r>
              <a:rPr lang="en-ID" sz="2400" dirty="0"/>
              <a:t> </a:t>
            </a:r>
            <a:r>
              <a:rPr lang="en-ID" sz="2400" dirty="0" err="1"/>
              <a:t>peningkatan</a:t>
            </a:r>
            <a:r>
              <a:rPr lang="en-ID" sz="2400" dirty="0"/>
              <a:t> </a:t>
            </a:r>
            <a:r>
              <a:rPr lang="en-ID" sz="2400" dirty="0" err="1"/>
              <a:t>kinerja</a:t>
            </a:r>
            <a:r>
              <a:rPr lang="en-ID" sz="2400" dirty="0"/>
              <a:t> yang </a:t>
            </a:r>
            <a:r>
              <a:rPr lang="en-ID" sz="2400" dirty="0" err="1"/>
              <a:t>berfokus</a:t>
            </a:r>
            <a:r>
              <a:rPr lang="en-ID" sz="2400" dirty="0"/>
              <a:t> pada </a:t>
            </a:r>
            <a:r>
              <a:rPr lang="en-ID" sz="2400" dirty="0" err="1"/>
              <a:t>optimasi</a:t>
            </a:r>
            <a:r>
              <a:rPr lang="en-ID" sz="2400" dirty="0"/>
              <a:t> </a:t>
            </a:r>
            <a:r>
              <a:rPr lang="en-ID" sz="2400" dirty="0" err="1"/>
              <a:t>jalur</a:t>
            </a:r>
            <a:r>
              <a:rPr lang="en-ID" sz="2400" dirty="0"/>
              <a:t> </a:t>
            </a:r>
            <a:r>
              <a:rPr lang="en-ID" sz="2400" dirty="0" err="1"/>
              <a:t>kueri</a:t>
            </a:r>
            <a:r>
              <a:rPr lang="en-ID" sz="2400" dirty="0"/>
              <a:t> dan </a:t>
            </a:r>
            <a:r>
              <a:rPr lang="en-ID" sz="2400" dirty="0" err="1"/>
              <a:t>kebijakan</a:t>
            </a:r>
            <a:r>
              <a:rPr lang="en-ID" sz="2400" dirty="0"/>
              <a:t> </a:t>
            </a:r>
            <a:r>
              <a:rPr lang="en-ID" sz="2400" i="1" dirty="0"/>
              <a:t>pooling</a:t>
            </a:r>
            <a:r>
              <a:rPr lang="en-ID" sz="2400" dirty="0"/>
              <a:t> agar </a:t>
            </a:r>
            <a:r>
              <a:rPr lang="en-ID" sz="2400" dirty="0" err="1"/>
              <a:t>latensi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ditekan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standar</a:t>
            </a:r>
            <a:r>
              <a:rPr lang="en-ID" sz="2400" dirty="0"/>
              <a:t> </a:t>
            </a:r>
            <a:r>
              <a:rPr lang="en-ID" sz="2400" dirty="0" err="1"/>
              <a:t>layanan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038984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A48EED9-7D3E-201F-090C-B86F9E6E1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AC4C-B50B-4936-5565-D72D164F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(</a:t>
            </a:r>
            <a:r>
              <a:rPr lang="en-ID" sz="3600" dirty="0"/>
              <a:t>Kinerja </a:t>
            </a:r>
            <a:r>
              <a:rPr lang="en-ID" sz="3600" dirty="0" err="1"/>
              <a:t>Aplikasi</a:t>
            </a:r>
            <a:r>
              <a:rPr lang="en-ID" sz="3600" dirty="0"/>
              <a:t> &amp; </a:t>
            </a:r>
            <a:r>
              <a:rPr lang="en-ID" sz="3600" dirty="0" err="1"/>
              <a:t>Skalabilitas</a:t>
            </a:r>
            <a:r>
              <a:rPr lang="en-ID" sz="3600" dirty="0"/>
              <a:t>) - SDE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15D9-9D90-B1F5-0FD6-5AC12BA1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400" dirty="0" err="1"/>
              <a:t>Lonjakan</a:t>
            </a:r>
            <a:r>
              <a:rPr lang="en-ID" sz="2400" dirty="0"/>
              <a:t> </a:t>
            </a:r>
            <a:r>
              <a:rPr lang="en-ID" sz="2400" dirty="0" err="1"/>
              <a:t>trafik</a:t>
            </a:r>
            <a:r>
              <a:rPr lang="en-ID" sz="2400" dirty="0"/>
              <a:t> </a:t>
            </a:r>
            <a:r>
              <a:rPr lang="en-ID" sz="2400" dirty="0" err="1"/>
              <a:t>harian</a:t>
            </a:r>
            <a:r>
              <a:rPr lang="en-ID" sz="2400" dirty="0"/>
              <a:t> pada </a:t>
            </a:r>
            <a:r>
              <a:rPr lang="en-ID" sz="2400" dirty="0" err="1"/>
              <a:t>aplikasi</a:t>
            </a:r>
            <a:r>
              <a:rPr lang="en-ID" sz="2400" dirty="0"/>
              <a:t> Y </a:t>
            </a:r>
            <a:r>
              <a:rPr lang="en-ID" sz="2400" dirty="0" err="1"/>
              <a:t>memunculkan</a:t>
            </a:r>
            <a:r>
              <a:rPr lang="en-ID" sz="2400" dirty="0"/>
              <a:t> </a:t>
            </a:r>
            <a:r>
              <a:rPr lang="en-ID" sz="2400" dirty="0" err="1"/>
              <a:t>latensi</a:t>
            </a:r>
            <a:r>
              <a:rPr lang="en-ID" sz="2400" dirty="0"/>
              <a:t> </a:t>
            </a:r>
            <a:r>
              <a:rPr lang="en-ID" sz="2400" dirty="0" err="1"/>
              <a:t>puncak</a:t>
            </a:r>
            <a:r>
              <a:rPr lang="en-ID" sz="2400" dirty="0"/>
              <a:t> &gt;5 </a:t>
            </a:r>
            <a:r>
              <a:rPr lang="en-ID" sz="2400" dirty="0" err="1"/>
              <a:t>detik</a:t>
            </a:r>
            <a:r>
              <a:rPr lang="en-ID" sz="2400" dirty="0"/>
              <a:t> pada 60% </a:t>
            </a:r>
            <a:r>
              <a:rPr lang="en-ID" sz="2400" dirty="0" err="1"/>
              <a:t>permintaan</a:t>
            </a:r>
            <a:r>
              <a:rPr lang="en-ID" sz="2400" dirty="0"/>
              <a:t>,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berdampak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drop-off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transaksi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eskalasi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tiket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dukungan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. Profiling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awal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mengarah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bottleneck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di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lapisan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database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kebijakan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connection pooling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yang suboptimal.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Terdapat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kesenjangan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antara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praktik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konfigurasi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sekarang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pedoman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performance engineering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direkomendasikan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studi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terkini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Penelitian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dibatasi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modul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pembayaran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peak hours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,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metrik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latensi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p95/p99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serta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throughput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Perlu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penyusunan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pendekatan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peningkatan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kinerja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berfokus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optimasi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jalur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kueri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kebijakan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pooling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agar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latensi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dapat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ditekan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standar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layanan</a:t>
            </a:r>
            <a:endParaRPr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256EDD-AF8C-6969-4155-B727E17C2352}"/>
              </a:ext>
            </a:extLst>
          </p:cNvPr>
          <p:cNvSpPr/>
          <p:nvPr/>
        </p:nvSpPr>
        <p:spPr>
          <a:xfrm>
            <a:off x="3177540" y="2286000"/>
            <a:ext cx="322326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; Fakta/</a:t>
            </a:r>
            <a:r>
              <a:rPr lang="en-US" dirty="0" err="1"/>
              <a:t>angka</a:t>
            </a:r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689C29-F0D8-F698-C67F-B5E07826AD50}"/>
              </a:ext>
            </a:extLst>
          </p:cNvPr>
          <p:cNvCxnSpPr/>
          <p:nvPr/>
        </p:nvCxnSpPr>
        <p:spPr>
          <a:xfrm>
            <a:off x="2606040" y="2423160"/>
            <a:ext cx="5715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411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4188C0B-F02E-96C6-9792-33C3D682B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C435-ACFB-AF07-F8D9-C00AAEF9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(</a:t>
            </a:r>
            <a:r>
              <a:rPr lang="en-ID" sz="3600" dirty="0"/>
              <a:t>Kinerja </a:t>
            </a:r>
            <a:r>
              <a:rPr lang="en-ID" sz="3600" dirty="0" err="1"/>
              <a:t>Aplikasi</a:t>
            </a:r>
            <a:r>
              <a:rPr lang="en-ID" sz="3600" dirty="0"/>
              <a:t> &amp; </a:t>
            </a:r>
            <a:r>
              <a:rPr lang="en-ID" sz="3600" dirty="0" err="1"/>
              <a:t>Skalabilitas</a:t>
            </a:r>
            <a:r>
              <a:rPr lang="en-ID" sz="3600" dirty="0"/>
              <a:t>) - SDE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8268E-D8C2-0F1A-E538-3E355B24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Lonjakan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trafik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harian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aplikasi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memunculkan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latensi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puncak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&gt;5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detik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60%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permintaan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ID" sz="2400" dirty="0" err="1"/>
              <a:t>berdampak</a:t>
            </a:r>
            <a:r>
              <a:rPr lang="en-ID" sz="2400" dirty="0"/>
              <a:t> pada </a:t>
            </a:r>
            <a:r>
              <a:rPr lang="en-ID" sz="2400" i="1" dirty="0"/>
              <a:t>drop-off</a:t>
            </a:r>
            <a:r>
              <a:rPr lang="en-ID" sz="2400" dirty="0"/>
              <a:t> </a:t>
            </a:r>
            <a:r>
              <a:rPr lang="en-ID" sz="2400" dirty="0" err="1"/>
              <a:t>transaksi</a:t>
            </a:r>
            <a:r>
              <a:rPr lang="en-ID" sz="2400" dirty="0"/>
              <a:t> dan </a:t>
            </a:r>
            <a:r>
              <a:rPr lang="en-ID" sz="2400" dirty="0" err="1"/>
              <a:t>eskalasi</a:t>
            </a:r>
            <a:r>
              <a:rPr lang="en-ID" sz="2400" dirty="0"/>
              <a:t> </a:t>
            </a:r>
            <a:r>
              <a:rPr lang="en-ID" sz="2400" dirty="0" err="1"/>
              <a:t>tiket</a:t>
            </a:r>
            <a:r>
              <a:rPr lang="en-ID" sz="2400" dirty="0"/>
              <a:t> </a:t>
            </a:r>
            <a:r>
              <a:rPr lang="en-ID" sz="2400" dirty="0" err="1"/>
              <a:t>dukungan</a:t>
            </a:r>
            <a:r>
              <a:rPr lang="en-ID" sz="2400" dirty="0"/>
              <a:t>. 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Profiling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awal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mengarah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bottleneck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di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lapisan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database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kebijakan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connection pooling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yang suboptimal.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Terdapat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kesenjangan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antara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praktik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konfigurasi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sekarang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pedoman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performance engineering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direkomendasikan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studi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terkini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Penelitian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dibatasi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modul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pembayaran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peak hours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,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metrik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latensi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p95/p99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serta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throughput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Perlu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penyusunan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pendekatan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peningkatan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kinerja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berfokus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optimasi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jalur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kueri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kebijakan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pooling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agar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latensi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dapat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ditekan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standar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layanan</a:t>
            </a:r>
            <a:endParaRPr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0DD5B2-C18E-5A2C-87CC-DDE0D65B666D}"/>
              </a:ext>
            </a:extLst>
          </p:cNvPr>
          <p:cNvSpPr/>
          <p:nvPr/>
        </p:nvSpPr>
        <p:spPr>
          <a:xfrm>
            <a:off x="7578090" y="2847290"/>
            <a:ext cx="322326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Dampak</a:t>
            </a:r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0D2048-0A88-DC3E-5A8C-5BBB2D6F7122}"/>
              </a:ext>
            </a:extLst>
          </p:cNvPr>
          <p:cNvCxnSpPr>
            <a:cxnSpLocks/>
          </p:cNvCxnSpPr>
          <p:nvPr/>
        </p:nvCxnSpPr>
        <p:spPr>
          <a:xfrm>
            <a:off x="9178290" y="2548890"/>
            <a:ext cx="0" cy="298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27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69EEC79-D5CB-77E5-284B-AAD3F8170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AA52-A747-D59B-DDBA-61A9FF7C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(</a:t>
            </a:r>
            <a:r>
              <a:rPr lang="en-ID" sz="3600" dirty="0"/>
              <a:t>Kinerja </a:t>
            </a:r>
            <a:r>
              <a:rPr lang="en-ID" sz="3600" dirty="0" err="1"/>
              <a:t>Aplikasi</a:t>
            </a:r>
            <a:r>
              <a:rPr lang="en-ID" sz="3600" dirty="0"/>
              <a:t> &amp; </a:t>
            </a:r>
            <a:r>
              <a:rPr lang="en-ID" sz="3600" dirty="0" err="1"/>
              <a:t>Skalabilitas</a:t>
            </a:r>
            <a:r>
              <a:rPr lang="en-ID" sz="3600" dirty="0"/>
              <a:t>) - SDE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C524-1BD0-9A7D-BA7A-B0720FE8B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Lonjakan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trafik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harian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aplikasi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memunculkan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latensi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puncak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&gt;5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detik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60%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permintaan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berdampak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drop-off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transaksi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eskalasi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tiket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dukungan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en-ID" sz="2400" dirty="0"/>
              <a:t>Profiling </a:t>
            </a:r>
            <a:r>
              <a:rPr lang="en-ID" sz="2400" dirty="0" err="1"/>
              <a:t>awal</a:t>
            </a:r>
            <a:r>
              <a:rPr lang="en-ID" sz="2400" dirty="0"/>
              <a:t> </a:t>
            </a:r>
            <a:r>
              <a:rPr lang="en-ID" sz="2400" dirty="0" err="1"/>
              <a:t>mengarah</a:t>
            </a:r>
            <a:r>
              <a:rPr lang="en-ID" sz="2400" dirty="0"/>
              <a:t> pada </a:t>
            </a:r>
            <a:r>
              <a:rPr lang="en-ID" sz="2400" i="1" dirty="0"/>
              <a:t>bottleneck</a:t>
            </a:r>
            <a:r>
              <a:rPr lang="en-ID" sz="2400" dirty="0"/>
              <a:t> di </a:t>
            </a:r>
            <a:r>
              <a:rPr lang="en-ID" sz="2400" dirty="0" err="1"/>
              <a:t>lapisan</a:t>
            </a:r>
            <a:r>
              <a:rPr lang="en-ID" sz="2400" dirty="0"/>
              <a:t> database dan </a:t>
            </a:r>
            <a:r>
              <a:rPr lang="en-ID" sz="2400" dirty="0" err="1"/>
              <a:t>kebijakan</a:t>
            </a:r>
            <a:r>
              <a:rPr lang="en-ID" sz="2400" dirty="0"/>
              <a:t> </a:t>
            </a:r>
            <a:r>
              <a:rPr lang="en-ID" sz="2400" i="1" dirty="0"/>
              <a:t>connection pooling</a:t>
            </a:r>
            <a:r>
              <a:rPr lang="en-ID" sz="2400" dirty="0"/>
              <a:t> yang suboptimal.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Terdapat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kesenjangan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antara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praktik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konfigurasi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sekarang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pedoman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performance engineering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direkomendasikan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studi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terkini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Penelitian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dibatasi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modul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pembayaran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peak hours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,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metrik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latensi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p95/p99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serta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throughput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Perlu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penyusunan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pendekatan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peningkatan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kinerja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berfokus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optimasi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jalur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kueri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kebijakan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pooling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agar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latensi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dapat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ditekan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standar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layanan</a:t>
            </a:r>
            <a:endParaRPr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D025DC-D08C-8FAB-1626-056E96D52A8D}"/>
              </a:ext>
            </a:extLst>
          </p:cNvPr>
          <p:cNvSpPr/>
          <p:nvPr/>
        </p:nvSpPr>
        <p:spPr>
          <a:xfrm>
            <a:off x="3863340" y="2880360"/>
            <a:ext cx="322326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Akar </a:t>
            </a:r>
            <a:r>
              <a:rPr lang="en-US" dirty="0" err="1"/>
              <a:t>indikatif</a:t>
            </a:r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717172-1DEE-A280-AE04-C22F16913DCE}"/>
              </a:ext>
            </a:extLst>
          </p:cNvPr>
          <p:cNvCxnSpPr/>
          <p:nvPr/>
        </p:nvCxnSpPr>
        <p:spPr>
          <a:xfrm>
            <a:off x="3291840" y="3017520"/>
            <a:ext cx="5715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216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86FEE31-65AB-0CA4-B3AB-472E0555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DD1A-717C-3438-8ACA-8976FFCA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(</a:t>
            </a:r>
            <a:r>
              <a:rPr lang="en-ID" sz="3600" dirty="0"/>
              <a:t>Kinerja </a:t>
            </a:r>
            <a:r>
              <a:rPr lang="en-ID" sz="3600" dirty="0" err="1"/>
              <a:t>Aplikasi</a:t>
            </a:r>
            <a:r>
              <a:rPr lang="en-ID" sz="3600" dirty="0"/>
              <a:t> &amp; </a:t>
            </a:r>
            <a:r>
              <a:rPr lang="en-ID" sz="3600" dirty="0" err="1"/>
              <a:t>Skalabilitas</a:t>
            </a:r>
            <a:r>
              <a:rPr lang="en-ID" sz="3600" dirty="0"/>
              <a:t>) - SDE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30DF7-6AA7-5C49-A72E-284AD7643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Lonjakan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trafik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harian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aplikasi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memunculkan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latensi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puncak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&gt;5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detik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60%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permintaan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berdampak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drop-off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transaksi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eskalasi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tiket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dukungan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. Profiling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awal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mengarah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bottleneck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di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lapisan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database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kebijakan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connection pooling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yang suboptimal. </a:t>
            </a:r>
            <a:r>
              <a:rPr lang="en-ID" sz="2400" dirty="0" err="1"/>
              <a:t>Terdapat</a:t>
            </a:r>
            <a:r>
              <a:rPr lang="en-ID" sz="2400" dirty="0"/>
              <a:t> </a:t>
            </a:r>
            <a:r>
              <a:rPr lang="en-ID" sz="2400" dirty="0" err="1"/>
              <a:t>kesenjangan</a:t>
            </a:r>
            <a:r>
              <a:rPr lang="en-ID" sz="2400" dirty="0"/>
              <a:t> </a:t>
            </a:r>
            <a:r>
              <a:rPr lang="en-ID" sz="2400" dirty="0" err="1"/>
              <a:t>antara</a:t>
            </a:r>
            <a:r>
              <a:rPr lang="en-ID" sz="2400" dirty="0"/>
              <a:t> </a:t>
            </a:r>
            <a:r>
              <a:rPr lang="en-ID" sz="2400" dirty="0" err="1"/>
              <a:t>praktik</a:t>
            </a:r>
            <a:r>
              <a:rPr lang="en-ID" sz="2400" dirty="0"/>
              <a:t> </a:t>
            </a:r>
            <a:r>
              <a:rPr lang="en-ID" sz="2400" dirty="0" err="1"/>
              <a:t>konfigurasi</a:t>
            </a:r>
            <a:r>
              <a:rPr lang="en-ID" sz="2400" dirty="0"/>
              <a:t> </a:t>
            </a:r>
            <a:r>
              <a:rPr lang="en-ID" sz="2400" dirty="0" err="1"/>
              <a:t>sekarang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pedoman</a:t>
            </a:r>
            <a:r>
              <a:rPr lang="en-ID" sz="2400" dirty="0"/>
              <a:t> </a:t>
            </a:r>
            <a:r>
              <a:rPr lang="en-ID" sz="2400" i="1" dirty="0"/>
              <a:t>performance engineering</a:t>
            </a:r>
            <a:r>
              <a:rPr lang="en-ID" sz="2400" dirty="0"/>
              <a:t> yang </a:t>
            </a:r>
            <a:r>
              <a:rPr lang="en-ID" sz="2400" dirty="0" err="1"/>
              <a:t>direkomendasikan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studi</a:t>
            </a:r>
            <a:r>
              <a:rPr lang="en-ID" sz="2400" dirty="0"/>
              <a:t> </a:t>
            </a:r>
            <a:r>
              <a:rPr lang="en-ID" sz="2400" dirty="0" err="1"/>
              <a:t>terkini</a:t>
            </a:r>
            <a:r>
              <a:rPr lang="en-ID" sz="2400" dirty="0"/>
              <a:t>.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Penelitian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dibatasi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modul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pembayaran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peak hours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,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metrik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latensi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p95/p99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serta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throughput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Perlu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penyusunan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pendekatan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peningkatan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kinerja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berfokus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optimasi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jalur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kueri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kebijakan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pooling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agar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latensi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dapat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ditekan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standar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layanan</a:t>
            </a:r>
            <a:endParaRPr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13237-544C-D28F-D89F-8C9F161981F6}"/>
              </a:ext>
            </a:extLst>
          </p:cNvPr>
          <p:cNvSpPr/>
          <p:nvPr/>
        </p:nvSpPr>
        <p:spPr>
          <a:xfrm>
            <a:off x="8469630" y="3772694"/>
            <a:ext cx="322326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</a:t>
            </a:r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835E4B-5D08-DA1D-BD09-7F887C483418}"/>
              </a:ext>
            </a:extLst>
          </p:cNvPr>
          <p:cNvCxnSpPr>
            <a:cxnSpLocks/>
          </p:cNvCxnSpPr>
          <p:nvPr/>
        </p:nvCxnSpPr>
        <p:spPr>
          <a:xfrm>
            <a:off x="10081260" y="3536109"/>
            <a:ext cx="0" cy="236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230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5F3852-5FCA-91F9-70EC-B5DC9E60B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7D73-6632-5145-B409-3541FB3A3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(</a:t>
            </a:r>
            <a:r>
              <a:rPr lang="en-ID" sz="3600" dirty="0"/>
              <a:t>Kinerja </a:t>
            </a:r>
            <a:r>
              <a:rPr lang="en-ID" sz="3600" dirty="0" err="1"/>
              <a:t>Aplikasi</a:t>
            </a:r>
            <a:r>
              <a:rPr lang="en-ID" sz="3600" dirty="0"/>
              <a:t> &amp; </a:t>
            </a:r>
            <a:r>
              <a:rPr lang="en-ID" sz="3600" dirty="0" err="1"/>
              <a:t>Skalabilitas</a:t>
            </a:r>
            <a:r>
              <a:rPr lang="en-ID" sz="3600" dirty="0"/>
              <a:t>) - SDE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04E7-ED19-AC8A-30BB-7311380AD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Lonjakan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trafik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harian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aplikasi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memunculkan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latensi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puncak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&gt;5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detik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60%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permintaan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berdampak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drop-off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transaksi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eskalasi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tiket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dukungan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. Profiling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awal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mengarah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bottleneck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di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lapisan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database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kebijakan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connection pooling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yang suboptimal.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Terdapat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kesenjangan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antara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praktik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konfigurasi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sekarang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pedoman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performance engineering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direkomendasikan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studi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terkini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en-ID" sz="2400" dirty="0" err="1"/>
              <a:t>Penelitian</a:t>
            </a:r>
            <a:r>
              <a:rPr lang="en-ID" sz="2400" dirty="0"/>
              <a:t> </a:t>
            </a:r>
            <a:r>
              <a:rPr lang="en-ID" sz="2400" dirty="0" err="1"/>
              <a:t>dibatasi</a:t>
            </a:r>
            <a:r>
              <a:rPr lang="en-ID" sz="2400" dirty="0"/>
              <a:t> pada </a:t>
            </a:r>
            <a:r>
              <a:rPr lang="en-ID" sz="2400" dirty="0" err="1"/>
              <a:t>modul</a:t>
            </a:r>
            <a:r>
              <a:rPr lang="en-ID" sz="2400" dirty="0"/>
              <a:t> </a:t>
            </a:r>
            <a:r>
              <a:rPr lang="en-ID" sz="2400" dirty="0" err="1"/>
              <a:t>pembayaran</a:t>
            </a:r>
            <a:r>
              <a:rPr lang="en-ID" sz="2400" dirty="0"/>
              <a:t>, </a:t>
            </a:r>
            <a:r>
              <a:rPr lang="en-ID" sz="2400" i="1" dirty="0"/>
              <a:t>peak hours</a:t>
            </a:r>
            <a:r>
              <a:rPr lang="en-ID" sz="2400" dirty="0"/>
              <a:t>, dan </a:t>
            </a:r>
            <a:r>
              <a:rPr lang="en-ID" sz="2400" dirty="0" err="1"/>
              <a:t>metrik</a:t>
            </a:r>
            <a:r>
              <a:rPr lang="en-ID" sz="2400" dirty="0"/>
              <a:t> </a:t>
            </a:r>
            <a:r>
              <a:rPr lang="en-ID" sz="2400" dirty="0" err="1"/>
              <a:t>latensi</a:t>
            </a:r>
            <a:r>
              <a:rPr lang="en-ID" sz="2400" dirty="0"/>
              <a:t> </a:t>
            </a:r>
            <a:r>
              <a:rPr lang="en-ID" sz="2400" i="1" dirty="0"/>
              <a:t>p95/p99</a:t>
            </a:r>
            <a:r>
              <a:rPr lang="en-ID" sz="2400" dirty="0"/>
              <a:t> </a:t>
            </a:r>
            <a:r>
              <a:rPr lang="en-ID" sz="2400" dirty="0" err="1"/>
              <a:t>serta</a:t>
            </a:r>
            <a:r>
              <a:rPr lang="en-ID" sz="2400" dirty="0"/>
              <a:t> </a:t>
            </a:r>
            <a:r>
              <a:rPr lang="en-ID" sz="2400" i="1" dirty="0"/>
              <a:t>throughput</a:t>
            </a:r>
            <a:r>
              <a:rPr lang="en-ID" sz="2400" dirty="0"/>
              <a:t>.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Perlu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penyusunan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pendekatan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peningkatan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kinerja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berfokus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optimasi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jalur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kueri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kebijakan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pooling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agar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latensi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dapat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ditekan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standar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layanan</a:t>
            </a:r>
            <a:endParaRPr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B5B116-A376-BE83-C568-0CF8333F1DEA}"/>
              </a:ext>
            </a:extLst>
          </p:cNvPr>
          <p:cNvSpPr/>
          <p:nvPr/>
        </p:nvSpPr>
        <p:spPr>
          <a:xfrm>
            <a:off x="3737610" y="3913823"/>
            <a:ext cx="322326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Batasan</a:t>
            </a:r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8E28-5CC0-F272-94AF-9C84A7C85BFE}"/>
              </a:ext>
            </a:extLst>
          </p:cNvPr>
          <p:cNvCxnSpPr>
            <a:cxnSpLocks/>
          </p:cNvCxnSpPr>
          <p:nvPr/>
        </p:nvCxnSpPr>
        <p:spPr>
          <a:xfrm>
            <a:off x="3314700" y="4054952"/>
            <a:ext cx="4229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178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E86EEB5-509A-E619-5A58-1FC127E01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A20DC-080D-6148-1B9E-17413F05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(</a:t>
            </a:r>
            <a:r>
              <a:rPr lang="en-ID" sz="3600" dirty="0"/>
              <a:t>Kinerja </a:t>
            </a:r>
            <a:r>
              <a:rPr lang="en-ID" sz="3600" dirty="0" err="1"/>
              <a:t>Aplikasi</a:t>
            </a:r>
            <a:r>
              <a:rPr lang="en-ID" sz="3600" dirty="0"/>
              <a:t> &amp; </a:t>
            </a:r>
            <a:r>
              <a:rPr lang="en-ID" sz="3600" dirty="0" err="1"/>
              <a:t>Skalabilitas</a:t>
            </a:r>
            <a:r>
              <a:rPr lang="en-ID" sz="3600" dirty="0"/>
              <a:t>) - SDE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66FC-F816-E83C-DBAA-177D9E7ED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Lonjakan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trafik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harian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aplikasi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memunculkan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latensi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puncak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&gt;5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detik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60%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permintaan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berdampak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drop-off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transaksi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eskalasi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tiket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dukungan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. Profiling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awal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mengarah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bottleneck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di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lapisan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database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kebijakan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connection pooling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yang suboptimal.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Terdapat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kesenjangan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antara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praktik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konfigurasi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sekarang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pedoman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performance engineering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direkomendasikan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studi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terkini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Penelitian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dibatasi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modul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pembayaran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,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peak hours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, dan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metrik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latensi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p95/p99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2">
                    <a:lumMod val="90000"/>
                  </a:schemeClr>
                </a:solidFill>
              </a:rPr>
              <a:t>serta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2">
                    <a:lumMod val="90000"/>
                  </a:schemeClr>
                </a:solidFill>
              </a:rPr>
              <a:t>throughput</a:t>
            </a:r>
            <a:r>
              <a:rPr lang="en-ID" sz="2400" dirty="0">
                <a:solidFill>
                  <a:schemeClr val="bg2">
                    <a:lumMod val="90000"/>
                  </a:schemeClr>
                </a:solidFill>
              </a:rPr>
              <a:t>. </a:t>
            </a:r>
            <a:r>
              <a:rPr lang="en-ID" sz="2400" dirty="0" err="1"/>
              <a:t>Perlu</a:t>
            </a:r>
            <a:r>
              <a:rPr lang="en-ID" sz="2400" dirty="0"/>
              <a:t> </a:t>
            </a:r>
            <a:r>
              <a:rPr lang="en-ID" sz="2400" dirty="0" err="1"/>
              <a:t>penyusunan</a:t>
            </a:r>
            <a:r>
              <a:rPr lang="en-ID" sz="2400" dirty="0"/>
              <a:t> </a:t>
            </a:r>
            <a:r>
              <a:rPr lang="en-ID" sz="2400" dirty="0" err="1"/>
              <a:t>pendekatan</a:t>
            </a:r>
            <a:r>
              <a:rPr lang="en-ID" sz="2400" dirty="0"/>
              <a:t> </a:t>
            </a:r>
            <a:r>
              <a:rPr lang="en-ID" sz="2400" dirty="0" err="1"/>
              <a:t>peningkatan</a:t>
            </a:r>
            <a:r>
              <a:rPr lang="en-ID" sz="2400" dirty="0"/>
              <a:t> </a:t>
            </a:r>
            <a:r>
              <a:rPr lang="en-ID" sz="2400" dirty="0" err="1"/>
              <a:t>kinerja</a:t>
            </a:r>
            <a:r>
              <a:rPr lang="en-ID" sz="2400" dirty="0"/>
              <a:t> yang </a:t>
            </a:r>
            <a:r>
              <a:rPr lang="en-ID" sz="2400" dirty="0" err="1"/>
              <a:t>berfokus</a:t>
            </a:r>
            <a:r>
              <a:rPr lang="en-ID" sz="2400" dirty="0"/>
              <a:t> pada </a:t>
            </a:r>
            <a:r>
              <a:rPr lang="en-ID" sz="2400" dirty="0" err="1"/>
              <a:t>optimasi</a:t>
            </a:r>
            <a:r>
              <a:rPr lang="en-ID" sz="2400" dirty="0"/>
              <a:t> </a:t>
            </a:r>
            <a:r>
              <a:rPr lang="en-ID" sz="2400" dirty="0" err="1"/>
              <a:t>jalur</a:t>
            </a:r>
            <a:r>
              <a:rPr lang="en-ID" sz="2400" dirty="0"/>
              <a:t> </a:t>
            </a:r>
            <a:r>
              <a:rPr lang="en-ID" sz="2400" dirty="0" err="1"/>
              <a:t>kueri</a:t>
            </a:r>
            <a:r>
              <a:rPr lang="en-ID" sz="2400" dirty="0"/>
              <a:t> dan </a:t>
            </a:r>
            <a:r>
              <a:rPr lang="en-ID" sz="2400" dirty="0" err="1"/>
              <a:t>kebijakan</a:t>
            </a:r>
            <a:r>
              <a:rPr lang="en-ID" sz="2400" dirty="0"/>
              <a:t> </a:t>
            </a:r>
            <a:r>
              <a:rPr lang="en-ID" sz="2400" i="1" dirty="0"/>
              <a:t>pooling</a:t>
            </a:r>
            <a:r>
              <a:rPr lang="en-ID" sz="2400" dirty="0"/>
              <a:t> agar </a:t>
            </a:r>
            <a:r>
              <a:rPr lang="en-ID" sz="2400" dirty="0" err="1"/>
              <a:t>latensi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ditekan</a:t>
            </a:r>
            <a:r>
              <a:rPr lang="en-ID" sz="2400" dirty="0"/>
              <a:t> </a:t>
            </a:r>
            <a:r>
              <a:rPr lang="en-ID" sz="2400" dirty="0" err="1"/>
              <a:t>ke</a:t>
            </a:r>
            <a:r>
              <a:rPr lang="en-ID" sz="2400" dirty="0"/>
              <a:t> </a:t>
            </a:r>
            <a:r>
              <a:rPr lang="en-ID" sz="2400" dirty="0" err="1"/>
              <a:t>standar</a:t>
            </a:r>
            <a:r>
              <a:rPr lang="en-ID" sz="2400" dirty="0"/>
              <a:t> </a:t>
            </a:r>
            <a:r>
              <a:rPr lang="en-ID" sz="2400" dirty="0" err="1"/>
              <a:t>layanan</a:t>
            </a:r>
            <a:r>
              <a:rPr lang="en-ID" sz="2400" dirty="0"/>
              <a:t>.</a:t>
            </a:r>
            <a:endParaRPr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AD467-7F29-0DF0-FC63-C901866B580A}"/>
              </a:ext>
            </a:extLst>
          </p:cNvPr>
          <p:cNvSpPr/>
          <p:nvPr/>
        </p:nvSpPr>
        <p:spPr>
          <a:xfrm>
            <a:off x="2503170" y="4580732"/>
            <a:ext cx="322326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Arah </a:t>
            </a:r>
            <a:r>
              <a:rPr lang="en-US" dirty="0" err="1"/>
              <a:t>konseptual</a:t>
            </a:r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9A8359-57DD-37E8-BFCB-079A70E3F610}"/>
              </a:ext>
            </a:extLst>
          </p:cNvPr>
          <p:cNvCxnSpPr>
            <a:cxnSpLocks/>
          </p:cNvCxnSpPr>
          <p:nvPr/>
        </p:nvCxnSpPr>
        <p:spPr>
          <a:xfrm>
            <a:off x="2080260" y="4721861"/>
            <a:ext cx="4229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332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6CBC6-704C-BB5F-8F5C-EBBAA8BA7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71B7-BCEF-15EC-2225-EC4F9245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(</a:t>
            </a:r>
            <a:r>
              <a:rPr lang="en-ID" sz="3600" dirty="0"/>
              <a:t>Kinerja Model &amp; </a:t>
            </a:r>
            <a:r>
              <a:rPr lang="en-ID" sz="3600" dirty="0" err="1"/>
              <a:t>Skalabilitas</a:t>
            </a:r>
            <a:r>
              <a:rPr lang="en-ID" sz="3600" dirty="0"/>
              <a:t>) - AI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0B03E-55CE-5339-33C2-8910197E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kecerdasan</a:t>
            </a:r>
            <a:r>
              <a:rPr lang="en-ID" sz="2400" dirty="0"/>
              <a:t> </a:t>
            </a:r>
            <a:r>
              <a:rPr lang="en-ID" sz="2400" dirty="0" err="1"/>
              <a:t>buatan</a:t>
            </a:r>
            <a:r>
              <a:rPr lang="en-ID" sz="2400" dirty="0"/>
              <a:t> </a:t>
            </a:r>
            <a:r>
              <a:rPr lang="en-ID" sz="2400" dirty="0" err="1"/>
              <a:t>saat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mendeteksi</a:t>
            </a:r>
            <a:r>
              <a:rPr lang="en-ID" sz="2400" dirty="0"/>
              <a:t> </a:t>
            </a:r>
            <a:r>
              <a:rPr lang="en-ID" sz="2400" dirty="0" err="1"/>
              <a:t>penyakit</a:t>
            </a:r>
            <a:r>
              <a:rPr lang="en-ID" sz="2400" dirty="0"/>
              <a:t> </a:t>
            </a:r>
            <a:r>
              <a:rPr lang="en-ID" sz="2400" dirty="0" err="1"/>
              <a:t>paru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citra</a:t>
            </a:r>
            <a:r>
              <a:rPr lang="en-ID" sz="2400" dirty="0"/>
              <a:t> X-ray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alat</a:t>
            </a:r>
            <a:r>
              <a:rPr lang="en-ID" sz="2400" dirty="0"/>
              <a:t> </a:t>
            </a:r>
            <a:r>
              <a:rPr lang="en-ID" sz="2400" dirty="0" err="1"/>
              <a:t>bantu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proses </a:t>
            </a:r>
            <a:r>
              <a:rPr lang="en-ID" sz="2400" dirty="0" err="1"/>
              <a:t>diagnosa</a:t>
            </a:r>
            <a:r>
              <a:rPr lang="en-ID" sz="2400" dirty="0"/>
              <a:t> </a:t>
            </a:r>
            <a:r>
              <a:rPr lang="en-ID" sz="2400" dirty="0" err="1"/>
              <a:t>medis</a:t>
            </a:r>
            <a:r>
              <a:rPr lang="en-ID" sz="2400" dirty="0"/>
              <a:t>. </a:t>
            </a:r>
            <a:r>
              <a:rPr lang="en-ID" sz="2400" dirty="0" err="1"/>
              <a:t>Analisis</a:t>
            </a:r>
            <a:r>
              <a:rPr lang="en-ID" sz="2400" dirty="0"/>
              <a:t> </a:t>
            </a:r>
            <a:r>
              <a:rPr lang="en-ID" sz="2400" dirty="0" err="1"/>
              <a:t>performa</a:t>
            </a:r>
            <a:r>
              <a:rPr lang="en-ID" sz="2400" dirty="0"/>
              <a:t> </a:t>
            </a:r>
            <a:r>
              <a:rPr lang="en-ID" sz="2400" dirty="0" err="1"/>
              <a:t>menunjukkan</a:t>
            </a:r>
            <a:r>
              <a:rPr lang="en-ID" sz="2400" dirty="0"/>
              <a:t> </a:t>
            </a:r>
            <a:r>
              <a:rPr lang="en-ID" sz="2400" dirty="0" err="1"/>
              <a:t>akurasi</a:t>
            </a:r>
            <a:r>
              <a:rPr lang="en-ID" sz="2400" dirty="0"/>
              <a:t> </a:t>
            </a:r>
            <a:r>
              <a:rPr lang="en-ID" sz="2400" dirty="0" err="1"/>
              <a:t>keseluruhan</a:t>
            </a:r>
            <a:r>
              <a:rPr lang="en-ID" sz="2400" dirty="0"/>
              <a:t>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mencapai</a:t>
            </a:r>
            <a:r>
              <a:rPr lang="en-ID" sz="2400" dirty="0"/>
              <a:t> 68% </a:t>
            </a:r>
            <a:r>
              <a:rPr lang="en-ID" sz="2400" dirty="0" err="1"/>
              <a:t>dengan</a:t>
            </a:r>
            <a:r>
              <a:rPr lang="en-ID" sz="2400" dirty="0"/>
              <a:t> F1-score 0.62 pada </a:t>
            </a:r>
            <a:r>
              <a:rPr lang="en-ID" sz="2400" dirty="0" err="1"/>
              <a:t>kelas</a:t>
            </a:r>
            <a:r>
              <a:rPr lang="en-ID" sz="2400" dirty="0"/>
              <a:t> </a:t>
            </a:r>
            <a:r>
              <a:rPr lang="en-ID" sz="2400" dirty="0" err="1"/>
              <a:t>minoritas</a:t>
            </a:r>
            <a:r>
              <a:rPr lang="en-ID" sz="2400" dirty="0"/>
              <a:t>, </a:t>
            </a:r>
            <a:r>
              <a:rPr lang="en-ID" sz="2400" dirty="0" err="1"/>
              <a:t>serta</a:t>
            </a:r>
            <a:r>
              <a:rPr lang="en-ID" sz="2400" dirty="0"/>
              <a:t> </a:t>
            </a:r>
            <a:r>
              <a:rPr lang="en-ID" sz="2400" dirty="0" err="1"/>
              <a:t>tercatat</a:t>
            </a:r>
            <a:r>
              <a:rPr lang="en-ID" sz="2400" dirty="0"/>
              <a:t> </a:t>
            </a:r>
            <a:r>
              <a:rPr lang="en-ID" sz="2400" dirty="0" err="1"/>
              <a:t>sekitar</a:t>
            </a:r>
            <a:r>
              <a:rPr lang="en-ID" sz="2400" dirty="0"/>
              <a:t> 120 </a:t>
            </a:r>
            <a:r>
              <a:rPr lang="en-ID" sz="2400" dirty="0" err="1"/>
              <a:t>kasus</a:t>
            </a:r>
            <a:r>
              <a:rPr lang="en-ID" sz="2400" dirty="0"/>
              <a:t> </a:t>
            </a:r>
            <a:r>
              <a:rPr lang="en-ID" sz="2400" i="1" dirty="0"/>
              <a:t>false negative</a:t>
            </a:r>
            <a:r>
              <a:rPr lang="en-ID" sz="2400" dirty="0"/>
              <a:t> per </a:t>
            </a:r>
            <a:r>
              <a:rPr lang="en-ID" sz="2400" dirty="0" err="1"/>
              <a:t>minggu</a:t>
            </a:r>
            <a:r>
              <a:rPr lang="en-ID" sz="2400" dirty="0"/>
              <a:t>. </a:t>
            </a:r>
            <a:r>
              <a:rPr lang="en-ID" sz="2400" dirty="0" err="1"/>
              <a:t>Kondisi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berdampak</a:t>
            </a:r>
            <a:r>
              <a:rPr lang="en-ID" sz="2400" dirty="0"/>
              <a:t> </a:t>
            </a:r>
            <a:r>
              <a:rPr lang="en-ID" sz="2400" dirty="0" err="1"/>
              <a:t>serius</a:t>
            </a:r>
            <a:r>
              <a:rPr lang="en-ID" sz="2400" dirty="0"/>
              <a:t> </a:t>
            </a:r>
            <a:r>
              <a:rPr lang="en-ID" sz="2400" dirty="0" err="1"/>
              <a:t>karena</a:t>
            </a:r>
            <a:r>
              <a:rPr lang="en-ID" sz="2400" dirty="0"/>
              <a:t> salah </a:t>
            </a:r>
            <a:r>
              <a:rPr lang="en-ID" sz="2400" dirty="0" err="1"/>
              <a:t>deteksi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menunda</a:t>
            </a:r>
            <a:r>
              <a:rPr lang="en-ID" sz="2400" dirty="0"/>
              <a:t> </a:t>
            </a:r>
            <a:r>
              <a:rPr lang="en-ID" sz="2400" dirty="0" err="1"/>
              <a:t>diagnosa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dua </a:t>
            </a:r>
            <a:r>
              <a:rPr lang="en-ID" sz="2400" dirty="0" err="1"/>
              <a:t>hari</a:t>
            </a:r>
            <a:r>
              <a:rPr lang="en-ID" sz="2400" dirty="0"/>
              <a:t>, </a:t>
            </a:r>
            <a:r>
              <a:rPr lang="en-ID" sz="2400" dirty="0" err="1"/>
              <a:t>meningkatkan</a:t>
            </a:r>
            <a:r>
              <a:rPr lang="en-ID" sz="2400" dirty="0"/>
              <a:t> </a:t>
            </a:r>
            <a:r>
              <a:rPr lang="en-ID" sz="2400" dirty="0" err="1"/>
              <a:t>risiko</a:t>
            </a:r>
            <a:r>
              <a:rPr lang="en-ID" sz="2400" dirty="0"/>
              <a:t> </a:t>
            </a:r>
            <a:r>
              <a:rPr lang="en-ID" sz="2400" dirty="0" err="1"/>
              <a:t>klinis</a:t>
            </a:r>
            <a:r>
              <a:rPr lang="en-ID" sz="2400" dirty="0"/>
              <a:t>, dan </a:t>
            </a:r>
            <a:r>
              <a:rPr lang="en-ID" sz="2400" dirty="0" err="1"/>
              <a:t>menurunkan</a:t>
            </a:r>
            <a:r>
              <a:rPr lang="en-ID" sz="2400" dirty="0"/>
              <a:t> </a:t>
            </a:r>
            <a:r>
              <a:rPr lang="en-ID" sz="2400" dirty="0" err="1"/>
              <a:t>kepuasan</a:t>
            </a:r>
            <a:r>
              <a:rPr lang="en-ID" sz="2400" dirty="0"/>
              <a:t> </a:t>
            </a:r>
            <a:r>
              <a:rPr lang="en-ID" sz="2400" dirty="0" err="1"/>
              <a:t>tenaga</a:t>
            </a:r>
            <a:r>
              <a:rPr lang="en-ID" sz="2400" dirty="0"/>
              <a:t> </a:t>
            </a:r>
            <a:r>
              <a:rPr lang="en-ID" sz="2400" dirty="0" err="1"/>
              <a:t>medis</a:t>
            </a:r>
            <a:r>
              <a:rPr lang="en-ID" sz="2400" dirty="0"/>
              <a:t> yang </a:t>
            </a:r>
            <a:r>
              <a:rPr lang="en-ID" sz="2400" dirty="0" err="1"/>
              <a:t>mengandalkan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. </a:t>
            </a:r>
            <a:r>
              <a:rPr lang="en-ID" sz="2400" dirty="0" err="1"/>
              <a:t>Indikasi</a:t>
            </a:r>
            <a:r>
              <a:rPr lang="en-ID" sz="2400" dirty="0"/>
              <a:t> </a:t>
            </a:r>
            <a:r>
              <a:rPr lang="en-ID" sz="2400" dirty="0" err="1"/>
              <a:t>awal</a:t>
            </a:r>
            <a:r>
              <a:rPr lang="en-ID" sz="2400" dirty="0"/>
              <a:t> </a:t>
            </a:r>
            <a:r>
              <a:rPr lang="en-ID" sz="2400" dirty="0" err="1"/>
              <a:t>mengarah</a:t>
            </a:r>
            <a:r>
              <a:rPr lang="en-ID" sz="2400" dirty="0"/>
              <a:t> pada </a:t>
            </a:r>
            <a:r>
              <a:rPr lang="en-ID" sz="2400" dirty="0" err="1"/>
              <a:t>keterbatasan</a:t>
            </a:r>
            <a:r>
              <a:rPr lang="en-ID" sz="2400" dirty="0"/>
              <a:t> </a:t>
            </a:r>
            <a:r>
              <a:rPr lang="en-ID" sz="2400" dirty="0" err="1"/>
              <a:t>kemampuan</a:t>
            </a:r>
            <a:r>
              <a:rPr lang="en-ID" sz="2400" dirty="0"/>
              <a:t> model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mengenali</a:t>
            </a:r>
            <a:r>
              <a:rPr lang="en-ID" sz="2400" dirty="0"/>
              <a:t> </a:t>
            </a:r>
            <a:r>
              <a:rPr lang="en-ID" sz="2400" dirty="0" err="1"/>
              <a:t>kasus</a:t>
            </a:r>
            <a:r>
              <a:rPr lang="en-ID" sz="2400" dirty="0"/>
              <a:t> pneumonia </a:t>
            </a:r>
            <a:r>
              <a:rPr lang="en-ID" sz="2400" dirty="0" err="1"/>
              <a:t>ringan</a:t>
            </a:r>
            <a:r>
              <a:rPr lang="en-ID" sz="2400" dirty="0"/>
              <a:t> </a:t>
            </a:r>
            <a:r>
              <a:rPr lang="en-ID" sz="2400" dirty="0" err="1"/>
              <a:t>serta</a:t>
            </a:r>
            <a:r>
              <a:rPr lang="en-ID" sz="2400" dirty="0"/>
              <a:t> </a:t>
            </a:r>
            <a:r>
              <a:rPr lang="en-ID" sz="2400" dirty="0" err="1"/>
              <a:t>keterbatasan</a:t>
            </a:r>
            <a:r>
              <a:rPr lang="en-ID" sz="2400" dirty="0"/>
              <a:t> </a:t>
            </a:r>
            <a:r>
              <a:rPr lang="en-ID" sz="2400" dirty="0" err="1"/>
              <a:t>jumlah</a:t>
            </a:r>
            <a:r>
              <a:rPr lang="en-ID" sz="2400" dirty="0"/>
              <a:t> data </a:t>
            </a:r>
            <a:r>
              <a:rPr lang="en-ID" sz="2400" dirty="0" err="1"/>
              <a:t>pelatihan</a:t>
            </a:r>
            <a:r>
              <a:rPr lang="en-ID" sz="2400" dirty="0"/>
              <a:t> yang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mencakup</a:t>
            </a:r>
            <a:r>
              <a:rPr lang="en-ID" sz="2400" dirty="0"/>
              <a:t> 10.000 X-ray </a:t>
            </a:r>
            <a:r>
              <a:rPr lang="en-ID" sz="2400" dirty="0" err="1"/>
              <a:t>teranotasi</a:t>
            </a:r>
            <a:r>
              <a:rPr lang="en-ID" sz="2400" dirty="0"/>
              <a:t>. Hal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menandakan</a:t>
            </a:r>
            <a:r>
              <a:rPr lang="en-ID" sz="2400" dirty="0"/>
              <a:t> </a:t>
            </a:r>
            <a:r>
              <a:rPr lang="en-ID" sz="2400" dirty="0" err="1"/>
              <a:t>adanya</a:t>
            </a:r>
            <a:r>
              <a:rPr lang="en-ID" sz="2400" dirty="0"/>
              <a:t> </a:t>
            </a:r>
            <a:r>
              <a:rPr lang="en-ID" sz="2400" dirty="0" err="1"/>
              <a:t>kesenjangan</a:t>
            </a:r>
            <a:r>
              <a:rPr lang="en-ID" sz="2400" dirty="0"/>
              <a:t> </a:t>
            </a:r>
            <a:r>
              <a:rPr lang="en-ID" sz="2400" dirty="0" err="1"/>
              <a:t>antara</a:t>
            </a:r>
            <a:r>
              <a:rPr lang="en-ID" sz="2400" dirty="0"/>
              <a:t> </a:t>
            </a:r>
            <a:r>
              <a:rPr lang="en-ID" sz="2400" dirty="0" err="1"/>
              <a:t>kinerja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yang </a:t>
            </a:r>
            <a:r>
              <a:rPr lang="en-ID" sz="2400" dirty="0" err="1"/>
              <a:t>diharapkan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performa</a:t>
            </a:r>
            <a:r>
              <a:rPr lang="en-ID" sz="2400" dirty="0"/>
              <a:t> </a:t>
            </a:r>
            <a:r>
              <a:rPr lang="en-ID" sz="2400" dirty="0" err="1"/>
              <a:t>aktual</a:t>
            </a:r>
            <a:r>
              <a:rPr lang="en-ID" sz="2400" dirty="0"/>
              <a:t> yang </a:t>
            </a:r>
            <a:r>
              <a:rPr lang="en-ID" sz="2400" dirty="0" err="1"/>
              <a:t>masih</a:t>
            </a:r>
            <a:r>
              <a:rPr lang="en-ID" sz="2400" dirty="0"/>
              <a:t> </a:t>
            </a:r>
            <a:r>
              <a:rPr lang="en-ID" sz="2400" dirty="0" err="1"/>
              <a:t>jauh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memadai</a:t>
            </a:r>
            <a:r>
              <a:rPr lang="en-ID" sz="2400" dirty="0"/>
              <a:t>, </a:t>
            </a:r>
            <a:r>
              <a:rPr lang="en-ID" sz="2400" dirty="0" err="1"/>
              <a:t>khususnya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menangani</a:t>
            </a:r>
            <a:r>
              <a:rPr lang="en-ID" sz="2400" dirty="0"/>
              <a:t> </a:t>
            </a:r>
            <a:r>
              <a:rPr lang="en-ID" sz="2400" dirty="0" err="1"/>
              <a:t>kelas</a:t>
            </a:r>
            <a:r>
              <a:rPr lang="en-ID" sz="2400" dirty="0"/>
              <a:t> </a:t>
            </a:r>
            <a:r>
              <a:rPr lang="en-ID" sz="2400" dirty="0" err="1"/>
              <a:t>minoritas</a:t>
            </a:r>
            <a:r>
              <a:rPr lang="en-ID" sz="2400" dirty="0"/>
              <a:t>. Selain </a:t>
            </a:r>
            <a:r>
              <a:rPr lang="en-ID" sz="2400" dirty="0" err="1"/>
              <a:t>itu</a:t>
            </a:r>
            <a:r>
              <a:rPr lang="en-ID" sz="2400" dirty="0"/>
              <a:t>, </a:t>
            </a:r>
            <a:r>
              <a:rPr lang="en-ID" sz="2400" dirty="0" err="1"/>
              <a:t>penelitian</a:t>
            </a:r>
            <a:r>
              <a:rPr lang="en-ID" sz="2400" dirty="0"/>
              <a:t> </a:t>
            </a:r>
            <a:r>
              <a:rPr lang="en-ID" sz="2400" dirty="0" err="1"/>
              <a:t>dibatasi</a:t>
            </a:r>
            <a:r>
              <a:rPr lang="en-ID" sz="2400" dirty="0"/>
              <a:t> oleh </a:t>
            </a:r>
            <a:r>
              <a:rPr lang="en-ID" sz="2400" dirty="0" err="1"/>
              <a:t>isu</a:t>
            </a:r>
            <a:r>
              <a:rPr lang="en-ID" sz="2400" dirty="0"/>
              <a:t> </a:t>
            </a:r>
            <a:r>
              <a:rPr lang="en-ID" sz="2400" dirty="0" err="1"/>
              <a:t>privasi</a:t>
            </a:r>
            <a:r>
              <a:rPr lang="en-ID" sz="2400" dirty="0"/>
              <a:t> </a:t>
            </a:r>
            <a:r>
              <a:rPr lang="en-ID" sz="2400" dirty="0" err="1"/>
              <a:t>pasien</a:t>
            </a:r>
            <a:r>
              <a:rPr lang="en-ID" sz="2400" dirty="0"/>
              <a:t> dan </a:t>
            </a:r>
            <a:r>
              <a:rPr lang="en-ID" sz="2400" dirty="0" err="1"/>
              <a:t>ketersediaan</a:t>
            </a:r>
            <a:r>
              <a:rPr lang="en-ID" sz="2400" dirty="0"/>
              <a:t> dataset yang </a:t>
            </a:r>
            <a:r>
              <a:rPr lang="en-ID" sz="2400" dirty="0" err="1"/>
              <a:t>relatif</a:t>
            </a:r>
            <a:r>
              <a:rPr lang="en-ID" sz="2400" dirty="0"/>
              <a:t> </a:t>
            </a:r>
            <a:r>
              <a:rPr lang="en-ID" sz="2400" dirty="0" err="1"/>
              <a:t>terbatas</a:t>
            </a:r>
            <a:r>
              <a:rPr lang="en-ID" sz="2400" dirty="0"/>
              <a:t>. Oleh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, </a:t>
            </a:r>
            <a:r>
              <a:rPr lang="en-ID" sz="2400" dirty="0" err="1"/>
              <a:t>diperlukan</a:t>
            </a:r>
            <a:r>
              <a:rPr lang="en-ID" sz="2400" dirty="0"/>
              <a:t> </a:t>
            </a:r>
            <a:r>
              <a:rPr lang="en-ID" sz="2400" dirty="0" err="1"/>
              <a:t>arah</a:t>
            </a:r>
            <a:r>
              <a:rPr lang="en-ID" sz="2400" dirty="0"/>
              <a:t> </a:t>
            </a:r>
            <a:r>
              <a:rPr lang="en-ID" sz="2400" dirty="0" err="1"/>
              <a:t>konseptual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meningkatkan</a:t>
            </a:r>
            <a:r>
              <a:rPr lang="en-ID" sz="2400" dirty="0"/>
              <a:t> </a:t>
            </a:r>
            <a:r>
              <a:rPr lang="en-ID" sz="2400" dirty="0" err="1"/>
              <a:t>keandalan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AI agar </a:t>
            </a:r>
            <a:r>
              <a:rPr lang="en-ID" sz="2400" dirty="0" err="1"/>
              <a:t>benar-benar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mendukung</a:t>
            </a:r>
            <a:r>
              <a:rPr lang="en-ID" sz="2400" dirty="0"/>
              <a:t> </a:t>
            </a:r>
            <a:r>
              <a:rPr lang="en-ID" sz="2400" dirty="0" err="1"/>
              <a:t>pengambilan</a:t>
            </a:r>
            <a:r>
              <a:rPr lang="en-ID" sz="2400" dirty="0"/>
              <a:t> </a:t>
            </a:r>
            <a:r>
              <a:rPr lang="en-ID" sz="2400" dirty="0" err="1"/>
              <a:t>keputusan</a:t>
            </a:r>
            <a:r>
              <a:rPr lang="en-ID" sz="2400" dirty="0"/>
              <a:t> </a:t>
            </a:r>
            <a:r>
              <a:rPr lang="en-ID" sz="2400" dirty="0" err="1"/>
              <a:t>medis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risiko</a:t>
            </a:r>
            <a:r>
              <a:rPr lang="en-ID" sz="2400" dirty="0"/>
              <a:t> minimal.</a:t>
            </a:r>
            <a:endParaRPr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20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F4143-1FB9-643E-7846-86DD01EA6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8046-C106-7E60-CED7-7FEEEDFC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(</a:t>
            </a:r>
            <a:r>
              <a:rPr lang="en-ID" sz="3600" dirty="0"/>
              <a:t>Kinerja Model &amp; </a:t>
            </a:r>
            <a:r>
              <a:rPr lang="en-ID" sz="3600" dirty="0" err="1"/>
              <a:t>Skalabilitas</a:t>
            </a:r>
            <a:r>
              <a:rPr lang="en-ID" sz="3600" dirty="0"/>
              <a:t>) - AI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9FA5-BA76-D9EB-28DC-075B1B3B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sz="2400" dirty="0" err="1"/>
              <a:t>Sistem</a:t>
            </a:r>
            <a:r>
              <a:rPr lang="en-ID" sz="2400" dirty="0"/>
              <a:t> </a:t>
            </a:r>
            <a:r>
              <a:rPr lang="en-ID" sz="2400" dirty="0" err="1"/>
              <a:t>kecerdasan</a:t>
            </a:r>
            <a:r>
              <a:rPr lang="en-ID" sz="2400" dirty="0"/>
              <a:t> </a:t>
            </a:r>
            <a:r>
              <a:rPr lang="en-ID" sz="2400" dirty="0" err="1"/>
              <a:t>buatan</a:t>
            </a:r>
            <a:r>
              <a:rPr lang="en-ID" sz="2400" dirty="0"/>
              <a:t> </a:t>
            </a:r>
            <a:r>
              <a:rPr lang="en-ID" sz="2400" dirty="0" err="1"/>
              <a:t>saat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digunakan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mendeteksi</a:t>
            </a:r>
            <a:r>
              <a:rPr lang="en-ID" sz="2400" dirty="0"/>
              <a:t> </a:t>
            </a:r>
            <a:r>
              <a:rPr lang="en-ID" sz="2400" dirty="0" err="1"/>
              <a:t>penyakit</a:t>
            </a:r>
            <a:r>
              <a:rPr lang="en-ID" sz="2400" dirty="0"/>
              <a:t> </a:t>
            </a:r>
            <a:r>
              <a:rPr lang="en-ID" sz="2400" dirty="0" err="1"/>
              <a:t>paru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citra</a:t>
            </a:r>
            <a:r>
              <a:rPr lang="en-ID" sz="2400" dirty="0"/>
              <a:t> X-ray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alat</a:t>
            </a:r>
            <a:r>
              <a:rPr lang="en-ID" sz="2400" dirty="0"/>
              <a:t> </a:t>
            </a:r>
            <a:r>
              <a:rPr lang="en-ID" sz="2400" dirty="0" err="1"/>
              <a:t>bantu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proses </a:t>
            </a:r>
            <a:r>
              <a:rPr lang="en-ID" sz="2400" dirty="0" err="1"/>
              <a:t>diagnosa</a:t>
            </a:r>
            <a:r>
              <a:rPr lang="en-ID" sz="2400" dirty="0"/>
              <a:t> </a:t>
            </a:r>
            <a:r>
              <a:rPr lang="en-ID" sz="2400" dirty="0" err="1"/>
              <a:t>medis</a:t>
            </a:r>
            <a:r>
              <a:rPr lang="en-ID" sz="2400" dirty="0"/>
              <a:t>. </a:t>
            </a:r>
            <a:r>
              <a:rPr lang="en-ID" sz="2400" dirty="0" err="1"/>
              <a:t>Analisis</a:t>
            </a:r>
            <a:r>
              <a:rPr lang="en-ID" sz="2400" dirty="0"/>
              <a:t> </a:t>
            </a:r>
            <a:r>
              <a:rPr lang="en-ID" sz="2400" dirty="0" err="1"/>
              <a:t>performa</a:t>
            </a:r>
            <a:r>
              <a:rPr lang="en-ID" sz="2400" dirty="0"/>
              <a:t> </a:t>
            </a:r>
            <a:r>
              <a:rPr lang="en-ID" sz="2400" dirty="0" err="1"/>
              <a:t>menunjukkan</a:t>
            </a:r>
            <a:r>
              <a:rPr lang="en-ID" sz="2400" dirty="0"/>
              <a:t> </a:t>
            </a:r>
            <a:r>
              <a:rPr lang="en-ID" sz="2400" dirty="0" err="1"/>
              <a:t>akurasi</a:t>
            </a:r>
            <a:r>
              <a:rPr lang="en-ID" sz="2400" dirty="0"/>
              <a:t> </a:t>
            </a:r>
            <a:r>
              <a:rPr lang="en-ID" sz="2400" dirty="0" err="1"/>
              <a:t>keseluruhan</a:t>
            </a:r>
            <a:r>
              <a:rPr lang="en-ID" sz="2400" dirty="0"/>
              <a:t>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mencapai</a:t>
            </a:r>
            <a:r>
              <a:rPr lang="en-ID" sz="2400" dirty="0"/>
              <a:t> 68% </a:t>
            </a:r>
            <a:r>
              <a:rPr lang="en-ID" sz="2400" dirty="0" err="1"/>
              <a:t>dengan</a:t>
            </a:r>
            <a:r>
              <a:rPr lang="en-ID" sz="2400" dirty="0"/>
              <a:t> F1-score 0.62 pada </a:t>
            </a:r>
            <a:r>
              <a:rPr lang="en-ID" sz="2400" dirty="0" err="1"/>
              <a:t>kelas</a:t>
            </a:r>
            <a:r>
              <a:rPr lang="en-ID" sz="2400" dirty="0"/>
              <a:t> </a:t>
            </a:r>
            <a:r>
              <a:rPr lang="en-ID" sz="2400" dirty="0" err="1"/>
              <a:t>minoritas</a:t>
            </a:r>
            <a:r>
              <a:rPr lang="en-ID" sz="2400" dirty="0"/>
              <a:t>, </a:t>
            </a:r>
            <a:r>
              <a:rPr lang="en-ID" sz="2400" dirty="0" err="1"/>
              <a:t>serta</a:t>
            </a:r>
            <a:r>
              <a:rPr lang="en-ID" sz="2400" dirty="0"/>
              <a:t> </a:t>
            </a:r>
            <a:r>
              <a:rPr lang="en-ID" sz="2400" dirty="0" err="1"/>
              <a:t>tercatat</a:t>
            </a:r>
            <a:r>
              <a:rPr lang="en-ID" sz="2400" dirty="0"/>
              <a:t> </a:t>
            </a:r>
            <a:r>
              <a:rPr lang="en-ID" sz="2400" dirty="0" err="1"/>
              <a:t>sekitar</a:t>
            </a:r>
            <a:r>
              <a:rPr lang="en-ID" sz="2400" dirty="0"/>
              <a:t> 120 </a:t>
            </a:r>
            <a:r>
              <a:rPr lang="en-ID" sz="2400" dirty="0" err="1"/>
              <a:t>kasus</a:t>
            </a:r>
            <a:r>
              <a:rPr lang="en-ID" sz="2400" dirty="0"/>
              <a:t> </a:t>
            </a:r>
            <a:r>
              <a:rPr lang="en-ID" sz="2400" i="1" dirty="0"/>
              <a:t>false negative</a:t>
            </a:r>
            <a:r>
              <a:rPr lang="en-ID" sz="2400" dirty="0"/>
              <a:t> per </a:t>
            </a:r>
            <a:r>
              <a:rPr lang="en-ID" sz="2400" dirty="0" err="1"/>
              <a:t>minggu</a:t>
            </a:r>
            <a:r>
              <a:rPr lang="en-ID" sz="2400" dirty="0"/>
              <a:t>.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Kondisi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berdampak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serius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karena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salah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deteksi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dapat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menunda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diagnosa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lebih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dua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hari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meningkatkan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risiko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klinis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dan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menurunkan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kepuasan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tenaga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medis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mengandalkan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Indikasi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awal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mengarah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keterbatasan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kemampuan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model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mengenali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kasus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pneumonia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ringan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serta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keterbatasan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jumlah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data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pelatihan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hanya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mencakup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10.000 X-ray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teranotasi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Hal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menandakan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adanya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kesenjangan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antara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kinerja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diharapkan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performa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aktual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masih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jauh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memadai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khususnya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menangani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kelas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minoritas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Selain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itu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penelitian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dibatasi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oleh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isu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privasi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pasien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dan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ketersediaan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dataset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relatif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terbatas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Oleh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karena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itu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diperlukan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arah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konseptual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meningkatkan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keandalan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AI agar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benar-benar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dapat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mendukung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pengambilan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keputusan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medis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risiko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minimal.</a:t>
            </a:r>
            <a:endParaRPr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822F8-3829-200B-127A-3062E5B7E168}"/>
              </a:ext>
            </a:extLst>
          </p:cNvPr>
          <p:cNvSpPr/>
          <p:nvPr/>
        </p:nvSpPr>
        <p:spPr>
          <a:xfrm>
            <a:off x="4055364" y="4007454"/>
            <a:ext cx="322326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; Fakta/</a:t>
            </a:r>
            <a:r>
              <a:rPr lang="en-US" dirty="0" err="1"/>
              <a:t>angka</a:t>
            </a:r>
            <a:endParaRPr lang="en-ID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C5B2CF-0856-2D42-39B9-74A3C63D563A}"/>
              </a:ext>
            </a:extLst>
          </p:cNvPr>
          <p:cNvCxnSpPr>
            <a:cxnSpLocks/>
          </p:cNvCxnSpPr>
          <p:nvPr/>
        </p:nvCxnSpPr>
        <p:spPr>
          <a:xfrm>
            <a:off x="5566410" y="3328416"/>
            <a:ext cx="0" cy="384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35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7C806-D244-1ACD-02C7-2E7E818A5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1900-D2F6-1578-36E6-8BFF4F1D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(</a:t>
            </a:r>
            <a:r>
              <a:rPr lang="en-ID" sz="3600" dirty="0"/>
              <a:t>Kinerja Model &amp; </a:t>
            </a:r>
            <a:r>
              <a:rPr lang="en-ID" sz="3600" dirty="0" err="1"/>
              <a:t>Skalabilitas</a:t>
            </a:r>
            <a:r>
              <a:rPr lang="en-ID" sz="3600" dirty="0"/>
              <a:t>) - AI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C2D44-8D3E-976A-19B4-BEC6179A9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kecerdasan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buatan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saat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digunakan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mendeteksi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penyakit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paru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citra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X-ray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sebagai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alat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bantu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proses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diagnosa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medis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Analisis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performa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menunjukkan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akurasi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keseluruhan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hanya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mencapai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68%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F1-score 0.62 pada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kelas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minoritas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serta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tercatat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sekitar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120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kasus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1">
                    <a:lumMod val="85000"/>
                  </a:schemeClr>
                </a:solidFill>
              </a:rPr>
              <a:t>false negative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per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minggu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ID" sz="2400" dirty="0" err="1"/>
              <a:t>Kondisi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berdampak</a:t>
            </a:r>
            <a:r>
              <a:rPr lang="en-ID" sz="2400" dirty="0"/>
              <a:t> </a:t>
            </a:r>
            <a:r>
              <a:rPr lang="en-ID" sz="2400" dirty="0" err="1"/>
              <a:t>serius</a:t>
            </a:r>
            <a:r>
              <a:rPr lang="en-ID" sz="2400" dirty="0"/>
              <a:t> </a:t>
            </a:r>
            <a:r>
              <a:rPr lang="en-ID" sz="2400" dirty="0" err="1"/>
              <a:t>karena</a:t>
            </a:r>
            <a:r>
              <a:rPr lang="en-ID" sz="2400" dirty="0"/>
              <a:t> salah </a:t>
            </a:r>
            <a:r>
              <a:rPr lang="en-ID" sz="2400" dirty="0" err="1"/>
              <a:t>deteksi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menunda</a:t>
            </a:r>
            <a:r>
              <a:rPr lang="en-ID" sz="2400" dirty="0"/>
              <a:t> </a:t>
            </a:r>
            <a:r>
              <a:rPr lang="en-ID" sz="2400" dirty="0" err="1"/>
              <a:t>diagnosa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dua </a:t>
            </a:r>
            <a:r>
              <a:rPr lang="en-ID" sz="2400" dirty="0" err="1"/>
              <a:t>hari</a:t>
            </a:r>
            <a:r>
              <a:rPr lang="en-ID" sz="2400" dirty="0"/>
              <a:t>, </a:t>
            </a:r>
            <a:r>
              <a:rPr lang="en-ID" sz="2400" dirty="0" err="1"/>
              <a:t>meningkatkan</a:t>
            </a:r>
            <a:r>
              <a:rPr lang="en-ID" sz="2400" dirty="0"/>
              <a:t> </a:t>
            </a:r>
            <a:r>
              <a:rPr lang="en-ID" sz="2400" dirty="0" err="1"/>
              <a:t>risiko</a:t>
            </a:r>
            <a:r>
              <a:rPr lang="en-ID" sz="2400" dirty="0"/>
              <a:t> </a:t>
            </a:r>
            <a:r>
              <a:rPr lang="en-ID" sz="2400" dirty="0" err="1"/>
              <a:t>klinis</a:t>
            </a:r>
            <a:r>
              <a:rPr lang="en-ID" sz="2400" dirty="0"/>
              <a:t>, dan </a:t>
            </a:r>
            <a:r>
              <a:rPr lang="en-ID" sz="2400" dirty="0" err="1"/>
              <a:t>menurunkan</a:t>
            </a:r>
            <a:r>
              <a:rPr lang="en-ID" sz="2400" dirty="0"/>
              <a:t> </a:t>
            </a:r>
            <a:r>
              <a:rPr lang="en-ID" sz="2400" dirty="0" err="1"/>
              <a:t>kepuasan</a:t>
            </a:r>
            <a:r>
              <a:rPr lang="en-ID" sz="2400" dirty="0"/>
              <a:t> </a:t>
            </a:r>
            <a:r>
              <a:rPr lang="en-ID" sz="2400" dirty="0" err="1"/>
              <a:t>tenaga</a:t>
            </a:r>
            <a:r>
              <a:rPr lang="en-ID" sz="2400" dirty="0"/>
              <a:t> </a:t>
            </a:r>
            <a:r>
              <a:rPr lang="en-ID" sz="2400" dirty="0" err="1"/>
              <a:t>medis</a:t>
            </a:r>
            <a:r>
              <a:rPr lang="en-ID" sz="2400" dirty="0"/>
              <a:t> yang </a:t>
            </a:r>
            <a:r>
              <a:rPr lang="en-ID" sz="2400" dirty="0" err="1"/>
              <a:t>mengandalkan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.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Indikasi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awal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mengarah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keterbatasan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kemampuan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model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mengenali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kasus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pneumonia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ringan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serta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keterbatasan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jumlah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data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pelatihan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hanya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mencakup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10.000 X-ray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teranotasi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Hal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menandakan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adanya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kesenjangan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antara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kinerja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diharapkan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performa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aktual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masih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jauh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memadai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khususnya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menangani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kelas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minoritas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Selain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itu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penelitian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dibatasi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oleh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isu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privasi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pasien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dan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ketersediaan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dataset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relatif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terbatas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Oleh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karena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itu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diperlukan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arah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konseptual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meningkatkan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keandalan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AI agar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benar-benar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dapat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mendukung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pengambilan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keputusan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medis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risiko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minimal.</a:t>
            </a:r>
            <a:endParaRPr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06BB90-71B0-7796-725A-0600433755EB}"/>
              </a:ext>
            </a:extLst>
          </p:cNvPr>
          <p:cNvSpPr/>
          <p:nvPr/>
        </p:nvSpPr>
        <p:spPr>
          <a:xfrm>
            <a:off x="3984498" y="3953714"/>
            <a:ext cx="322326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Dampak</a:t>
            </a:r>
            <a:endParaRPr lang="en-ID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1BA8E7-BC26-EEE2-4E34-698640292397}"/>
              </a:ext>
            </a:extLst>
          </p:cNvPr>
          <p:cNvCxnSpPr>
            <a:cxnSpLocks/>
          </p:cNvCxnSpPr>
          <p:nvPr/>
        </p:nvCxnSpPr>
        <p:spPr>
          <a:xfrm>
            <a:off x="5584698" y="3655314"/>
            <a:ext cx="0" cy="298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54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12739-2A62-B8FC-13F8-0D64894C0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9AEF-536B-4297-A1E8-AE43D1DD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/>
              <a:t>Definisi</a:t>
            </a:r>
            <a:r>
              <a:rPr sz="3600" dirty="0"/>
              <a:t> </a:t>
            </a:r>
            <a:r>
              <a:rPr sz="3600" dirty="0" err="1"/>
              <a:t>Rumusan</a:t>
            </a:r>
            <a:r>
              <a:rPr sz="3600" dirty="0"/>
              <a:t> </a:t>
            </a:r>
            <a:r>
              <a:rPr sz="3600" dirty="0" err="1"/>
              <a:t>Masalah</a:t>
            </a:r>
            <a:r>
              <a:rPr lang="en-US" sz="3600" dirty="0"/>
              <a:t> (2)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948BA-D73D-CAFE-694B-291C94BF1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D" sz="2800" dirty="0" err="1"/>
              <a:t>Rumusan</a:t>
            </a:r>
            <a:r>
              <a:rPr lang="en-ID" sz="2800" dirty="0"/>
              <a:t> </a:t>
            </a:r>
            <a:r>
              <a:rPr lang="en-ID" sz="2800" dirty="0" err="1"/>
              <a:t>masalah</a:t>
            </a:r>
            <a:r>
              <a:rPr lang="en-ID" sz="2800" dirty="0"/>
              <a:t> </a:t>
            </a:r>
            <a:r>
              <a:rPr lang="en-ID" sz="2800" dirty="0" err="1"/>
              <a:t>biasanya</a:t>
            </a:r>
            <a:r>
              <a:rPr lang="en-ID" sz="2800" dirty="0"/>
              <a:t> </a:t>
            </a:r>
            <a:r>
              <a:rPr lang="en-ID" sz="2800" dirty="0" err="1"/>
              <a:t>dibuat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satu</a:t>
            </a:r>
            <a:r>
              <a:rPr lang="en-ID" sz="2800" dirty="0"/>
              <a:t>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beberapa</a:t>
            </a:r>
            <a:r>
              <a:rPr lang="en-ID" sz="2800" dirty="0"/>
              <a:t> </a:t>
            </a:r>
            <a:r>
              <a:rPr lang="en-ID" sz="2800" dirty="0" err="1"/>
              <a:t>kalimat</a:t>
            </a:r>
            <a:r>
              <a:rPr lang="en-ID" sz="2800" dirty="0"/>
              <a:t> </a:t>
            </a:r>
            <a:r>
              <a:rPr lang="en-ID" sz="2800" dirty="0" err="1"/>
              <a:t>tanya</a:t>
            </a:r>
            <a:r>
              <a:rPr lang="en-ID" sz="2800" dirty="0"/>
              <a:t>, </a:t>
            </a:r>
            <a:r>
              <a:rPr lang="en-ID" sz="2800" dirty="0" err="1"/>
              <a:t>bisa</a:t>
            </a:r>
            <a:r>
              <a:rPr lang="en-ID" sz="2800" dirty="0"/>
              <a:t> juga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bentuk</a:t>
            </a:r>
            <a:r>
              <a:rPr lang="en-ID" sz="2800" dirty="0"/>
              <a:t> </a:t>
            </a:r>
            <a:r>
              <a:rPr lang="en-ID" sz="2800" dirty="0" err="1"/>
              <a:t>kalimat</a:t>
            </a:r>
            <a:r>
              <a:rPr lang="en-ID" sz="2800" dirty="0"/>
              <a:t> </a:t>
            </a:r>
            <a:r>
              <a:rPr lang="en-ID" sz="2800" dirty="0" err="1"/>
              <a:t>pernyataan</a:t>
            </a:r>
            <a:r>
              <a:rPr lang="en-ID" sz="2800" dirty="0"/>
              <a:t>. Dalam </a:t>
            </a:r>
            <a:r>
              <a:rPr lang="en-ID" sz="2800" dirty="0" err="1"/>
              <a:t>bidang</a:t>
            </a:r>
            <a:r>
              <a:rPr lang="en-ID" sz="2800" dirty="0"/>
              <a:t> </a:t>
            </a:r>
            <a:r>
              <a:rPr lang="en-ID" sz="2800" dirty="0" err="1"/>
              <a:t>informatika</a:t>
            </a:r>
            <a:r>
              <a:rPr lang="en-ID" sz="2800" dirty="0"/>
              <a:t>, </a:t>
            </a:r>
            <a:r>
              <a:rPr lang="en-ID" sz="2800" dirty="0" err="1"/>
              <a:t>rumusan</a:t>
            </a:r>
            <a:r>
              <a:rPr lang="en-ID" sz="2800" dirty="0"/>
              <a:t> </a:t>
            </a:r>
            <a:r>
              <a:rPr lang="en-ID" sz="2800" dirty="0" err="1"/>
              <a:t>masalah</a:t>
            </a:r>
            <a:r>
              <a:rPr lang="en-ID" sz="2800" dirty="0"/>
              <a:t> </a:t>
            </a:r>
            <a:r>
              <a:rPr lang="en-ID" sz="2800" dirty="0" err="1"/>
              <a:t>seringkali</a:t>
            </a:r>
            <a:r>
              <a:rPr lang="en-ID" sz="2800" dirty="0"/>
              <a:t> </a:t>
            </a:r>
            <a:r>
              <a:rPr lang="en-ID" sz="2800" dirty="0" err="1"/>
              <a:t>menyentuh</a:t>
            </a:r>
            <a:r>
              <a:rPr lang="en-ID" sz="2800" dirty="0"/>
              <a:t> </a:t>
            </a:r>
            <a:r>
              <a:rPr lang="en-ID" sz="2800" dirty="0" err="1"/>
              <a:t>aspek</a:t>
            </a:r>
            <a:r>
              <a:rPr lang="en-ID" sz="2800" dirty="0"/>
              <a:t> </a:t>
            </a:r>
            <a:r>
              <a:rPr lang="en-ID" sz="2800" dirty="0" err="1"/>
              <a:t>sistem</a:t>
            </a:r>
            <a:r>
              <a:rPr lang="en-ID" sz="2800" dirty="0"/>
              <a:t>, </a:t>
            </a:r>
            <a:r>
              <a:rPr lang="en-ID" sz="2800" dirty="0" err="1"/>
              <a:t>algoritma</a:t>
            </a:r>
            <a:r>
              <a:rPr lang="en-ID" sz="2800" dirty="0"/>
              <a:t>, </a:t>
            </a:r>
            <a:r>
              <a:rPr lang="en-ID" sz="2800" dirty="0" err="1"/>
              <a:t>performa</a:t>
            </a:r>
            <a:r>
              <a:rPr lang="en-ID" sz="2800" dirty="0"/>
              <a:t>, </a:t>
            </a:r>
            <a:r>
              <a:rPr lang="en-ID" sz="2800" dirty="0" err="1"/>
              <a:t>keamanan</a:t>
            </a:r>
            <a:r>
              <a:rPr lang="en-ID" sz="2800" dirty="0"/>
              <a:t>,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efisiensi</a:t>
            </a:r>
            <a:r>
              <a:rPr lang="en-ID" sz="2800" dirty="0"/>
              <a:t>. </a:t>
            </a:r>
            <a:r>
              <a:rPr lang="en-ID" sz="2800" dirty="0" err="1"/>
              <a:t>Mahasiswa</a:t>
            </a:r>
            <a:r>
              <a:rPr lang="en-ID" sz="2800" dirty="0"/>
              <a:t> </a:t>
            </a:r>
            <a:r>
              <a:rPr lang="en-ID" sz="2800" dirty="0" err="1"/>
              <a:t>harus</a:t>
            </a:r>
            <a:r>
              <a:rPr lang="en-ID" sz="2800" dirty="0"/>
              <a:t> </a:t>
            </a:r>
            <a:r>
              <a:rPr lang="en-ID" sz="2800" dirty="0" err="1"/>
              <a:t>memastikan</a:t>
            </a:r>
            <a:r>
              <a:rPr lang="en-ID" sz="2800" dirty="0"/>
              <a:t> </a:t>
            </a:r>
            <a:r>
              <a:rPr lang="en-ID" sz="2800" dirty="0" err="1"/>
              <a:t>rumusan</a:t>
            </a:r>
            <a:r>
              <a:rPr lang="en-ID" sz="2800" dirty="0"/>
              <a:t> </a:t>
            </a:r>
            <a:r>
              <a:rPr lang="en-ID" sz="2800" dirty="0" err="1"/>
              <a:t>masalah</a:t>
            </a:r>
            <a:r>
              <a:rPr lang="en-ID" sz="2800" dirty="0"/>
              <a:t> </a:t>
            </a:r>
            <a:r>
              <a:rPr lang="en-ID" sz="2800" dirty="0" err="1"/>
              <a:t>selaras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latar</a:t>
            </a:r>
            <a:r>
              <a:rPr lang="en-ID" sz="2800" dirty="0"/>
              <a:t> </a:t>
            </a:r>
            <a:r>
              <a:rPr lang="en-ID" sz="2800" dirty="0" err="1"/>
              <a:t>belakang</a:t>
            </a:r>
            <a:r>
              <a:rPr lang="en-ID" sz="2800" dirty="0"/>
              <a:t>, </a:t>
            </a:r>
            <a:r>
              <a:rPr lang="en-ID" sz="2800" dirty="0" err="1"/>
              <a:t>tujuan</a:t>
            </a:r>
            <a:r>
              <a:rPr lang="en-ID" sz="2800" dirty="0"/>
              <a:t>, dan </a:t>
            </a:r>
            <a:r>
              <a:rPr lang="en-ID" sz="2800" dirty="0" err="1"/>
              <a:t>metode</a:t>
            </a:r>
            <a:r>
              <a:rPr lang="en-ID" sz="2800" dirty="0"/>
              <a:t> yang </a:t>
            </a:r>
            <a:r>
              <a:rPr lang="en-ID" sz="2800" dirty="0" err="1"/>
              <a:t>akan</a:t>
            </a:r>
            <a:r>
              <a:rPr lang="en-ID" sz="2800" dirty="0"/>
              <a:t> </a:t>
            </a:r>
            <a:r>
              <a:rPr lang="en-ID" sz="2800" dirty="0" err="1"/>
              <a:t>digunakan</a:t>
            </a:r>
            <a:r>
              <a:rPr lang="en-ID" sz="2800" dirty="0"/>
              <a:t>.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566887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3DF49-3910-5178-EC69-A5C5323DC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6D6E-FC62-EC42-7EF6-C8C932BA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(</a:t>
            </a:r>
            <a:r>
              <a:rPr lang="en-ID" sz="3600" dirty="0"/>
              <a:t>Kinerja Model &amp; </a:t>
            </a:r>
            <a:r>
              <a:rPr lang="en-ID" sz="3600" dirty="0" err="1"/>
              <a:t>Skalabilitas</a:t>
            </a:r>
            <a:r>
              <a:rPr lang="en-ID" sz="3600" dirty="0"/>
              <a:t>) - AI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910B-D096-9301-4415-C2F020FC8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kecerdasan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buatan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saat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digunakan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mendeteksi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penyakit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paru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citra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X-ray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sebagai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alat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bantu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proses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diagnosa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medis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Analisis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performa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menunjukkan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akurasi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keseluruhan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hanya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mencapai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68%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F1-score 0.62 pada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kelas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minoritas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serta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tercatat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sekitar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120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kasus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1">
                    <a:lumMod val="85000"/>
                  </a:schemeClr>
                </a:solidFill>
              </a:rPr>
              <a:t>false negative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per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minggu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Kondisi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berdampak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serius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karena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salah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deteksi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dapat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menunda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diagnosa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lebih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dua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hari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meningkatkan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risiko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klinis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dan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menurunkan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kepuasan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tenaga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medis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mengandalkan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ID" sz="2400" dirty="0" err="1"/>
              <a:t>Indikasi</a:t>
            </a:r>
            <a:r>
              <a:rPr lang="en-ID" sz="2400" dirty="0"/>
              <a:t> </a:t>
            </a:r>
            <a:r>
              <a:rPr lang="en-ID" sz="2400" dirty="0" err="1"/>
              <a:t>awal</a:t>
            </a:r>
            <a:r>
              <a:rPr lang="en-ID" sz="2400" dirty="0"/>
              <a:t> </a:t>
            </a:r>
            <a:r>
              <a:rPr lang="en-ID" sz="2400" dirty="0" err="1"/>
              <a:t>mengarah</a:t>
            </a:r>
            <a:r>
              <a:rPr lang="en-ID" sz="2400" dirty="0"/>
              <a:t> pada </a:t>
            </a:r>
            <a:r>
              <a:rPr lang="en-ID" sz="2400" dirty="0" err="1"/>
              <a:t>keterbatasan</a:t>
            </a:r>
            <a:r>
              <a:rPr lang="en-ID" sz="2400" dirty="0"/>
              <a:t> </a:t>
            </a:r>
            <a:r>
              <a:rPr lang="en-ID" sz="2400" dirty="0" err="1"/>
              <a:t>kemampuan</a:t>
            </a:r>
            <a:r>
              <a:rPr lang="en-ID" sz="2400" dirty="0"/>
              <a:t> model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mengenali</a:t>
            </a:r>
            <a:r>
              <a:rPr lang="en-ID" sz="2400" dirty="0"/>
              <a:t> </a:t>
            </a:r>
            <a:r>
              <a:rPr lang="en-ID" sz="2400" dirty="0" err="1"/>
              <a:t>kasus</a:t>
            </a:r>
            <a:r>
              <a:rPr lang="en-ID" sz="2400" dirty="0"/>
              <a:t> pneumonia </a:t>
            </a:r>
            <a:r>
              <a:rPr lang="en-ID" sz="2400" dirty="0" err="1"/>
              <a:t>ringan</a:t>
            </a:r>
            <a:r>
              <a:rPr lang="en-ID" sz="2400" dirty="0"/>
              <a:t> </a:t>
            </a:r>
            <a:r>
              <a:rPr lang="en-ID" sz="2400" dirty="0" err="1"/>
              <a:t>serta</a:t>
            </a:r>
            <a:r>
              <a:rPr lang="en-ID" sz="2400" dirty="0"/>
              <a:t> </a:t>
            </a:r>
            <a:r>
              <a:rPr lang="en-ID" sz="2400" dirty="0" err="1"/>
              <a:t>keterbatasan</a:t>
            </a:r>
            <a:r>
              <a:rPr lang="en-ID" sz="2400" dirty="0"/>
              <a:t> </a:t>
            </a:r>
            <a:r>
              <a:rPr lang="en-ID" sz="2400" dirty="0" err="1"/>
              <a:t>jumlah</a:t>
            </a:r>
            <a:r>
              <a:rPr lang="en-ID" sz="2400" dirty="0"/>
              <a:t> data </a:t>
            </a:r>
            <a:r>
              <a:rPr lang="en-ID" sz="2400" dirty="0" err="1"/>
              <a:t>pelatihan</a:t>
            </a:r>
            <a:r>
              <a:rPr lang="en-ID" sz="2400" dirty="0"/>
              <a:t> yang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mencakup</a:t>
            </a:r>
            <a:r>
              <a:rPr lang="en-ID" sz="2400" dirty="0"/>
              <a:t> 10.000 X-ray </a:t>
            </a:r>
            <a:r>
              <a:rPr lang="en-ID" sz="2400" dirty="0" err="1"/>
              <a:t>teranotasi</a:t>
            </a:r>
            <a:r>
              <a:rPr lang="en-ID" sz="2400" dirty="0"/>
              <a:t>. 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Hal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menandakan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adanya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kesenjangan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antara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kinerja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diharapkan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performa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aktual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masih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jauh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memadai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khususnya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menangani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kelas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minoritas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Selain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itu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penelitian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dibatasi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oleh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isu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privasi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pasien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dan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ketersediaan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dataset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relatif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terbatas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Oleh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karena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itu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diperlukan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arah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konseptual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meningkatkan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keandalan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AI agar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benar-benar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dapat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mendukung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pengambilan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keputusan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medis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risiko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minimal.</a:t>
            </a:r>
            <a:endParaRPr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9124E8-25D3-EF07-CF5B-68EFB2BB275D}"/>
              </a:ext>
            </a:extLst>
          </p:cNvPr>
          <p:cNvSpPr/>
          <p:nvPr/>
        </p:nvSpPr>
        <p:spPr>
          <a:xfrm>
            <a:off x="3733038" y="4992624"/>
            <a:ext cx="322326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Akar </a:t>
            </a:r>
            <a:r>
              <a:rPr lang="en-US" dirty="0" err="1"/>
              <a:t>indikatif</a:t>
            </a:r>
            <a:endParaRPr lang="en-ID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EA6E91-E76C-14F4-B77F-D5CDCC9DBA04}"/>
              </a:ext>
            </a:extLst>
          </p:cNvPr>
          <p:cNvCxnSpPr>
            <a:cxnSpLocks/>
          </p:cNvCxnSpPr>
          <p:nvPr/>
        </p:nvCxnSpPr>
        <p:spPr>
          <a:xfrm>
            <a:off x="5344668" y="4334256"/>
            <a:ext cx="0" cy="448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23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F7B72-8E25-1E42-930A-024B13D0F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FE95-10A7-6E3D-CD6E-628F214A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(</a:t>
            </a:r>
            <a:r>
              <a:rPr lang="en-ID" sz="3600" dirty="0"/>
              <a:t>Kinerja Model &amp; </a:t>
            </a:r>
            <a:r>
              <a:rPr lang="en-ID" sz="3600" dirty="0" err="1"/>
              <a:t>Skalabilitas</a:t>
            </a:r>
            <a:r>
              <a:rPr lang="en-ID" sz="3600" dirty="0"/>
              <a:t>) - AI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1C88-ACE2-24E7-5C61-30136BAE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kecerdasan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buatan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saat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digunakan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mendeteksi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penyakit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paru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citra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X-ray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sebagai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alat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bantu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proses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diagnosa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medis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Analisis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performa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menunjukkan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akurasi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keseluruhan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hanya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mencapai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68%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F1-score 0.62 pada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kelas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minoritas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serta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tercatat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sekitar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120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kasus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1">
                    <a:lumMod val="85000"/>
                  </a:schemeClr>
                </a:solidFill>
              </a:rPr>
              <a:t>false negative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per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minggu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Kondisi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berdampak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serius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karena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salah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deteksi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dapat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menunda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diagnosa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lebih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dua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hari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meningkatkan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risiko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klinis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dan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menurunkan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kepuasan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tenaga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medis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mengandalkan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Indikasi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awal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mengarah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keterbatasan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kemampuan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model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mengenali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kasus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pneumonia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ringan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serta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keterbatasan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jumlah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data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pelatihan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hanya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mencakup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10.000 X-ray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teranotasi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ID" sz="2400" dirty="0"/>
              <a:t>Hal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menandakan</a:t>
            </a:r>
            <a:r>
              <a:rPr lang="en-ID" sz="2400" dirty="0"/>
              <a:t> </a:t>
            </a:r>
            <a:r>
              <a:rPr lang="en-ID" sz="2400" dirty="0" err="1"/>
              <a:t>adanya</a:t>
            </a:r>
            <a:r>
              <a:rPr lang="en-ID" sz="2400" dirty="0"/>
              <a:t> </a:t>
            </a:r>
            <a:r>
              <a:rPr lang="en-ID" sz="2400" dirty="0" err="1"/>
              <a:t>kesenjangan</a:t>
            </a:r>
            <a:r>
              <a:rPr lang="en-ID" sz="2400" dirty="0"/>
              <a:t> </a:t>
            </a:r>
            <a:r>
              <a:rPr lang="en-ID" sz="2400" dirty="0" err="1"/>
              <a:t>antara</a:t>
            </a:r>
            <a:r>
              <a:rPr lang="en-ID" sz="2400" dirty="0"/>
              <a:t> </a:t>
            </a:r>
            <a:r>
              <a:rPr lang="en-ID" sz="2400" dirty="0" err="1"/>
              <a:t>kinerja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yang </a:t>
            </a:r>
            <a:r>
              <a:rPr lang="en-ID" sz="2400" dirty="0" err="1"/>
              <a:t>diharapkan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performa</a:t>
            </a:r>
            <a:r>
              <a:rPr lang="en-ID" sz="2400" dirty="0"/>
              <a:t> </a:t>
            </a:r>
            <a:r>
              <a:rPr lang="en-ID" sz="2400" dirty="0" err="1"/>
              <a:t>aktual</a:t>
            </a:r>
            <a:r>
              <a:rPr lang="en-ID" sz="2400" dirty="0"/>
              <a:t> yang </a:t>
            </a:r>
            <a:r>
              <a:rPr lang="en-ID" sz="2400" dirty="0" err="1"/>
              <a:t>masih</a:t>
            </a:r>
            <a:r>
              <a:rPr lang="en-ID" sz="2400" dirty="0"/>
              <a:t> </a:t>
            </a:r>
            <a:r>
              <a:rPr lang="en-ID" sz="2400" dirty="0" err="1"/>
              <a:t>jauh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memadai</a:t>
            </a:r>
            <a:r>
              <a:rPr lang="en-ID" sz="2400" dirty="0"/>
              <a:t>, </a:t>
            </a:r>
            <a:r>
              <a:rPr lang="en-ID" sz="2400" dirty="0" err="1"/>
              <a:t>khususnya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menangani</a:t>
            </a:r>
            <a:r>
              <a:rPr lang="en-ID" sz="2400" dirty="0"/>
              <a:t> </a:t>
            </a:r>
            <a:r>
              <a:rPr lang="en-ID" sz="2400" dirty="0" err="1"/>
              <a:t>kelas</a:t>
            </a:r>
            <a:r>
              <a:rPr lang="en-ID" sz="2400" dirty="0"/>
              <a:t> </a:t>
            </a:r>
            <a:r>
              <a:rPr lang="en-ID" sz="2400" dirty="0" err="1"/>
              <a:t>minoritas</a:t>
            </a:r>
            <a:r>
              <a:rPr lang="en-ID" sz="2400" dirty="0"/>
              <a:t>. 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Selain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itu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penelitian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dibatasi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oleh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isu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privasi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pasien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dan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ketersediaan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dataset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relatif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terbatas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Oleh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karena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itu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diperlukan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arah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konseptual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meningkatkan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keandalan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AI agar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benar-benar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dapat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mendukung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pengambilan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keputusan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medis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risiko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minimal.</a:t>
            </a:r>
            <a:endParaRPr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E2CE1F-A228-2772-9C91-04F3B16A3E33}"/>
              </a:ext>
            </a:extLst>
          </p:cNvPr>
          <p:cNvSpPr/>
          <p:nvPr/>
        </p:nvSpPr>
        <p:spPr>
          <a:xfrm>
            <a:off x="4484370" y="5162582"/>
            <a:ext cx="322326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</a:t>
            </a:r>
            <a:endParaRPr lang="en-ID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589240-6CE1-8046-7483-C820E2E59986}"/>
              </a:ext>
            </a:extLst>
          </p:cNvPr>
          <p:cNvCxnSpPr>
            <a:cxnSpLocks/>
          </p:cNvCxnSpPr>
          <p:nvPr/>
        </p:nvCxnSpPr>
        <p:spPr>
          <a:xfrm>
            <a:off x="6096000" y="4925997"/>
            <a:ext cx="0" cy="236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725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35360-5877-7A71-B608-1927FB8F3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E3F4-C9D6-D413-2125-0AD3E2C0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(</a:t>
            </a:r>
            <a:r>
              <a:rPr lang="en-ID" sz="3600" dirty="0"/>
              <a:t>Kinerja Model &amp; </a:t>
            </a:r>
            <a:r>
              <a:rPr lang="en-ID" sz="3600" dirty="0" err="1"/>
              <a:t>Skalabilitas</a:t>
            </a:r>
            <a:r>
              <a:rPr lang="en-ID" sz="3600" dirty="0"/>
              <a:t>) - AI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2309-1AA1-01A1-D5B3-BFDB44286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kecerdasan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buatan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saat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digunakan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mendeteksi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penyakit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paru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citra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X-ray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sebagai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alat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bantu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proses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diagnosa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medis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Analisis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performa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menunjukkan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akurasi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keseluruhan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hanya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mencapai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68%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F1-score 0.62 pada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kelas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minoritas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serta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tercatat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sekitar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120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kasus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1">
                    <a:lumMod val="85000"/>
                  </a:schemeClr>
                </a:solidFill>
              </a:rPr>
              <a:t>false negative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per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minggu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Kondisi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berdampak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serius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karena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salah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deteksi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dapat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menunda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diagnosa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lebih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dua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hari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meningkatkan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risiko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klinis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dan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menurunkan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kepuasan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tenaga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medis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mengandalkan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Indikasi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awal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mengarah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keterbatasan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kemampuan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model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mengenali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kasus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pneumonia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ringan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serta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keterbatasan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jumlah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data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pelatihan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hanya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mencakup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10.000 X-ray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teranotasi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Hal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menandakan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adanya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kesenjangan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antara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kinerja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diharapkan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performa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aktual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masih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jauh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memadai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khususnya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menangani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kelas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minoritas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ID" sz="2400" dirty="0"/>
              <a:t>Selain </a:t>
            </a:r>
            <a:r>
              <a:rPr lang="en-ID" sz="2400" dirty="0" err="1"/>
              <a:t>itu</a:t>
            </a:r>
            <a:r>
              <a:rPr lang="en-ID" sz="2400" dirty="0"/>
              <a:t>, </a:t>
            </a:r>
            <a:r>
              <a:rPr lang="en-ID" sz="2400" dirty="0" err="1"/>
              <a:t>penelitian</a:t>
            </a:r>
            <a:r>
              <a:rPr lang="en-ID" sz="2400" dirty="0"/>
              <a:t> </a:t>
            </a:r>
            <a:r>
              <a:rPr lang="en-ID" sz="2400" dirty="0" err="1"/>
              <a:t>dibatasi</a:t>
            </a:r>
            <a:r>
              <a:rPr lang="en-ID" sz="2400" dirty="0"/>
              <a:t> oleh </a:t>
            </a:r>
            <a:r>
              <a:rPr lang="en-ID" sz="2400" dirty="0" err="1"/>
              <a:t>isu</a:t>
            </a:r>
            <a:r>
              <a:rPr lang="en-ID" sz="2400" dirty="0"/>
              <a:t> </a:t>
            </a:r>
            <a:r>
              <a:rPr lang="en-ID" sz="2400" dirty="0" err="1"/>
              <a:t>privasi</a:t>
            </a:r>
            <a:r>
              <a:rPr lang="en-ID" sz="2400" dirty="0"/>
              <a:t> </a:t>
            </a:r>
            <a:r>
              <a:rPr lang="en-ID" sz="2400" dirty="0" err="1"/>
              <a:t>pasien</a:t>
            </a:r>
            <a:r>
              <a:rPr lang="en-ID" sz="2400" dirty="0"/>
              <a:t> dan </a:t>
            </a:r>
            <a:r>
              <a:rPr lang="en-ID" sz="2400" dirty="0" err="1"/>
              <a:t>ketersediaan</a:t>
            </a:r>
            <a:r>
              <a:rPr lang="en-ID" sz="2400" dirty="0"/>
              <a:t> dataset yang </a:t>
            </a:r>
            <a:r>
              <a:rPr lang="en-ID" sz="2400" dirty="0" err="1"/>
              <a:t>relatif</a:t>
            </a:r>
            <a:r>
              <a:rPr lang="en-ID" sz="2400" dirty="0"/>
              <a:t> </a:t>
            </a:r>
            <a:r>
              <a:rPr lang="en-ID" sz="2400" dirty="0" err="1"/>
              <a:t>terbatas</a:t>
            </a:r>
            <a:r>
              <a:rPr lang="en-ID" sz="2400" dirty="0"/>
              <a:t>. 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Oleh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karena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itu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diperlukan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arah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konseptual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meningkatkan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keandalan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AI agar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benar-benar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dapat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mendukung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pengambilan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keputusan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medis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risiko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minimal.</a:t>
            </a:r>
            <a:endParaRPr sz="2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41FB96-9696-7C10-44A8-D9A2F2390A40}"/>
              </a:ext>
            </a:extLst>
          </p:cNvPr>
          <p:cNvSpPr/>
          <p:nvPr/>
        </p:nvSpPr>
        <p:spPr>
          <a:xfrm>
            <a:off x="6005322" y="5487559"/>
            <a:ext cx="322326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Batasan</a:t>
            </a:r>
            <a:endParaRPr lang="en-ID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789854-6B15-E343-4A3B-AC9405DF5ADC}"/>
              </a:ext>
            </a:extLst>
          </p:cNvPr>
          <p:cNvCxnSpPr>
            <a:cxnSpLocks/>
          </p:cNvCxnSpPr>
          <p:nvPr/>
        </p:nvCxnSpPr>
        <p:spPr>
          <a:xfrm>
            <a:off x="7559802" y="5162391"/>
            <a:ext cx="0" cy="3251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580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DCBD1-CAF2-871E-1235-7FE0BB4CE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70BB-F03B-77DD-D358-D0730EAE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(</a:t>
            </a:r>
            <a:r>
              <a:rPr lang="en-ID" sz="3600" dirty="0"/>
              <a:t>Kinerja Model &amp; </a:t>
            </a:r>
            <a:r>
              <a:rPr lang="en-ID" sz="3600" dirty="0" err="1"/>
              <a:t>Skalabilitas</a:t>
            </a:r>
            <a:r>
              <a:rPr lang="en-ID" sz="3600" dirty="0"/>
              <a:t>) - AI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9BDF4-4FE0-4480-EE25-B0736830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613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kecerdasan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buatan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saat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digunakan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untuk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mendeteksi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penyakit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paru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citra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X-ray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sebagai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alat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bantu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proses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diagnosa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medis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Analisis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performa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menunjukkan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akurasi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keseluruhan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hanya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mencapai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68%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F1-score 0.62 pada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kelas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minoritas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serta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tercatat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sekitar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120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kasus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i="1" dirty="0">
                <a:solidFill>
                  <a:schemeClr val="bg1">
                    <a:lumMod val="85000"/>
                  </a:schemeClr>
                </a:solidFill>
              </a:rPr>
              <a:t>false negative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per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minggu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Kondisi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berdampak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serius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karena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salah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deteksi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dapat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menunda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diagnosa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lebih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dua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hari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meningkatkan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risiko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klinis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dan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menurunkan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kepuasan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tenaga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medis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mengandalkan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Indikasi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awal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mengarah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pada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keterbatasan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kemampuan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model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mengenali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kasus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pneumonia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ringan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serta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keterbatasan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jumlah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data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pelatihan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hanya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mencakup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10.000 X-ray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teranotasi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Hal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menandakan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adanya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kesenjangan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antara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kinerja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sistem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diharapkan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dengan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performa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aktual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masih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jauh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dari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memadai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khususnya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dalam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menangani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kelas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minoritas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Selain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itu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penelitian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dibatasi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oleh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isu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privasi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pasien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dan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ketersediaan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dataset yang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relatif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D" sz="2400" dirty="0" err="1">
                <a:solidFill>
                  <a:schemeClr val="bg1">
                    <a:lumMod val="85000"/>
                  </a:schemeClr>
                </a:solidFill>
              </a:rPr>
              <a:t>terbatas</a:t>
            </a:r>
            <a:r>
              <a:rPr lang="en-ID" sz="24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n-ID" sz="2400" dirty="0"/>
              <a:t>Oleh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, </a:t>
            </a:r>
            <a:r>
              <a:rPr lang="en-ID" sz="2400" dirty="0" err="1"/>
              <a:t>diperlukan</a:t>
            </a:r>
            <a:r>
              <a:rPr lang="en-ID" sz="2400" dirty="0"/>
              <a:t> </a:t>
            </a:r>
            <a:r>
              <a:rPr lang="en-ID" sz="2400" dirty="0" err="1"/>
              <a:t>arah</a:t>
            </a:r>
            <a:r>
              <a:rPr lang="en-ID" sz="2400" dirty="0"/>
              <a:t> </a:t>
            </a:r>
            <a:r>
              <a:rPr lang="en-ID" sz="2400" dirty="0" err="1"/>
              <a:t>konseptual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meningkatkan</a:t>
            </a:r>
            <a:r>
              <a:rPr lang="en-ID" sz="2400" dirty="0"/>
              <a:t> </a:t>
            </a:r>
            <a:r>
              <a:rPr lang="en-ID" sz="2400" dirty="0" err="1"/>
              <a:t>keandalan</a:t>
            </a:r>
            <a:r>
              <a:rPr lang="en-ID" sz="2400" dirty="0"/>
              <a:t> </a:t>
            </a:r>
            <a:r>
              <a:rPr lang="en-ID" sz="2400" dirty="0" err="1"/>
              <a:t>sistem</a:t>
            </a:r>
            <a:r>
              <a:rPr lang="en-ID" sz="2400" dirty="0"/>
              <a:t> AI agar </a:t>
            </a:r>
            <a:r>
              <a:rPr lang="en-ID" sz="2400" dirty="0" err="1"/>
              <a:t>benar-benar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mendukung</a:t>
            </a:r>
            <a:r>
              <a:rPr lang="en-ID" sz="2400" dirty="0"/>
              <a:t> </a:t>
            </a:r>
            <a:r>
              <a:rPr lang="en-ID" sz="2400" dirty="0" err="1"/>
              <a:t>pengambilan</a:t>
            </a:r>
            <a:r>
              <a:rPr lang="en-ID" sz="2400" dirty="0"/>
              <a:t> </a:t>
            </a:r>
            <a:r>
              <a:rPr lang="en-ID" sz="2400" dirty="0" err="1"/>
              <a:t>keputusan</a:t>
            </a:r>
            <a:r>
              <a:rPr lang="en-ID" sz="2400" dirty="0"/>
              <a:t> </a:t>
            </a:r>
            <a:r>
              <a:rPr lang="en-ID" sz="2400" dirty="0" err="1"/>
              <a:t>medis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risiko</a:t>
            </a:r>
            <a:r>
              <a:rPr lang="en-ID" sz="2400" dirty="0"/>
              <a:t> minimal.</a:t>
            </a:r>
            <a:endParaRPr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8250A-9C85-AA64-6061-693659B01645}"/>
              </a:ext>
            </a:extLst>
          </p:cNvPr>
          <p:cNvSpPr/>
          <p:nvPr/>
        </p:nvSpPr>
        <p:spPr>
          <a:xfrm>
            <a:off x="4862322" y="4263642"/>
            <a:ext cx="322326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Arah </a:t>
            </a:r>
            <a:r>
              <a:rPr lang="en-US" dirty="0" err="1"/>
              <a:t>konseptual</a:t>
            </a:r>
            <a:endParaRPr lang="en-ID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E95D59-00B2-8746-1341-F18DB0ED582C}"/>
              </a:ext>
            </a:extLst>
          </p:cNvPr>
          <p:cNvCxnSpPr>
            <a:cxnSpLocks/>
          </p:cNvCxnSpPr>
          <p:nvPr/>
        </p:nvCxnSpPr>
        <p:spPr>
          <a:xfrm flipV="1">
            <a:off x="6451092" y="4812282"/>
            <a:ext cx="0" cy="4337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9336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Referensi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sz="2400" dirty="0"/>
              <a:t>Creswell, J.W. (2018). Research Design: Qualitative, Quantitative, and Mixed Methods Approaches.</a:t>
            </a: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sz="2400" dirty="0" err="1"/>
              <a:t>Sugiyono</a:t>
            </a:r>
            <a:r>
              <a:rPr sz="2400" dirty="0"/>
              <a:t>. (2019). Metode </a:t>
            </a:r>
            <a:r>
              <a:rPr sz="2400" dirty="0" err="1"/>
              <a:t>Penelitian</a:t>
            </a:r>
            <a:r>
              <a:rPr sz="2400" dirty="0"/>
              <a:t> </a:t>
            </a:r>
            <a:r>
              <a:rPr sz="2400" dirty="0" err="1"/>
              <a:t>Kuantitatif</a:t>
            </a:r>
            <a:r>
              <a:rPr sz="2400" dirty="0"/>
              <a:t>, </a:t>
            </a:r>
            <a:r>
              <a:rPr sz="2400" dirty="0" err="1"/>
              <a:t>Kualitatif</a:t>
            </a:r>
            <a:r>
              <a:rPr sz="2400" dirty="0"/>
              <a:t>, dan R&amp;D.</a:t>
            </a: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sz="2400" dirty="0"/>
              <a:t>Kerlinger, F.N. (2000). Foundations of Behavioral Research.</a:t>
            </a: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sz="2400" dirty="0" err="1"/>
              <a:t>Pedoman</a:t>
            </a:r>
            <a:r>
              <a:rPr sz="2400" dirty="0"/>
              <a:t> </a:t>
            </a:r>
            <a:r>
              <a:rPr sz="2400" dirty="0" err="1"/>
              <a:t>Tugas</a:t>
            </a:r>
            <a:r>
              <a:rPr sz="2400" dirty="0"/>
              <a:t> Akhir </a:t>
            </a:r>
            <a:r>
              <a:rPr sz="2400" dirty="0" err="1"/>
              <a:t>Informatika</a:t>
            </a:r>
            <a:r>
              <a:rPr sz="2400" dirty="0"/>
              <a:t> UAJY (2025).</a:t>
            </a: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sz="2400" dirty="0"/>
              <a:t>Artikel IEEE/ACM (2022–2024) </a:t>
            </a:r>
            <a:r>
              <a:rPr sz="2400" dirty="0" err="1"/>
              <a:t>terkait</a:t>
            </a:r>
            <a:r>
              <a:rPr sz="2400" dirty="0"/>
              <a:t> Software Development &amp; Data-driven Research.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 err="1"/>
              <a:t>Fungsi</a:t>
            </a:r>
            <a:r>
              <a:rPr sz="3600" dirty="0"/>
              <a:t> </a:t>
            </a:r>
            <a:r>
              <a:rPr sz="3600" dirty="0" err="1"/>
              <a:t>Rumusan</a:t>
            </a:r>
            <a:r>
              <a:rPr sz="3600" dirty="0"/>
              <a:t> </a:t>
            </a:r>
            <a:r>
              <a:rPr sz="3600" dirty="0" err="1"/>
              <a:t>Masalah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sz="2800" dirty="0" err="1"/>
              <a:t>Menentukan</a:t>
            </a:r>
            <a:r>
              <a:rPr sz="2800" dirty="0"/>
              <a:t> </a:t>
            </a:r>
            <a:r>
              <a:rPr sz="2800" dirty="0" err="1"/>
              <a:t>arah</a:t>
            </a:r>
            <a:r>
              <a:rPr sz="2800" dirty="0"/>
              <a:t> </a:t>
            </a:r>
            <a:r>
              <a:rPr sz="2800" dirty="0" err="1"/>
              <a:t>penelitian</a:t>
            </a:r>
            <a:r>
              <a:rPr sz="2800" dirty="0"/>
              <a:t>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sz="2800" dirty="0" err="1"/>
              <a:t>Membatasi</a:t>
            </a:r>
            <a:r>
              <a:rPr sz="2800" dirty="0"/>
              <a:t> </a:t>
            </a:r>
            <a:r>
              <a:rPr sz="2800" dirty="0" err="1"/>
              <a:t>ruang</a:t>
            </a:r>
            <a:r>
              <a:rPr sz="2800" dirty="0"/>
              <a:t> </a:t>
            </a:r>
            <a:r>
              <a:rPr sz="2800" dirty="0" err="1"/>
              <a:t>lingkup</a:t>
            </a:r>
            <a:r>
              <a:rPr sz="2800" dirty="0"/>
              <a:t>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sz="2800" dirty="0" err="1"/>
              <a:t>Menjadi</a:t>
            </a:r>
            <a:r>
              <a:rPr sz="2800" dirty="0"/>
              <a:t> </a:t>
            </a:r>
            <a:r>
              <a:rPr sz="2800" dirty="0" err="1"/>
              <a:t>dasar</a:t>
            </a:r>
            <a:r>
              <a:rPr sz="2800" dirty="0"/>
              <a:t> </a:t>
            </a:r>
            <a:r>
              <a:rPr sz="2800" dirty="0" err="1"/>
              <a:t>metodologi</a:t>
            </a:r>
            <a:r>
              <a:rPr sz="2800" dirty="0"/>
              <a:t>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sz="2800" dirty="0" err="1"/>
              <a:t>Memudahkan</a:t>
            </a:r>
            <a:r>
              <a:rPr sz="2800" dirty="0"/>
              <a:t> </a:t>
            </a:r>
            <a:r>
              <a:rPr sz="2800" dirty="0" err="1"/>
              <a:t>evaluasi</a:t>
            </a:r>
            <a:r>
              <a:rPr sz="2800" dirty="0"/>
              <a:t>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sz="2800" dirty="0" err="1"/>
              <a:t>Menjamin</a:t>
            </a:r>
            <a:r>
              <a:rPr sz="2800" dirty="0"/>
              <a:t> </a:t>
            </a:r>
            <a:r>
              <a:rPr sz="2800" dirty="0" err="1"/>
              <a:t>kontribusi</a:t>
            </a:r>
            <a:r>
              <a:rPr sz="2800" dirty="0"/>
              <a:t> </a:t>
            </a:r>
            <a:r>
              <a:rPr sz="2800" dirty="0" err="1"/>
              <a:t>ilmiah</a:t>
            </a:r>
            <a:r>
              <a:rPr sz="2800" dirty="0"/>
              <a:t> dan </a:t>
            </a:r>
            <a:r>
              <a:rPr sz="2800" dirty="0" err="1"/>
              <a:t>praktis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DE3AA4C-4674-2BA9-D1B2-2F53D8002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8FFE-D598-7DDE-A4A0-0746AB89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Analisis</a:t>
            </a:r>
            <a:r>
              <a:rPr sz="3600" dirty="0"/>
              <a:t> </a:t>
            </a:r>
            <a:r>
              <a:rPr sz="3600" dirty="0" err="1"/>
              <a:t>Rumusan</a:t>
            </a:r>
            <a:r>
              <a:rPr sz="3600" dirty="0"/>
              <a:t> </a:t>
            </a:r>
            <a:r>
              <a:rPr sz="3600" dirty="0" err="1"/>
              <a:t>Masalah</a:t>
            </a:r>
            <a:r>
              <a:rPr lang="en-US" sz="3600" dirty="0"/>
              <a:t> (1) - SDE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EED51-AB7F-D1A4-1790-5212986D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54013" indent="-354013" algn="just">
              <a:buFont typeface="+mj-lt"/>
              <a:buAutoNum type="arabicPeriod"/>
            </a:pPr>
            <a:r>
              <a:rPr lang="en-ID" sz="2800" b="1" dirty="0" err="1"/>
              <a:t>Identifikasi</a:t>
            </a:r>
            <a:r>
              <a:rPr lang="en-ID" sz="2800" b="1" dirty="0"/>
              <a:t> </a:t>
            </a:r>
            <a:r>
              <a:rPr lang="en-ID" sz="2800" b="1" dirty="0" err="1"/>
              <a:t>Fokus</a:t>
            </a:r>
            <a:r>
              <a:rPr lang="en-ID" sz="2800" b="1" dirty="0"/>
              <a:t> </a:t>
            </a:r>
            <a:r>
              <a:rPr lang="en-ID" sz="2800" b="1" dirty="0" err="1"/>
              <a:t>Masalah</a:t>
            </a:r>
            <a:r>
              <a:rPr lang="en-ID" sz="2800" b="1" dirty="0"/>
              <a:t>  </a:t>
            </a:r>
          </a:p>
          <a:p>
            <a:pPr marL="627063" indent="-261938" algn="just"/>
            <a:r>
              <a:rPr lang="en-ID" sz="2800" dirty="0" err="1"/>
              <a:t>Apakah</a:t>
            </a:r>
            <a:r>
              <a:rPr lang="en-ID" sz="2800" dirty="0"/>
              <a:t> </a:t>
            </a:r>
            <a:r>
              <a:rPr lang="en-ID" sz="2800" dirty="0" err="1"/>
              <a:t>masalah</a:t>
            </a:r>
            <a:r>
              <a:rPr lang="en-ID" sz="2800" dirty="0"/>
              <a:t> </a:t>
            </a:r>
            <a:r>
              <a:rPr lang="en-ID" sz="2800" dirty="0" err="1"/>
              <a:t>jelas</a:t>
            </a:r>
            <a:r>
              <a:rPr lang="en-ID" sz="2800" dirty="0"/>
              <a:t> dan </a:t>
            </a:r>
            <a:r>
              <a:rPr lang="en-ID" sz="2800" dirty="0" err="1"/>
              <a:t>spesifik</a:t>
            </a:r>
            <a:r>
              <a:rPr lang="en-ID" sz="2800" dirty="0"/>
              <a:t>?</a:t>
            </a:r>
          </a:p>
          <a:p>
            <a:pPr marL="627063" indent="-261938" algn="just"/>
            <a:r>
              <a:rPr lang="en-ID" sz="2800" dirty="0" err="1"/>
              <a:t>Contoh</a:t>
            </a:r>
            <a:r>
              <a:rPr lang="en-ID" sz="2800" dirty="0"/>
              <a:t>: </a:t>
            </a:r>
            <a:r>
              <a:rPr lang="en-ID" sz="2800" dirty="0" err="1"/>
              <a:t>masalahnya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 </a:t>
            </a:r>
            <a:r>
              <a:rPr lang="en-ID" sz="2800" dirty="0" err="1"/>
              <a:t>tingginya</a:t>
            </a:r>
            <a:r>
              <a:rPr lang="en-ID" sz="2800" dirty="0"/>
              <a:t> </a:t>
            </a:r>
            <a:r>
              <a:rPr lang="en-ID" sz="2800" dirty="0" err="1"/>
              <a:t>kegagalan</a:t>
            </a:r>
            <a:r>
              <a:rPr lang="en-ID" sz="2800" dirty="0"/>
              <a:t> deployment .</a:t>
            </a:r>
          </a:p>
          <a:p>
            <a:pPr marL="355600" indent="-355600" algn="just">
              <a:buFont typeface="+mj-lt"/>
              <a:buAutoNum type="arabicPeriod" startAt="2"/>
            </a:pPr>
            <a:r>
              <a:rPr lang="en-ID" sz="2800" b="1" dirty="0" err="1"/>
              <a:t>Analisis</a:t>
            </a:r>
            <a:r>
              <a:rPr lang="en-ID" sz="2800" b="1" dirty="0"/>
              <a:t> Data </a:t>
            </a:r>
            <a:r>
              <a:rPr lang="en-ID" sz="2800" b="1" dirty="0" err="1"/>
              <a:t>Pendukung</a:t>
            </a:r>
            <a:r>
              <a:rPr lang="en-ID" sz="2800" b="1" dirty="0"/>
              <a:t>  </a:t>
            </a:r>
          </a:p>
          <a:p>
            <a:pPr marL="628650" algn="just"/>
            <a:r>
              <a:rPr lang="en-ID" sz="2800" dirty="0"/>
              <a:t>	</a:t>
            </a:r>
            <a:r>
              <a:rPr lang="en-ID" sz="2800" dirty="0" err="1"/>
              <a:t>Apakah</a:t>
            </a:r>
            <a:r>
              <a:rPr lang="en-ID" sz="2800" dirty="0"/>
              <a:t> </a:t>
            </a:r>
            <a:r>
              <a:rPr lang="en-ID" sz="2800" dirty="0" err="1"/>
              <a:t>ada</a:t>
            </a:r>
            <a:r>
              <a:rPr lang="en-ID" sz="2800" dirty="0"/>
              <a:t> data </a:t>
            </a:r>
            <a:r>
              <a:rPr lang="en-ID" sz="2800" dirty="0" err="1"/>
              <a:t>empiris</a:t>
            </a:r>
            <a:r>
              <a:rPr lang="en-ID" sz="2800" dirty="0"/>
              <a:t> yang </a:t>
            </a:r>
            <a:r>
              <a:rPr lang="en-ID" sz="2800" dirty="0" err="1"/>
              <a:t>mendukung</a:t>
            </a:r>
            <a:r>
              <a:rPr lang="en-ID" sz="2800" dirty="0"/>
              <a:t>?</a:t>
            </a:r>
          </a:p>
          <a:p>
            <a:pPr marL="628650" algn="just"/>
            <a:r>
              <a:rPr lang="en-ID" sz="2800" dirty="0" err="1"/>
              <a:t>Contoh</a:t>
            </a:r>
            <a:r>
              <a:rPr lang="en-ID" sz="2800" dirty="0"/>
              <a:t>: </a:t>
            </a:r>
            <a:r>
              <a:rPr lang="en-ID" sz="2800" dirty="0" err="1"/>
              <a:t>disebutkan</a:t>
            </a:r>
            <a:r>
              <a:rPr lang="en-ID" sz="2800" dirty="0"/>
              <a:t>  35% </a:t>
            </a:r>
            <a:r>
              <a:rPr lang="en-ID" sz="2800" dirty="0" err="1"/>
              <a:t>kegagalan</a:t>
            </a:r>
            <a:r>
              <a:rPr lang="en-ID" sz="2800" dirty="0"/>
              <a:t> deployment </a:t>
            </a:r>
            <a:r>
              <a:rPr lang="en-ID" sz="2800" dirty="0" err="1"/>
              <a:t>dalam</a:t>
            </a:r>
            <a:r>
              <a:rPr lang="en-ID" sz="2800" dirty="0"/>
              <a:t> 3 </a:t>
            </a:r>
            <a:r>
              <a:rPr lang="en-ID" sz="2800" dirty="0" err="1"/>
              <a:t>bulan</a:t>
            </a:r>
            <a:r>
              <a:rPr lang="en-ID" sz="2800" dirty="0"/>
              <a:t> .</a:t>
            </a:r>
          </a:p>
          <a:p>
            <a:pPr marL="355600" indent="-355600" algn="just">
              <a:buFont typeface="+mj-lt"/>
              <a:buAutoNum type="arabicPeriod" startAt="3"/>
            </a:pPr>
            <a:r>
              <a:rPr lang="en-ID" sz="2800" b="1" dirty="0"/>
              <a:t>Evaluasi </a:t>
            </a:r>
            <a:r>
              <a:rPr lang="en-ID" sz="2800" b="1" dirty="0" err="1"/>
              <a:t>Keterkaitan</a:t>
            </a:r>
            <a:r>
              <a:rPr lang="en-ID" sz="2800" b="1" dirty="0"/>
              <a:t> </a:t>
            </a:r>
            <a:r>
              <a:rPr lang="en-ID" sz="2800" b="1" dirty="0" err="1"/>
              <a:t>dengan</a:t>
            </a:r>
            <a:r>
              <a:rPr lang="en-ID" sz="2800" b="1" dirty="0"/>
              <a:t> </a:t>
            </a:r>
            <a:r>
              <a:rPr lang="en-ID" sz="2800" b="1" dirty="0" err="1"/>
              <a:t>Bidang</a:t>
            </a:r>
            <a:r>
              <a:rPr lang="en-ID" sz="2800" b="1" dirty="0"/>
              <a:t> </a:t>
            </a:r>
            <a:r>
              <a:rPr lang="en-ID" sz="2800" b="1" dirty="0" err="1"/>
              <a:t>Informatika</a:t>
            </a:r>
            <a:r>
              <a:rPr lang="en-ID" sz="2800" b="1" dirty="0"/>
              <a:t> (SDE)  </a:t>
            </a:r>
          </a:p>
          <a:p>
            <a:pPr marL="628650" algn="just"/>
            <a:r>
              <a:rPr lang="en-ID" sz="2800" dirty="0"/>
              <a:t>	</a:t>
            </a:r>
            <a:r>
              <a:rPr lang="en-ID" sz="2800" dirty="0" err="1"/>
              <a:t>Apakah</a:t>
            </a:r>
            <a:r>
              <a:rPr lang="en-ID" sz="2800" dirty="0"/>
              <a:t> </a:t>
            </a:r>
            <a:r>
              <a:rPr lang="en-ID" sz="2800" dirty="0" err="1"/>
              <a:t>masalah</a:t>
            </a:r>
            <a:r>
              <a:rPr lang="en-ID" sz="2800" dirty="0"/>
              <a:t> </a:t>
            </a:r>
            <a:r>
              <a:rPr lang="en-ID" sz="2800" dirty="0" err="1"/>
              <a:t>relevan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 Software Development Engineering ?</a:t>
            </a:r>
          </a:p>
          <a:p>
            <a:pPr marL="628650" algn="just"/>
            <a:r>
              <a:rPr lang="en-ID" sz="2800" dirty="0" err="1"/>
              <a:t>Contoh</a:t>
            </a:r>
            <a:r>
              <a:rPr lang="en-ID" sz="2800" dirty="0"/>
              <a:t>: </a:t>
            </a:r>
            <a:r>
              <a:rPr lang="en-ID" sz="2800" dirty="0" err="1"/>
              <a:t>masalah</a:t>
            </a:r>
            <a:r>
              <a:rPr lang="en-ID" sz="2800" dirty="0"/>
              <a:t> </a:t>
            </a:r>
            <a:r>
              <a:rPr lang="en-ID" sz="2800" dirty="0" err="1"/>
              <a:t>terkait</a:t>
            </a:r>
            <a:r>
              <a:rPr lang="en-ID" sz="2800" dirty="0"/>
              <a:t> pipeline CI/CD dan automated testing → </a:t>
            </a:r>
            <a:r>
              <a:rPr lang="en-ID" sz="2800" dirty="0" err="1"/>
              <a:t>relevan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SDE.</a:t>
            </a:r>
          </a:p>
        </p:txBody>
      </p:sp>
    </p:spTree>
    <p:extLst>
      <p:ext uri="{BB962C8B-B14F-4D97-AF65-F5344CB8AC3E}">
        <p14:creationId xmlns:p14="http://schemas.microsoft.com/office/powerpoint/2010/main" val="272679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4297CD8-5499-0E74-56A9-FE1180623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F1C0-2067-F79D-F297-6678EF92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Analisis</a:t>
            </a:r>
            <a:r>
              <a:rPr sz="3600" dirty="0"/>
              <a:t> </a:t>
            </a:r>
            <a:r>
              <a:rPr sz="3600" dirty="0" err="1"/>
              <a:t>Rumusan</a:t>
            </a:r>
            <a:r>
              <a:rPr sz="3600" dirty="0"/>
              <a:t> </a:t>
            </a:r>
            <a:r>
              <a:rPr sz="3600" dirty="0" err="1"/>
              <a:t>Masalah</a:t>
            </a:r>
            <a:r>
              <a:rPr lang="en-US" sz="3600" dirty="0"/>
              <a:t> (2) - SDE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CA35-50A2-6688-EF02-548D398B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ID" sz="2800" b="1" dirty="0"/>
              <a:t>Cek </a:t>
            </a:r>
            <a:r>
              <a:rPr lang="en-ID" sz="2800" b="1" dirty="0" err="1"/>
              <a:t>Signifikansi</a:t>
            </a:r>
            <a:r>
              <a:rPr lang="en-ID" sz="2800" b="1" dirty="0"/>
              <a:t> &amp; </a:t>
            </a:r>
            <a:r>
              <a:rPr lang="en-ID" sz="2800" b="1" dirty="0" err="1"/>
              <a:t>Urgensi</a:t>
            </a:r>
            <a:r>
              <a:rPr lang="en-ID" sz="2800" b="1" dirty="0"/>
              <a:t>  </a:t>
            </a:r>
          </a:p>
          <a:p>
            <a:pPr marL="812800" indent="-255588" algn="just"/>
            <a:r>
              <a:rPr lang="en-ID" sz="2800" dirty="0" err="1"/>
              <a:t>Apakah</a:t>
            </a:r>
            <a:r>
              <a:rPr lang="en-ID" sz="2800" dirty="0"/>
              <a:t> </a:t>
            </a:r>
            <a:r>
              <a:rPr lang="en-ID" sz="2800" dirty="0" err="1"/>
              <a:t>masalah</a:t>
            </a:r>
            <a:r>
              <a:rPr lang="en-ID" sz="2800" dirty="0"/>
              <a:t> </a:t>
            </a:r>
            <a:r>
              <a:rPr lang="en-ID" sz="2800" dirty="0" err="1"/>
              <a:t>berdampak</a:t>
            </a:r>
            <a:r>
              <a:rPr lang="en-ID" sz="2800" dirty="0"/>
              <a:t> </a:t>
            </a:r>
            <a:r>
              <a:rPr lang="en-ID" sz="2800" dirty="0" err="1"/>
              <a:t>besar</a:t>
            </a:r>
            <a:r>
              <a:rPr lang="en-ID" sz="2800" dirty="0"/>
              <a:t> </a:t>
            </a:r>
            <a:r>
              <a:rPr lang="en-ID" sz="2800" dirty="0" err="1"/>
              <a:t>bagi</a:t>
            </a:r>
            <a:r>
              <a:rPr lang="en-ID" sz="2800" dirty="0"/>
              <a:t> </a:t>
            </a:r>
            <a:r>
              <a:rPr lang="en-ID" sz="2800" dirty="0" err="1"/>
              <a:t>pengguna</a:t>
            </a:r>
            <a:r>
              <a:rPr lang="en-ID" sz="2800" dirty="0"/>
              <a:t>/</a:t>
            </a:r>
            <a:r>
              <a:rPr lang="en-ID" sz="2800" dirty="0" err="1"/>
              <a:t>sistem</a:t>
            </a:r>
            <a:r>
              <a:rPr lang="en-ID" sz="2800" dirty="0"/>
              <a:t>/</a:t>
            </a:r>
            <a:r>
              <a:rPr lang="en-ID" sz="2800" dirty="0" err="1"/>
              <a:t>organisasi</a:t>
            </a:r>
            <a:r>
              <a:rPr lang="en-ID" sz="2800" dirty="0"/>
              <a:t>?</a:t>
            </a:r>
          </a:p>
          <a:p>
            <a:pPr marL="812800" indent="-271463" algn="just"/>
            <a:r>
              <a:rPr lang="en-ID" sz="2800" dirty="0" err="1"/>
              <a:t>Contoh</a:t>
            </a:r>
            <a:r>
              <a:rPr lang="en-ID" sz="2800" dirty="0"/>
              <a:t>: </a:t>
            </a:r>
            <a:r>
              <a:rPr lang="en-ID" sz="2800" dirty="0" err="1"/>
              <a:t>kegagalan</a:t>
            </a:r>
            <a:r>
              <a:rPr lang="en-ID" sz="2800" dirty="0"/>
              <a:t> deployment → </a:t>
            </a:r>
            <a:r>
              <a:rPr lang="en-ID" sz="2800" dirty="0" err="1"/>
              <a:t>menurunkan</a:t>
            </a:r>
            <a:r>
              <a:rPr lang="en-ID" sz="2800" dirty="0"/>
              <a:t> </a:t>
            </a:r>
            <a:r>
              <a:rPr lang="en-ID" sz="2800" dirty="0" err="1"/>
              <a:t>produktivitas</a:t>
            </a:r>
            <a:r>
              <a:rPr lang="en-ID" sz="2800" dirty="0"/>
              <a:t> &amp; </a:t>
            </a:r>
            <a:r>
              <a:rPr lang="en-ID" sz="2800" dirty="0" err="1"/>
              <a:t>kepuasan</a:t>
            </a:r>
            <a:r>
              <a:rPr lang="en-ID" sz="2800" dirty="0"/>
              <a:t> </a:t>
            </a:r>
            <a:r>
              <a:rPr lang="en-ID" sz="2800" dirty="0" err="1"/>
              <a:t>pengguna</a:t>
            </a:r>
            <a:r>
              <a:rPr lang="en-ID" sz="2800" dirty="0"/>
              <a:t>.</a:t>
            </a:r>
          </a:p>
          <a:p>
            <a:pPr marL="541338" indent="-541338" algn="just">
              <a:buFont typeface="+mj-lt"/>
              <a:buAutoNum type="arabicPeriod" startAt="5"/>
            </a:pPr>
            <a:r>
              <a:rPr lang="en-ID" sz="2800" b="1" dirty="0" err="1"/>
              <a:t>Hubungan</a:t>
            </a:r>
            <a:r>
              <a:rPr lang="en-ID" sz="2800" b="1" dirty="0"/>
              <a:t> </a:t>
            </a:r>
            <a:r>
              <a:rPr lang="en-ID" sz="2800" b="1" dirty="0" err="1"/>
              <a:t>dengan</a:t>
            </a:r>
            <a:r>
              <a:rPr lang="en-ID" sz="2800" b="1" dirty="0"/>
              <a:t>  Research Gap   </a:t>
            </a:r>
          </a:p>
          <a:p>
            <a:pPr marL="812800" indent="-273050" algn="just"/>
            <a:r>
              <a:rPr lang="en-ID" sz="2800" dirty="0"/>
              <a:t> </a:t>
            </a:r>
            <a:r>
              <a:rPr lang="en-ID" sz="2800" dirty="0" err="1"/>
              <a:t>Apakah</a:t>
            </a:r>
            <a:r>
              <a:rPr lang="en-ID" sz="2800" dirty="0"/>
              <a:t> </a:t>
            </a:r>
            <a:r>
              <a:rPr lang="en-ID" sz="2800" dirty="0" err="1"/>
              <a:t>masalah</a:t>
            </a:r>
            <a:r>
              <a:rPr lang="en-ID" sz="2800" dirty="0"/>
              <a:t>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sudah</a:t>
            </a:r>
            <a:r>
              <a:rPr lang="en-ID" sz="2800" dirty="0"/>
              <a:t> </a:t>
            </a:r>
            <a:r>
              <a:rPr lang="en-ID" sz="2800" dirty="0" err="1"/>
              <a:t>banyak</a:t>
            </a:r>
            <a:r>
              <a:rPr lang="en-ID" sz="2800" dirty="0"/>
              <a:t> </a:t>
            </a:r>
            <a:r>
              <a:rPr lang="en-ID" sz="2800" dirty="0" err="1"/>
              <a:t>diteliti</a:t>
            </a:r>
            <a:r>
              <a:rPr lang="en-ID" sz="2800" dirty="0"/>
              <a:t>? </a:t>
            </a:r>
            <a:r>
              <a:rPr lang="en-ID" sz="2800" dirty="0" err="1"/>
              <a:t>Apakah</a:t>
            </a:r>
            <a:r>
              <a:rPr lang="en-ID" sz="2800" dirty="0"/>
              <a:t> </a:t>
            </a:r>
            <a:r>
              <a:rPr lang="en-ID" sz="2800" dirty="0" err="1"/>
              <a:t>ada</a:t>
            </a:r>
            <a:r>
              <a:rPr lang="en-ID" sz="2800" dirty="0"/>
              <a:t> </a:t>
            </a:r>
            <a:r>
              <a:rPr lang="en-ID" sz="2800" dirty="0" err="1"/>
              <a:t>ruang</a:t>
            </a:r>
            <a:r>
              <a:rPr lang="en-ID" sz="2800" dirty="0"/>
              <a:t> </a:t>
            </a:r>
            <a:r>
              <a:rPr lang="en-ID" sz="2800" dirty="0" err="1"/>
              <a:t>kontribusi</a:t>
            </a:r>
            <a:r>
              <a:rPr lang="en-ID" sz="2800" dirty="0"/>
              <a:t> </a:t>
            </a:r>
            <a:r>
              <a:rPr lang="en-ID" sz="2800" dirty="0" err="1"/>
              <a:t>baru</a:t>
            </a:r>
            <a:r>
              <a:rPr lang="en-ID" sz="2800" dirty="0"/>
              <a:t>?</a:t>
            </a:r>
          </a:p>
          <a:p>
            <a:pPr marL="812800" indent="-273050" algn="just"/>
            <a:r>
              <a:rPr lang="en-ID" sz="2800" dirty="0"/>
              <a:t>Bisa </a:t>
            </a:r>
            <a:r>
              <a:rPr lang="en-ID" sz="2800" dirty="0" err="1"/>
              <a:t>dibandingkan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literatur</a:t>
            </a:r>
            <a:r>
              <a:rPr lang="en-ID" sz="2800" dirty="0"/>
              <a:t> </a:t>
            </a:r>
            <a:r>
              <a:rPr lang="en-ID" sz="2800" dirty="0" err="1"/>
              <a:t>sebelumnya</a:t>
            </a:r>
            <a:r>
              <a:rPr lang="en-ID" sz="2800" dirty="0"/>
              <a:t> (IEEE, ACM).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n-ID" sz="2800" b="1" dirty="0" err="1"/>
              <a:t>Keterukuran</a:t>
            </a:r>
            <a:r>
              <a:rPr lang="en-ID" sz="2800" b="1" dirty="0"/>
              <a:t> (Measurable)  </a:t>
            </a:r>
          </a:p>
          <a:p>
            <a:pPr marL="812800" indent="-271463" algn="just"/>
            <a:r>
              <a:rPr lang="en-ID" sz="2800" dirty="0" err="1"/>
              <a:t>Apakah</a:t>
            </a:r>
            <a:r>
              <a:rPr lang="en-ID" sz="2800" dirty="0"/>
              <a:t> </a:t>
            </a:r>
            <a:r>
              <a:rPr lang="en-ID" sz="2800" dirty="0" err="1"/>
              <a:t>masalah</a:t>
            </a:r>
            <a:r>
              <a:rPr lang="en-ID" sz="2800" dirty="0"/>
              <a:t>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diukur</a:t>
            </a:r>
            <a:r>
              <a:rPr lang="en-ID" sz="2800" dirty="0"/>
              <a:t> dan </a:t>
            </a:r>
            <a:r>
              <a:rPr lang="en-ID" sz="2800" dirty="0" err="1"/>
              <a:t>ditindaklanjuti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penelitian</a:t>
            </a:r>
            <a:r>
              <a:rPr lang="en-ID" sz="2800" dirty="0"/>
              <a:t>?</a:t>
            </a:r>
          </a:p>
          <a:p>
            <a:pPr marL="812800" indent="-271463" algn="just"/>
            <a:r>
              <a:rPr lang="en-ID" sz="2800" dirty="0" err="1"/>
              <a:t>Contoh</a:t>
            </a:r>
            <a:r>
              <a:rPr lang="en-ID" sz="2800" dirty="0"/>
              <a:t>: target </a:t>
            </a:r>
            <a:r>
              <a:rPr lang="en-ID" sz="2800" dirty="0" err="1"/>
              <a:t>pengurangan</a:t>
            </a:r>
            <a:r>
              <a:rPr lang="en-ID" sz="2800" dirty="0"/>
              <a:t> </a:t>
            </a:r>
            <a:r>
              <a:rPr lang="en-ID" sz="2800" dirty="0" err="1"/>
              <a:t>kegagalan</a:t>
            </a:r>
            <a:r>
              <a:rPr lang="en-ID" sz="2800" dirty="0"/>
              <a:t> deployment minimal 20%.</a:t>
            </a:r>
          </a:p>
        </p:txBody>
      </p:sp>
    </p:spTree>
    <p:extLst>
      <p:ext uri="{BB962C8B-B14F-4D97-AF65-F5344CB8AC3E}">
        <p14:creationId xmlns:p14="http://schemas.microsoft.com/office/powerpoint/2010/main" val="59934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8322E-56CF-CB92-0087-0A2267153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E788-F663-5CFB-5071-0ECD0A220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Analisis</a:t>
            </a:r>
            <a:r>
              <a:rPr sz="3600" dirty="0"/>
              <a:t> </a:t>
            </a:r>
            <a:r>
              <a:rPr sz="3600" dirty="0" err="1"/>
              <a:t>Rumusan</a:t>
            </a:r>
            <a:r>
              <a:rPr sz="3600" dirty="0"/>
              <a:t> </a:t>
            </a:r>
            <a:r>
              <a:rPr sz="3600" dirty="0" err="1"/>
              <a:t>Masalah</a:t>
            </a:r>
            <a:r>
              <a:rPr lang="en-US" sz="3600" dirty="0"/>
              <a:t> (1) - AI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6A8AB-E039-44E8-44D9-077A1380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54013" indent="-354013" algn="just">
              <a:buFont typeface="+mj-lt"/>
              <a:buAutoNum type="arabicPeriod"/>
            </a:pPr>
            <a:r>
              <a:rPr lang="en-ID" sz="2800" b="1" dirty="0" err="1"/>
              <a:t>Identifikasi</a:t>
            </a:r>
            <a:r>
              <a:rPr lang="en-ID" sz="2800" b="1" dirty="0"/>
              <a:t> </a:t>
            </a:r>
            <a:r>
              <a:rPr lang="en-ID" sz="2800" b="1" dirty="0" err="1"/>
              <a:t>Fokus</a:t>
            </a:r>
            <a:r>
              <a:rPr lang="en-ID" sz="2800" b="1" dirty="0"/>
              <a:t> </a:t>
            </a:r>
            <a:r>
              <a:rPr lang="en-ID" sz="2800" b="1" dirty="0" err="1"/>
              <a:t>Masalah</a:t>
            </a:r>
            <a:r>
              <a:rPr lang="en-ID" sz="2800" b="1" dirty="0"/>
              <a:t>  </a:t>
            </a:r>
          </a:p>
          <a:p>
            <a:pPr marL="627063" indent="-261938" algn="just"/>
            <a:r>
              <a:rPr lang="en-ID" sz="2800" dirty="0" err="1"/>
              <a:t>Apakah</a:t>
            </a:r>
            <a:r>
              <a:rPr lang="en-ID" sz="2800" dirty="0"/>
              <a:t> </a:t>
            </a:r>
            <a:r>
              <a:rPr lang="en-ID" sz="2800" dirty="0" err="1"/>
              <a:t>masalah</a:t>
            </a:r>
            <a:r>
              <a:rPr lang="en-ID" sz="2800" dirty="0"/>
              <a:t> </a:t>
            </a:r>
            <a:r>
              <a:rPr lang="en-ID" sz="2800" dirty="0" err="1"/>
              <a:t>jelas</a:t>
            </a:r>
            <a:r>
              <a:rPr lang="en-ID" sz="2800" dirty="0"/>
              <a:t> dan </a:t>
            </a:r>
            <a:r>
              <a:rPr lang="en-ID" sz="2800" dirty="0" err="1"/>
              <a:t>spesifik</a:t>
            </a:r>
            <a:r>
              <a:rPr lang="en-ID" sz="2800" dirty="0"/>
              <a:t>?</a:t>
            </a:r>
          </a:p>
          <a:p>
            <a:pPr marL="627063" indent="-261938" algn="just"/>
            <a:r>
              <a:rPr lang="en-ID" sz="2800" dirty="0" err="1"/>
              <a:t>Contoh</a:t>
            </a:r>
            <a:r>
              <a:rPr lang="en-ID" sz="2800" dirty="0"/>
              <a:t>: </a:t>
            </a:r>
            <a:r>
              <a:rPr lang="en-ID" sz="2800" dirty="0" err="1"/>
              <a:t>masalahnya</a:t>
            </a:r>
            <a:r>
              <a:rPr lang="en-ID" sz="2800" dirty="0"/>
              <a:t> </a:t>
            </a:r>
            <a:r>
              <a:rPr lang="en-ID" sz="2800" dirty="0" err="1"/>
              <a:t>adalah</a:t>
            </a:r>
            <a:r>
              <a:rPr lang="en-ID" sz="2800" dirty="0"/>
              <a:t> </a:t>
            </a:r>
            <a:r>
              <a:rPr lang="en-ID" sz="2800" dirty="0" err="1"/>
              <a:t>rendahnya</a:t>
            </a:r>
            <a:r>
              <a:rPr lang="en-ID" sz="2800" dirty="0"/>
              <a:t> </a:t>
            </a:r>
            <a:r>
              <a:rPr lang="en-ID" sz="2800" dirty="0" err="1"/>
              <a:t>akurasi</a:t>
            </a:r>
            <a:r>
              <a:rPr lang="en-ID" sz="2800" dirty="0"/>
              <a:t> model </a:t>
            </a:r>
            <a:r>
              <a:rPr lang="en-ID" sz="2800" dirty="0" err="1"/>
              <a:t>deteksi</a:t>
            </a:r>
            <a:r>
              <a:rPr lang="en-ID" sz="2800" dirty="0"/>
              <a:t> </a:t>
            </a:r>
            <a:r>
              <a:rPr lang="en-ID" sz="2800" dirty="0" err="1"/>
              <a:t>gambar</a:t>
            </a:r>
            <a:r>
              <a:rPr lang="en-ID" sz="2800" dirty="0"/>
              <a:t> pada dataset </a:t>
            </a:r>
            <a:r>
              <a:rPr lang="en-ID" sz="2800" dirty="0" err="1"/>
              <a:t>medis</a:t>
            </a:r>
            <a:r>
              <a:rPr lang="en-ID" sz="2800" dirty="0"/>
              <a:t>.</a:t>
            </a:r>
          </a:p>
          <a:p>
            <a:pPr marL="355600" indent="-355600" algn="just">
              <a:buFont typeface="+mj-lt"/>
              <a:buAutoNum type="arabicPeriod" startAt="2"/>
            </a:pPr>
            <a:r>
              <a:rPr lang="en-ID" sz="2800" b="1" dirty="0" err="1"/>
              <a:t>Analisis</a:t>
            </a:r>
            <a:r>
              <a:rPr lang="en-ID" sz="2800" b="1" dirty="0"/>
              <a:t> Data </a:t>
            </a:r>
            <a:r>
              <a:rPr lang="en-ID" sz="2800" b="1" dirty="0" err="1"/>
              <a:t>Pendukung</a:t>
            </a:r>
            <a:r>
              <a:rPr lang="en-ID" sz="2800" b="1" dirty="0"/>
              <a:t>  </a:t>
            </a:r>
          </a:p>
          <a:p>
            <a:pPr marL="628650" algn="just"/>
            <a:r>
              <a:rPr lang="en-ID" sz="2800" dirty="0"/>
              <a:t>	</a:t>
            </a:r>
            <a:r>
              <a:rPr lang="en-ID" sz="2800" dirty="0" err="1"/>
              <a:t>Apakah</a:t>
            </a:r>
            <a:r>
              <a:rPr lang="en-ID" sz="2800" dirty="0"/>
              <a:t> </a:t>
            </a:r>
            <a:r>
              <a:rPr lang="en-ID" sz="2800" dirty="0" err="1"/>
              <a:t>ada</a:t>
            </a:r>
            <a:r>
              <a:rPr lang="en-ID" sz="2800" dirty="0"/>
              <a:t> data </a:t>
            </a:r>
            <a:r>
              <a:rPr lang="en-ID" sz="2800" dirty="0" err="1"/>
              <a:t>empiris</a:t>
            </a:r>
            <a:r>
              <a:rPr lang="en-ID" sz="2800" dirty="0"/>
              <a:t> yang </a:t>
            </a:r>
            <a:r>
              <a:rPr lang="en-ID" sz="2800" dirty="0" err="1"/>
              <a:t>mendukung</a:t>
            </a:r>
            <a:r>
              <a:rPr lang="en-ID" sz="2800" dirty="0"/>
              <a:t>?</a:t>
            </a:r>
          </a:p>
          <a:p>
            <a:pPr marL="628650" algn="just"/>
            <a:r>
              <a:rPr lang="en-ID" sz="2800" dirty="0" err="1"/>
              <a:t>Contoh</a:t>
            </a:r>
            <a:r>
              <a:rPr lang="en-ID" sz="2800" dirty="0"/>
              <a:t>: </a:t>
            </a:r>
            <a:r>
              <a:rPr lang="en-ID" sz="2800" dirty="0" err="1"/>
              <a:t>disebutkan</a:t>
            </a:r>
            <a:r>
              <a:rPr lang="en-ID" sz="2800" dirty="0"/>
              <a:t> model CNN </a:t>
            </a:r>
            <a:r>
              <a:rPr lang="en-ID" sz="2800" dirty="0" err="1"/>
              <a:t>hanya</a:t>
            </a:r>
            <a:r>
              <a:rPr lang="en-ID" sz="2800" dirty="0"/>
              <a:t> </a:t>
            </a:r>
            <a:r>
              <a:rPr lang="en-ID" sz="2800" dirty="0" err="1"/>
              <a:t>mencapai</a:t>
            </a:r>
            <a:r>
              <a:rPr lang="en-ID" sz="2800" dirty="0"/>
              <a:t> </a:t>
            </a:r>
            <a:r>
              <a:rPr lang="en-ID" sz="2800" dirty="0" err="1"/>
              <a:t>akurasi</a:t>
            </a:r>
            <a:r>
              <a:rPr lang="en-ID" sz="2800" dirty="0"/>
              <a:t> 68% pada dataset X-ray </a:t>
            </a:r>
            <a:r>
              <a:rPr lang="en-ID" sz="2800" dirty="0" err="1"/>
              <a:t>paru</a:t>
            </a:r>
            <a:r>
              <a:rPr lang="en-ID" sz="2800" dirty="0"/>
              <a:t> </a:t>
            </a:r>
            <a:r>
              <a:rPr lang="en-ID" sz="2800" dirty="0" err="1"/>
              <a:t>selama</a:t>
            </a:r>
            <a:r>
              <a:rPr lang="en-ID" sz="2800" dirty="0"/>
              <a:t> 6 </a:t>
            </a:r>
            <a:r>
              <a:rPr lang="en-ID" sz="2800" dirty="0" err="1"/>
              <a:t>bulan</a:t>
            </a:r>
            <a:r>
              <a:rPr lang="en-ID" sz="2800" dirty="0"/>
              <a:t> </a:t>
            </a:r>
            <a:r>
              <a:rPr lang="en-ID" sz="2800" dirty="0" err="1"/>
              <a:t>eksperimen</a:t>
            </a:r>
            <a:r>
              <a:rPr lang="en-ID" sz="2800" dirty="0"/>
              <a:t>.</a:t>
            </a:r>
          </a:p>
          <a:p>
            <a:pPr marL="355600" indent="-355600" algn="just">
              <a:buFont typeface="+mj-lt"/>
              <a:buAutoNum type="arabicPeriod" startAt="3"/>
            </a:pPr>
            <a:r>
              <a:rPr lang="en-ID" sz="2800" b="1" dirty="0"/>
              <a:t>Evaluasi </a:t>
            </a:r>
            <a:r>
              <a:rPr lang="en-ID" sz="2800" b="1" dirty="0" err="1"/>
              <a:t>Keterkaitan</a:t>
            </a:r>
            <a:r>
              <a:rPr lang="en-ID" sz="2800" b="1" dirty="0"/>
              <a:t> </a:t>
            </a:r>
            <a:r>
              <a:rPr lang="en-ID" sz="2800" b="1" dirty="0" err="1"/>
              <a:t>dengan</a:t>
            </a:r>
            <a:r>
              <a:rPr lang="en-ID" sz="2800" b="1" dirty="0"/>
              <a:t> </a:t>
            </a:r>
            <a:r>
              <a:rPr lang="en-ID" sz="2800" b="1" dirty="0" err="1"/>
              <a:t>Bidang</a:t>
            </a:r>
            <a:r>
              <a:rPr lang="en-ID" sz="2800" b="1" dirty="0"/>
              <a:t> </a:t>
            </a:r>
            <a:r>
              <a:rPr lang="en-ID" sz="2800" b="1" dirty="0" err="1"/>
              <a:t>Informatika</a:t>
            </a:r>
            <a:r>
              <a:rPr lang="en-ID" sz="2800" b="1" dirty="0"/>
              <a:t> (SDE)  </a:t>
            </a:r>
          </a:p>
          <a:p>
            <a:pPr marL="628650" algn="just"/>
            <a:r>
              <a:rPr lang="en-ID" sz="2800" dirty="0"/>
              <a:t>	</a:t>
            </a:r>
            <a:r>
              <a:rPr lang="en-ID" sz="2800" dirty="0" err="1"/>
              <a:t>Apakah</a:t>
            </a:r>
            <a:r>
              <a:rPr lang="en-ID" sz="2800" dirty="0"/>
              <a:t> </a:t>
            </a:r>
            <a:r>
              <a:rPr lang="en-ID" sz="2800" dirty="0" err="1"/>
              <a:t>masalah</a:t>
            </a:r>
            <a:r>
              <a:rPr lang="en-ID" sz="2800" dirty="0"/>
              <a:t> </a:t>
            </a:r>
            <a:r>
              <a:rPr lang="en-ID" sz="2800" dirty="0" err="1"/>
              <a:t>relevan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 Software Development Engineering ?</a:t>
            </a:r>
          </a:p>
          <a:p>
            <a:pPr marL="628650" algn="just"/>
            <a:r>
              <a:rPr lang="en-ID" sz="2800" dirty="0" err="1"/>
              <a:t>Contoh</a:t>
            </a:r>
            <a:r>
              <a:rPr lang="en-ID" sz="2800" dirty="0"/>
              <a:t>: </a:t>
            </a:r>
            <a:r>
              <a:rPr lang="en-ID" sz="2800" dirty="0" err="1"/>
              <a:t>masalah</a:t>
            </a:r>
            <a:r>
              <a:rPr lang="en-ID" sz="2800" dirty="0"/>
              <a:t> </a:t>
            </a:r>
            <a:r>
              <a:rPr lang="en-ID" sz="2800" dirty="0" err="1"/>
              <a:t>terkait</a:t>
            </a:r>
            <a:r>
              <a:rPr lang="en-ID" sz="2800" dirty="0"/>
              <a:t> </a:t>
            </a:r>
            <a:r>
              <a:rPr lang="en-ID" sz="2800" dirty="0" err="1"/>
              <a:t>optimasi</a:t>
            </a:r>
            <a:r>
              <a:rPr lang="en-ID" sz="2800" dirty="0"/>
              <a:t> </a:t>
            </a:r>
            <a:r>
              <a:rPr lang="en-ID" sz="2800" dirty="0" err="1"/>
              <a:t>arsitektur</a:t>
            </a:r>
            <a:r>
              <a:rPr lang="en-ID" sz="2800" dirty="0"/>
              <a:t> CNN dan </a:t>
            </a:r>
            <a:r>
              <a:rPr lang="en-ID" sz="2800" dirty="0" err="1"/>
              <a:t>augmentasi</a:t>
            </a:r>
            <a:r>
              <a:rPr lang="en-ID" sz="2800" dirty="0"/>
              <a:t> data → sangat </a:t>
            </a:r>
            <a:r>
              <a:rPr lang="en-ID" sz="2800" dirty="0" err="1"/>
              <a:t>relevan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bidang</a:t>
            </a:r>
            <a:r>
              <a:rPr lang="en-ID" sz="2800" dirty="0"/>
              <a:t> AI.</a:t>
            </a:r>
          </a:p>
        </p:txBody>
      </p:sp>
    </p:spTree>
    <p:extLst>
      <p:ext uri="{BB962C8B-B14F-4D97-AF65-F5344CB8AC3E}">
        <p14:creationId xmlns:p14="http://schemas.microsoft.com/office/powerpoint/2010/main" val="349645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E4A08-D4A8-937F-6835-6B0FE1F89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AE3F-DFA5-F58E-4121-B8A4921EC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Analisis</a:t>
            </a:r>
            <a:r>
              <a:rPr sz="3600" dirty="0"/>
              <a:t> </a:t>
            </a:r>
            <a:r>
              <a:rPr sz="3600" dirty="0" err="1"/>
              <a:t>Rumusan</a:t>
            </a:r>
            <a:r>
              <a:rPr sz="3600" dirty="0"/>
              <a:t> </a:t>
            </a:r>
            <a:r>
              <a:rPr sz="3600" dirty="0" err="1"/>
              <a:t>Masalah</a:t>
            </a:r>
            <a:r>
              <a:rPr lang="en-US" sz="3600" dirty="0"/>
              <a:t> (2) - AI</a:t>
            </a:r>
            <a:endParaRPr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E3D0E-A819-0882-DA42-7B666B6F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ID" sz="2400" b="1" dirty="0"/>
              <a:t>Cek </a:t>
            </a:r>
            <a:r>
              <a:rPr lang="en-ID" sz="2400" b="1" dirty="0" err="1"/>
              <a:t>Signifikansi</a:t>
            </a:r>
            <a:r>
              <a:rPr lang="en-ID" sz="2400" b="1" dirty="0"/>
              <a:t> &amp; </a:t>
            </a:r>
            <a:r>
              <a:rPr lang="en-ID" sz="2400" b="1" dirty="0" err="1"/>
              <a:t>Urgensi</a:t>
            </a:r>
            <a:r>
              <a:rPr lang="en-ID" sz="2400" b="1" dirty="0"/>
              <a:t>  </a:t>
            </a:r>
          </a:p>
          <a:p>
            <a:pPr marL="812800" indent="-255588" algn="just"/>
            <a:r>
              <a:rPr lang="en-ID" sz="2400" dirty="0" err="1"/>
              <a:t>Apakah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</a:t>
            </a:r>
            <a:r>
              <a:rPr lang="en-ID" sz="2400" dirty="0" err="1"/>
              <a:t>berdampak</a:t>
            </a:r>
            <a:r>
              <a:rPr lang="en-ID" sz="2400" dirty="0"/>
              <a:t> </a:t>
            </a:r>
            <a:r>
              <a:rPr lang="en-ID" sz="2400" dirty="0" err="1"/>
              <a:t>besar</a:t>
            </a:r>
            <a:r>
              <a:rPr lang="en-ID" sz="2400" dirty="0"/>
              <a:t> </a:t>
            </a:r>
            <a:r>
              <a:rPr lang="en-ID" sz="2400" dirty="0" err="1"/>
              <a:t>bagi</a:t>
            </a:r>
            <a:r>
              <a:rPr lang="en-ID" sz="2400" dirty="0"/>
              <a:t> </a:t>
            </a:r>
            <a:r>
              <a:rPr lang="en-ID" sz="2400" dirty="0" err="1"/>
              <a:t>pengguna</a:t>
            </a:r>
            <a:r>
              <a:rPr lang="en-ID" sz="2400" dirty="0"/>
              <a:t>/</a:t>
            </a:r>
            <a:r>
              <a:rPr lang="en-ID" sz="2400" dirty="0" err="1"/>
              <a:t>sistem</a:t>
            </a:r>
            <a:r>
              <a:rPr lang="en-ID" sz="2400" dirty="0"/>
              <a:t>/</a:t>
            </a:r>
            <a:r>
              <a:rPr lang="en-ID" sz="2400" dirty="0" err="1"/>
              <a:t>organisasi</a:t>
            </a:r>
            <a:r>
              <a:rPr lang="en-ID" sz="2400" dirty="0"/>
              <a:t>?</a:t>
            </a:r>
          </a:p>
          <a:p>
            <a:pPr marL="812800" indent="-271463" algn="just"/>
            <a:r>
              <a:rPr lang="en-ID" sz="2400" dirty="0" err="1"/>
              <a:t>Contoh</a:t>
            </a:r>
            <a:r>
              <a:rPr lang="en-ID" sz="2400" dirty="0"/>
              <a:t>: </a:t>
            </a:r>
            <a:r>
              <a:rPr lang="en-ID" sz="2400" dirty="0" err="1"/>
              <a:t>rendahnya</a:t>
            </a:r>
            <a:r>
              <a:rPr lang="en-ID" sz="2400" dirty="0"/>
              <a:t> </a:t>
            </a:r>
            <a:r>
              <a:rPr lang="en-ID" sz="2400" dirty="0" err="1"/>
              <a:t>akurasi</a:t>
            </a:r>
            <a:r>
              <a:rPr lang="en-ID" sz="2400" dirty="0"/>
              <a:t> model </a:t>
            </a:r>
            <a:r>
              <a:rPr lang="en-ID" sz="2400" dirty="0" err="1"/>
              <a:t>deteksi</a:t>
            </a:r>
            <a:r>
              <a:rPr lang="en-ID" sz="2400" dirty="0"/>
              <a:t> </a:t>
            </a:r>
            <a:r>
              <a:rPr lang="en-ID" sz="2400" dirty="0" err="1"/>
              <a:t>gambar</a:t>
            </a:r>
            <a:r>
              <a:rPr lang="en-ID" sz="2400" dirty="0"/>
              <a:t> </a:t>
            </a:r>
            <a:r>
              <a:rPr lang="en-ID" sz="2400" dirty="0" err="1"/>
              <a:t>medis</a:t>
            </a:r>
            <a:r>
              <a:rPr lang="en-ID" sz="2400" dirty="0"/>
              <a:t> → </a:t>
            </a:r>
            <a:r>
              <a:rPr lang="en-ID" sz="2400" dirty="0" err="1"/>
              <a:t>bisa</a:t>
            </a:r>
            <a:r>
              <a:rPr lang="en-ID" sz="2400" dirty="0"/>
              <a:t> </a:t>
            </a:r>
            <a:r>
              <a:rPr lang="en-ID" sz="2400" dirty="0" err="1"/>
              <a:t>menyebabkan</a:t>
            </a:r>
            <a:r>
              <a:rPr lang="en-ID" sz="2400" dirty="0"/>
              <a:t> salah diagnosis, </a:t>
            </a:r>
            <a:r>
              <a:rPr lang="en-ID" sz="2400" dirty="0" err="1"/>
              <a:t>berdampak</a:t>
            </a:r>
            <a:r>
              <a:rPr lang="en-ID" sz="2400" dirty="0"/>
              <a:t> pada </a:t>
            </a:r>
            <a:r>
              <a:rPr lang="en-ID" sz="2400" dirty="0" err="1"/>
              <a:t>keselamatan</a:t>
            </a:r>
            <a:r>
              <a:rPr lang="en-ID" sz="2400" dirty="0"/>
              <a:t> </a:t>
            </a:r>
            <a:r>
              <a:rPr lang="en-ID" sz="2400" dirty="0" err="1"/>
              <a:t>pasien</a:t>
            </a:r>
            <a:r>
              <a:rPr lang="en-ID" sz="2400" dirty="0"/>
              <a:t> dan </a:t>
            </a:r>
            <a:r>
              <a:rPr lang="en-ID" sz="2400" dirty="0" err="1"/>
              <a:t>reputasi</a:t>
            </a:r>
            <a:r>
              <a:rPr lang="en-ID" sz="2400" dirty="0"/>
              <a:t> </a:t>
            </a:r>
            <a:r>
              <a:rPr lang="en-ID" sz="2400" dirty="0" err="1"/>
              <a:t>rumah</a:t>
            </a:r>
            <a:r>
              <a:rPr lang="en-ID" sz="2400" dirty="0"/>
              <a:t> </a:t>
            </a:r>
            <a:r>
              <a:rPr lang="en-ID" sz="2400" dirty="0" err="1"/>
              <a:t>sakit</a:t>
            </a:r>
            <a:r>
              <a:rPr lang="en-ID" sz="2400" dirty="0"/>
              <a:t>.</a:t>
            </a:r>
          </a:p>
          <a:p>
            <a:pPr marL="541338" indent="-541338" algn="just">
              <a:buFont typeface="+mj-lt"/>
              <a:buAutoNum type="arabicPeriod" startAt="5"/>
            </a:pPr>
            <a:r>
              <a:rPr lang="en-ID" sz="2400" b="1" dirty="0" err="1"/>
              <a:t>Hubungan</a:t>
            </a:r>
            <a:r>
              <a:rPr lang="en-ID" sz="2400" b="1" dirty="0"/>
              <a:t> </a:t>
            </a:r>
            <a:r>
              <a:rPr lang="en-ID" sz="2400" b="1" dirty="0" err="1"/>
              <a:t>dengan</a:t>
            </a:r>
            <a:r>
              <a:rPr lang="en-ID" sz="2400" b="1" dirty="0"/>
              <a:t>  Research Gap   </a:t>
            </a:r>
          </a:p>
          <a:p>
            <a:pPr marL="812800" indent="-273050" algn="just"/>
            <a:r>
              <a:rPr lang="en-ID" sz="2400" dirty="0"/>
              <a:t> </a:t>
            </a:r>
            <a:r>
              <a:rPr lang="en-ID" sz="2400" dirty="0" err="1"/>
              <a:t>Apakah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sudah</a:t>
            </a:r>
            <a:r>
              <a:rPr lang="en-ID" sz="2400" dirty="0"/>
              <a:t>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diteliti</a:t>
            </a:r>
            <a:r>
              <a:rPr lang="en-ID" sz="2400" dirty="0"/>
              <a:t>? </a:t>
            </a:r>
            <a:r>
              <a:rPr lang="en-ID" sz="2400" dirty="0" err="1"/>
              <a:t>Apakah</a:t>
            </a:r>
            <a:r>
              <a:rPr lang="en-ID" sz="2400" dirty="0"/>
              <a:t> </a:t>
            </a:r>
            <a:r>
              <a:rPr lang="en-ID" sz="2400" dirty="0" err="1"/>
              <a:t>ada</a:t>
            </a:r>
            <a:r>
              <a:rPr lang="en-ID" sz="2400" dirty="0"/>
              <a:t> </a:t>
            </a:r>
            <a:r>
              <a:rPr lang="en-ID" sz="2400" dirty="0" err="1"/>
              <a:t>ruang</a:t>
            </a:r>
            <a:r>
              <a:rPr lang="en-ID" sz="2400" dirty="0"/>
              <a:t> </a:t>
            </a:r>
            <a:r>
              <a:rPr lang="en-ID" sz="2400" dirty="0" err="1"/>
              <a:t>kontribusi</a:t>
            </a:r>
            <a:r>
              <a:rPr lang="en-ID" sz="2400" dirty="0"/>
              <a:t> </a:t>
            </a:r>
            <a:r>
              <a:rPr lang="en-ID" sz="2400" dirty="0" err="1"/>
              <a:t>baru</a:t>
            </a:r>
            <a:r>
              <a:rPr lang="en-ID" sz="2400" dirty="0"/>
              <a:t>?</a:t>
            </a:r>
          </a:p>
          <a:p>
            <a:pPr marL="812800" indent="-273050" algn="just"/>
            <a:r>
              <a:rPr lang="en-ID" sz="2400" dirty="0"/>
              <a:t>Bisa </a:t>
            </a:r>
            <a:r>
              <a:rPr lang="en-ID" sz="2400" dirty="0" err="1"/>
              <a:t>dibandingkan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literatur</a:t>
            </a:r>
            <a:r>
              <a:rPr lang="en-ID" sz="2400" dirty="0"/>
              <a:t> </a:t>
            </a:r>
            <a:r>
              <a:rPr lang="en-ID" sz="2400" dirty="0" err="1"/>
              <a:t>sebelumnya</a:t>
            </a:r>
            <a:r>
              <a:rPr lang="en-ID" sz="2400" dirty="0"/>
              <a:t> (IEEE, ACM).</a:t>
            </a:r>
          </a:p>
          <a:p>
            <a:pPr marL="514350" indent="-514350" algn="just">
              <a:buFont typeface="+mj-lt"/>
              <a:buAutoNum type="arabicPeriod" startAt="6"/>
            </a:pPr>
            <a:r>
              <a:rPr lang="en-ID" sz="2400" b="1" dirty="0" err="1"/>
              <a:t>Keterukuran</a:t>
            </a:r>
            <a:r>
              <a:rPr lang="en-ID" sz="2400" b="1" dirty="0"/>
              <a:t> (Measurable)  </a:t>
            </a:r>
          </a:p>
          <a:p>
            <a:pPr marL="812800" indent="-271463" algn="just"/>
            <a:r>
              <a:rPr lang="en-ID" sz="2400" dirty="0" err="1"/>
              <a:t>Apakah</a:t>
            </a:r>
            <a:r>
              <a:rPr lang="en-ID" sz="2400" dirty="0"/>
              <a:t> </a:t>
            </a:r>
            <a:r>
              <a:rPr lang="en-ID" sz="2400" dirty="0" err="1"/>
              <a:t>masalah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diukur</a:t>
            </a:r>
            <a:r>
              <a:rPr lang="en-ID" sz="2400" dirty="0"/>
              <a:t> dan </a:t>
            </a:r>
            <a:r>
              <a:rPr lang="en-ID" sz="2400" dirty="0" err="1"/>
              <a:t>ditindaklanjuti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penelitian</a:t>
            </a:r>
            <a:r>
              <a:rPr lang="en-ID" sz="2400" dirty="0"/>
              <a:t>?</a:t>
            </a:r>
          </a:p>
          <a:p>
            <a:pPr marL="812800" indent="-271463" algn="just"/>
            <a:r>
              <a:rPr lang="en-ID" sz="2400" dirty="0" err="1"/>
              <a:t>Contoh</a:t>
            </a:r>
            <a:r>
              <a:rPr lang="en-ID" sz="2400" dirty="0"/>
              <a:t>: target </a:t>
            </a:r>
            <a:r>
              <a:rPr lang="en-ID" sz="2400" dirty="0" err="1"/>
              <a:t>peningkatan</a:t>
            </a:r>
            <a:r>
              <a:rPr lang="en-ID" sz="2400" dirty="0"/>
              <a:t> </a:t>
            </a:r>
            <a:r>
              <a:rPr lang="en-ID" sz="2400" dirty="0" err="1"/>
              <a:t>akurasi</a:t>
            </a:r>
            <a:r>
              <a:rPr lang="en-ID" sz="2400" dirty="0"/>
              <a:t> model </a:t>
            </a:r>
            <a:r>
              <a:rPr lang="en-ID" sz="2400" dirty="0" err="1"/>
              <a:t>dari</a:t>
            </a:r>
            <a:r>
              <a:rPr lang="en-ID" sz="2400" dirty="0"/>
              <a:t> 68% </a:t>
            </a:r>
            <a:r>
              <a:rPr lang="en-ID" sz="2400" dirty="0" err="1"/>
              <a:t>menjadi</a:t>
            </a:r>
            <a:r>
              <a:rPr lang="en-ID" sz="2400" dirty="0"/>
              <a:t> minimal 80%, </a:t>
            </a:r>
            <a:r>
              <a:rPr lang="en-ID" sz="2400" dirty="0" err="1"/>
              <a:t>serta</a:t>
            </a:r>
            <a:r>
              <a:rPr lang="en-ID" sz="2400" dirty="0"/>
              <a:t> </a:t>
            </a:r>
            <a:r>
              <a:rPr lang="en-ID" sz="2400" dirty="0" err="1"/>
              <a:t>menurunkan</a:t>
            </a:r>
            <a:r>
              <a:rPr lang="en-ID" sz="2400" dirty="0"/>
              <a:t> false negative rate pada </a:t>
            </a:r>
            <a:r>
              <a:rPr lang="en-ID" sz="2400" dirty="0" err="1"/>
              <a:t>deteksi</a:t>
            </a:r>
            <a:r>
              <a:rPr lang="en-ID" sz="2400" dirty="0"/>
              <a:t> </a:t>
            </a:r>
            <a:r>
              <a:rPr lang="en-ID" sz="2400" dirty="0" err="1"/>
              <a:t>penyakit</a:t>
            </a:r>
            <a:r>
              <a:rPr lang="en-ID" sz="2400" dirty="0"/>
              <a:t> </a:t>
            </a:r>
            <a:r>
              <a:rPr lang="en-ID" sz="2400" dirty="0" err="1"/>
              <a:t>paru</a:t>
            </a:r>
            <a:r>
              <a:rPr lang="en-ID" sz="2400" dirty="0"/>
              <a:t> </a:t>
            </a:r>
            <a:r>
              <a:rPr lang="en-ID" sz="2400" dirty="0" err="1"/>
              <a:t>hingga</a:t>
            </a:r>
            <a:r>
              <a:rPr lang="en-ID" sz="2400" dirty="0"/>
              <a:t> &lt;10%</a:t>
            </a:r>
          </a:p>
        </p:txBody>
      </p:sp>
    </p:spTree>
    <p:extLst>
      <p:ext uri="{BB962C8B-B14F-4D97-AF65-F5344CB8AC3E}">
        <p14:creationId xmlns:p14="http://schemas.microsoft.com/office/powerpoint/2010/main" val="536305739"/>
      </p:ext>
    </p:extLst>
  </p:cSld>
  <p:clrMapOvr>
    <a:masterClrMapping/>
  </p:clrMapOvr>
</p:sld>
</file>

<file path=ppt/theme/theme1.xml><?xml version="1.0" encoding="utf-8"?>
<a:theme xmlns:a="http://schemas.openxmlformats.org/drawingml/2006/main" name="PPT UAJY_Versi_Polo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09DBB63-791C-4FF8-9FFF-A819EC937413}" vid="{940C7F74-B166-48B8-AE94-3B7F22EC1F7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b69ead1-38bd-43e5-bd78-4cfc0808a4e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2C298C5463E44A84B00D9C46982A7F" ma:contentTypeVersion="18" ma:contentTypeDescription="Create a new document." ma:contentTypeScope="" ma:versionID="cd80c313d65ca0a49fcc360298d2b2a7">
  <xsd:schema xmlns:xsd="http://www.w3.org/2001/XMLSchema" xmlns:xs="http://www.w3.org/2001/XMLSchema" xmlns:p="http://schemas.microsoft.com/office/2006/metadata/properties" xmlns:ns3="fb69ead1-38bd-43e5-bd78-4cfc0808a4e3" xmlns:ns4="8d89f373-57aa-4a72-9132-13014c7aae01" targetNamespace="http://schemas.microsoft.com/office/2006/metadata/properties" ma:root="true" ma:fieldsID="e16a4295f7510bbca69c66b50c790a58" ns3:_="" ns4:_="">
    <xsd:import namespace="fb69ead1-38bd-43e5-bd78-4cfc0808a4e3"/>
    <xsd:import namespace="8d89f373-57aa-4a72-9132-13014c7aae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69ead1-38bd-43e5-bd78-4cfc0808a4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9f373-57aa-4a72-9132-13014c7aae0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CD5E57-64B4-4CE5-B374-BF6B52B8DB04}">
  <ds:schemaRefs>
    <ds:schemaRef ds:uri="fb69ead1-38bd-43e5-bd78-4cfc0808a4e3"/>
    <ds:schemaRef ds:uri="http://www.w3.org/XML/1998/namespace"/>
    <ds:schemaRef ds:uri="http://purl.org/dc/elements/1.1/"/>
    <ds:schemaRef ds:uri="http://purl.org/dc/terms/"/>
    <ds:schemaRef ds:uri="8d89f373-57aa-4a72-9132-13014c7aae01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B438430-7484-4722-BACE-F30C03BFA7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69ead1-38bd-43e5-bd78-4cfc0808a4e3"/>
    <ds:schemaRef ds:uri="8d89f373-57aa-4a72-9132-13014c7aae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5B8317-895C-48E9-8B0B-C60DB6576D6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9870a59-1408-40ee-a72a-22c7020ac747}" enabled="0" method="" siteId="{89870a59-1408-40ee-a72a-22c7020ac7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PPT UAJY_Versi_Polos</Template>
  <TotalTime>1409</TotalTime>
  <Words>4642</Words>
  <Application>Microsoft Office PowerPoint</Application>
  <PresentationFormat>Widescreen</PresentationFormat>
  <Paragraphs>249</Paragraphs>
  <Slides>44</Slides>
  <Notes>0</Notes>
  <HiddenSlides>16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PPT UAJY_Versi_Polos</vt:lpstr>
      <vt:lpstr>Penulisan Proposal Tugas Akhir</vt:lpstr>
      <vt:lpstr>Definisi dan Analisis Rumusan Masalah</vt:lpstr>
      <vt:lpstr>Definisi Rumusan Masalah (1)</vt:lpstr>
      <vt:lpstr>Definisi Rumusan Masalah (2)</vt:lpstr>
      <vt:lpstr>Fungsi Rumusan Masalah</vt:lpstr>
      <vt:lpstr>Analisis Rumusan Masalah (1) - SDE</vt:lpstr>
      <vt:lpstr>Analisis Rumusan Masalah (2) - SDE</vt:lpstr>
      <vt:lpstr>Analisis Rumusan Masalah (1) - AI</vt:lpstr>
      <vt:lpstr>Analisis Rumusan Masalah (2) - AI</vt:lpstr>
      <vt:lpstr>Komponen kunci Rumusan Masalah - SDE</vt:lpstr>
      <vt:lpstr>Komponen kunci Rumusan Masalah - AI</vt:lpstr>
      <vt:lpstr>Identifikasi Masalah berbasis Data</vt:lpstr>
      <vt:lpstr>Langkah 1: Tetapkan Fokus &amp; Ruang Lingkup - SDE</vt:lpstr>
      <vt:lpstr>Langkah 1: Tetapkan Fokus &amp; Ruang Lingkup - AI</vt:lpstr>
      <vt:lpstr>Langkah 2: Operasionalisasi Masalah → Metrik &amp; Indikator - SDE</vt:lpstr>
      <vt:lpstr>Langkah 2: Operasionalisasi Masalah → Metrik &amp; Indikator - AI</vt:lpstr>
      <vt:lpstr>Langkah 3: Inventarisasi Sumber Data &amp; Akses - SDE</vt:lpstr>
      <vt:lpstr>Langkah 3: Inventarisasi Sumber Data &amp; Akses - AI</vt:lpstr>
      <vt:lpstr>Langkah 4: Rencana Instrumentasi &amp; Pengumpulan Data - SDE</vt:lpstr>
      <vt:lpstr>Langkah 4: Rencana Instrumentasi &amp; Pengumpulan Data - AI</vt:lpstr>
      <vt:lpstr>Langkah 5: Pemeriksaan Kualitas Data (Data Quality Checks)</vt:lpstr>
      <vt:lpstr>Langkah 6: EDA (Exploratory Data Analysis) Berlapis</vt:lpstr>
      <vt:lpstr>Langkah 7: Baseline, Musiman, &amp; Anomali</vt:lpstr>
      <vt:lpstr>Langkah 8: Konfirmasi Masalah (Incidence × Severity) - SDE</vt:lpstr>
      <vt:lpstr>Langkah 8: Konfirmasi Masalah (Incidence × Severity) - AI</vt:lpstr>
      <vt:lpstr>Langkah 9: Rumuskan Problem Statement (Paragraf) + Acceptance Criteria - SDE</vt:lpstr>
      <vt:lpstr>Langkah 9: Rumuskan Problem Statement (Paragraf) + Acceptance Criteria - AI</vt:lpstr>
      <vt:lpstr>Cara Menulis Rumusan Masalah</vt:lpstr>
      <vt:lpstr>“Uji Kualitas” Rumusan Masalah (cek cepat)</vt:lpstr>
      <vt:lpstr>Contoh Rumusan Masalah (Kinerja Aplikasi &amp; Skalabilitas) - SDE</vt:lpstr>
      <vt:lpstr>Contoh Rumusan Masalah (Kinerja Aplikasi &amp; Skalabilitas) - SDE</vt:lpstr>
      <vt:lpstr>Contoh Rumusan Masalah (Kinerja Aplikasi &amp; Skalabilitas) - SDE</vt:lpstr>
      <vt:lpstr>Contoh Rumusan Masalah (Kinerja Aplikasi &amp; Skalabilitas) - SDE</vt:lpstr>
      <vt:lpstr>Contoh Rumusan Masalah (Kinerja Aplikasi &amp; Skalabilitas) - SDE</vt:lpstr>
      <vt:lpstr>Contoh Rumusan Masalah (Kinerja Aplikasi &amp; Skalabilitas) - SDE</vt:lpstr>
      <vt:lpstr>Contoh Rumusan Masalah (Kinerja Aplikasi &amp; Skalabilitas) - SDE</vt:lpstr>
      <vt:lpstr>Contoh Rumusan Masalah (Kinerja Model &amp; Skalabilitas) - AI</vt:lpstr>
      <vt:lpstr>Contoh Rumusan Masalah (Kinerja Model &amp; Skalabilitas) - AI</vt:lpstr>
      <vt:lpstr>Contoh Rumusan Masalah (Kinerja Model &amp; Skalabilitas) - AI</vt:lpstr>
      <vt:lpstr>Contoh Rumusan Masalah (Kinerja Model &amp; Skalabilitas) - AI</vt:lpstr>
      <vt:lpstr>Contoh Rumusan Masalah (Kinerja Model &amp; Skalabilitas) - AI</vt:lpstr>
      <vt:lpstr>Contoh Rumusan Masalah (Kinerja Model &amp; Skalabilitas) - AI</vt:lpstr>
      <vt:lpstr>Contoh Rumusan Masalah (Kinerja Model &amp; Skalabilitas) - AI</vt:lpstr>
      <vt:lpstr>Referensi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 KSI</dc:creator>
  <cp:keywords/>
  <dc:description>generated using python-pptx</dc:description>
  <cp:lastModifiedBy>Yohanes Sigit Purnomo Wuryo Putro, ST., M.Kom., Ph.D.</cp:lastModifiedBy>
  <cp:revision>20</cp:revision>
  <dcterms:created xsi:type="dcterms:W3CDTF">2013-01-27T09:14:16Z</dcterms:created>
  <dcterms:modified xsi:type="dcterms:W3CDTF">2025-09-23T04:41:26Z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0x010100442C298C5463E44A84B00D9C46982A7F</vt:lpwstr>
  </property>
</Properties>
</file>