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10287000" cx="18288000"/>
  <p:notesSz cx="6858000" cy="9144000"/>
  <p:embeddedFontLst>
    <p:embeddedFont>
      <p:font typeface="Montserrat"/>
      <p:bold r:id="rId17"/>
      <p:boldItalic r:id="rId18"/>
    </p:embeddedFont>
    <p:embeddedFont>
      <p:font typeface="Montserrat Light"/>
      <p:regular r:id="rId19"/>
      <p:bold r:id="rId20"/>
      <p:italic r:id="rId21"/>
      <p:boldItalic r:id="rId22"/>
    </p:embeddedFont>
    <p:embeddedFont>
      <p:font typeface="Sanchez"/>
      <p:regular r:id="rId23"/>
      <p: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Light-bold.fntdata"/><Relationship Id="rId11" Type="http://schemas.openxmlformats.org/officeDocument/2006/relationships/slide" Target="slides/slide6.xml"/><Relationship Id="rId22" Type="http://schemas.openxmlformats.org/officeDocument/2006/relationships/font" Target="fonts/MontserratLight-boldItalic.fntdata"/><Relationship Id="rId10" Type="http://schemas.openxmlformats.org/officeDocument/2006/relationships/slide" Target="slides/slide5.xml"/><Relationship Id="rId21" Type="http://schemas.openxmlformats.org/officeDocument/2006/relationships/font" Target="fonts/MontserratLight-italic.fntdata"/><Relationship Id="rId13" Type="http://schemas.openxmlformats.org/officeDocument/2006/relationships/slide" Target="slides/slide8.xml"/><Relationship Id="rId24" Type="http://schemas.openxmlformats.org/officeDocument/2006/relationships/font" Target="fonts/Sanchez-italic.fntdata"/><Relationship Id="rId12" Type="http://schemas.openxmlformats.org/officeDocument/2006/relationships/slide" Target="slides/slide7.xml"/><Relationship Id="rId23" Type="http://schemas.openxmlformats.org/officeDocument/2006/relationships/font" Target="fonts/Sanchez-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Light-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jpg"/><Relationship Id="rId4" Type="http://schemas.openxmlformats.org/officeDocument/2006/relationships/image" Target="../media/image13.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7.jpg"/><Relationship Id="rId4" Type="http://schemas.openxmlformats.org/officeDocument/2006/relationships/image" Target="../media/image14.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7.jpg"/><Relationship Id="rId4" Type="http://schemas.openxmlformats.org/officeDocument/2006/relationships/image" Target="../media/image13.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7.jpg"/><Relationship Id="rId4" Type="http://schemas.openxmlformats.org/officeDocument/2006/relationships/image" Target="../media/image19.png"/><Relationship Id="rId11" Type="http://schemas.openxmlformats.org/officeDocument/2006/relationships/hyperlink" Target="https://www.linkedin.com/in/nehal-abdallah-283293189/" TargetMode="External"/><Relationship Id="rId10" Type="http://schemas.openxmlformats.org/officeDocument/2006/relationships/hyperlink" Target="https://www.linkedin.com/in/tokamamdouh/" TargetMode="External"/><Relationship Id="rId9" Type="http://schemas.openxmlformats.org/officeDocument/2006/relationships/hyperlink" Target="https://www.linkedin.com/in/monika-sobhy-b4165b2b6/" TargetMode="External"/><Relationship Id="rId5" Type="http://schemas.openxmlformats.org/officeDocument/2006/relationships/image" Target="../media/image1.png"/><Relationship Id="rId6" Type="http://schemas.openxmlformats.org/officeDocument/2006/relationships/image" Target="../media/image7.jpg"/><Relationship Id="rId7" Type="http://schemas.openxmlformats.org/officeDocument/2006/relationships/image" Target="../media/image6.jpg"/><Relationship Id="rId8"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7.jpg"/><Relationship Id="rId4"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7.jpg"/><Relationship Id="rId4" Type="http://schemas.openxmlformats.org/officeDocument/2006/relationships/image" Target="../media/image14.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7.jpg"/><Relationship Id="rId4" Type="http://schemas.openxmlformats.org/officeDocument/2006/relationships/image" Target="../media/image11.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7.jpg"/><Relationship Id="rId4" Type="http://schemas.openxmlformats.org/officeDocument/2006/relationships/image" Target="../media/image9.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7.jpg"/><Relationship Id="rId4" Type="http://schemas.openxmlformats.org/officeDocument/2006/relationships/image" Target="../media/image9.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7.jpg"/><Relationship Id="rId4" Type="http://schemas.openxmlformats.org/officeDocument/2006/relationships/image" Target="../media/image19.png"/><Relationship Id="rId5" Type="http://schemas.openxmlformats.org/officeDocument/2006/relationships/image" Target="../media/image1.png"/><Relationship Id="rId6"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57" l="0" r="0" t="-9258"/>
            </a:stretch>
          </a:blipFill>
          <a:ln>
            <a:noFill/>
          </a:ln>
        </p:spPr>
      </p:sp>
      <p:sp>
        <p:nvSpPr>
          <p:cNvPr id="85" name="Google Shape;85;p13"/>
          <p:cNvSpPr/>
          <p:nvPr/>
        </p:nvSpPr>
        <p:spPr>
          <a:xfrm>
            <a:off x="0" y="7532370"/>
            <a:ext cx="18288000" cy="3451860"/>
          </a:xfrm>
          <a:custGeom>
            <a:rect b="b" l="l" r="r" t="t"/>
            <a:pathLst>
              <a:path extrusionOk="0" h="3451860" w="18288000">
                <a:moveTo>
                  <a:pt x="0" y="0"/>
                </a:moveTo>
                <a:lnTo>
                  <a:pt x="18288000" y="0"/>
                </a:lnTo>
                <a:lnTo>
                  <a:pt x="18288000" y="3451860"/>
                </a:lnTo>
                <a:lnTo>
                  <a:pt x="0" y="3451860"/>
                </a:lnTo>
                <a:lnTo>
                  <a:pt x="0" y="0"/>
                </a:lnTo>
                <a:close/>
              </a:path>
            </a:pathLst>
          </a:custGeom>
          <a:blipFill rotWithShape="1">
            <a:blip r:embed="rId4">
              <a:alphaModFix/>
            </a:blip>
            <a:stretch>
              <a:fillRect b="0" l="0" r="0" t="0"/>
            </a:stretch>
          </a:blipFill>
          <a:ln>
            <a:noFill/>
          </a:ln>
        </p:spPr>
      </p:sp>
      <p:grpSp>
        <p:nvGrpSpPr>
          <p:cNvPr id="86" name="Google Shape;86;p13"/>
          <p:cNvGrpSpPr/>
          <p:nvPr/>
        </p:nvGrpSpPr>
        <p:grpSpPr>
          <a:xfrm>
            <a:off x="5018726" y="4675016"/>
            <a:ext cx="7520103" cy="1483001"/>
            <a:chOff x="0" y="-38100"/>
            <a:chExt cx="3408051" cy="672084"/>
          </a:xfrm>
        </p:grpSpPr>
        <p:sp>
          <p:nvSpPr>
            <p:cNvPr id="87" name="Google Shape;87;p13"/>
            <p:cNvSpPr/>
            <p:nvPr/>
          </p:nvSpPr>
          <p:spPr>
            <a:xfrm>
              <a:off x="0" y="0"/>
              <a:ext cx="3408051" cy="633984"/>
            </a:xfrm>
            <a:custGeom>
              <a:rect b="b" l="l" r="r" t="t"/>
              <a:pathLst>
                <a:path extrusionOk="0" h="633984" w="3408051">
                  <a:moveTo>
                    <a:pt x="3204851" y="0"/>
                  </a:moveTo>
                  <a:lnTo>
                    <a:pt x="203200" y="0"/>
                  </a:lnTo>
                  <a:lnTo>
                    <a:pt x="0" y="316992"/>
                  </a:lnTo>
                  <a:lnTo>
                    <a:pt x="203200" y="633984"/>
                  </a:lnTo>
                  <a:lnTo>
                    <a:pt x="3204851" y="633984"/>
                  </a:lnTo>
                  <a:lnTo>
                    <a:pt x="3408051" y="316992"/>
                  </a:lnTo>
                  <a:lnTo>
                    <a:pt x="3204851" y="0"/>
                  </a:lnTo>
                  <a:close/>
                </a:path>
              </a:pathLst>
            </a:custGeom>
            <a:solidFill>
              <a:srgbClr val="BB65FF"/>
            </a:solidFill>
            <a:ln>
              <a:noFill/>
            </a:ln>
          </p:spPr>
        </p:sp>
        <p:sp>
          <p:nvSpPr>
            <p:cNvPr id="88" name="Google Shape;88;p13"/>
            <p:cNvSpPr txBox="1"/>
            <p:nvPr/>
          </p:nvSpPr>
          <p:spPr>
            <a:xfrm>
              <a:off x="152400" y="-38100"/>
              <a:ext cx="3103251" cy="67208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89" name="Google Shape;89;p13"/>
          <p:cNvSpPr/>
          <p:nvPr/>
        </p:nvSpPr>
        <p:spPr>
          <a:xfrm flipH="1">
            <a:off x="1061184" y="1028700"/>
            <a:ext cx="2440595" cy="1330124"/>
          </a:xfrm>
          <a:custGeom>
            <a:rect b="b" l="l" r="r" t="t"/>
            <a:pathLst>
              <a:path extrusionOk="0" h="1330124" w="2440595">
                <a:moveTo>
                  <a:pt x="2440595" y="0"/>
                </a:moveTo>
                <a:lnTo>
                  <a:pt x="0" y="0"/>
                </a:lnTo>
                <a:lnTo>
                  <a:pt x="0" y="1330124"/>
                </a:lnTo>
                <a:lnTo>
                  <a:pt x="2440595" y="1330124"/>
                </a:lnTo>
                <a:lnTo>
                  <a:pt x="2440595" y="0"/>
                </a:lnTo>
                <a:close/>
              </a:path>
            </a:pathLst>
          </a:custGeom>
          <a:blipFill rotWithShape="1">
            <a:blip r:embed="rId5">
              <a:alphaModFix/>
            </a:blip>
            <a:stretch>
              <a:fillRect b="0" l="0" r="0" t="0"/>
            </a:stretch>
          </a:blipFill>
          <a:ln>
            <a:noFill/>
          </a:ln>
        </p:spPr>
      </p:sp>
      <p:sp>
        <p:nvSpPr>
          <p:cNvPr id="90" name="Google Shape;90;p13"/>
          <p:cNvSpPr/>
          <p:nvPr/>
        </p:nvSpPr>
        <p:spPr>
          <a:xfrm>
            <a:off x="14818705" y="1028700"/>
            <a:ext cx="2440595" cy="1330124"/>
          </a:xfrm>
          <a:custGeom>
            <a:rect b="b" l="l" r="r" t="t"/>
            <a:pathLst>
              <a:path extrusionOk="0" h="1330124" w="2440595">
                <a:moveTo>
                  <a:pt x="0" y="0"/>
                </a:moveTo>
                <a:lnTo>
                  <a:pt x="2440595" y="0"/>
                </a:lnTo>
                <a:lnTo>
                  <a:pt x="2440595" y="1330124"/>
                </a:lnTo>
                <a:lnTo>
                  <a:pt x="0" y="1330124"/>
                </a:lnTo>
                <a:lnTo>
                  <a:pt x="0" y="0"/>
                </a:lnTo>
                <a:close/>
              </a:path>
            </a:pathLst>
          </a:custGeom>
          <a:blipFill rotWithShape="1">
            <a:blip r:embed="rId5">
              <a:alphaModFix/>
            </a:blip>
            <a:stretch>
              <a:fillRect b="0" l="0" r="0" t="0"/>
            </a:stretch>
          </a:blipFill>
          <a:ln>
            <a:noFill/>
          </a:ln>
        </p:spPr>
      </p:sp>
      <p:sp>
        <p:nvSpPr>
          <p:cNvPr id="91" name="Google Shape;91;p13"/>
          <p:cNvSpPr txBox="1"/>
          <p:nvPr/>
        </p:nvSpPr>
        <p:spPr>
          <a:xfrm>
            <a:off x="2159741" y="928535"/>
            <a:ext cx="13725036" cy="2676312"/>
          </a:xfrm>
          <a:prstGeom prst="rect">
            <a:avLst/>
          </a:prstGeom>
          <a:noFill/>
          <a:ln>
            <a:noFill/>
          </a:ln>
        </p:spPr>
        <p:txBody>
          <a:bodyPr anchorCtr="0" anchor="t" bIns="0" lIns="0" spcFirstLastPara="1" rIns="0" wrap="square" tIns="0">
            <a:spAutoFit/>
          </a:bodyPr>
          <a:lstStyle/>
          <a:p>
            <a:pPr indent="0" lvl="0" marL="0" marR="0" rtl="0" algn="ctr">
              <a:lnSpc>
                <a:spcPct val="111994"/>
              </a:lnSpc>
              <a:spcBef>
                <a:spcPts val="0"/>
              </a:spcBef>
              <a:spcAft>
                <a:spcPts val="0"/>
              </a:spcAft>
              <a:buNone/>
            </a:pPr>
            <a:r>
              <a:rPr b="0" i="0" lang="en-US" sz="9354" u="none" cap="none" strike="noStrike">
                <a:solidFill>
                  <a:srgbClr val="FFFFFF"/>
                </a:solidFill>
                <a:latin typeface="Arial"/>
                <a:ea typeface="Arial"/>
                <a:cs typeface="Arial"/>
                <a:sym typeface="Arial"/>
              </a:rPr>
              <a:t>PROJECT PRESENTATION</a:t>
            </a:r>
            <a:endParaRPr/>
          </a:p>
        </p:txBody>
      </p:sp>
      <p:sp>
        <p:nvSpPr>
          <p:cNvPr id="92" name="Google Shape;92;p13"/>
          <p:cNvSpPr txBox="1"/>
          <p:nvPr/>
        </p:nvSpPr>
        <p:spPr>
          <a:xfrm>
            <a:off x="5565287" y="4999341"/>
            <a:ext cx="6426981" cy="970459"/>
          </a:xfrm>
          <a:prstGeom prst="rect">
            <a:avLst/>
          </a:prstGeom>
          <a:noFill/>
          <a:ln>
            <a:noFill/>
          </a:ln>
        </p:spPr>
        <p:txBody>
          <a:bodyPr anchorCtr="0" anchor="t" bIns="0" lIns="0" spcFirstLastPara="1" rIns="0" wrap="square" tIns="0">
            <a:spAutoFit/>
          </a:bodyPr>
          <a:lstStyle/>
          <a:p>
            <a:pPr indent="0" lvl="0" marL="0" marR="0" rtl="0" algn="ctr">
              <a:lnSpc>
                <a:spcPct val="101011"/>
              </a:lnSpc>
              <a:spcBef>
                <a:spcPts val="0"/>
              </a:spcBef>
              <a:spcAft>
                <a:spcPts val="0"/>
              </a:spcAft>
              <a:buNone/>
            </a:pPr>
            <a:r>
              <a:rPr b="1" i="0" lang="en-US" sz="3755" u="none" cap="none" strike="noStrike">
                <a:solidFill>
                  <a:srgbClr val="0C011A"/>
                </a:solidFill>
                <a:latin typeface="Arial"/>
                <a:ea typeface="Arial"/>
                <a:cs typeface="Arial"/>
                <a:sym typeface="Arial"/>
              </a:rPr>
              <a:t>CAPTCHA ANIMALS IMAGES TRANSLATION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57" l="0" r="0" t="-9258"/>
            </a:stretch>
          </a:blipFill>
          <a:ln>
            <a:noFill/>
          </a:ln>
        </p:spPr>
      </p:sp>
      <p:sp>
        <p:nvSpPr>
          <p:cNvPr id="196" name="Google Shape;196;p22"/>
          <p:cNvSpPr/>
          <p:nvPr/>
        </p:nvSpPr>
        <p:spPr>
          <a:xfrm>
            <a:off x="0" y="7532370"/>
            <a:ext cx="18288000" cy="3451860"/>
          </a:xfrm>
          <a:custGeom>
            <a:rect b="b" l="l" r="r" t="t"/>
            <a:pathLst>
              <a:path extrusionOk="0" h="3451860" w="18288000">
                <a:moveTo>
                  <a:pt x="0" y="0"/>
                </a:moveTo>
                <a:lnTo>
                  <a:pt x="18288000" y="0"/>
                </a:lnTo>
                <a:lnTo>
                  <a:pt x="18288000" y="3451860"/>
                </a:lnTo>
                <a:lnTo>
                  <a:pt x="0" y="3451860"/>
                </a:lnTo>
                <a:lnTo>
                  <a:pt x="0" y="0"/>
                </a:lnTo>
                <a:close/>
              </a:path>
            </a:pathLst>
          </a:custGeom>
          <a:blipFill rotWithShape="1">
            <a:blip r:embed="rId4">
              <a:alphaModFix/>
            </a:blip>
            <a:stretch>
              <a:fillRect b="0" l="0" r="0" t="0"/>
            </a:stretch>
          </a:blipFill>
          <a:ln>
            <a:noFill/>
          </a:ln>
        </p:spPr>
      </p:sp>
      <p:sp>
        <p:nvSpPr>
          <p:cNvPr id="197" name="Google Shape;197;p22"/>
          <p:cNvSpPr txBox="1"/>
          <p:nvPr/>
        </p:nvSpPr>
        <p:spPr>
          <a:xfrm>
            <a:off x="3351269" y="1316027"/>
            <a:ext cx="11585463" cy="897588"/>
          </a:xfrm>
          <a:prstGeom prst="rect">
            <a:avLst/>
          </a:prstGeom>
          <a:noFill/>
          <a:ln>
            <a:noFill/>
          </a:ln>
        </p:spPr>
        <p:txBody>
          <a:bodyPr anchorCtr="0" anchor="t" bIns="0" lIns="0" spcFirstLastPara="1" rIns="0" wrap="square" tIns="0">
            <a:spAutoFit/>
          </a:bodyPr>
          <a:lstStyle/>
          <a:p>
            <a:pPr indent="0" lvl="0" marL="0" marR="0" rtl="0" algn="ctr">
              <a:lnSpc>
                <a:spcPct val="101003"/>
              </a:lnSpc>
              <a:spcBef>
                <a:spcPts val="0"/>
              </a:spcBef>
              <a:spcAft>
                <a:spcPts val="0"/>
              </a:spcAft>
              <a:buNone/>
            </a:pPr>
            <a:r>
              <a:rPr b="0" i="0" lang="en-US" sz="6676" u="none" cap="none" strike="noStrike">
                <a:solidFill>
                  <a:srgbClr val="FFFFFF"/>
                </a:solidFill>
                <a:latin typeface="Arial"/>
                <a:ea typeface="Arial"/>
                <a:cs typeface="Arial"/>
                <a:sym typeface="Arial"/>
              </a:rPr>
              <a:t>CONCLUSION</a:t>
            </a:r>
            <a:endParaRPr/>
          </a:p>
        </p:txBody>
      </p:sp>
      <p:sp>
        <p:nvSpPr>
          <p:cNvPr id="198" name="Google Shape;198;p22"/>
          <p:cNvSpPr txBox="1"/>
          <p:nvPr/>
        </p:nvSpPr>
        <p:spPr>
          <a:xfrm>
            <a:off x="4976964" y="4589295"/>
            <a:ext cx="8334071" cy="2640319"/>
          </a:xfrm>
          <a:prstGeom prst="rect">
            <a:avLst/>
          </a:prstGeom>
          <a:noFill/>
          <a:ln>
            <a:noFill/>
          </a:ln>
        </p:spPr>
        <p:txBody>
          <a:bodyPr anchorCtr="0" anchor="t" bIns="0" lIns="0" spcFirstLastPara="1" rIns="0" wrap="square" tIns="0">
            <a:spAutoFit/>
          </a:bodyPr>
          <a:lstStyle/>
          <a:p>
            <a:pPr indent="0" lvl="0" marL="0" marR="0" rtl="0" algn="ctr">
              <a:lnSpc>
                <a:spcPct val="139991"/>
              </a:lnSpc>
              <a:spcBef>
                <a:spcPts val="0"/>
              </a:spcBef>
              <a:spcAft>
                <a:spcPts val="0"/>
              </a:spcAft>
              <a:buNone/>
            </a:pPr>
            <a:r>
              <a:rPr b="0" i="0" lang="en-US" sz="2493" u="none" cap="none" strike="noStrike">
                <a:solidFill>
                  <a:srgbClr val="FFFFFF"/>
                </a:solidFill>
                <a:latin typeface="Arial"/>
                <a:ea typeface="Arial"/>
                <a:cs typeface="Arial"/>
                <a:sym typeface="Aria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a:t>
            </a:r>
            <a:endParaRPr/>
          </a:p>
        </p:txBody>
      </p:sp>
      <p:sp>
        <p:nvSpPr>
          <p:cNvPr id="199" name="Google Shape;199;p22"/>
          <p:cNvSpPr/>
          <p:nvPr/>
        </p:nvSpPr>
        <p:spPr>
          <a:xfrm>
            <a:off x="1028700" y="1028700"/>
            <a:ext cx="3167213" cy="1357943"/>
          </a:xfrm>
          <a:custGeom>
            <a:rect b="b" l="l" r="r" t="t"/>
            <a:pathLst>
              <a:path extrusionOk="0" h="1357943" w="3167213">
                <a:moveTo>
                  <a:pt x="0" y="0"/>
                </a:moveTo>
                <a:lnTo>
                  <a:pt x="3167213" y="0"/>
                </a:lnTo>
                <a:lnTo>
                  <a:pt x="3167213" y="1357943"/>
                </a:lnTo>
                <a:lnTo>
                  <a:pt x="0" y="1357943"/>
                </a:lnTo>
                <a:lnTo>
                  <a:pt x="0" y="0"/>
                </a:lnTo>
                <a:close/>
              </a:path>
            </a:pathLst>
          </a:custGeom>
          <a:blipFill rotWithShape="1">
            <a:blip r:embed="rId5">
              <a:alphaModFix/>
            </a:blip>
            <a:stretch>
              <a:fillRect b="0" l="0" r="0" t="0"/>
            </a:stretch>
          </a:blipFill>
          <a:ln>
            <a:noFill/>
          </a:ln>
        </p:spPr>
      </p:sp>
      <p:sp>
        <p:nvSpPr>
          <p:cNvPr id="200" name="Google Shape;200;p22"/>
          <p:cNvSpPr/>
          <p:nvPr/>
        </p:nvSpPr>
        <p:spPr>
          <a:xfrm flipH="1">
            <a:off x="14092087" y="1028700"/>
            <a:ext cx="3167213" cy="1357943"/>
          </a:xfrm>
          <a:custGeom>
            <a:rect b="b" l="l" r="r" t="t"/>
            <a:pathLst>
              <a:path extrusionOk="0" h="1357943" w="3167213">
                <a:moveTo>
                  <a:pt x="3167213" y="0"/>
                </a:moveTo>
                <a:lnTo>
                  <a:pt x="0" y="0"/>
                </a:lnTo>
                <a:lnTo>
                  <a:pt x="0" y="1357943"/>
                </a:lnTo>
                <a:lnTo>
                  <a:pt x="3167213" y="1357943"/>
                </a:lnTo>
                <a:lnTo>
                  <a:pt x="3167213" y="0"/>
                </a:lnTo>
                <a:close/>
              </a:path>
            </a:pathLst>
          </a:custGeom>
          <a:blipFill rotWithShape="1">
            <a:blip r:embed="rId5">
              <a:alphaModFix/>
            </a:blip>
            <a:stretch>
              <a:fillRect b="0" l="0" r="0" t="0"/>
            </a:stretch>
          </a:blipFill>
          <a:ln>
            <a:noFill/>
          </a:ln>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57" l="0" r="0" t="-9258"/>
            </a:stretch>
          </a:blipFill>
          <a:ln>
            <a:noFill/>
          </a:ln>
        </p:spPr>
      </p:sp>
      <p:sp>
        <p:nvSpPr>
          <p:cNvPr id="206" name="Google Shape;206;p23"/>
          <p:cNvSpPr/>
          <p:nvPr/>
        </p:nvSpPr>
        <p:spPr>
          <a:xfrm>
            <a:off x="0" y="7532370"/>
            <a:ext cx="18288000" cy="3451860"/>
          </a:xfrm>
          <a:custGeom>
            <a:rect b="b" l="l" r="r" t="t"/>
            <a:pathLst>
              <a:path extrusionOk="0" h="3451860" w="18288000">
                <a:moveTo>
                  <a:pt x="0" y="0"/>
                </a:moveTo>
                <a:lnTo>
                  <a:pt x="18288000" y="0"/>
                </a:lnTo>
                <a:lnTo>
                  <a:pt x="18288000" y="3451860"/>
                </a:lnTo>
                <a:lnTo>
                  <a:pt x="0" y="3451860"/>
                </a:lnTo>
                <a:lnTo>
                  <a:pt x="0" y="0"/>
                </a:lnTo>
                <a:close/>
              </a:path>
            </a:pathLst>
          </a:custGeom>
          <a:blipFill rotWithShape="1">
            <a:blip r:embed="rId4">
              <a:alphaModFix/>
            </a:blip>
            <a:stretch>
              <a:fillRect b="0" l="0" r="0" t="0"/>
            </a:stretch>
          </a:blipFill>
          <a:ln>
            <a:noFill/>
          </a:ln>
        </p:spPr>
      </p:sp>
      <p:sp>
        <p:nvSpPr>
          <p:cNvPr id="207" name="Google Shape;207;p23"/>
          <p:cNvSpPr txBox="1"/>
          <p:nvPr/>
        </p:nvSpPr>
        <p:spPr>
          <a:xfrm>
            <a:off x="4765339" y="3627294"/>
            <a:ext cx="8757321" cy="3251487"/>
          </a:xfrm>
          <a:prstGeom prst="rect">
            <a:avLst/>
          </a:prstGeom>
          <a:noFill/>
          <a:ln>
            <a:noFill/>
          </a:ln>
        </p:spPr>
        <p:txBody>
          <a:bodyPr anchorCtr="0" anchor="t" bIns="0" lIns="0" spcFirstLastPara="1" rIns="0" wrap="square" tIns="0">
            <a:spAutoFit/>
          </a:bodyPr>
          <a:lstStyle/>
          <a:p>
            <a:pPr indent="0" lvl="0" marL="0" marR="0" rtl="0" algn="ctr">
              <a:lnSpc>
                <a:spcPct val="101004"/>
              </a:lnSpc>
              <a:spcBef>
                <a:spcPts val="0"/>
              </a:spcBef>
              <a:spcAft>
                <a:spcPts val="0"/>
              </a:spcAft>
              <a:buNone/>
            </a:pPr>
            <a:r>
              <a:rPr b="0" i="0" lang="en-US" sz="12440" u="none" cap="none" strike="noStrike">
                <a:solidFill>
                  <a:srgbClr val="FFFFFF"/>
                </a:solidFill>
                <a:latin typeface="Arial"/>
                <a:ea typeface="Arial"/>
                <a:cs typeface="Arial"/>
                <a:sym typeface="Arial"/>
              </a:rPr>
              <a:t>THANK YOU</a:t>
            </a:r>
            <a:endParaRPr/>
          </a:p>
        </p:txBody>
      </p:sp>
      <p:sp>
        <p:nvSpPr>
          <p:cNvPr id="208" name="Google Shape;208;p23"/>
          <p:cNvSpPr/>
          <p:nvPr/>
        </p:nvSpPr>
        <p:spPr>
          <a:xfrm>
            <a:off x="1028700" y="1028700"/>
            <a:ext cx="3167213" cy="1357943"/>
          </a:xfrm>
          <a:custGeom>
            <a:rect b="b" l="l" r="r" t="t"/>
            <a:pathLst>
              <a:path extrusionOk="0" h="1357943" w="3167213">
                <a:moveTo>
                  <a:pt x="0" y="0"/>
                </a:moveTo>
                <a:lnTo>
                  <a:pt x="3167213" y="0"/>
                </a:lnTo>
                <a:lnTo>
                  <a:pt x="3167213" y="1357943"/>
                </a:lnTo>
                <a:lnTo>
                  <a:pt x="0" y="1357943"/>
                </a:lnTo>
                <a:lnTo>
                  <a:pt x="0" y="0"/>
                </a:lnTo>
                <a:close/>
              </a:path>
            </a:pathLst>
          </a:custGeom>
          <a:blipFill rotWithShape="1">
            <a:blip r:embed="rId5">
              <a:alphaModFix/>
            </a:blip>
            <a:stretch>
              <a:fillRect b="0" l="0" r="0" t="0"/>
            </a:stretch>
          </a:blipFill>
          <a:ln>
            <a:noFill/>
          </a:ln>
        </p:spPr>
      </p:sp>
      <p:sp>
        <p:nvSpPr>
          <p:cNvPr id="209" name="Google Shape;209;p23"/>
          <p:cNvSpPr/>
          <p:nvPr/>
        </p:nvSpPr>
        <p:spPr>
          <a:xfrm flipH="1">
            <a:off x="14092087" y="1028700"/>
            <a:ext cx="3167213" cy="1357943"/>
          </a:xfrm>
          <a:custGeom>
            <a:rect b="b" l="l" r="r" t="t"/>
            <a:pathLst>
              <a:path extrusionOk="0" h="1357943" w="3167213">
                <a:moveTo>
                  <a:pt x="3167213" y="0"/>
                </a:moveTo>
                <a:lnTo>
                  <a:pt x="0" y="0"/>
                </a:lnTo>
                <a:lnTo>
                  <a:pt x="0" y="1357943"/>
                </a:lnTo>
                <a:lnTo>
                  <a:pt x="3167213" y="1357943"/>
                </a:lnTo>
                <a:lnTo>
                  <a:pt x="3167213" y="0"/>
                </a:lnTo>
                <a:close/>
              </a:path>
            </a:pathLst>
          </a:custGeom>
          <a:blipFill rotWithShape="1">
            <a:blip r:embed="rId5">
              <a:alphaModFix/>
            </a:blip>
            <a:stretch>
              <a:fillRect b="0" l="0" r="0"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57" l="0" r="0" t="-9258"/>
            </a:stretch>
          </a:blipFill>
          <a:ln>
            <a:noFill/>
          </a:ln>
        </p:spPr>
      </p:sp>
      <p:sp>
        <p:nvSpPr>
          <p:cNvPr id="98" name="Google Shape;98;p14"/>
          <p:cNvSpPr/>
          <p:nvPr/>
        </p:nvSpPr>
        <p:spPr>
          <a:xfrm>
            <a:off x="0" y="6835140"/>
            <a:ext cx="18288000" cy="3451860"/>
          </a:xfrm>
          <a:custGeom>
            <a:rect b="b" l="l" r="r" t="t"/>
            <a:pathLst>
              <a:path extrusionOk="0" h="3451860" w="18288000">
                <a:moveTo>
                  <a:pt x="0" y="0"/>
                </a:moveTo>
                <a:lnTo>
                  <a:pt x="18288000" y="0"/>
                </a:lnTo>
                <a:lnTo>
                  <a:pt x="18288000" y="3451860"/>
                </a:lnTo>
                <a:lnTo>
                  <a:pt x="0" y="3451860"/>
                </a:lnTo>
                <a:lnTo>
                  <a:pt x="0" y="0"/>
                </a:lnTo>
                <a:close/>
              </a:path>
            </a:pathLst>
          </a:custGeom>
          <a:blipFill rotWithShape="1">
            <a:blip r:embed="rId4">
              <a:alphaModFix/>
            </a:blip>
            <a:stretch>
              <a:fillRect b="0" l="0" r="0" t="0"/>
            </a:stretch>
          </a:blipFill>
          <a:ln>
            <a:noFill/>
          </a:ln>
        </p:spPr>
      </p:sp>
      <p:sp>
        <p:nvSpPr>
          <p:cNvPr id="99" name="Google Shape;99;p14"/>
          <p:cNvSpPr/>
          <p:nvPr/>
        </p:nvSpPr>
        <p:spPr>
          <a:xfrm flipH="1">
            <a:off x="1061184" y="1028700"/>
            <a:ext cx="2440595" cy="1330124"/>
          </a:xfrm>
          <a:custGeom>
            <a:rect b="b" l="l" r="r" t="t"/>
            <a:pathLst>
              <a:path extrusionOk="0" h="1330124" w="2440595">
                <a:moveTo>
                  <a:pt x="2440595" y="0"/>
                </a:moveTo>
                <a:lnTo>
                  <a:pt x="0" y="0"/>
                </a:lnTo>
                <a:lnTo>
                  <a:pt x="0" y="1330124"/>
                </a:lnTo>
                <a:lnTo>
                  <a:pt x="2440595" y="1330124"/>
                </a:lnTo>
                <a:lnTo>
                  <a:pt x="2440595" y="0"/>
                </a:lnTo>
                <a:close/>
              </a:path>
            </a:pathLst>
          </a:custGeom>
          <a:blipFill rotWithShape="1">
            <a:blip r:embed="rId5">
              <a:alphaModFix/>
            </a:blip>
            <a:stretch>
              <a:fillRect b="0" l="0" r="0" t="0"/>
            </a:stretch>
          </a:blipFill>
          <a:ln>
            <a:noFill/>
          </a:ln>
        </p:spPr>
      </p:sp>
      <p:sp>
        <p:nvSpPr>
          <p:cNvPr id="100" name="Google Shape;100;p14"/>
          <p:cNvSpPr/>
          <p:nvPr/>
        </p:nvSpPr>
        <p:spPr>
          <a:xfrm>
            <a:off x="14818705" y="1028700"/>
            <a:ext cx="2440595" cy="1330124"/>
          </a:xfrm>
          <a:custGeom>
            <a:rect b="b" l="l" r="r" t="t"/>
            <a:pathLst>
              <a:path extrusionOk="0" h="1330124" w="2440595">
                <a:moveTo>
                  <a:pt x="0" y="0"/>
                </a:moveTo>
                <a:lnTo>
                  <a:pt x="2440595" y="0"/>
                </a:lnTo>
                <a:lnTo>
                  <a:pt x="2440595" y="1330124"/>
                </a:lnTo>
                <a:lnTo>
                  <a:pt x="0" y="1330124"/>
                </a:lnTo>
                <a:lnTo>
                  <a:pt x="0" y="0"/>
                </a:lnTo>
                <a:close/>
              </a:path>
            </a:pathLst>
          </a:custGeom>
          <a:blipFill rotWithShape="1">
            <a:blip r:embed="rId5">
              <a:alphaModFix/>
            </a:blip>
            <a:stretch>
              <a:fillRect b="0" l="0" r="0" t="0"/>
            </a:stretch>
          </a:blipFill>
          <a:ln>
            <a:noFill/>
          </a:ln>
        </p:spPr>
      </p:sp>
      <p:grpSp>
        <p:nvGrpSpPr>
          <p:cNvPr id="101" name="Google Shape;101;p14"/>
          <p:cNvGrpSpPr/>
          <p:nvPr/>
        </p:nvGrpSpPr>
        <p:grpSpPr>
          <a:xfrm>
            <a:off x="7452598" y="2901035"/>
            <a:ext cx="3382805" cy="3065667"/>
            <a:chOff x="0" y="-38100"/>
            <a:chExt cx="812800" cy="736600"/>
          </a:xfrm>
        </p:grpSpPr>
        <p:sp>
          <p:nvSpPr>
            <p:cNvPr id="102" name="Google Shape;102;p14"/>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BB65FF"/>
            </a:solidFill>
            <a:ln>
              <a:noFill/>
            </a:ln>
          </p:spPr>
        </p:sp>
        <p:sp>
          <p:nvSpPr>
            <p:cNvPr id="103" name="Google Shape;103;p14"/>
            <p:cNvSpPr txBox="1"/>
            <p:nvPr/>
          </p:nvSpPr>
          <p:spPr>
            <a:xfrm>
              <a:off x="114300" y="-38100"/>
              <a:ext cx="584200" cy="7366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4" name="Google Shape;104;p14"/>
          <p:cNvSpPr/>
          <p:nvPr/>
        </p:nvSpPr>
        <p:spPr>
          <a:xfrm>
            <a:off x="7594723" y="3181743"/>
            <a:ext cx="3098553" cy="2662819"/>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blipFill rotWithShape="1">
            <a:blip r:embed="rId6">
              <a:alphaModFix/>
            </a:blip>
            <a:stretch>
              <a:fillRect b="-116380" l="-12081" r="-17186" t="-23243"/>
            </a:stretch>
          </a:blipFill>
          <a:ln>
            <a:noFill/>
          </a:ln>
        </p:spPr>
      </p:sp>
      <p:grpSp>
        <p:nvGrpSpPr>
          <p:cNvPr id="105" name="Google Shape;105;p14"/>
          <p:cNvGrpSpPr/>
          <p:nvPr/>
        </p:nvGrpSpPr>
        <p:grpSpPr>
          <a:xfrm>
            <a:off x="11259681" y="2901035"/>
            <a:ext cx="3382805" cy="3065667"/>
            <a:chOff x="0" y="-38100"/>
            <a:chExt cx="812800" cy="736600"/>
          </a:xfrm>
        </p:grpSpPr>
        <p:sp>
          <p:nvSpPr>
            <p:cNvPr id="106" name="Google Shape;106;p14"/>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BB65FF"/>
            </a:solidFill>
            <a:ln>
              <a:noFill/>
            </a:ln>
          </p:spPr>
        </p:sp>
        <p:sp>
          <p:nvSpPr>
            <p:cNvPr id="107" name="Google Shape;107;p14"/>
            <p:cNvSpPr txBox="1"/>
            <p:nvPr/>
          </p:nvSpPr>
          <p:spPr>
            <a:xfrm>
              <a:off x="114300" y="-38100"/>
              <a:ext cx="584200" cy="7366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8" name="Google Shape;108;p14"/>
          <p:cNvSpPr/>
          <p:nvPr/>
        </p:nvSpPr>
        <p:spPr>
          <a:xfrm>
            <a:off x="11401807" y="3181743"/>
            <a:ext cx="3098553" cy="2662819"/>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blipFill rotWithShape="1">
            <a:blip r:embed="rId7">
              <a:alphaModFix/>
            </a:blip>
            <a:stretch>
              <a:fillRect b="0" l="-14492" r="-14491" t="0"/>
            </a:stretch>
          </a:blipFill>
          <a:ln>
            <a:noFill/>
          </a:ln>
        </p:spPr>
      </p:sp>
      <p:grpSp>
        <p:nvGrpSpPr>
          <p:cNvPr id="109" name="Google Shape;109;p14"/>
          <p:cNvGrpSpPr/>
          <p:nvPr/>
        </p:nvGrpSpPr>
        <p:grpSpPr>
          <a:xfrm>
            <a:off x="3645514" y="2901035"/>
            <a:ext cx="3382805" cy="3065667"/>
            <a:chOff x="0" y="-38100"/>
            <a:chExt cx="812800" cy="736600"/>
          </a:xfrm>
        </p:grpSpPr>
        <p:sp>
          <p:nvSpPr>
            <p:cNvPr id="110" name="Google Shape;110;p14"/>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BB65FF"/>
            </a:solidFill>
            <a:ln>
              <a:noFill/>
            </a:ln>
          </p:spPr>
        </p:sp>
        <p:sp>
          <p:nvSpPr>
            <p:cNvPr id="111" name="Google Shape;111;p14"/>
            <p:cNvSpPr txBox="1"/>
            <p:nvPr/>
          </p:nvSpPr>
          <p:spPr>
            <a:xfrm>
              <a:off x="114300" y="-38100"/>
              <a:ext cx="584200" cy="7366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2" name="Google Shape;112;p14"/>
          <p:cNvSpPr/>
          <p:nvPr/>
        </p:nvSpPr>
        <p:spPr>
          <a:xfrm>
            <a:off x="3792069" y="3181743"/>
            <a:ext cx="3098553" cy="2662819"/>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blipFill rotWithShape="1">
            <a:blip r:embed="rId8">
              <a:alphaModFix/>
            </a:blip>
            <a:stretch>
              <a:fillRect b="0" l="-4686" r="-2732" t="0"/>
            </a:stretch>
          </a:blipFill>
          <a:ln>
            <a:noFill/>
          </a:ln>
        </p:spPr>
      </p:sp>
      <p:sp>
        <p:nvSpPr>
          <p:cNvPr id="113" name="Google Shape;113;p14"/>
          <p:cNvSpPr txBox="1"/>
          <p:nvPr/>
        </p:nvSpPr>
        <p:spPr>
          <a:xfrm>
            <a:off x="3351269" y="1302118"/>
            <a:ext cx="11585463" cy="897588"/>
          </a:xfrm>
          <a:prstGeom prst="rect">
            <a:avLst/>
          </a:prstGeom>
          <a:noFill/>
          <a:ln>
            <a:noFill/>
          </a:ln>
        </p:spPr>
        <p:txBody>
          <a:bodyPr anchorCtr="0" anchor="t" bIns="0" lIns="0" spcFirstLastPara="1" rIns="0" wrap="square" tIns="0">
            <a:spAutoFit/>
          </a:bodyPr>
          <a:lstStyle/>
          <a:p>
            <a:pPr indent="0" lvl="0" marL="0" marR="0" rtl="0" algn="ctr">
              <a:lnSpc>
                <a:spcPct val="101003"/>
              </a:lnSpc>
              <a:spcBef>
                <a:spcPts val="0"/>
              </a:spcBef>
              <a:spcAft>
                <a:spcPts val="0"/>
              </a:spcAft>
              <a:buNone/>
            </a:pPr>
            <a:r>
              <a:rPr b="0" i="0" lang="en-US" sz="6676" u="none" cap="none" strike="noStrike">
                <a:solidFill>
                  <a:srgbClr val="FFFFFF"/>
                </a:solidFill>
                <a:latin typeface="Arial"/>
                <a:ea typeface="Arial"/>
                <a:cs typeface="Arial"/>
                <a:sym typeface="Arial"/>
              </a:rPr>
              <a:t>MEET OUR TEAM</a:t>
            </a:r>
            <a:endParaRPr/>
          </a:p>
        </p:txBody>
      </p:sp>
      <p:sp>
        <p:nvSpPr>
          <p:cNvPr id="114" name="Google Shape;114;p14"/>
          <p:cNvSpPr txBox="1"/>
          <p:nvPr/>
        </p:nvSpPr>
        <p:spPr>
          <a:xfrm>
            <a:off x="3939776" y="6169926"/>
            <a:ext cx="2790033" cy="306699"/>
          </a:xfrm>
          <a:prstGeom prst="rect">
            <a:avLst/>
          </a:prstGeom>
          <a:noFill/>
          <a:ln>
            <a:noFill/>
          </a:ln>
        </p:spPr>
        <p:txBody>
          <a:bodyPr anchorCtr="0" anchor="t" bIns="0" lIns="0" spcFirstLastPara="1" rIns="0" wrap="square" tIns="0">
            <a:spAutoFit/>
          </a:bodyPr>
          <a:lstStyle/>
          <a:p>
            <a:pPr indent="0" lvl="0" marL="0" marR="0" rtl="0" algn="ctr">
              <a:lnSpc>
                <a:spcPct val="100980"/>
              </a:lnSpc>
              <a:spcBef>
                <a:spcPts val="0"/>
              </a:spcBef>
              <a:spcAft>
                <a:spcPts val="0"/>
              </a:spcAft>
              <a:buNone/>
            </a:pPr>
            <a:r>
              <a:rPr b="1" i="0" lang="en-US" sz="2447" u="sng" cap="none" strike="noStrike">
                <a:solidFill>
                  <a:schemeClr val="hlink"/>
                </a:solidFill>
                <a:latin typeface="Arial"/>
                <a:ea typeface="Arial"/>
                <a:cs typeface="Arial"/>
                <a:sym typeface="Arial"/>
                <a:hlinkClick r:id="rId9"/>
              </a:rPr>
              <a:t>Monika Safwat</a:t>
            </a:r>
            <a:endParaRPr/>
          </a:p>
        </p:txBody>
      </p:sp>
      <p:sp>
        <p:nvSpPr>
          <p:cNvPr id="115" name="Google Shape;115;p14"/>
          <p:cNvSpPr txBox="1"/>
          <p:nvPr/>
        </p:nvSpPr>
        <p:spPr>
          <a:xfrm>
            <a:off x="7748984" y="6169926"/>
            <a:ext cx="2790033" cy="306699"/>
          </a:xfrm>
          <a:prstGeom prst="rect">
            <a:avLst/>
          </a:prstGeom>
          <a:noFill/>
          <a:ln>
            <a:noFill/>
          </a:ln>
        </p:spPr>
        <p:txBody>
          <a:bodyPr anchorCtr="0" anchor="t" bIns="0" lIns="0" spcFirstLastPara="1" rIns="0" wrap="square" tIns="0">
            <a:spAutoFit/>
          </a:bodyPr>
          <a:lstStyle/>
          <a:p>
            <a:pPr indent="0" lvl="0" marL="0" marR="0" rtl="0" algn="ctr">
              <a:lnSpc>
                <a:spcPct val="100980"/>
              </a:lnSpc>
              <a:spcBef>
                <a:spcPts val="0"/>
              </a:spcBef>
              <a:spcAft>
                <a:spcPts val="0"/>
              </a:spcAft>
              <a:buNone/>
            </a:pPr>
            <a:r>
              <a:rPr b="1" i="0" lang="en-US" sz="2447" u="sng" cap="none" strike="noStrike">
                <a:solidFill>
                  <a:schemeClr val="hlink"/>
                </a:solidFill>
                <a:latin typeface="Arial"/>
                <a:ea typeface="Arial"/>
                <a:cs typeface="Arial"/>
                <a:sym typeface="Arial"/>
                <a:hlinkClick r:id="rId10"/>
              </a:rPr>
              <a:t>Toka Mamdouh</a:t>
            </a:r>
            <a:endParaRPr/>
          </a:p>
        </p:txBody>
      </p:sp>
      <p:sp>
        <p:nvSpPr>
          <p:cNvPr id="116" name="Google Shape;116;p14"/>
          <p:cNvSpPr txBox="1"/>
          <p:nvPr/>
        </p:nvSpPr>
        <p:spPr>
          <a:xfrm>
            <a:off x="11556067" y="6169926"/>
            <a:ext cx="2790033" cy="306699"/>
          </a:xfrm>
          <a:prstGeom prst="rect">
            <a:avLst/>
          </a:prstGeom>
          <a:noFill/>
          <a:ln>
            <a:noFill/>
          </a:ln>
        </p:spPr>
        <p:txBody>
          <a:bodyPr anchorCtr="0" anchor="t" bIns="0" lIns="0" spcFirstLastPara="1" rIns="0" wrap="square" tIns="0">
            <a:spAutoFit/>
          </a:bodyPr>
          <a:lstStyle/>
          <a:p>
            <a:pPr indent="0" lvl="0" marL="0" marR="0" rtl="0" algn="ctr">
              <a:lnSpc>
                <a:spcPct val="100980"/>
              </a:lnSpc>
              <a:spcBef>
                <a:spcPts val="0"/>
              </a:spcBef>
              <a:spcAft>
                <a:spcPts val="0"/>
              </a:spcAft>
              <a:buNone/>
            </a:pPr>
            <a:r>
              <a:rPr b="1" i="0" lang="en-US" sz="2447" u="sng" cap="none" strike="noStrike">
                <a:solidFill>
                  <a:schemeClr val="hlink"/>
                </a:solidFill>
                <a:latin typeface="Arial"/>
                <a:ea typeface="Arial"/>
                <a:cs typeface="Arial"/>
                <a:sym typeface="Arial"/>
                <a:hlinkClick r:id="rId11"/>
              </a:rPr>
              <a:t>Nihal Abdallah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5"/>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57" l="0" r="0" t="-9258"/>
            </a:stretch>
          </a:blipFill>
          <a:ln>
            <a:noFill/>
          </a:ln>
        </p:spPr>
      </p:sp>
      <p:sp>
        <p:nvSpPr>
          <p:cNvPr id="122" name="Google Shape;122;p15"/>
          <p:cNvSpPr/>
          <p:nvPr/>
        </p:nvSpPr>
        <p:spPr>
          <a:xfrm>
            <a:off x="0" y="7532370"/>
            <a:ext cx="18288000" cy="3451860"/>
          </a:xfrm>
          <a:custGeom>
            <a:rect b="b" l="l" r="r" t="t"/>
            <a:pathLst>
              <a:path extrusionOk="0" h="3451860" w="18288000">
                <a:moveTo>
                  <a:pt x="0" y="0"/>
                </a:moveTo>
                <a:lnTo>
                  <a:pt x="18288000" y="0"/>
                </a:lnTo>
                <a:lnTo>
                  <a:pt x="18288000" y="3451860"/>
                </a:lnTo>
                <a:lnTo>
                  <a:pt x="0" y="3451860"/>
                </a:lnTo>
                <a:lnTo>
                  <a:pt x="0" y="0"/>
                </a:lnTo>
                <a:close/>
              </a:path>
            </a:pathLst>
          </a:custGeom>
          <a:blipFill rotWithShape="1">
            <a:blip r:embed="rId4">
              <a:alphaModFix/>
            </a:blip>
            <a:stretch>
              <a:fillRect b="0" l="0" r="0" t="0"/>
            </a:stretch>
          </a:blipFill>
          <a:ln>
            <a:noFill/>
          </a:ln>
        </p:spPr>
      </p:sp>
      <p:sp>
        <p:nvSpPr>
          <p:cNvPr id="123" name="Google Shape;123;p15"/>
          <p:cNvSpPr/>
          <p:nvPr/>
        </p:nvSpPr>
        <p:spPr>
          <a:xfrm>
            <a:off x="1028700" y="1028700"/>
            <a:ext cx="3167213" cy="1357943"/>
          </a:xfrm>
          <a:custGeom>
            <a:rect b="b" l="l" r="r" t="t"/>
            <a:pathLst>
              <a:path extrusionOk="0" h="1357943" w="3167213">
                <a:moveTo>
                  <a:pt x="0" y="0"/>
                </a:moveTo>
                <a:lnTo>
                  <a:pt x="3167213" y="0"/>
                </a:lnTo>
                <a:lnTo>
                  <a:pt x="3167213" y="1357943"/>
                </a:lnTo>
                <a:lnTo>
                  <a:pt x="0" y="1357943"/>
                </a:lnTo>
                <a:lnTo>
                  <a:pt x="0" y="0"/>
                </a:lnTo>
                <a:close/>
              </a:path>
            </a:pathLst>
          </a:custGeom>
          <a:blipFill rotWithShape="1">
            <a:blip r:embed="rId5">
              <a:alphaModFix/>
            </a:blip>
            <a:stretch>
              <a:fillRect b="0" l="0" r="0" t="0"/>
            </a:stretch>
          </a:blipFill>
          <a:ln>
            <a:noFill/>
          </a:ln>
        </p:spPr>
      </p:sp>
      <p:sp>
        <p:nvSpPr>
          <p:cNvPr id="124" name="Google Shape;124;p15"/>
          <p:cNvSpPr/>
          <p:nvPr/>
        </p:nvSpPr>
        <p:spPr>
          <a:xfrm flipH="1">
            <a:off x="14092087" y="1028700"/>
            <a:ext cx="3167213" cy="1357943"/>
          </a:xfrm>
          <a:custGeom>
            <a:rect b="b" l="l" r="r" t="t"/>
            <a:pathLst>
              <a:path extrusionOk="0" h="1357943" w="3167213">
                <a:moveTo>
                  <a:pt x="3167213" y="0"/>
                </a:moveTo>
                <a:lnTo>
                  <a:pt x="0" y="0"/>
                </a:lnTo>
                <a:lnTo>
                  <a:pt x="0" y="1357943"/>
                </a:lnTo>
                <a:lnTo>
                  <a:pt x="3167213" y="1357943"/>
                </a:lnTo>
                <a:lnTo>
                  <a:pt x="3167213" y="0"/>
                </a:lnTo>
                <a:close/>
              </a:path>
            </a:pathLst>
          </a:custGeom>
          <a:blipFill rotWithShape="1">
            <a:blip r:embed="rId5">
              <a:alphaModFix/>
            </a:blip>
            <a:stretch>
              <a:fillRect b="0" l="0" r="0" t="0"/>
            </a:stretch>
          </a:blipFill>
          <a:ln>
            <a:noFill/>
          </a:ln>
        </p:spPr>
      </p:sp>
      <p:sp>
        <p:nvSpPr>
          <p:cNvPr id="125" name="Google Shape;125;p15"/>
          <p:cNvSpPr/>
          <p:nvPr/>
        </p:nvSpPr>
        <p:spPr>
          <a:xfrm>
            <a:off x="10283388" y="3184990"/>
            <a:ext cx="7201439" cy="3917021"/>
          </a:xfrm>
          <a:custGeom>
            <a:rect b="b" l="l" r="r" t="t"/>
            <a:pathLst>
              <a:path extrusionOk="0" h="3917021" w="7201439">
                <a:moveTo>
                  <a:pt x="0" y="0"/>
                </a:moveTo>
                <a:lnTo>
                  <a:pt x="7201439" y="0"/>
                </a:lnTo>
                <a:lnTo>
                  <a:pt x="7201439" y="3917020"/>
                </a:lnTo>
                <a:lnTo>
                  <a:pt x="0" y="3917020"/>
                </a:lnTo>
                <a:lnTo>
                  <a:pt x="0" y="0"/>
                </a:lnTo>
                <a:close/>
              </a:path>
            </a:pathLst>
          </a:custGeom>
          <a:blipFill rotWithShape="1">
            <a:blip r:embed="rId6">
              <a:alphaModFix/>
            </a:blip>
            <a:stretch>
              <a:fillRect b="-1733" l="0" r="0" t="-1733"/>
            </a:stretch>
          </a:blipFill>
          <a:ln>
            <a:noFill/>
          </a:ln>
        </p:spPr>
      </p:sp>
      <p:sp>
        <p:nvSpPr>
          <p:cNvPr id="126" name="Google Shape;126;p15"/>
          <p:cNvSpPr txBox="1"/>
          <p:nvPr/>
        </p:nvSpPr>
        <p:spPr>
          <a:xfrm>
            <a:off x="3473009" y="1316027"/>
            <a:ext cx="11585463" cy="897588"/>
          </a:xfrm>
          <a:prstGeom prst="rect">
            <a:avLst/>
          </a:prstGeom>
          <a:noFill/>
          <a:ln>
            <a:noFill/>
          </a:ln>
        </p:spPr>
        <p:txBody>
          <a:bodyPr anchorCtr="0" anchor="t" bIns="0" lIns="0" spcFirstLastPara="1" rIns="0" wrap="square" tIns="0">
            <a:spAutoFit/>
          </a:bodyPr>
          <a:lstStyle/>
          <a:p>
            <a:pPr indent="0" lvl="0" marL="0" marR="0" rtl="0" algn="ctr">
              <a:lnSpc>
                <a:spcPct val="101003"/>
              </a:lnSpc>
              <a:spcBef>
                <a:spcPts val="0"/>
              </a:spcBef>
              <a:spcAft>
                <a:spcPts val="0"/>
              </a:spcAft>
              <a:buNone/>
            </a:pPr>
            <a:r>
              <a:rPr b="0" i="0" lang="en-US" sz="6676" u="none" cap="none" strike="noStrike">
                <a:solidFill>
                  <a:srgbClr val="FFFFFF"/>
                </a:solidFill>
                <a:latin typeface="Arial"/>
                <a:ea typeface="Arial"/>
                <a:cs typeface="Arial"/>
                <a:sym typeface="Arial"/>
              </a:rPr>
              <a:t>INTRODUCTION</a:t>
            </a:r>
            <a:endParaRPr/>
          </a:p>
        </p:txBody>
      </p:sp>
      <p:sp>
        <p:nvSpPr>
          <p:cNvPr id="127" name="Google Shape;127;p15"/>
          <p:cNvSpPr txBox="1"/>
          <p:nvPr/>
        </p:nvSpPr>
        <p:spPr>
          <a:xfrm>
            <a:off x="754783" y="3266794"/>
            <a:ext cx="8115300" cy="795484"/>
          </a:xfrm>
          <a:prstGeom prst="rect">
            <a:avLst/>
          </a:prstGeom>
          <a:noFill/>
          <a:ln>
            <a:noFill/>
          </a:ln>
        </p:spPr>
        <p:txBody>
          <a:bodyPr anchorCtr="0" anchor="t" bIns="0" lIns="0" spcFirstLastPara="1" rIns="0" wrap="square" tIns="0">
            <a:spAutoFit/>
          </a:bodyPr>
          <a:lstStyle/>
          <a:p>
            <a:pPr indent="0" lvl="0" marL="0" marR="0" rtl="0" algn="l">
              <a:lnSpc>
                <a:spcPct val="174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74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28" name="Google Shape;128;p15"/>
          <p:cNvSpPr txBox="1"/>
          <p:nvPr/>
        </p:nvSpPr>
        <p:spPr>
          <a:xfrm>
            <a:off x="754783" y="2599434"/>
            <a:ext cx="9065819" cy="5050032"/>
          </a:xfrm>
          <a:prstGeom prst="rect">
            <a:avLst/>
          </a:prstGeom>
          <a:noFill/>
          <a:ln>
            <a:noFill/>
          </a:ln>
        </p:spPr>
        <p:txBody>
          <a:bodyPr anchorCtr="0" anchor="t" bIns="0" lIns="0" spcFirstLastPara="1" rIns="0" wrap="square" tIns="0">
            <a:spAutoFit/>
          </a:bodyPr>
          <a:lstStyle/>
          <a:p>
            <a:pPr indent="0" lvl="0" marL="0" marR="0" rtl="0" algn="l">
              <a:lnSpc>
                <a:spcPct val="138004"/>
              </a:lnSpc>
              <a:spcBef>
                <a:spcPts val="0"/>
              </a:spcBef>
              <a:spcAft>
                <a:spcPts val="0"/>
              </a:spcAft>
              <a:buNone/>
            </a:pPr>
            <a:r>
              <a:rPr b="0" i="0" lang="en-US" sz="2105" u="none" cap="none" strike="noStrike">
                <a:solidFill>
                  <a:srgbClr val="FFFFFF"/>
                </a:solidFill>
                <a:latin typeface="Montserrat Light"/>
                <a:ea typeface="Montserrat Light"/>
                <a:cs typeface="Montserrat Light"/>
                <a:sym typeface="Montserrat Light"/>
              </a:rPr>
              <a:t>Our project originated from a freelancing platform. </a:t>
            </a:r>
            <a:endParaRPr/>
          </a:p>
          <a:p>
            <a:pPr indent="0" lvl="0" marL="0" marR="0" rtl="0" algn="l">
              <a:lnSpc>
                <a:spcPct val="138004"/>
              </a:lnSpc>
              <a:spcBef>
                <a:spcPts val="0"/>
              </a:spcBef>
              <a:spcAft>
                <a:spcPts val="0"/>
              </a:spcAft>
              <a:buNone/>
            </a:pPr>
            <a:r>
              <a:rPr b="0" i="0" lang="en-US" sz="2105" u="none" cap="none" strike="noStrike">
                <a:solidFill>
                  <a:srgbClr val="FFFFFF"/>
                </a:solidFill>
                <a:latin typeface="Montserrat Light"/>
                <a:ea typeface="Montserrat Light"/>
                <a:cs typeface="Montserrat Light"/>
                <a:sym typeface="Montserrat Light"/>
              </a:rPr>
              <a:t>The project was selected based on several factors:</a:t>
            </a:r>
            <a:endParaRPr/>
          </a:p>
          <a:p>
            <a:pPr indent="0" lvl="0" marL="0" marR="0" rtl="0" algn="l">
              <a:lnSpc>
                <a:spcPct val="111781"/>
              </a:lnSpc>
              <a:spcBef>
                <a:spcPts val="0"/>
              </a:spcBef>
              <a:spcAft>
                <a:spcPts val="0"/>
              </a:spcAft>
              <a:buNone/>
            </a:pPr>
            <a:r>
              <a:t/>
            </a:r>
            <a:endParaRPr b="0" i="0" sz="2105" u="none" cap="none" strike="noStrike">
              <a:solidFill>
                <a:srgbClr val="FFFFFF"/>
              </a:solidFill>
              <a:latin typeface="Montserrat Light"/>
              <a:ea typeface="Montserrat Light"/>
              <a:cs typeface="Montserrat Light"/>
              <a:sym typeface="Montserrat Light"/>
            </a:endParaRPr>
          </a:p>
          <a:p>
            <a:pPr indent="-205685" lvl="1" marL="411370" marR="0" rtl="0" algn="l">
              <a:lnSpc>
                <a:spcPct val="138077"/>
              </a:lnSpc>
              <a:spcBef>
                <a:spcPts val="0"/>
              </a:spcBef>
              <a:spcAft>
                <a:spcPts val="0"/>
              </a:spcAft>
              <a:buClr>
                <a:srgbClr val="FFFFFF"/>
              </a:buClr>
              <a:buSzPts val="1904"/>
              <a:buFont typeface="Arial"/>
              <a:buChar char="•"/>
            </a:pPr>
            <a:r>
              <a:rPr b="1" i="0" lang="en-US" sz="1904" u="sng" cap="none" strike="noStrike">
                <a:solidFill>
                  <a:srgbClr val="FFFFFF"/>
                </a:solidFill>
                <a:latin typeface="Montserrat"/>
                <a:ea typeface="Montserrat"/>
                <a:cs typeface="Montserrat"/>
                <a:sym typeface="Montserrat"/>
              </a:rPr>
              <a:t>Skill Alignment: </a:t>
            </a:r>
            <a:r>
              <a:rPr b="0" i="0" lang="en-US" sz="1904" u="none" cap="none" strike="noStrike">
                <a:solidFill>
                  <a:srgbClr val="FFFFFF"/>
                </a:solidFill>
                <a:latin typeface="Montserrat Light"/>
                <a:ea typeface="Montserrat Light"/>
                <a:cs typeface="Montserrat Light"/>
                <a:sym typeface="Montserrat Light"/>
              </a:rPr>
              <a:t>The project's requirements, specifically in machine learning, neural networks, and image processing, aligned perfectly with our team's expertise and interests.</a:t>
            </a:r>
            <a:endParaRPr/>
          </a:p>
          <a:p>
            <a:pPr indent="-205685" lvl="1" marL="411370" marR="0" rtl="0" algn="l">
              <a:lnSpc>
                <a:spcPct val="138077"/>
              </a:lnSpc>
              <a:spcBef>
                <a:spcPts val="0"/>
              </a:spcBef>
              <a:spcAft>
                <a:spcPts val="0"/>
              </a:spcAft>
              <a:buClr>
                <a:srgbClr val="FFFFFF"/>
              </a:buClr>
              <a:buSzPts val="1904"/>
              <a:buFont typeface="Arial"/>
              <a:buChar char="•"/>
            </a:pPr>
            <a:r>
              <a:rPr b="1" i="0" lang="en-US" sz="1904" u="sng" cap="none" strike="noStrike">
                <a:solidFill>
                  <a:srgbClr val="FFFFFF"/>
                </a:solidFill>
                <a:latin typeface="Montserrat"/>
                <a:ea typeface="Montserrat"/>
                <a:cs typeface="Montserrat"/>
                <a:sym typeface="Montserrat"/>
              </a:rPr>
              <a:t>Project Scope:</a:t>
            </a:r>
            <a:r>
              <a:rPr b="0" i="0" lang="en-US" sz="1904" u="none" cap="none" strike="noStrike">
                <a:solidFill>
                  <a:srgbClr val="FFFFFF"/>
                </a:solidFill>
                <a:latin typeface="Montserrat Light"/>
                <a:ea typeface="Montserrat Light"/>
                <a:cs typeface="Montserrat Light"/>
                <a:sym typeface="Montserrat Light"/>
              </a:rPr>
              <a:t> The project's scope, focusing on classifying animal images from CAPTCHAs, was manageable and offered a clear objective.</a:t>
            </a:r>
            <a:endParaRPr/>
          </a:p>
          <a:p>
            <a:pPr indent="-205685" lvl="1" marL="411370" marR="0" rtl="0" algn="l">
              <a:lnSpc>
                <a:spcPct val="138077"/>
              </a:lnSpc>
              <a:spcBef>
                <a:spcPts val="0"/>
              </a:spcBef>
              <a:spcAft>
                <a:spcPts val="0"/>
              </a:spcAft>
              <a:buClr>
                <a:srgbClr val="FFFFFF"/>
              </a:buClr>
              <a:buSzPts val="1904"/>
              <a:buFont typeface="Arial"/>
              <a:buChar char="•"/>
            </a:pPr>
            <a:r>
              <a:rPr b="1" i="0" lang="en-US" sz="1904" u="sng" cap="none" strike="noStrike">
                <a:solidFill>
                  <a:srgbClr val="FFFFFF"/>
                </a:solidFill>
                <a:latin typeface="Montserrat"/>
                <a:ea typeface="Montserrat"/>
                <a:cs typeface="Montserrat"/>
                <a:sym typeface="Montserrat"/>
              </a:rPr>
              <a:t>Client Requirements: </a:t>
            </a:r>
            <a:r>
              <a:rPr b="0" i="0" lang="en-US" sz="1904" u="none" cap="none" strike="noStrike">
                <a:solidFill>
                  <a:srgbClr val="FFFFFF"/>
                </a:solidFill>
                <a:latin typeface="Montserrat Light"/>
                <a:ea typeface="Montserrat Light"/>
                <a:cs typeface="Montserrat Light"/>
                <a:sym typeface="Montserrat Light"/>
              </a:rPr>
              <a:t>The client's detailed description of the project, including the desired skills and expected deliverables, provided a solid foundation for our proposal.</a:t>
            </a:r>
            <a:endParaRPr/>
          </a:p>
          <a:p>
            <a:pPr indent="-205685" lvl="1" marL="411370" marR="0" rtl="0" algn="l">
              <a:lnSpc>
                <a:spcPct val="138077"/>
              </a:lnSpc>
              <a:spcBef>
                <a:spcPts val="0"/>
              </a:spcBef>
              <a:spcAft>
                <a:spcPts val="0"/>
              </a:spcAft>
              <a:buClr>
                <a:srgbClr val="FFFFFF"/>
              </a:buClr>
              <a:buSzPts val="1904"/>
              <a:buFont typeface="Arial"/>
              <a:buChar char="•"/>
            </a:pPr>
            <a:r>
              <a:rPr b="1" i="0" lang="en-US" sz="1904" u="sng" cap="none" strike="noStrike">
                <a:solidFill>
                  <a:srgbClr val="FFFFFF"/>
                </a:solidFill>
                <a:latin typeface="Montserrat"/>
                <a:ea typeface="Montserrat"/>
                <a:cs typeface="Montserrat"/>
                <a:sym typeface="Montserrat"/>
              </a:rPr>
              <a:t>Potential Impact:</a:t>
            </a:r>
            <a:r>
              <a:rPr b="0" i="0" lang="en-US" sz="1904" u="none" cap="none" strike="noStrike">
                <a:solidFill>
                  <a:srgbClr val="FFFFFF"/>
                </a:solidFill>
                <a:latin typeface="Montserrat Light"/>
                <a:ea typeface="Montserrat Light"/>
                <a:cs typeface="Montserrat Light"/>
                <a:sym typeface="Montserrat Light"/>
              </a:rPr>
              <a:t> We believed that successfully completing this project could contribute to advancements in CAPTCHA cracking and potentially have implications for security and accessibility.</a:t>
            </a:r>
            <a:endParaRPr/>
          </a:p>
          <a:p>
            <a:pPr indent="0" lvl="0" marL="0" marR="0" rtl="0" algn="l">
              <a:lnSpc>
                <a:spcPct val="138005"/>
              </a:lnSpc>
              <a:spcBef>
                <a:spcPts val="0"/>
              </a:spcBef>
              <a:spcAft>
                <a:spcPts val="0"/>
              </a:spcAft>
              <a:buNone/>
            </a:pPr>
            <a:r>
              <a:t/>
            </a:r>
            <a:endParaRPr b="0" i="0" sz="1904" u="none" cap="none" strike="noStrike">
              <a:solidFill>
                <a:srgbClr val="FFFFFF"/>
              </a:solidFill>
              <a:latin typeface="Montserrat Light"/>
              <a:ea typeface="Montserrat Light"/>
              <a:cs typeface="Montserrat Light"/>
              <a:sym typeface="Montserrat Light"/>
            </a:endParaRPr>
          </a:p>
        </p:txBody>
      </p:sp>
      <p:sp>
        <p:nvSpPr>
          <p:cNvPr id="129" name="Google Shape;129;p15"/>
          <p:cNvSpPr txBox="1"/>
          <p:nvPr/>
        </p:nvSpPr>
        <p:spPr>
          <a:xfrm>
            <a:off x="12146856" y="9798194"/>
            <a:ext cx="3890462" cy="256082"/>
          </a:xfrm>
          <a:prstGeom prst="rect">
            <a:avLst/>
          </a:prstGeom>
          <a:noFill/>
          <a:ln>
            <a:noFill/>
          </a:ln>
        </p:spPr>
        <p:txBody>
          <a:bodyPr anchorCtr="0" anchor="t" bIns="0" lIns="0" spcFirstLastPara="1" rIns="0" wrap="square" tIns="0">
            <a:spAutoFit/>
          </a:bodyPr>
          <a:lstStyle/>
          <a:p>
            <a:pPr indent="0" lvl="0" marL="0" marR="0" rtl="0" algn="l">
              <a:lnSpc>
                <a:spcPct val="130006"/>
              </a:lnSpc>
              <a:spcBef>
                <a:spcPts val="0"/>
              </a:spcBef>
              <a:spcAft>
                <a:spcPts val="0"/>
              </a:spcAft>
              <a:buNone/>
            </a:pPr>
            <a:r>
              <a:rPr b="0" i="0" lang="en-US" sz="1563" u="none" cap="none" strike="noStrike">
                <a:solidFill>
                  <a:srgbClr val="FFFFFF"/>
                </a:solidFill>
                <a:latin typeface="Sanchez"/>
                <a:ea typeface="Sanchez"/>
                <a:cs typeface="Sanchez"/>
                <a:sym typeface="Sanchez"/>
              </a:rPr>
              <a:t>ANGELO BREWING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6"/>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57" l="0" r="0" t="-9258"/>
            </a:stretch>
          </a:blipFill>
          <a:ln>
            <a:noFill/>
          </a:ln>
        </p:spPr>
      </p:sp>
      <p:sp>
        <p:nvSpPr>
          <p:cNvPr id="135" name="Google Shape;135;p16"/>
          <p:cNvSpPr/>
          <p:nvPr/>
        </p:nvSpPr>
        <p:spPr>
          <a:xfrm>
            <a:off x="0" y="7532370"/>
            <a:ext cx="18288000" cy="3451860"/>
          </a:xfrm>
          <a:custGeom>
            <a:rect b="b" l="l" r="r" t="t"/>
            <a:pathLst>
              <a:path extrusionOk="0" h="3451860" w="18288000">
                <a:moveTo>
                  <a:pt x="0" y="0"/>
                </a:moveTo>
                <a:lnTo>
                  <a:pt x="18288000" y="0"/>
                </a:lnTo>
                <a:lnTo>
                  <a:pt x="18288000" y="3451860"/>
                </a:lnTo>
                <a:lnTo>
                  <a:pt x="0" y="3451860"/>
                </a:lnTo>
                <a:lnTo>
                  <a:pt x="0" y="0"/>
                </a:lnTo>
                <a:close/>
              </a:path>
            </a:pathLst>
          </a:custGeom>
          <a:blipFill rotWithShape="1">
            <a:blip r:embed="rId4">
              <a:alphaModFix/>
            </a:blip>
            <a:stretch>
              <a:fillRect b="0" l="0" r="0" t="0"/>
            </a:stretch>
          </a:blipFill>
          <a:ln>
            <a:noFill/>
          </a:ln>
        </p:spPr>
      </p:sp>
      <p:sp>
        <p:nvSpPr>
          <p:cNvPr id="136" name="Google Shape;136;p16"/>
          <p:cNvSpPr txBox="1"/>
          <p:nvPr/>
        </p:nvSpPr>
        <p:spPr>
          <a:xfrm>
            <a:off x="3351269" y="1316027"/>
            <a:ext cx="11585463" cy="897588"/>
          </a:xfrm>
          <a:prstGeom prst="rect">
            <a:avLst/>
          </a:prstGeom>
          <a:noFill/>
          <a:ln>
            <a:noFill/>
          </a:ln>
        </p:spPr>
        <p:txBody>
          <a:bodyPr anchorCtr="0" anchor="t" bIns="0" lIns="0" spcFirstLastPara="1" rIns="0" wrap="square" tIns="0">
            <a:spAutoFit/>
          </a:bodyPr>
          <a:lstStyle/>
          <a:p>
            <a:pPr indent="0" lvl="0" marL="0" marR="0" rtl="0" algn="ctr">
              <a:lnSpc>
                <a:spcPct val="101003"/>
              </a:lnSpc>
              <a:spcBef>
                <a:spcPts val="0"/>
              </a:spcBef>
              <a:spcAft>
                <a:spcPts val="0"/>
              </a:spcAft>
              <a:buNone/>
            </a:pPr>
            <a:r>
              <a:rPr b="0" i="0" lang="en-US" sz="6676" u="none" cap="none" strike="noStrike">
                <a:solidFill>
                  <a:srgbClr val="FFFFFF"/>
                </a:solidFill>
                <a:latin typeface="Arial"/>
                <a:ea typeface="Arial"/>
                <a:cs typeface="Arial"/>
                <a:sym typeface="Arial"/>
              </a:rPr>
              <a:t>OUR PROJRCT</a:t>
            </a:r>
            <a:endParaRPr/>
          </a:p>
        </p:txBody>
      </p:sp>
      <p:sp>
        <p:nvSpPr>
          <p:cNvPr id="137" name="Google Shape;137;p16"/>
          <p:cNvSpPr/>
          <p:nvPr/>
        </p:nvSpPr>
        <p:spPr>
          <a:xfrm>
            <a:off x="1028700" y="1028700"/>
            <a:ext cx="3167213" cy="1357943"/>
          </a:xfrm>
          <a:custGeom>
            <a:rect b="b" l="l" r="r" t="t"/>
            <a:pathLst>
              <a:path extrusionOk="0" h="1357943" w="3167213">
                <a:moveTo>
                  <a:pt x="0" y="0"/>
                </a:moveTo>
                <a:lnTo>
                  <a:pt x="3167213" y="0"/>
                </a:lnTo>
                <a:lnTo>
                  <a:pt x="3167213" y="1357943"/>
                </a:lnTo>
                <a:lnTo>
                  <a:pt x="0" y="1357943"/>
                </a:lnTo>
                <a:lnTo>
                  <a:pt x="0" y="0"/>
                </a:lnTo>
                <a:close/>
              </a:path>
            </a:pathLst>
          </a:custGeom>
          <a:blipFill rotWithShape="1">
            <a:blip r:embed="rId5">
              <a:alphaModFix/>
            </a:blip>
            <a:stretch>
              <a:fillRect b="0" l="0" r="0" t="0"/>
            </a:stretch>
          </a:blipFill>
          <a:ln>
            <a:noFill/>
          </a:ln>
        </p:spPr>
      </p:sp>
      <p:sp>
        <p:nvSpPr>
          <p:cNvPr id="138" name="Google Shape;138;p16"/>
          <p:cNvSpPr/>
          <p:nvPr/>
        </p:nvSpPr>
        <p:spPr>
          <a:xfrm flipH="1">
            <a:off x="14092087" y="1028700"/>
            <a:ext cx="3167213" cy="1357943"/>
          </a:xfrm>
          <a:custGeom>
            <a:rect b="b" l="l" r="r" t="t"/>
            <a:pathLst>
              <a:path extrusionOk="0" h="1357943" w="3167213">
                <a:moveTo>
                  <a:pt x="3167213" y="0"/>
                </a:moveTo>
                <a:lnTo>
                  <a:pt x="0" y="0"/>
                </a:lnTo>
                <a:lnTo>
                  <a:pt x="0" y="1357943"/>
                </a:lnTo>
                <a:lnTo>
                  <a:pt x="3167213" y="1357943"/>
                </a:lnTo>
                <a:lnTo>
                  <a:pt x="3167213" y="0"/>
                </a:lnTo>
                <a:close/>
              </a:path>
            </a:pathLst>
          </a:custGeom>
          <a:blipFill rotWithShape="1">
            <a:blip r:embed="rId5">
              <a:alphaModFix/>
            </a:blip>
            <a:stretch>
              <a:fillRect b="0" l="0" r="0" t="0"/>
            </a:stretch>
          </a:blipFill>
          <a:ln>
            <a:noFill/>
          </a:ln>
        </p:spPr>
      </p:sp>
      <p:sp>
        <p:nvSpPr>
          <p:cNvPr id="139" name="Google Shape;139;p16"/>
          <p:cNvSpPr txBox="1"/>
          <p:nvPr/>
        </p:nvSpPr>
        <p:spPr>
          <a:xfrm>
            <a:off x="584049" y="3748396"/>
            <a:ext cx="17119901" cy="2365071"/>
          </a:xfrm>
          <a:prstGeom prst="rect">
            <a:avLst/>
          </a:prstGeom>
          <a:noFill/>
          <a:ln>
            <a:noFill/>
          </a:ln>
        </p:spPr>
        <p:txBody>
          <a:bodyPr anchorCtr="0" anchor="t" bIns="0" lIns="0" spcFirstLastPara="1" rIns="0" wrap="square" tIns="0">
            <a:spAutoFit/>
          </a:bodyPr>
          <a:lstStyle/>
          <a:p>
            <a:pPr indent="0" lvl="0" marL="0" marR="0" rtl="0" algn="ctr">
              <a:lnSpc>
                <a:spcPct val="139981"/>
              </a:lnSpc>
              <a:spcBef>
                <a:spcPts val="0"/>
              </a:spcBef>
              <a:spcAft>
                <a:spcPts val="0"/>
              </a:spcAft>
              <a:buNone/>
            </a:pPr>
            <a:r>
              <a:rPr b="1" i="0" lang="en-US" sz="3199" u="sng" cap="none" strike="noStrike">
                <a:solidFill>
                  <a:srgbClr val="8C52FF"/>
                </a:solidFill>
                <a:latin typeface="Arial"/>
                <a:ea typeface="Arial"/>
                <a:cs typeface="Arial"/>
                <a:sym typeface="Arial"/>
              </a:rPr>
              <a:t>CAPTCHA</a:t>
            </a:r>
            <a:endParaRPr/>
          </a:p>
          <a:p>
            <a:pPr indent="0" lvl="0" marL="0" marR="0" rtl="0" algn="ctr">
              <a:lnSpc>
                <a:spcPct val="140029"/>
              </a:lnSpc>
              <a:spcBef>
                <a:spcPts val="0"/>
              </a:spcBef>
              <a:spcAft>
                <a:spcPts val="0"/>
              </a:spcAft>
              <a:buNone/>
            </a:pPr>
            <a:r>
              <a:rPr b="1" i="0" lang="en-US" sz="2728" u="sng" cap="none" strike="noStrike">
                <a:solidFill>
                  <a:srgbClr val="8C52FF"/>
                </a:solidFill>
                <a:latin typeface="Arial"/>
                <a:ea typeface="Arial"/>
                <a:cs typeface="Arial"/>
                <a:sym typeface="Arial"/>
              </a:rPr>
              <a:t>(Completely Automated Public Turing test to tell Computers and Humans Apart)</a:t>
            </a:r>
            <a:endParaRPr/>
          </a:p>
          <a:p>
            <a:pPr indent="0" lvl="0" marL="0" marR="0" rtl="0" algn="l">
              <a:lnSpc>
                <a:spcPct val="140031"/>
              </a:lnSpc>
              <a:spcBef>
                <a:spcPts val="0"/>
              </a:spcBef>
              <a:spcAft>
                <a:spcPts val="0"/>
              </a:spcAft>
              <a:buNone/>
            </a:pPr>
            <a:r>
              <a:rPr b="0" i="0" lang="en-US" sz="2528" u="none" cap="none" strike="noStrike">
                <a:solidFill>
                  <a:srgbClr val="FFFFFF"/>
                </a:solidFill>
                <a:latin typeface="Arial"/>
                <a:ea typeface="Arial"/>
                <a:cs typeface="Arial"/>
                <a:sym typeface="Arial"/>
              </a:rPr>
              <a:t>Are visual puzzles often used to verify human interaction online. One common type of CAPTCHA involves identifying images of animals. These images can be challenging to decipher, especially for automated systems, due to factors like image distortion, noise, and the diversity of animal breeds.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7"/>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57" l="0" r="0" t="-9258"/>
            </a:stretch>
          </a:blipFill>
          <a:ln>
            <a:noFill/>
          </a:ln>
        </p:spPr>
      </p:sp>
      <p:sp>
        <p:nvSpPr>
          <p:cNvPr id="145" name="Google Shape;145;p17"/>
          <p:cNvSpPr/>
          <p:nvPr/>
        </p:nvSpPr>
        <p:spPr>
          <a:xfrm>
            <a:off x="0" y="7066113"/>
            <a:ext cx="18288000" cy="3451860"/>
          </a:xfrm>
          <a:custGeom>
            <a:rect b="b" l="l" r="r" t="t"/>
            <a:pathLst>
              <a:path extrusionOk="0" h="3451860" w="18288000">
                <a:moveTo>
                  <a:pt x="0" y="0"/>
                </a:moveTo>
                <a:lnTo>
                  <a:pt x="18288000" y="0"/>
                </a:lnTo>
                <a:lnTo>
                  <a:pt x="18288000" y="3451860"/>
                </a:lnTo>
                <a:lnTo>
                  <a:pt x="0" y="3451860"/>
                </a:lnTo>
                <a:lnTo>
                  <a:pt x="0" y="0"/>
                </a:lnTo>
                <a:close/>
              </a:path>
            </a:pathLst>
          </a:custGeom>
          <a:blipFill rotWithShape="1">
            <a:blip r:embed="rId4">
              <a:alphaModFix/>
            </a:blip>
            <a:stretch>
              <a:fillRect b="0" l="0" r="0" t="0"/>
            </a:stretch>
          </a:blipFill>
          <a:ln>
            <a:noFill/>
          </a:ln>
        </p:spPr>
      </p:sp>
      <p:sp>
        <p:nvSpPr>
          <p:cNvPr id="146" name="Google Shape;146;p17"/>
          <p:cNvSpPr txBox="1"/>
          <p:nvPr/>
        </p:nvSpPr>
        <p:spPr>
          <a:xfrm>
            <a:off x="3584820" y="1143000"/>
            <a:ext cx="11585463" cy="897588"/>
          </a:xfrm>
          <a:prstGeom prst="rect">
            <a:avLst/>
          </a:prstGeom>
          <a:noFill/>
          <a:ln>
            <a:noFill/>
          </a:ln>
        </p:spPr>
        <p:txBody>
          <a:bodyPr anchorCtr="0" anchor="t" bIns="0" lIns="0" spcFirstLastPara="1" rIns="0" wrap="square" tIns="0">
            <a:spAutoFit/>
          </a:bodyPr>
          <a:lstStyle/>
          <a:p>
            <a:pPr indent="0" lvl="0" marL="0" marR="0" rtl="0" algn="ctr">
              <a:lnSpc>
                <a:spcPct val="101003"/>
              </a:lnSpc>
              <a:spcBef>
                <a:spcPts val="0"/>
              </a:spcBef>
              <a:spcAft>
                <a:spcPts val="0"/>
              </a:spcAft>
              <a:buNone/>
            </a:pPr>
            <a:r>
              <a:rPr b="0" i="0" lang="en-US" sz="6676" u="none" cap="none" strike="noStrike">
                <a:solidFill>
                  <a:srgbClr val="FFFFFF"/>
                </a:solidFill>
                <a:latin typeface="Arial"/>
                <a:ea typeface="Arial"/>
                <a:cs typeface="Arial"/>
                <a:sym typeface="Arial"/>
              </a:rPr>
              <a:t>PROJECT GOAL</a:t>
            </a:r>
            <a:endParaRPr/>
          </a:p>
        </p:txBody>
      </p:sp>
      <p:sp>
        <p:nvSpPr>
          <p:cNvPr id="147" name="Google Shape;147;p17"/>
          <p:cNvSpPr txBox="1"/>
          <p:nvPr/>
        </p:nvSpPr>
        <p:spPr>
          <a:xfrm>
            <a:off x="1028700" y="2914622"/>
            <a:ext cx="16230600" cy="1298743"/>
          </a:xfrm>
          <a:prstGeom prst="rect">
            <a:avLst/>
          </a:prstGeom>
          <a:noFill/>
          <a:ln>
            <a:noFill/>
          </a:ln>
        </p:spPr>
        <p:txBody>
          <a:bodyPr anchorCtr="0" anchor="t" bIns="0" lIns="0" spcFirstLastPara="1" rIns="0" wrap="square" tIns="0">
            <a:spAutoFit/>
          </a:bodyPr>
          <a:lstStyle/>
          <a:p>
            <a:pPr indent="0" lvl="0" marL="0" marR="0" rtl="0" algn="l">
              <a:lnSpc>
                <a:spcPct val="139991"/>
              </a:lnSpc>
              <a:spcBef>
                <a:spcPts val="0"/>
              </a:spcBef>
              <a:spcAft>
                <a:spcPts val="0"/>
              </a:spcAft>
              <a:buNone/>
            </a:pPr>
            <a:r>
              <a:rPr b="0" i="0" lang="en-US" sz="2493" u="none" cap="none" strike="noStrike">
                <a:solidFill>
                  <a:srgbClr val="FFFFFF"/>
                </a:solidFill>
                <a:latin typeface="Arial"/>
                <a:ea typeface="Arial"/>
                <a:cs typeface="Arial"/>
                <a:sym typeface="Arial"/>
              </a:rPr>
              <a:t>The goal of this project is to develop a robust machine learning model that can effectively transform CAPTCHA images featuring animals into numerical vectors. These vectors will then be compared using appropriate similarity metrics to accurately determine if the images depict the same animal breed.</a:t>
            </a:r>
            <a:endParaRPr/>
          </a:p>
        </p:txBody>
      </p:sp>
      <p:sp>
        <p:nvSpPr>
          <p:cNvPr id="148" name="Google Shape;148;p17"/>
          <p:cNvSpPr/>
          <p:nvPr/>
        </p:nvSpPr>
        <p:spPr>
          <a:xfrm flipH="1">
            <a:off x="1061184" y="1028700"/>
            <a:ext cx="2440595" cy="1330124"/>
          </a:xfrm>
          <a:custGeom>
            <a:rect b="b" l="l" r="r" t="t"/>
            <a:pathLst>
              <a:path extrusionOk="0" h="1330124" w="2440595">
                <a:moveTo>
                  <a:pt x="2440595" y="0"/>
                </a:moveTo>
                <a:lnTo>
                  <a:pt x="0" y="0"/>
                </a:lnTo>
                <a:lnTo>
                  <a:pt x="0" y="1330124"/>
                </a:lnTo>
                <a:lnTo>
                  <a:pt x="2440595" y="1330124"/>
                </a:lnTo>
                <a:lnTo>
                  <a:pt x="2440595" y="0"/>
                </a:lnTo>
                <a:close/>
              </a:path>
            </a:pathLst>
          </a:custGeom>
          <a:blipFill rotWithShape="1">
            <a:blip r:embed="rId5">
              <a:alphaModFix/>
            </a:blip>
            <a:stretch>
              <a:fillRect b="0" l="0" r="0" t="0"/>
            </a:stretch>
          </a:blipFill>
          <a:ln>
            <a:noFill/>
          </a:ln>
        </p:spPr>
      </p:sp>
      <p:sp>
        <p:nvSpPr>
          <p:cNvPr id="149" name="Google Shape;149;p17"/>
          <p:cNvSpPr/>
          <p:nvPr/>
        </p:nvSpPr>
        <p:spPr>
          <a:xfrm>
            <a:off x="14818705" y="1028700"/>
            <a:ext cx="2440595" cy="1330124"/>
          </a:xfrm>
          <a:custGeom>
            <a:rect b="b" l="l" r="r" t="t"/>
            <a:pathLst>
              <a:path extrusionOk="0" h="1330124" w="2440595">
                <a:moveTo>
                  <a:pt x="0" y="0"/>
                </a:moveTo>
                <a:lnTo>
                  <a:pt x="2440595" y="0"/>
                </a:lnTo>
                <a:lnTo>
                  <a:pt x="2440595" y="1330124"/>
                </a:lnTo>
                <a:lnTo>
                  <a:pt x="0" y="1330124"/>
                </a:lnTo>
                <a:lnTo>
                  <a:pt x="0" y="0"/>
                </a:lnTo>
                <a:close/>
              </a:path>
            </a:pathLst>
          </a:custGeom>
          <a:blipFill rotWithShape="1">
            <a:blip r:embed="rId5">
              <a:alphaModFix/>
            </a:blip>
            <a:stretch>
              <a:fillRect b="0" l="0" r="0" t="0"/>
            </a:stretch>
          </a:blipFill>
          <a:ln>
            <a:noFill/>
          </a:ln>
        </p:spPr>
      </p:sp>
      <p:sp>
        <p:nvSpPr>
          <p:cNvPr id="150" name="Google Shape;150;p17"/>
          <p:cNvSpPr txBox="1"/>
          <p:nvPr/>
        </p:nvSpPr>
        <p:spPr>
          <a:xfrm>
            <a:off x="1028700" y="4769163"/>
            <a:ext cx="16230600" cy="2590985"/>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i="0" lang="en-US" sz="2542" u="none" cap="none" strike="noStrike">
                <a:solidFill>
                  <a:srgbClr val="FFFFFF"/>
                </a:solidFill>
                <a:latin typeface="Arial"/>
                <a:ea typeface="Arial"/>
                <a:cs typeface="Arial"/>
                <a:sym typeface="Arial"/>
              </a:rPr>
              <a:t>Key improvements:</a:t>
            </a:r>
            <a:endParaRPr/>
          </a:p>
          <a:p>
            <a:pPr indent="0" lvl="0" marL="0" marR="0" rtl="0" algn="l">
              <a:lnSpc>
                <a:spcPct val="140009"/>
              </a:lnSpc>
              <a:spcBef>
                <a:spcPts val="0"/>
              </a:spcBef>
              <a:spcAft>
                <a:spcPts val="0"/>
              </a:spcAft>
              <a:buNone/>
            </a:pPr>
            <a:r>
              <a:rPr b="0" i="0" lang="en-US" sz="2042" u="none" cap="none" strike="noStrike">
                <a:solidFill>
                  <a:srgbClr val="FFFFFF"/>
                </a:solidFill>
                <a:latin typeface="Arial"/>
                <a:ea typeface="Arial"/>
                <a:cs typeface="Arial"/>
                <a:sym typeface="Arial"/>
              </a:rPr>
              <a:t>Clarity: The prompt directly states the process of transforming images into vectors and comparing them.</a:t>
            </a:r>
            <a:endParaRPr/>
          </a:p>
          <a:p>
            <a:pPr indent="0" lvl="0" marL="0" marR="0" rtl="0" algn="l">
              <a:lnSpc>
                <a:spcPct val="140009"/>
              </a:lnSpc>
              <a:spcBef>
                <a:spcPts val="0"/>
              </a:spcBef>
              <a:spcAft>
                <a:spcPts val="0"/>
              </a:spcAft>
              <a:buNone/>
            </a:pPr>
            <a:r>
              <a:rPr b="0" i="0" lang="en-US" sz="2042" u="none" cap="none" strike="noStrike">
                <a:solidFill>
                  <a:srgbClr val="FFFFFF"/>
                </a:solidFill>
                <a:latin typeface="Arial"/>
                <a:ea typeface="Arial"/>
                <a:cs typeface="Arial"/>
                <a:sym typeface="Arial"/>
              </a:rPr>
              <a:t>Focus: The focus is on comparing vectors to determine if they belong to the same class (animal breed).</a:t>
            </a:r>
            <a:endParaRPr/>
          </a:p>
          <a:p>
            <a:pPr indent="0" lvl="0" marL="0" marR="0" rtl="0" algn="l">
              <a:lnSpc>
                <a:spcPct val="140009"/>
              </a:lnSpc>
              <a:spcBef>
                <a:spcPts val="0"/>
              </a:spcBef>
              <a:spcAft>
                <a:spcPts val="0"/>
              </a:spcAft>
              <a:buNone/>
            </a:pPr>
            <a:r>
              <a:rPr b="0" i="0" lang="en-US" sz="2042" u="none" cap="none" strike="noStrike">
                <a:solidFill>
                  <a:srgbClr val="FFFFFF"/>
                </a:solidFill>
                <a:latin typeface="Arial"/>
                <a:ea typeface="Arial"/>
                <a:cs typeface="Arial"/>
                <a:sym typeface="Arial"/>
              </a:rPr>
              <a:t>Conciseness: The sentence structure is streamlined for better readability.</a:t>
            </a:r>
            <a:endParaRPr/>
          </a:p>
          <a:p>
            <a:pPr indent="0" lvl="0" marL="0" marR="0" rtl="0" algn="l">
              <a:lnSpc>
                <a:spcPct val="140009"/>
              </a:lnSpc>
              <a:spcBef>
                <a:spcPts val="0"/>
              </a:spcBef>
              <a:spcAft>
                <a:spcPts val="0"/>
              </a:spcAft>
              <a:buNone/>
            </a:pPr>
            <a:r>
              <a:rPr b="0" i="0" lang="en-US" sz="2042" u="none" cap="none" strike="noStrike">
                <a:solidFill>
                  <a:srgbClr val="FFFFFF"/>
                </a:solidFill>
                <a:latin typeface="Arial"/>
                <a:ea typeface="Arial"/>
                <a:cs typeface="Arial"/>
                <a:sym typeface="Arial"/>
              </a:rPr>
              <a:t>This revised prompt provides a clear and focused statement of the project's objective, emphasizing the core steps of image transformation and vector comparison.</a:t>
            </a:r>
            <a:endParaRPr/>
          </a:p>
          <a:p>
            <a:pPr indent="0" lvl="0" marL="0" marR="0" rtl="0" algn="l">
              <a:lnSpc>
                <a:spcPct val="133153"/>
              </a:lnSpc>
              <a:spcBef>
                <a:spcPts val="0"/>
              </a:spcBef>
              <a:spcAft>
                <a:spcPts val="0"/>
              </a:spcAft>
              <a:buNone/>
            </a:pPr>
            <a:r>
              <a:t/>
            </a:r>
            <a:endParaRPr b="0" i="0" sz="2042" u="none" cap="none" strike="noStrike">
              <a:solidFill>
                <a:srgbClr val="FFFFF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8"/>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57" l="0" r="0" t="-9258"/>
            </a:stretch>
          </a:blipFill>
          <a:ln>
            <a:noFill/>
          </a:ln>
        </p:spPr>
      </p:sp>
      <p:sp>
        <p:nvSpPr>
          <p:cNvPr id="156" name="Google Shape;156;p18"/>
          <p:cNvSpPr/>
          <p:nvPr/>
        </p:nvSpPr>
        <p:spPr>
          <a:xfrm>
            <a:off x="0" y="7532370"/>
            <a:ext cx="18288000" cy="3451860"/>
          </a:xfrm>
          <a:custGeom>
            <a:rect b="b" l="l" r="r" t="t"/>
            <a:pathLst>
              <a:path extrusionOk="0" h="3451860" w="18288000">
                <a:moveTo>
                  <a:pt x="0" y="0"/>
                </a:moveTo>
                <a:lnTo>
                  <a:pt x="18288000" y="0"/>
                </a:lnTo>
                <a:lnTo>
                  <a:pt x="18288000" y="3451860"/>
                </a:lnTo>
                <a:lnTo>
                  <a:pt x="0" y="3451860"/>
                </a:lnTo>
                <a:lnTo>
                  <a:pt x="0" y="0"/>
                </a:lnTo>
                <a:close/>
              </a:path>
            </a:pathLst>
          </a:custGeom>
          <a:blipFill rotWithShape="1">
            <a:blip r:embed="rId4">
              <a:alphaModFix/>
            </a:blip>
            <a:stretch>
              <a:fillRect b="0" l="0" r="0" t="0"/>
            </a:stretch>
          </a:blipFill>
          <a:ln>
            <a:noFill/>
          </a:ln>
        </p:spPr>
      </p:sp>
      <p:sp>
        <p:nvSpPr>
          <p:cNvPr id="157" name="Google Shape;157;p18"/>
          <p:cNvSpPr txBox="1"/>
          <p:nvPr/>
        </p:nvSpPr>
        <p:spPr>
          <a:xfrm>
            <a:off x="3351269" y="1316027"/>
            <a:ext cx="11585463" cy="897588"/>
          </a:xfrm>
          <a:prstGeom prst="rect">
            <a:avLst/>
          </a:prstGeom>
          <a:noFill/>
          <a:ln>
            <a:noFill/>
          </a:ln>
        </p:spPr>
        <p:txBody>
          <a:bodyPr anchorCtr="0" anchor="t" bIns="0" lIns="0" spcFirstLastPara="1" rIns="0" wrap="square" tIns="0">
            <a:spAutoFit/>
          </a:bodyPr>
          <a:lstStyle/>
          <a:p>
            <a:pPr indent="0" lvl="0" marL="0" marR="0" rtl="0" algn="ctr">
              <a:lnSpc>
                <a:spcPct val="101003"/>
              </a:lnSpc>
              <a:spcBef>
                <a:spcPts val="0"/>
              </a:spcBef>
              <a:spcAft>
                <a:spcPts val="0"/>
              </a:spcAft>
              <a:buNone/>
            </a:pPr>
            <a:r>
              <a:rPr b="0" i="0" lang="en-US" sz="6676" u="none" cap="none" strike="noStrike">
                <a:solidFill>
                  <a:srgbClr val="FFFFFF"/>
                </a:solidFill>
                <a:latin typeface="Arial"/>
                <a:ea typeface="Arial"/>
                <a:cs typeface="Arial"/>
                <a:sym typeface="Arial"/>
              </a:rPr>
              <a:t>PROCESS</a:t>
            </a:r>
            <a:endParaRPr/>
          </a:p>
        </p:txBody>
      </p:sp>
      <p:sp>
        <p:nvSpPr>
          <p:cNvPr id="158" name="Google Shape;158;p18"/>
          <p:cNvSpPr txBox="1"/>
          <p:nvPr/>
        </p:nvSpPr>
        <p:spPr>
          <a:xfrm>
            <a:off x="1028700" y="2758241"/>
            <a:ext cx="16230600" cy="439742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i="0" lang="en-US" sz="2040" u="sng" cap="none" strike="noStrike">
                <a:solidFill>
                  <a:srgbClr val="FFFFFF"/>
                </a:solidFill>
                <a:latin typeface="Arial"/>
                <a:ea typeface="Arial"/>
                <a:cs typeface="Arial"/>
                <a:sym typeface="Arial"/>
              </a:rPr>
              <a:t>1. Data Preparation:</a:t>
            </a:r>
            <a:endParaRPr/>
          </a:p>
          <a:p>
            <a:pPr indent="-203891" lvl="1" marL="407782" marR="0" rtl="0" algn="just">
              <a:lnSpc>
                <a:spcPct val="140116"/>
              </a:lnSpc>
              <a:spcBef>
                <a:spcPts val="0"/>
              </a:spcBef>
              <a:spcAft>
                <a:spcPts val="0"/>
              </a:spcAft>
              <a:buClr>
                <a:srgbClr val="FFFFFF"/>
              </a:buClr>
              <a:buSzPts val="1887"/>
              <a:buFont typeface="Arial"/>
              <a:buChar char="•"/>
            </a:pPr>
            <a:r>
              <a:rPr b="0" i="0" lang="en-US" sz="1887" u="none" cap="none" strike="noStrike">
                <a:solidFill>
                  <a:srgbClr val="FFFFFF"/>
                </a:solidFill>
                <a:latin typeface="Arial"/>
                <a:ea typeface="Arial"/>
                <a:cs typeface="Arial"/>
                <a:sym typeface="Arial"/>
              </a:rPr>
              <a:t>Dataset Collection: Gather a large dataset of CAPTCHA images containing animals. Ensure the dataset is diverse, including various animal breeds, image distortions, and noise levels.</a:t>
            </a:r>
            <a:endParaRPr/>
          </a:p>
          <a:p>
            <a:pPr indent="-203891" lvl="1" marL="407782" marR="0" rtl="0" algn="just">
              <a:lnSpc>
                <a:spcPct val="140116"/>
              </a:lnSpc>
              <a:spcBef>
                <a:spcPts val="0"/>
              </a:spcBef>
              <a:spcAft>
                <a:spcPts val="0"/>
              </a:spcAft>
              <a:buClr>
                <a:srgbClr val="FFFFFF"/>
              </a:buClr>
              <a:buSzPts val="1887"/>
              <a:buFont typeface="Arial"/>
              <a:buChar char="•"/>
            </a:pPr>
            <a:r>
              <a:rPr b="0" i="0" lang="en-US" sz="1887" u="none" cap="none" strike="noStrike">
                <a:solidFill>
                  <a:srgbClr val="FFFFFF"/>
                </a:solidFill>
                <a:latin typeface="Arial"/>
                <a:ea typeface="Arial"/>
                <a:cs typeface="Arial"/>
                <a:sym typeface="Arial"/>
              </a:rPr>
              <a:t>Labeling: Assign labels to each image indicating the animal breed it depicts.</a:t>
            </a:r>
            <a:endParaRPr/>
          </a:p>
          <a:p>
            <a:pPr indent="-203891" lvl="1" marL="407782" marR="0" rtl="0" algn="just">
              <a:lnSpc>
                <a:spcPct val="140116"/>
              </a:lnSpc>
              <a:spcBef>
                <a:spcPts val="0"/>
              </a:spcBef>
              <a:spcAft>
                <a:spcPts val="0"/>
              </a:spcAft>
              <a:buClr>
                <a:srgbClr val="FFFFFF"/>
              </a:buClr>
              <a:buSzPts val="1887"/>
              <a:buFont typeface="Arial"/>
              <a:buChar char="•"/>
            </a:pPr>
            <a:r>
              <a:rPr b="0" i="0" lang="en-US" sz="1887" u="none" cap="none" strike="noStrike">
                <a:solidFill>
                  <a:srgbClr val="FFFFFF"/>
                </a:solidFill>
                <a:latin typeface="Arial"/>
                <a:ea typeface="Arial"/>
                <a:cs typeface="Arial"/>
                <a:sym typeface="Arial"/>
              </a:rPr>
              <a:t>Data Augmentation: Apply techniques like random cropping, rotation, and noise addition to increase the dataset's size and improve model generalization.</a:t>
            </a:r>
            <a:endParaRPr/>
          </a:p>
          <a:p>
            <a:pPr indent="0" lvl="0" marL="0" marR="0" rtl="0" algn="just">
              <a:lnSpc>
                <a:spcPct val="140042"/>
              </a:lnSpc>
              <a:spcBef>
                <a:spcPts val="0"/>
              </a:spcBef>
              <a:spcAft>
                <a:spcPts val="0"/>
              </a:spcAft>
              <a:buNone/>
            </a:pPr>
            <a:r>
              <a:t/>
            </a:r>
            <a:endParaRPr b="0" i="0" sz="1887" u="none" cap="none" strike="noStrike">
              <a:solidFill>
                <a:srgbClr val="FFFFFF"/>
              </a:solidFill>
              <a:latin typeface="Arial"/>
              <a:ea typeface="Arial"/>
              <a:cs typeface="Arial"/>
              <a:sym typeface="Arial"/>
            </a:endParaRPr>
          </a:p>
          <a:p>
            <a:pPr indent="0" lvl="0" marL="0" marR="0" rtl="0" algn="just">
              <a:lnSpc>
                <a:spcPct val="140038"/>
              </a:lnSpc>
              <a:spcBef>
                <a:spcPts val="0"/>
              </a:spcBef>
              <a:spcAft>
                <a:spcPts val="0"/>
              </a:spcAft>
              <a:buNone/>
            </a:pPr>
            <a:r>
              <a:rPr b="1" i="0" lang="en-US" sz="2078" u="sng" cap="none" strike="noStrike">
                <a:solidFill>
                  <a:srgbClr val="FFFFFF"/>
                </a:solidFill>
                <a:latin typeface="Arial"/>
                <a:ea typeface="Arial"/>
                <a:cs typeface="Arial"/>
                <a:sym typeface="Arial"/>
              </a:rPr>
              <a:t>2. Siamese Network Architecture:</a:t>
            </a:r>
            <a:endParaRPr/>
          </a:p>
          <a:p>
            <a:pPr indent="-203891" lvl="1" marL="407782" marR="0" rtl="0" algn="just">
              <a:lnSpc>
                <a:spcPct val="140116"/>
              </a:lnSpc>
              <a:spcBef>
                <a:spcPts val="0"/>
              </a:spcBef>
              <a:spcAft>
                <a:spcPts val="0"/>
              </a:spcAft>
              <a:buClr>
                <a:srgbClr val="FFFFFF"/>
              </a:buClr>
              <a:buSzPts val="1887"/>
              <a:buFont typeface="Arial"/>
              <a:buChar char="•"/>
            </a:pPr>
            <a:r>
              <a:rPr b="0" i="0" lang="en-US" sz="1887" u="none" cap="none" strike="noStrike">
                <a:solidFill>
                  <a:srgbClr val="FFFFFF"/>
                </a:solidFill>
                <a:latin typeface="Arial"/>
                <a:ea typeface="Arial"/>
                <a:cs typeface="Arial"/>
                <a:sym typeface="Arial"/>
              </a:rPr>
              <a:t>CNN Backbone: Use a pre-trained convolutional neural network (CNN) architecture, such as VGG or ResNet, as the backbone of the Siamese network. The CNN will extract high-level features from the input images.</a:t>
            </a:r>
            <a:endParaRPr/>
          </a:p>
          <a:p>
            <a:pPr indent="-203891" lvl="1" marL="407782" marR="0" rtl="0" algn="just">
              <a:lnSpc>
                <a:spcPct val="140116"/>
              </a:lnSpc>
              <a:spcBef>
                <a:spcPts val="0"/>
              </a:spcBef>
              <a:spcAft>
                <a:spcPts val="0"/>
              </a:spcAft>
              <a:buClr>
                <a:srgbClr val="FFFFFF"/>
              </a:buClr>
              <a:buSzPts val="1887"/>
              <a:buFont typeface="Arial"/>
              <a:buChar char="•"/>
            </a:pPr>
            <a:r>
              <a:rPr b="0" i="0" lang="en-US" sz="1887" u="none" cap="none" strike="noStrike">
                <a:solidFill>
                  <a:srgbClr val="FFFFFF"/>
                </a:solidFill>
                <a:latin typeface="Arial"/>
                <a:ea typeface="Arial"/>
                <a:cs typeface="Arial"/>
                <a:sym typeface="Arial"/>
              </a:rPr>
              <a:t>Twin Networks: Create two identical copies of the CNN backbone, each referred to as a twin network. These networks will process each input image independently.</a:t>
            </a:r>
            <a:endParaRPr/>
          </a:p>
          <a:p>
            <a:pPr indent="-203891" lvl="1" marL="407782" marR="0" rtl="0" algn="just">
              <a:lnSpc>
                <a:spcPct val="140116"/>
              </a:lnSpc>
              <a:spcBef>
                <a:spcPts val="0"/>
              </a:spcBef>
              <a:spcAft>
                <a:spcPts val="0"/>
              </a:spcAft>
              <a:buClr>
                <a:srgbClr val="FFFFFF"/>
              </a:buClr>
              <a:buSzPts val="1887"/>
              <a:buFont typeface="Arial"/>
              <a:buChar char="•"/>
            </a:pPr>
            <a:r>
              <a:rPr b="0" i="0" lang="en-US" sz="1887" u="none" cap="none" strike="noStrike">
                <a:solidFill>
                  <a:srgbClr val="FFFFFF"/>
                </a:solidFill>
                <a:latin typeface="Arial"/>
                <a:ea typeface="Arial"/>
                <a:cs typeface="Arial"/>
                <a:sym typeface="Arial"/>
              </a:rPr>
              <a:t>Similarity Metric: Choose a suitable similarity metric, such as Euclidean distance or cosine similarity, to measure the distance between the feature vectors extracted by the twin networks.</a:t>
            </a:r>
            <a:endParaRPr/>
          </a:p>
        </p:txBody>
      </p:sp>
      <p:sp>
        <p:nvSpPr>
          <p:cNvPr id="159" name="Google Shape;159;p18"/>
          <p:cNvSpPr/>
          <p:nvPr/>
        </p:nvSpPr>
        <p:spPr>
          <a:xfrm>
            <a:off x="1028700" y="1028700"/>
            <a:ext cx="3167213" cy="1357943"/>
          </a:xfrm>
          <a:custGeom>
            <a:rect b="b" l="l" r="r" t="t"/>
            <a:pathLst>
              <a:path extrusionOk="0" h="1357943" w="3167213">
                <a:moveTo>
                  <a:pt x="0" y="0"/>
                </a:moveTo>
                <a:lnTo>
                  <a:pt x="3167213" y="0"/>
                </a:lnTo>
                <a:lnTo>
                  <a:pt x="3167213" y="1357943"/>
                </a:lnTo>
                <a:lnTo>
                  <a:pt x="0" y="1357943"/>
                </a:lnTo>
                <a:lnTo>
                  <a:pt x="0" y="0"/>
                </a:lnTo>
                <a:close/>
              </a:path>
            </a:pathLst>
          </a:custGeom>
          <a:blipFill rotWithShape="1">
            <a:blip r:embed="rId5">
              <a:alphaModFix/>
            </a:blip>
            <a:stretch>
              <a:fillRect b="0" l="0" r="0" t="0"/>
            </a:stretch>
          </a:blipFill>
          <a:ln>
            <a:noFill/>
          </a:ln>
        </p:spPr>
      </p:sp>
      <p:sp>
        <p:nvSpPr>
          <p:cNvPr id="160" name="Google Shape;160;p18"/>
          <p:cNvSpPr/>
          <p:nvPr/>
        </p:nvSpPr>
        <p:spPr>
          <a:xfrm flipH="1">
            <a:off x="14092087" y="1028700"/>
            <a:ext cx="3167213" cy="1357943"/>
          </a:xfrm>
          <a:custGeom>
            <a:rect b="b" l="l" r="r" t="t"/>
            <a:pathLst>
              <a:path extrusionOk="0" h="1357943" w="3167213">
                <a:moveTo>
                  <a:pt x="3167213" y="0"/>
                </a:moveTo>
                <a:lnTo>
                  <a:pt x="0" y="0"/>
                </a:lnTo>
                <a:lnTo>
                  <a:pt x="0" y="1357943"/>
                </a:lnTo>
                <a:lnTo>
                  <a:pt x="3167213" y="1357943"/>
                </a:lnTo>
                <a:lnTo>
                  <a:pt x="3167213" y="0"/>
                </a:lnTo>
                <a:close/>
              </a:path>
            </a:pathLst>
          </a:custGeom>
          <a:blipFill rotWithShape="1">
            <a:blip r:embed="rId5">
              <a:alphaModFix/>
            </a:blip>
            <a:stretch>
              <a:fillRect b="0" l="0" r="0" t="0"/>
            </a:stretch>
          </a:blipFill>
          <a:ln>
            <a:noFill/>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011A"/>
        </a:solidFill>
      </p:bgPr>
    </p:bg>
    <p:spTree>
      <p:nvGrpSpPr>
        <p:cNvPr id="164" name="Shape 164"/>
        <p:cNvGrpSpPr/>
        <p:nvPr/>
      </p:nvGrpSpPr>
      <p:grpSpPr>
        <a:xfrm>
          <a:off x="0" y="0"/>
          <a:ext cx="0" cy="0"/>
          <a:chOff x="0" y="0"/>
          <a:chExt cx="0" cy="0"/>
        </a:xfrm>
      </p:grpSpPr>
      <p:sp>
        <p:nvSpPr>
          <p:cNvPr id="165" name="Google Shape;165;p19"/>
          <p:cNvSpPr txBox="1"/>
          <p:nvPr/>
        </p:nvSpPr>
        <p:spPr>
          <a:xfrm>
            <a:off x="9139238" y="1143000"/>
            <a:ext cx="9525" cy="894540"/>
          </a:xfrm>
          <a:prstGeom prst="rect">
            <a:avLst/>
          </a:prstGeom>
          <a:noFill/>
          <a:ln>
            <a:noFill/>
          </a:ln>
        </p:spPr>
        <p:txBody>
          <a:bodyPr anchorCtr="0" anchor="t" bIns="0" lIns="0" spcFirstLastPara="1" rIns="0" wrap="square" tIns="0">
            <a:spAutoFit/>
          </a:bodyPr>
          <a:lstStyle/>
          <a:p>
            <a:pPr indent="0" lvl="0" marL="0" marR="0" rtl="0" algn="ctr">
              <a:lnSpc>
                <a:spcPct val="374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66" name="Google Shape;166;p19"/>
          <p:cNvSpPr txBox="1"/>
          <p:nvPr/>
        </p:nvSpPr>
        <p:spPr>
          <a:xfrm>
            <a:off x="3351269" y="1316027"/>
            <a:ext cx="11585463" cy="897588"/>
          </a:xfrm>
          <a:prstGeom prst="rect">
            <a:avLst/>
          </a:prstGeom>
          <a:noFill/>
          <a:ln>
            <a:noFill/>
          </a:ln>
        </p:spPr>
        <p:txBody>
          <a:bodyPr anchorCtr="0" anchor="t" bIns="0" lIns="0" spcFirstLastPara="1" rIns="0" wrap="square" tIns="0">
            <a:spAutoFit/>
          </a:bodyPr>
          <a:lstStyle/>
          <a:p>
            <a:pPr indent="0" lvl="0" marL="0" marR="0" rtl="0" algn="ctr">
              <a:lnSpc>
                <a:spcPct val="101003"/>
              </a:lnSpc>
              <a:spcBef>
                <a:spcPts val="0"/>
              </a:spcBef>
              <a:spcAft>
                <a:spcPts val="0"/>
              </a:spcAft>
              <a:buNone/>
            </a:pPr>
            <a:r>
              <a:rPr b="0" i="0" lang="en-US" sz="6676" u="none" cap="none" strike="noStrike">
                <a:solidFill>
                  <a:srgbClr val="FFFFFF"/>
                </a:solidFill>
                <a:latin typeface="Arial"/>
                <a:ea typeface="Arial"/>
                <a:cs typeface="Arial"/>
                <a:sym typeface="Arial"/>
              </a:rPr>
              <a:t>PROCESS</a:t>
            </a:r>
            <a:endParaRPr/>
          </a:p>
        </p:txBody>
      </p:sp>
      <p:sp>
        <p:nvSpPr>
          <p:cNvPr id="167" name="Google Shape;167;p19"/>
          <p:cNvSpPr/>
          <p:nvPr/>
        </p:nvSpPr>
        <p:spPr>
          <a:xfrm>
            <a:off x="1028700" y="1028700"/>
            <a:ext cx="3167213" cy="1357943"/>
          </a:xfrm>
          <a:custGeom>
            <a:rect b="b" l="l" r="r" t="t"/>
            <a:pathLst>
              <a:path extrusionOk="0" h="1357943" w="3167213">
                <a:moveTo>
                  <a:pt x="0" y="0"/>
                </a:moveTo>
                <a:lnTo>
                  <a:pt x="3167213" y="0"/>
                </a:lnTo>
                <a:lnTo>
                  <a:pt x="3167213" y="1357943"/>
                </a:lnTo>
                <a:lnTo>
                  <a:pt x="0" y="1357943"/>
                </a:lnTo>
                <a:lnTo>
                  <a:pt x="0" y="0"/>
                </a:lnTo>
                <a:close/>
              </a:path>
            </a:pathLst>
          </a:custGeom>
          <a:blipFill rotWithShape="1">
            <a:blip r:embed="rId3">
              <a:alphaModFix/>
            </a:blip>
            <a:stretch>
              <a:fillRect b="0" l="0" r="0" t="0"/>
            </a:stretch>
          </a:blipFill>
          <a:ln>
            <a:noFill/>
          </a:ln>
        </p:spPr>
      </p:sp>
      <p:sp>
        <p:nvSpPr>
          <p:cNvPr id="168" name="Google Shape;168;p19"/>
          <p:cNvSpPr/>
          <p:nvPr/>
        </p:nvSpPr>
        <p:spPr>
          <a:xfrm flipH="1">
            <a:off x="14092087" y="1028700"/>
            <a:ext cx="3167213" cy="1357943"/>
          </a:xfrm>
          <a:custGeom>
            <a:rect b="b" l="l" r="r" t="t"/>
            <a:pathLst>
              <a:path extrusionOk="0" h="1357943" w="3167213">
                <a:moveTo>
                  <a:pt x="3167213" y="0"/>
                </a:moveTo>
                <a:lnTo>
                  <a:pt x="0" y="0"/>
                </a:lnTo>
                <a:lnTo>
                  <a:pt x="0" y="1357943"/>
                </a:lnTo>
                <a:lnTo>
                  <a:pt x="3167213" y="1357943"/>
                </a:lnTo>
                <a:lnTo>
                  <a:pt x="3167213" y="0"/>
                </a:lnTo>
                <a:close/>
              </a:path>
            </a:pathLst>
          </a:custGeom>
          <a:blipFill rotWithShape="1">
            <a:blip r:embed="rId3">
              <a:alphaModFix/>
            </a:blip>
            <a:stretch>
              <a:fillRect b="0" l="0" r="0" t="0"/>
            </a:stretch>
          </a:blipFill>
          <a:ln>
            <a:noFill/>
          </a:ln>
        </p:spPr>
      </p:sp>
      <p:sp>
        <p:nvSpPr>
          <p:cNvPr id="169" name="Google Shape;169;p19"/>
          <p:cNvSpPr txBox="1"/>
          <p:nvPr/>
        </p:nvSpPr>
        <p:spPr>
          <a:xfrm>
            <a:off x="1028700" y="2584162"/>
            <a:ext cx="16230600" cy="4712589"/>
          </a:xfrm>
          <a:prstGeom prst="rect">
            <a:avLst/>
          </a:prstGeom>
          <a:noFill/>
          <a:ln>
            <a:noFill/>
          </a:ln>
        </p:spPr>
        <p:txBody>
          <a:bodyPr anchorCtr="0" anchor="t" bIns="0" lIns="0" spcFirstLastPara="1" rIns="0" wrap="square" tIns="0">
            <a:spAutoFit/>
          </a:bodyPr>
          <a:lstStyle/>
          <a:p>
            <a:pPr indent="0" lvl="0" marL="0" marR="0" rtl="0" algn="just">
              <a:lnSpc>
                <a:spcPct val="140019"/>
              </a:lnSpc>
              <a:spcBef>
                <a:spcPts val="0"/>
              </a:spcBef>
              <a:spcAft>
                <a:spcPts val="0"/>
              </a:spcAft>
              <a:buNone/>
            </a:pPr>
            <a:r>
              <a:rPr b="1" i="0" lang="en-US" sz="2039" u="sng" cap="none" strike="noStrike">
                <a:solidFill>
                  <a:srgbClr val="FFFFFF"/>
                </a:solidFill>
                <a:latin typeface="Arial"/>
                <a:ea typeface="Arial"/>
                <a:cs typeface="Arial"/>
                <a:sym typeface="Arial"/>
              </a:rPr>
              <a:t>3. Loss Function:</a:t>
            </a:r>
            <a:endParaRPr/>
          </a:p>
          <a:p>
            <a:pPr indent="-204025" lvl="1" marL="408051" marR="0" rtl="0" algn="just">
              <a:lnSpc>
                <a:spcPct val="140021"/>
              </a:lnSpc>
              <a:spcBef>
                <a:spcPts val="0"/>
              </a:spcBef>
              <a:spcAft>
                <a:spcPts val="0"/>
              </a:spcAft>
              <a:buClr>
                <a:srgbClr val="FFFFFF"/>
              </a:buClr>
              <a:buSzPts val="1889"/>
              <a:buFont typeface="Arial"/>
              <a:buChar char="•"/>
            </a:pPr>
            <a:r>
              <a:rPr b="0" i="0" lang="en-US" sz="1889" u="none" cap="none" strike="noStrike">
                <a:solidFill>
                  <a:srgbClr val="FFFFFF"/>
                </a:solidFill>
                <a:latin typeface="Arial"/>
                <a:ea typeface="Arial"/>
                <a:cs typeface="Arial"/>
                <a:sym typeface="Arial"/>
              </a:rPr>
              <a:t>Contrastive Loss: A commonly used loss function for Siamese networks is contrastive loss. It encourages the network to produce similar feature vectors for images of the same animal breed and dissimilar vectors for images of different breeds.</a:t>
            </a:r>
            <a:endParaRPr/>
          </a:p>
          <a:p>
            <a:pPr indent="-204025" lvl="1" marL="408051" marR="0" rtl="0" algn="just">
              <a:lnSpc>
                <a:spcPct val="140021"/>
              </a:lnSpc>
              <a:spcBef>
                <a:spcPts val="0"/>
              </a:spcBef>
              <a:spcAft>
                <a:spcPts val="0"/>
              </a:spcAft>
              <a:buClr>
                <a:srgbClr val="FFFFFF"/>
              </a:buClr>
              <a:buSzPts val="1889"/>
              <a:buFont typeface="Arial"/>
              <a:buChar char="•"/>
            </a:pPr>
            <a:r>
              <a:rPr b="0" i="0" lang="en-US" sz="1889" u="none" cap="none" strike="noStrike">
                <a:solidFill>
                  <a:srgbClr val="FFFFFF"/>
                </a:solidFill>
                <a:latin typeface="Arial"/>
                <a:ea typeface="Arial"/>
                <a:cs typeface="Arial"/>
                <a:sym typeface="Arial"/>
              </a:rPr>
              <a:t>Triplet Loss: Another option is triplet loss, which considers triplets of images: an anchor image, a positive image (same breed), and a negative image (different breed). The loss function aims to minimize the distance between the anchor and positive images while maximizing the distance between the anchor and negative images. </a:t>
            </a:r>
            <a:endParaRPr/>
          </a:p>
          <a:p>
            <a:pPr indent="0" lvl="0" marL="0" marR="0" rtl="0" algn="just">
              <a:lnSpc>
                <a:spcPct val="140021"/>
              </a:lnSpc>
              <a:spcBef>
                <a:spcPts val="0"/>
              </a:spcBef>
              <a:spcAft>
                <a:spcPts val="0"/>
              </a:spcAft>
              <a:buNone/>
            </a:pPr>
            <a:r>
              <a:t/>
            </a:r>
            <a:endParaRPr b="0" i="0" sz="1889" u="none" cap="none" strike="noStrike">
              <a:solidFill>
                <a:srgbClr val="FFFFFF"/>
              </a:solidFill>
              <a:latin typeface="Arial"/>
              <a:ea typeface="Arial"/>
              <a:cs typeface="Arial"/>
              <a:sym typeface="Arial"/>
            </a:endParaRPr>
          </a:p>
          <a:p>
            <a:pPr indent="0" lvl="0" marL="0" marR="0" rtl="0" algn="just">
              <a:lnSpc>
                <a:spcPct val="140019"/>
              </a:lnSpc>
              <a:spcBef>
                <a:spcPts val="0"/>
              </a:spcBef>
              <a:spcAft>
                <a:spcPts val="0"/>
              </a:spcAft>
              <a:buNone/>
            </a:pPr>
            <a:r>
              <a:rPr b="1" i="0" lang="en-US" sz="2039" u="sng" cap="none" strike="noStrike">
                <a:solidFill>
                  <a:srgbClr val="FFFFFF"/>
                </a:solidFill>
                <a:latin typeface="Arial"/>
                <a:ea typeface="Arial"/>
                <a:cs typeface="Arial"/>
                <a:sym typeface="Arial"/>
              </a:rPr>
              <a:t>4. Training:</a:t>
            </a:r>
            <a:endParaRPr/>
          </a:p>
          <a:p>
            <a:pPr indent="-204025" lvl="1" marL="408051" marR="0" rtl="0" algn="just">
              <a:lnSpc>
                <a:spcPct val="140021"/>
              </a:lnSpc>
              <a:spcBef>
                <a:spcPts val="0"/>
              </a:spcBef>
              <a:spcAft>
                <a:spcPts val="0"/>
              </a:spcAft>
              <a:buClr>
                <a:srgbClr val="FFFFFF"/>
              </a:buClr>
              <a:buSzPts val="1889"/>
              <a:buFont typeface="Arial"/>
              <a:buChar char="•"/>
            </a:pPr>
            <a:r>
              <a:rPr b="0" i="0" lang="en-US" sz="1889" u="none" cap="none" strike="noStrike">
                <a:solidFill>
                  <a:srgbClr val="FFFFFF"/>
                </a:solidFill>
                <a:latin typeface="Arial"/>
                <a:ea typeface="Arial"/>
                <a:cs typeface="Arial"/>
                <a:sym typeface="Arial"/>
              </a:rPr>
              <a:t>Input Pairs: Create pairs of images from the dataset: one pair for each image and a randomly selected positive or negative image.</a:t>
            </a:r>
            <a:endParaRPr/>
          </a:p>
          <a:p>
            <a:pPr indent="-204025" lvl="1" marL="408051" marR="0" rtl="0" algn="just">
              <a:lnSpc>
                <a:spcPct val="140021"/>
              </a:lnSpc>
              <a:spcBef>
                <a:spcPts val="0"/>
              </a:spcBef>
              <a:spcAft>
                <a:spcPts val="0"/>
              </a:spcAft>
              <a:buClr>
                <a:srgbClr val="FFFFFF"/>
              </a:buClr>
              <a:buSzPts val="1889"/>
              <a:buFont typeface="Arial"/>
              <a:buChar char="•"/>
            </a:pPr>
            <a:r>
              <a:rPr b="0" i="0" lang="en-US" sz="1889" u="none" cap="none" strike="noStrike">
                <a:solidFill>
                  <a:srgbClr val="FFFFFF"/>
                </a:solidFill>
                <a:latin typeface="Arial"/>
                <a:ea typeface="Arial"/>
                <a:cs typeface="Arial"/>
                <a:sym typeface="Arial"/>
              </a:rPr>
              <a:t>Forward Pass: Pass each image pair through the twin networks, obtaining their corresponding feature vectors.</a:t>
            </a:r>
            <a:endParaRPr/>
          </a:p>
          <a:p>
            <a:pPr indent="-204025" lvl="1" marL="408051" marR="0" rtl="0" algn="just">
              <a:lnSpc>
                <a:spcPct val="140021"/>
              </a:lnSpc>
              <a:spcBef>
                <a:spcPts val="0"/>
              </a:spcBef>
              <a:spcAft>
                <a:spcPts val="0"/>
              </a:spcAft>
              <a:buClr>
                <a:srgbClr val="FFFFFF"/>
              </a:buClr>
              <a:buSzPts val="1889"/>
              <a:buFont typeface="Arial"/>
              <a:buChar char="•"/>
            </a:pPr>
            <a:r>
              <a:rPr b="0" i="0" lang="en-US" sz="1889" u="none" cap="none" strike="noStrike">
                <a:solidFill>
                  <a:srgbClr val="FFFFFF"/>
                </a:solidFill>
                <a:latin typeface="Arial"/>
                <a:ea typeface="Arial"/>
                <a:cs typeface="Arial"/>
                <a:sym typeface="Arial"/>
              </a:rPr>
              <a:t>Similarity Calculation: Compute the similarity between the feature vectors using the chosen metric.</a:t>
            </a:r>
            <a:endParaRPr/>
          </a:p>
          <a:p>
            <a:pPr indent="-204025" lvl="1" marL="408051" marR="0" rtl="0" algn="just">
              <a:lnSpc>
                <a:spcPct val="140021"/>
              </a:lnSpc>
              <a:spcBef>
                <a:spcPts val="0"/>
              </a:spcBef>
              <a:spcAft>
                <a:spcPts val="0"/>
              </a:spcAft>
              <a:buClr>
                <a:srgbClr val="FFFFFF"/>
              </a:buClr>
              <a:buSzPts val="1889"/>
              <a:buFont typeface="Arial"/>
              <a:buChar char="•"/>
            </a:pPr>
            <a:r>
              <a:rPr b="0" i="0" lang="en-US" sz="1889" u="none" cap="none" strike="noStrike">
                <a:solidFill>
                  <a:srgbClr val="FFFFFF"/>
                </a:solidFill>
                <a:latin typeface="Arial"/>
                <a:ea typeface="Arial"/>
                <a:cs typeface="Arial"/>
                <a:sym typeface="Arial"/>
              </a:rPr>
              <a:t>Loss Calculation: Calculate the loss based on the similarity and the image labels.</a:t>
            </a:r>
            <a:endParaRPr/>
          </a:p>
          <a:p>
            <a:pPr indent="-204025" lvl="1" marL="408051" marR="0" rtl="0" algn="just">
              <a:lnSpc>
                <a:spcPct val="140021"/>
              </a:lnSpc>
              <a:spcBef>
                <a:spcPts val="0"/>
              </a:spcBef>
              <a:spcAft>
                <a:spcPts val="0"/>
              </a:spcAft>
              <a:buClr>
                <a:srgbClr val="FFFFFF"/>
              </a:buClr>
              <a:buSzPts val="1889"/>
              <a:buFont typeface="Arial"/>
              <a:buChar char="•"/>
            </a:pPr>
            <a:r>
              <a:rPr b="0" i="0" lang="en-US" sz="1889" u="none" cap="none" strike="noStrike">
                <a:solidFill>
                  <a:srgbClr val="FFFFFF"/>
                </a:solidFill>
                <a:latin typeface="Arial"/>
                <a:ea typeface="Arial"/>
                <a:cs typeface="Arial"/>
                <a:sym typeface="Arial"/>
              </a:rPr>
              <a:t>Backpropagation: Use backpropagation to update the network's weights to minimize the loss.</a:t>
            </a:r>
            <a:endParaRPr/>
          </a:p>
          <a:p>
            <a:pPr indent="-204025" lvl="1" marL="408051" marR="0" rtl="0" algn="just">
              <a:lnSpc>
                <a:spcPct val="140021"/>
              </a:lnSpc>
              <a:spcBef>
                <a:spcPts val="0"/>
              </a:spcBef>
              <a:spcAft>
                <a:spcPts val="0"/>
              </a:spcAft>
              <a:buClr>
                <a:srgbClr val="FFFFFF"/>
              </a:buClr>
              <a:buSzPts val="1889"/>
              <a:buFont typeface="Arial"/>
              <a:buChar char="•"/>
            </a:pPr>
            <a:r>
              <a:rPr b="0" i="0" lang="en-US" sz="1889" u="none" cap="none" strike="noStrike">
                <a:solidFill>
                  <a:srgbClr val="FFFFFF"/>
                </a:solidFill>
                <a:latin typeface="Arial"/>
                <a:ea typeface="Arial"/>
                <a:cs typeface="Arial"/>
                <a:sym typeface="Arial"/>
              </a:rPr>
              <a:t>Optimization: Employ an optimization algorithm, such as stochastic gradient descent (SGD) or Adam, to iteratively adjust the network's parameters.</a:t>
            </a:r>
            <a:endParaRPr/>
          </a:p>
        </p:txBody>
      </p:sp>
      <p:sp>
        <p:nvSpPr>
          <p:cNvPr id="170" name="Google Shape;170;p19"/>
          <p:cNvSpPr/>
          <p:nvPr/>
        </p:nvSpPr>
        <p:spPr>
          <a:xfrm>
            <a:off x="0" y="7532370"/>
            <a:ext cx="18288000" cy="3451860"/>
          </a:xfrm>
          <a:custGeom>
            <a:rect b="b" l="l" r="r" t="t"/>
            <a:pathLst>
              <a:path extrusionOk="0" h="3451860" w="18288000">
                <a:moveTo>
                  <a:pt x="0" y="0"/>
                </a:moveTo>
                <a:lnTo>
                  <a:pt x="18288000" y="0"/>
                </a:lnTo>
                <a:lnTo>
                  <a:pt x="18288000" y="3451860"/>
                </a:lnTo>
                <a:lnTo>
                  <a:pt x="0" y="3451860"/>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57" l="0" r="0" t="-9258"/>
            </a:stretch>
          </a:blipFill>
          <a:ln>
            <a:noFill/>
          </a:ln>
        </p:spPr>
      </p:sp>
      <p:sp>
        <p:nvSpPr>
          <p:cNvPr id="176" name="Google Shape;176;p20"/>
          <p:cNvSpPr/>
          <p:nvPr/>
        </p:nvSpPr>
        <p:spPr>
          <a:xfrm>
            <a:off x="0" y="7532370"/>
            <a:ext cx="18288000" cy="3451860"/>
          </a:xfrm>
          <a:custGeom>
            <a:rect b="b" l="l" r="r" t="t"/>
            <a:pathLst>
              <a:path extrusionOk="0" h="3451860" w="18288000">
                <a:moveTo>
                  <a:pt x="0" y="0"/>
                </a:moveTo>
                <a:lnTo>
                  <a:pt x="18288000" y="0"/>
                </a:lnTo>
                <a:lnTo>
                  <a:pt x="18288000" y="3451860"/>
                </a:lnTo>
                <a:lnTo>
                  <a:pt x="0" y="3451860"/>
                </a:lnTo>
                <a:lnTo>
                  <a:pt x="0" y="0"/>
                </a:lnTo>
                <a:close/>
              </a:path>
            </a:pathLst>
          </a:custGeom>
          <a:blipFill rotWithShape="1">
            <a:blip r:embed="rId4">
              <a:alphaModFix/>
            </a:blip>
            <a:stretch>
              <a:fillRect b="0" l="0" r="0" t="0"/>
            </a:stretch>
          </a:blipFill>
          <a:ln>
            <a:noFill/>
          </a:ln>
        </p:spPr>
      </p:sp>
      <p:sp>
        <p:nvSpPr>
          <p:cNvPr id="177" name="Google Shape;177;p20"/>
          <p:cNvSpPr txBox="1"/>
          <p:nvPr/>
        </p:nvSpPr>
        <p:spPr>
          <a:xfrm>
            <a:off x="3351269" y="1316027"/>
            <a:ext cx="11585463" cy="897588"/>
          </a:xfrm>
          <a:prstGeom prst="rect">
            <a:avLst/>
          </a:prstGeom>
          <a:noFill/>
          <a:ln>
            <a:noFill/>
          </a:ln>
        </p:spPr>
        <p:txBody>
          <a:bodyPr anchorCtr="0" anchor="t" bIns="0" lIns="0" spcFirstLastPara="1" rIns="0" wrap="square" tIns="0">
            <a:spAutoFit/>
          </a:bodyPr>
          <a:lstStyle/>
          <a:p>
            <a:pPr indent="0" lvl="0" marL="0" marR="0" rtl="0" algn="ctr">
              <a:lnSpc>
                <a:spcPct val="101003"/>
              </a:lnSpc>
              <a:spcBef>
                <a:spcPts val="0"/>
              </a:spcBef>
              <a:spcAft>
                <a:spcPts val="0"/>
              </a:spcAft>
              <a:buNone/>
            </a:pPr>
            <a:r>
              <a:rPr b="0" i="0" lang="en-US" sz="6676" u="none" cap="none" strike="noStrike">
                <a:solidFill>
                  <a:srgbClr val="FFFFFF"/>
                </a:solidFill>
                <a:latin typeface="Arial"/>
                <a:ea typeface="Arial"/>
                <a:cs typeface="Arial"/>
                <a:sym typeface="Arial"/>
              </a:rPr>
              <a:t>PROCESS</a:t>
            </a:r>
            <a:endParaRPr/>
          </a:p>
        </p:txBody>
      </p:sp>
      <p:sp>
        <p:nvSpPr>
          <p:cNvPr id="178" name="Google Shape;178;p20"/>
          <p:cNvSpPr txBox="1"/>
          <p:nvPr/>
        </p:nvSpPr>
        <p:spPr>
          <a:xfrm>
            <a:off x="1028700" y="2759974"/>
            <a:ext cx="16230600" cy="2552276"/>
          </a:xfrm>
          <a:prstGeom prst="rect">
            <a:avLst/>
          </a:prstGeom>
          <a:noFill/>
          <a:ln>
            <a:noFill/>
          </a:ln>
        </p:spPr>
        <p:txBody>
          <a:bodyPr anchorCtr="0" anchor="t" bIns="0" lIns="0" spcFirstLastPara="1" rIns="0" wrap="square" tIns="0">
            <a:spAutoFit/>
          </a:bodyPr>
          <a:lstStyle/>
          <a:p>
            <a:pPr indent="0" lvl="0" marL="0" marR="0" rtl="0" algn="just">
              <a:lnSpc>
                <a:spcPct val="158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40019"/>
              </a:lnSpc>
              <a:spcBef>
                <a:spcPts val="0"/>
              </a:spcBef>
              <a:spcAft>
                <a:spcPts val="0"/>
              </a:spcAft>
              <a:buNone/>
            </a:pPr>
            <a:r>
              <a:rPr b="1" i="0" lang="en-US" sz="2039" u="sng" cap="none" strike="noStrike">
                <a:solidFill>
                  <a:srgbClr val="FFFFFF"/>
                </a:solidFill>
                <a:latin typeface="Arial"/>
                <a:ea typeface="Arial"/>
                <a:cs typeface="Arial"/>
                <a:sym typeface="Arial"/>
              </a:rPr>
              <a:t>5. Evaluation:</a:t>
            </a:r>
            <a:endParaRPr/>
          </a:p>
          <a:p>
            <a:pPr indent="-215187" lvl="1" marL="430374" marR="0" rtl="0" algn="just">
              <a:lnSpc>
                <a:spcPct val="139989"/>
              </a:lnSpc>
              <a:spcBef>
                <a:spcPts val="0"/>
              </a:spcBef>
              <a:spcAft>
                <a:spcPts val="0"/>
              </a:spcAft>
              <a:buClr>
                <a:srgbClr val="FFFFFF"/>
              </a:buClr>
              <a:buSzPts val="1993"/>
              <a:buFont typeface="Arial"/>
              <a:buChar char="•"/>
            </a:pPr>
            <a:r>
              <a:rPr b="0" i="0" lang="en-US" sz="1993" u="none" cap="none" strike="noStrike">
                <a:solidFill>
                  <a:srgbClr val="FFFFFF"/>
                </a:solidFill>
                <a:latin typeface="Arial"/>
                <a:ea typeface="Arial"/>
                <a:cs typeface="Arial"/>
                <a:sym typeface="Arial"/>
              </a:rPr>
              <a:t>Test Set: Use a separate test set to evaluate the model's performance.</a:t>
            </a:r>
            <a:endParaRPr/>
          </a:p>
          <a:p>
            <a:pPr indent="-215187" lvl="1" marL="430374" marR="0" rtl="0" algn="just">
              <a:lnSpc>
                <a:spcPct val="139989"/>
              </a:lnSpc>
              <a:spcBef>
                <a:spcPts val="0"/>
              </a:spcBef>
              <a:spcAft>
                <a:spcPts val="0"/>
              </a:spcAft>
              <a:buClr>
                <a:srgbClr val="FFFFFF"/>
              </a:buClr>
              <a:buSzPts val="1993"/>
              <a:buFont typeface="Arial"/>
              <a:buChar char="•"/>
            </a:pPr>
            <a:r>
              <a:rPr b="0" i="0" lang="en-US" sz="1993" u="none" cap="none" strike="noStrike">
                <a:solidFill>
                  <a:srgbClr val="FFFFFF"/>
                </a:solidFill>
                <a:latin typeface="Arial"/>
                <a:ea typeface="Arial"/>
                <a:cs typeface="Arial"/>
                <a:sym typeface="Arial"/>
              </a:rPr>
              <a:t>Metrics: Calculate metrics like accuracy, precision, recall, and F1-score to assess the model's ability to correctly classify animal breeds in CAPTCHA images.</a:t>
            </a:r>
            <a:endParaRPr/>
          </a:p>
          <a:p>
            <a:pPr indent="0" lvl="0" marL="0" marR="0" rtl="0" algn="just">
              <a:lnSpc>
                <a:spcPct val="139989"/>
              </a:lnSpc>
              <a:spcBef>
                <a:spcPts val="0"/>
              </a:spcBef>
              <a:spcAft>
                <a:spcPts val="0"/>
              </a:spcAft>
              <a:buNone/>
            </a:pPr>
            <a:r>
              <a:rPr b="0" i="0" lang="en-US" sz="1993" u="none" cap="none" strike="noStrike">
                <a:solidFill>
                  <a:srgbClr val="FFFFFF"/>
                </a:solidFill>
                <a:latin typeface="Arial"/>
                <a:ea typeface="Arial"/>
                <a:cs typeface="Arial"/>
                <a:sym typeface="Arial"/>
              </a:rPr>
              <a:t>By following these steps, you can train a Siamese network to effectively compare and classify CAPTCHA images based on their animal content.</a:t>
            </a:r>
            <a:endParaRPr/>
          </a:p>
          <a:p>
            <a:pPr indent="0" lvl="0" marL="0" marR="0" rtl="0" algn="just">
              <a:lnSpc>
                <a:spcPct val="175112"/>
              </a:lnSpc>
              <a:spcBef>
                <a:spcPts val="0"/>
              </a:spcBef>
              <a:spcAft>
                <a:spcPts val="0"/>
              </a:spcAft>
              <a:buNone/>
            </a:pPr>
            <a:r>
              <a:t/>
            </a:r>
            <a:endParaRPr b="0" i="0" sz="1993" u="none" cap="none" strike="noStrike">
              <a:solidFill>
                <a:srgbClr val="FFFFFF"/>
              </a:solidFill>
              <a:latin typeface="Arial"/>
              <a:ea typeface="Arial"/>
              <a:cs typeface="Arial"/>
              <a:sym typeface="Arial"/>
            </a:endParaRPr>
          </a:p>
        </p:txBody>
      </p:sp>
      <p:sp>
        <p:nvSpPr>
          <p:cNvPr id="179" name="Google Shape;179;p20"/>
          <p:cNvSpPr/>
          <p:nvPr/>
        </p:nvSpPr>
        <p:spPr>
          <a:xfrm>
            <a:off x="1028700" y="1028700"/>
            <a:ext cx="3167213" cy="1357943"/>
          </a:xfrm>
          <a:custGeom>
            <a:rect b="b" l="l" r="r" t="t"/>
            <a:pathLst>
              <a:path extrusionOk="0" h="1357943" w="3167213">
                <a:moveTo>
                  <a:pt x="0" y="0"/>
                </a:moveTo>
                <a:lnTo>
                  <a:pt x="3167213" y="0"/>
                </a:lnTo>
                <a:lnTo>
                  <a:pt x="3167213" y="1357943"/>
                </a:lnTo>
                <a:lnTo>
                  <a:pt x="0" y="1357943"/>
                </a:lnTo>
                <a:lnTo>
                  <a:pt x="0" y="0"/>
                </a:lnTo>
                <a:close/>
              </a:path>
            </a:pathLst>
          </a:custGeom>
          <a:blipFill rotWithShape="1">
            <a:blip r:embed="rId5">
              <a:alphaModFix/>
            </a:blip>
            <a:stretch>
              <a:fillRect b="0" l="0" r="0" t="0"/>
            </a:stretch>
          </a:blipFill>
          <a:ln>
            <a:noFill/>
          </a:ln>
        </p:spPr>
      </p:sp>
      <p:sp>
        <p:nvSpPr>
          <p:cNvPr id="180" name="Google Shape;180;p20"/>
          <p:cNvSpPr/>
          <p:nvPr/>
        </p:nvSpPr>
        <p:spPr>
          <a:xfrm flipH="1">
            <a:off x="14092087" y="1028700"/>
            <a:ext cx="3167213" cy="1357943"/>
          </a:xfrm>
          <a:custGeom>
            <a:rect b="b" l="l" r="r" t="t"/>
            <a:pathLst>
              <a:path extrusionOk="0" h="1357943" w="3167213">
                <a:moveTo>
                  <a:pt x="3167213" y="0"/>
                </a:moveTo>
                <a:lnTo>
                  <a:pt x="0" y="0"/>
                </a:lnTo>
                <a:lnTo>
                  <a:pt x="0" y="1357943"/>
                </a:lnTo>
                <a:lnTo>
                  <a:pt x="3167213" y="1357943"/>
                </a:lnTo>
                <a:lnTo>
                  <a:pt x="3167213" y="0"/>
                </a:lnTo>
                <a:close/>
              </a:path>
            </a:pathLst>
          </a:custGeom>
          <a:blipFill rotWithShape="1">
            <a:blip r:embed="rId5">
              <a:alphaModFix/>
            </a:blip>
            <a:stretch>
              <a:fillRect b="0" l="0" r="0" t="0"/>
            </a:stretch>
          </a:blipFill>
          <a:ln>
            <a:noFill/>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57" l="0" r="0" t="-9258"/>
            </a:stretch>
          </a:blipFill>
          <a:ln>
            <a:noFill/>
          </a:ln>
        </p:spPr>
      </p:sp>
      <p:sp>
        <p:nvSpPr>
          <p:cNvPr id="186" name="Google Shape;186;p21"/>
          <p:cNvSpPr/>
          <p:nvPr/>
        </p:nvSpPr>
        <p:spPr>
          <a:xfrm>
            <a:off x="0" y="7886444"/>
            <a:ext cx="18288000" cy="3451860"/>
          </a:xfrm>
          <a:custGeom>
            <a:rect b="b" l="l" r="r" t="t"/>
            <a:pathLst>
              <a:path extrusionOk="0" h="3451860" w="18288000">
                <a:moveTo>
                  <a:pt x="0" y="0"/>
                </a:moveTo>
                <a:lnTo>
                  <a:pt x="18288000" y="0"/>
                </a:lnTo>
                <a:lnTo>
                  <a:pt x="18288000" y="3451860"/>
                </a:lnTo>
                <a:lnTo>
                  <a:pt x="0" y="3451860"/>
                </a:lnTo>
                <a:lnTo>
                  <a:pt x="0" y="0"/>
                </a:lnTo>
                <a:close/>
              </a:path>
            </a:pathLst>
          </a:custGeom>
          <a:blipFill rotWithShape="1">
            <a:blip r:embed="rId4">
              <a:alphaModFix/>
            </a:blip>
            <a:stretch>
              <a:fillRect b="0" l="0" r="0" t="0"/>
            </a:stretch>
          </a:blipFill>
          <a:ln>
            <a:noFill/>
          </a:ln>
        </p:spPr>
      </p:sp>
      <p:sp>
        <p:nvSpPr>
          <p:cNvPr id="187" name="Google Shape;187;p21"/>
          <p:cNvSpPr txBox="1"/>
          <p:nvPr/>
        </p:nvSpPr>
        <p:spPr>
          <a:xfrm>
            <a:off x="5040462" y="1143000"/>
            <a:ext cx="8039509" cy="897588"/>
          </a:xfrm>
          <a:prstGeom prst="rect">
            <a:avLst/>
          </a:prstGeom>
          <a:noFill/>
          <a:ln>
            <a:noFill/>
          </a:ln>
        </p:spPr>
        <p:txBody>
          <a:bodyPr anchorCtr="0" anchor="t" bIns="0" lIns="0" spcFirstLastPara="1" rIns="0" wrap="square" tIns="0">
            <a:spAutoFit/>
          </a:bodyPr>
          <a:lstStyle/>
          <a:p>
            <a:pPr indent="0" lvl="0" marL="0" marR="0" rtl="0" algn="ctr">
              <a:lnSpc>
                <a:spcPct val="101003"/>
              </a:lnSpc>
              <a:spcBef>
                <a:spcPts val="0"/>
              </a:spcBef>
              <a:spcAft>
                <a:spcPts val="0"/>
              </a:spcAft>
              <a:buNone/>
            </a:pPr>
            <a:r>
              <a:rPr b="0" i="0" lang="en-US" sz="6676" u="none" cap="none" strike="noStrike">
                <a:solidFill>
                  <a:srgbClr val="FFFFFF"/>
                </a:solidFill>
                <a:latin typeface="Arial"/>
                <a:ea typeface="Arial"/>
                <a:cs typeface="Arial"/>
                <a:sym typeface="Arial"/>
              </a:rPr>
              <a:t>RESULT</a:t>
            </a:r>
            <a:endParaRPr/>
          </a:p>
        </p:txBody>
      </p:sp>
      <p:sp>
        <p:nvSpPr>
          <p:cNvPr id="188" name="Google Shape;188;p21"/>
          <p:cNvSpPr/>
          <p:nvPr/>
        </p:nvSpPr>
        <p:spPr>
          <a:xfrm flipH="1">
            <a:off x="1061184" y="1028700"/>
            <a:ext cx="2440595" cy="1330124"/>
          </a:xfrm>
          <a:custGeom>
            <a:rect b="b" l="l" r="r" t="t"/>
            <a:pathLst>
              <a:path extrusionOk="0" h="1330124" w="2440595">
                <a:moveTo>
                  <a:pt x="2440595" y="0"/>
                </a:moveTo>
                <a:lnTo>
                  <a:pt x="0" y="0"/>
                </a:lnTo>
                <a:lnTo>
                  <a:pt x="0" y="1330124"/>
                </a:lnTo>
                <a:lnTo>
                  <a:pt x="2440595" y="1330124"/>
                </a:lnTo>
                <a:lnTo>
                  <a:pt x="2440595" y="0"/>
                </a:lnTo>
                <a:close/>
              </a:path>
            </a:pathLst>
          </a:custGeom>
          <a:blipFill rotWithShape="1">
            <a:blip r:embed="rId5">
              <a:alphaModFix/>
            </a:blip>
            <a:stretch>
              <a:fillRect b="0" l="0" r="0" t="0"/>
            </a:stretch>
          </a:blipFill>
          <a:ln>
            <a:noFill/>
          </a:ln>
        </p:spPr>
      </p:sp>
      <p:sp>
        <p:nvSpPr>
          <p:cNvPr id="189" name="Google Shape;189;p21"/>
          <p:cNvSpPr/>
          <p:nvPr/>
        </p:nvSpPr>
        <p:spPr>
          <a:xfrm>
            <a:off x="14818705" y="1028700"/>
            <a:ext cx="2440595" cy="1330124"/>
          </a:xfrm>
          <a:custGeom>
            <a:rect b="b" l="l" r="r" t="t"/>
            <a:pathLst>
              <a:path extrusionOk="0" h="1330124" w="2440595">
                <a:moveTo>
                  <a:pt x="0" y="0"/>
                </a:moveTo>
                <a:lnTo>
                  <a:pt x="2440595" y="0"/>
                </a:lnTo>
                <a:lnTo>
                  <a:pt x="2440595" y="1330124"/>
                </a:lnTo>
                <a:lnTo>
                  <a:pt x="0" y="1330124"/>
                </a:lnTo>
                <a:lnTo>
                  <a:pt x="0" y="0"/>
                </a:lnTo>
                <a:close/>
              </a:path>
            </a:pathLst>
          </a:custGeom>
          <a:blipFill rotWithShape="1">
            <a:blip r:embed="rId5">
              <a:alphaModFix/>
            </a:blip>
            <a:stretch>
              <a:fillRect b="0" l="0" r="0" t="0"/>
            </a:stretch>
          </a:blipFill>
          <a:ln>
            <a:noFill/>
          </a:ln>
        </p:spPr>
      </p:sp>
      <p:pic>
        <p:nvPicPr>
          <p:cNvPr id="190" name="Google Shape;190;p21"/>
          <p:cNvPicPr preferRelativeResize="0"/>
          <p:nvPr/>
        </p:nvPicPr>
        <p:blipFill rotWithShape="1">
          <a:blip r:embed="rId6">
            <a:alphaModFix/>
          </a:blip>
          <a:srcRect b="0" l="0" r="0" t="0"/>
          <a:stretch/>
        </p:blipFill>
        <p:spPr>
          <a:xfrm>
            <a:off x="4324326" y="3792756"/>
            <a:ext cx="9471781" cy="484412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