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v2PZoYllrl/SK1HGLgCxZLrO2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8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68c3f447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568c3f447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ede1e957c_5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fede1e957c_5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ede1e957c_5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fede1e957c_5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68c3f4472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568c3f4472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68c3f4472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568c3f4472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68c3f4472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568c3f4472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68c3f4472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568c3f4472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76898b577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76898b577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576898b577_2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7501c6403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7501c6403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57501c6403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7501c6403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7501c640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57501c6403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7501c6403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7501c6403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57501c6403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68c3f4472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568c3f4472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ede1e957c_5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fede1e957c_5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4"/>
          <p:cNvSpPr/>
          <p:nvPr/>
        </p:nvSpPr>
        <p:spPr>
          <a:xfrm>
            <a:off x="0" y="6642555"/>
            <a:ext cx="10765971" cy="21544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"/>
          <p:cNvSpPr txBox="1"/>
          <p:nvPr/>
        </p:nvSpPr>
        <p:spPr>
          <a:xfrm>
            <a:off x="0" y="6646016"/>
            <a:ext cx="1843774" cy="2154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2020  EgSA. All rights reserved.</a:t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-9298"/>
            <a:ext cx="10765971" cy="195036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game, drawing&#10;&#10;Description automatically generated" id="18" name="Google Shape;18;p4"/>
          <p:cNvPicPr preferRelativeResize="0"/>
          <p:nvPr/>
        </p:nvPicPr>
        <p:blipFill rotWithShape="1">
          <a:blip r:embed="rId1">
            <a:alphaModFix/>
          </a:blip>
          <a:srcRect b="2501" l="0" r="5437" t="0"/>
          <a:stretch/>
        </p:blipFill>
        <p:spPr>
          <a:xfrm>
            <a:off x="10765971" y="5954485"/>
            <a:ext cx="1360100" cy="8836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11.png"/><Relationship Id="rId6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13.png"/><Relationship Id="rId6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Relationship Id="rId4" Type="http://schemas.openxmlformats.org/officeDocument/2006/relationships/image" Target="../media/image5.jpg"/><Relationship Id="rId5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5.jpg"/><Relationship Id="rId5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6.jpg"/><Relationship Id="rId6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2458350" y="186846"/>
            <a:ext cx="7275300" cy="14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600"/>
              <a:buFont typeface="Algerian"/>
              <a:buNone/>
            </a:pPr>
            <a:r>
              <a:rPr b="1" i="0" lang="en-US" sz="3600" u="none" cap="none" strike="noStrike">
                <a:solidFill>
                  <a:srgbClr val="000066"/>
                </a:solidFill>
                <a:latin typeface="Algerian"/>
                <a:ea typeface="Algerian"/>
                <a:cs typeface="Algerian"/>
                <a:sym typeface="Algerian"/>
              </a:rPr>
              <a:t>Egyptian Space Agency </a:t>
            </a:r>
            <a:endParaRPr b="1" i="0" sz="3600" u="none" cap="none" strike="noStrike">
              <a:solidFill>
                <a:srgbClr val="000066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-342900" lvl="0" marL="34290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553" y="323467"/>
            <a:ext cx="2100877" cy="1228206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2927550" y="739440"/>
            <a:ext cx="63369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lgerian"/>
              <a:buNone/>
            </a:pPr>
            <a:r>
              <a:rPr b="1" i="0" lang="en-US" sz="2400" u="none" cap="none" strike="noStrike">
                <a:solidFill>
                  <a:srgbClr val="000066"/>
                </a:solidFill>
                <a:latin typeface="Algerian"/>
                <a:ea typeface="Algerian"/>
                <a:cs typeface="Algerian"/>
                <a:sym typeface="Algerian"/>
              </a:rPr>
              <a:t>Egyptian Universities Training Satellite Project</a:t>
            </a:r>
            <a:endParaRPr/>
          </a:p>
          <a:p>
            <a:pPr indent="-342900" lvl="0" marL="34290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lgerian"/>
              <a:buNone/>
            </a:pPr>
            <a:r>
              <a:rPr b="1" i="0" lang="en-US" sz="3200" u="none" cap="none" strike="noStrike">
                <a:solidFill>
                  <a:srgbClr val="000066"/>
                </a:solidFill>
                <a:latin typeface="Algerian"/>
                <a:ea typeface="Algerian"/>
                <a:cs typeface="Algerian"/>
                <a:sym typeface="Algerian"/>
              </a:rPr>
              <a:t>EUTS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2705250" y="2461011"/>
            <a:ext cx="6781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GCS Antenna Control System</a:t>
            </a:r>
            <a:r>
              <a:rPr b="1" i="0" lang="en-US" sz="36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 </a:t>
            </a:r>
            <a:endParaRPr i="0" sz="3600" u="none" cap="none" strike="noStrike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375200" y="4006488"/>
            <a:ext cx="94416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Mansoura university</a:t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i="0" lang="en-US" sz="30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Faculty </a:t>
            </a: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of Engineering</a:t>
            </a:r>
            <a:r>
              <a:rPr i="0" lang="en-US" sz="30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 – </a:t>
            </a: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Computer Engineering and Control Systems </a:t>
            </a:r>
            <a:r>
              <a:rPr i="0" lang="en-US" sz="30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- T</a:t>
            </a: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28</a:t>
            </a:r>
            <a:r>
              <a:rPr i="0" lang="en-US" sz="30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 </a:t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4550400" y="3283099"/>
            <a:ext cx="30912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200">
                <a:latin typeface="Sakkal Majalla"/>
                <a:ea typeface="Sakkal Majalla"/>
                <a:cs typeface="Sakkal Majalla"/>
                <a:sym typeface="Sakkal Majalla"/>
              </a:rPr>
              <a:t>Prepared by </a:t>
            </a:r>
            <a:endParaRPr sz="3200"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705250" y="5409376"/>
            <a:ext cx="67815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Summer Training 2022</a:t>
            </a:r>
            <a:endParaRPr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6375" y="323475"/>
            <a:ext cx="1354368" cy="15763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68c3f4472_0_16"/>
          <p:cNvSpPr txBox="1"/>
          <p:nvPr/>
        </p:nvSpPr>
        <p:spPr>
          <a:xfrm>
            <a:off x="383275" y="1587375"/>
            <a:ext cx="5226900" cy="4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First Stage:</a:t>
            </a:r>
            <a:endParaRPr b="1"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kkal Majalla"/>
              <a:buChar char="●"/>
            </a:pP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Interfacing with Altivar</a:t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Setting ATV configurations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ATV interface circuit Demo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kkal Majalla"/>
              <a:buChar char="●"/>
            </a:pP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Controlling using Arduino</a:t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Setting Fixed data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Determine Motor Direction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Determine Motor Speed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Determine required time to reach required position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  <p:pic>
        <p:nvPicPr>
          <p:cNvPr id="187" name="Google Shape;187;g1568c3f447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375" y="323475"/>
            <a:ext cx="1354368" cy="15763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88" name="Google Shape;188;g1568c3f447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53" y="323467"/>
            <a:ext cx="2100900" cy="12282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189" name="Google Shape;189;g1568c3f4472_0_16"/>
          <p:cNvSpPr txBox="1"/>
          <p:nvPr/>
        </p:nvSpPr>
        <p:spPr>
          <a:xfrm>
            <a:off x="2690650" y="568125"/>
            <a:ext cx="668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66"/>
                </a:solidFill>
                <a:latin typeface="Algerian"/>
                <a:ea typeface="Algerian"/>
                <a:cs typeface="Algerian"/>
                <a:sym typeface="Algerian"/>
              </a:rPr>
              <a:t>First stage </a:t>
            </a:r>
            <a:endParaRPr b="1" sz="3600">
              <a:solidFill>
                <a:srgbClr val="000066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190" name="Google Shape;190;g1568c3f4472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0534" y="2081068"/>
            <a:ext cx="4442636" cy="353188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1" name="Google Shape;191;g1568c3f4472_0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3175" y="2004875"/>
            <a:ext cx="5054566" cy="37909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ede1e957c_5_14"/>
          <p:cNvSpPr txBox="1"/>
          <p:nvPr/>
        </p:nvSpPr>
        <p:spPr>
          <a:xfrm>
            <a:off x="1971650" y="808275"/>
            <a:ext cx="76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fede1e957c_5_14"/>
          <p:cNvSpPr txBox="1"/>
          <p:nvPr/>
        </p:nvSpPr>
        <p:spPr>
          <a:xfrm>
            <a:off x="459475" y="1663575"/>
            <a:ext cx="6188700" cy="45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Second</a:t>
            </a:r>
            <a:r>
              <a:rPr b="1"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 Stage:</a:t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kkal Majalla"/>
              <a:buChar char="●"/>
            </a:pP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Understanding LabView</a:t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kkal Majalla"/>
              <a:buChar char="●"/>
            </a:pP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Interfacing with Optical Encoder</a:t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Sending commands to the Encoder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read data from Encoder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kkal Majalla"/>
              <a:buChar char="●"/>
            </a:pP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LabView System Block</a:t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Reading encoder position using serial port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LabView GUI For presenting Encoder data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  <p:pic>
        <p:nvPicPr>
          <p:cNvPr id="198" name="Google Shape;198;gfede1e957c_5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375" y="323475"/>
            <a:ext cx="1354368" cy="15763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99" name="Google Shape;199;gfede1e957c_5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53" y="323467"/>
            <a:ext cx="2100900" cy="12282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200" name="Google Shape;200;gfede1e957c_5_14"/>
          <p:cNvSpPr txBox="1"/>
          <p:nvPr/>
        </p:nvSpPr>
        <p:spPr>
          <a:xfrm>
            <a:off x="2665600" y="568125"/>
            <a:ext cx="665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66"/>
                </a:solidFill>
                <a:latin typeface="Algerian"/>
                <a:ea typeface="Algerian"/>
                <a:cs typeface="Algerian"/>
                <a:sym typeface="Algerian"/>
              </a:rPr>
              <a:t>Second</a:t>
            </a:r>
            <a:r>
              <a:rPr b="1" lang="en-US" sz="3600">
                <a:solidFill>
                  <a:srgbClr val="000066"/>
                </a:solidFill>
                <a:latin typeface="Algerian"/>
                <a:ea typeface="Algerian"/>
                <a:cs typeface="Algerian"/>
                <a:sym typeface="Algerian"/>
              </a:rPr>
              <a:t> stage </a:t>
            </a:r>
            <a:endParaRPr b="1" sz="3600">
              <a:solidFill>
                <a:srgbClr val="000066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201" name="Google Shape;201;gfede1e957c_5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0425" y="1899850"/>
            <a:ext cx="4640323" cy="24434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" name="Google Shape;202;gfede1e957c_5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1550" y="4445600"/>
            <a:ext cx="1831925" cy="18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ede1e957c_5_21"/>
          <p:cNvSpPr txBox="1"/>
          <p:nvPr/>
        </p:nvSpPr>
        <p:spPr>
          <a:xfrm>
            <a:off x="3612700" y="2253350"/>
            <a:ext cx="7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fede1e957c_5_21"/>
          <p:cNvSpPr txBox="1"/>
          <p:nvPr/>
        </p:nvSpPr>
        <p:spPr>
          <a:xfrm>
            <a:off x="1971650" y="808275"/>
            <a:ext cx="76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fede1e957c_5_21"/>
          <p:cNvSpPr txBox="1"/>
          <p:nvPr/>
        </p:nvSpPr>
        <p:spPr>
          <a:xfrm>
            <a:off x="307075" y="1739775"/>
            <a:ext cx="6845100" cy="4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Third </a:t>
            </a:r>
            <a:r>
              <a:rPr b="1"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Stage:</a:t>
            </a:r>
            <a:endParaRPr b="1"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kkal Majalla"/>
              <a:buChar char="●"/>
            </a:pP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Integrating the system</a:t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Get Encoder Current Position using serial port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Determine action based on required angle given by the user and send data to arduino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Control the Arduino code using Data sent by LabView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kkal Majalla"/>
              <a:buChar char="●"/>
            </a:pP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Testing the whole System and checking results</a:t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  <p:pic>
        <p:nvPicPr>
          <p:cNvPr id="210" name="Google Shape;210;gfede1e957c_5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375" y="323475"/>
            <a:ext cx="1354368" cy="15763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11" name="Google Shape;211;gfede1e957c_5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53" y="323467"/>
            <a:ext cx="2100900" cy="12282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212" name="Google Shape;212;gfede1e957c_5_21"/>
          <p:cNvSpPr txBox="1"/>
          <p:nvPr/>
        </p:nvSpPr>
        <p:spPr>
          <a:xfrm>
            <a:off x="2039875" y="568125"/>
            <a:ext cx="740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66"/>
                </a:solidFill>
                <a:latin typeface="Algerian"/>
                <a:ea typeface="Algerian"/>
                <a:cs typeface="Algerian"/>
                <a:sym typeface="Algerian"/>
              </a:rPr>
              <a:t>Third</a:t>
            </a:r>
            <a:r>
              <a:rPr b="1" lang="en-US" sz="3600">
                <a:solidFill>
                  <a:srgbClr val="000066"/>
                </a:solidFill>
                <a:latin typeface="Algerian"/>
                <a:ea typeface="Algerian"/>
                <a:cs typeface="Algerian"/>
                <a:sym typeface="Algerian"/>
              </a:rPr>
              <a:t> stage </a:t>
            </a:r>
            <a:endParaRPr b="1" sz="3600">
              <a:solidFill>
                <a:srgbClr val="000066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68c3f4472_0_41"/>
          <p:cNvSpPr txBox="1"/>
          <p:nvPr/>
        </p:nvSpPr>
        <p:spPr>
          <a:xfrm>
            <a:off x="575575" y="1775725"/>
            <a:ext cx="82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568c3f4472_0_41"/>
          <p:cNvSpPr txBox="1"/>
          <p:nvPr/>
        </p:nvSpPr>
        <p:spPr>
          <a:xfrm>
            <a:off x="307075" y="1739775"/>
            <a:ext cx="48420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Final</a:t>
            </a:r>
            <a:r>
              <a:rPr b="1"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 Stage:</a:t>
            </a:r>
            <a:endParaRPr b="1"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kkal Majalla"/>
              <a:buChar char="●"/>
            </a:pP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Including one Elevation Axis</a:t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kkal Majalla"/>
              <a:buChar char="●"/>
            </a:pP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Including Manual State</a:t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kkal Majalla"/>
              <a:buChar char="●"/>
            </a:pP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Get Current Position From encoder via Serial Port</a:t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kkal Majalla"/>
              <a:buChar char="●"/>
            </a:pP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Control arduino using LabView GUI</a:t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kkal Majalla"/>
              <a:buChar char="●"/>
            </a:pP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Presenting Current Position on LCD</a:t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  <p:pic>
        <p:nvPicPr>
          <p:cNvPr id="219" name="Google Shape;219;g1568c3f4472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525" y="2056650"/>
            <a:ext cx="3896975" cy="292275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g1568c3f4472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6375" y="323475"/>
            <a:ext cx="1354368" cy="15763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21" name="Google Shape;221;g1568c3f4472_0_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553" y="323467"/>
            <a:ext cx="2100900" cy="12282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222" name="Google Shape;222;g1568c3f4472_0_41"/>
          <p:cNvSpPr txBox="1"/>
          <p:nvPr/>
        </p:nvSpPr>
        <p:spPr>
          <a:xfrm>
            <a:off x="2759850" y="568125"/>
            <a:ext cx="681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66"/>
                </a:solidFill>
                <a:latin typeface="Algerian"/>
                <a:ea typeface="Algerian"/>
                <a:cs typeface="Algerian"/>
                <a:sym typeface="Algerian"/>
              </a:rPr>
              <a:t>Final </a:t>
            </a:r>
            <a:r>
              <a:rPr b="1" lang="en-US" sz="3600">
                <a:solidFill>
                  <a:srgbClr val="000066"/>
                </a:solidFill>
                <a:latin typeface="Algerian"/>
                <a:ea typeface="Algerian"/>
                <a:cs typeface="Algerian"/>
                <a:sym typeface="Algerian"/>
              </a:rPr>
              <a:t>stage </a:t>
            </a:r>
            <a:endParaRPr b="1" sz="3600">
              <a:solidFill>
                <a:srgbClr val="000066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68c3f4472_0_68"/>
          <p:cNvSpPr txBox="1"/>
          <p:nvPr/>
        </p:nvSpPr>
        <p:spPr>
          <a:xfrm>
            <a:off x="575575" y="1775725"/>
            <a:ext cx="82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568c3f4472_0_68"/>
          <p:cNvSpPr txBox="1"/>
          <p:nvPr/>
        </p:nvSpPr>
        <p:spPr>
          <a:xfrm>
            <a:off x="1971650" y="808275"/>
            <a:ext cx="76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g1568c3f4472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125" y="1516800"/>
            <a:ext cx="7070403" cy="46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1568c3f4472_0_68"/>
          <p:cNvSpPr txBox="1"/>
          <p:nvPr/>
        </p:nvSpPr>
        <p:spPr>
          <a:xfrm>
            <a:off x="712950" y="2998275"/>
            <a:ext cx="1901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Final Circuit </a:t>
            </a:r>
            <a:endParaRPr b="1"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Schematic</a:t>
            </a:r>
            <a:endParaRPr b="1"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g1568c3f4472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6375" y="323475"/>
            <a:ext cx="1354368" cy="15763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32" name="Google Shape;232;g1568c3f4472_0_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553" y="323467"/>
            <a:ext cx="2100900" cy="12282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233" name="Google Shape;233;g1568c3f4472_0_68"/>
          <p:cNvSpPr txBox="1"/>
          <p:nvPr/>
        </p:nvSpPr>
        <p:spPr>
          <a:xfrm>
            <a:off x="2878350" y="568125"/>
            <a:ext cx="639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66"/>
                </a:solidFill>
                <a:latin typeface="Algerian"/>
                <a:ea typeface="Algerian"/>
                <a:cs typeface="Algerian"/>
                <a:sym typeface="Algerian"/>
              </a:rPr>
              <a:t>Final </a:t>
            </a:r>
            <a:r>
              <a:rPr b="1" lang="en-US" sz="3600">
                <a:solidFill>
                  <a:srgbClr val="000066"/>
                </a:solidFill>
                <a:latin typeface="Algerian"/>
                <a:ea typeface="Algerian"/>
                <a:cs typeface="Algerian"/>
                <a:sym typeface="Algerian"/>
              </a:rPr>
              <a:t>stage </a:t>
            </a:r>
            <a:endParaRPr b="1" sz="3600">
              <a:solidFill>
                <a:srgbClr val="000066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68c3f4472_0_77"/>
          <p:cNvSpPr txBox="1"/>
          <p:nvPr/>
        </p:nvSpPr>
        <p:spPr>
          <a:xfrm>
            <a:off x="575575" y="1775725"/>
            <a:ext cx="82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568c3f4472_0_77"/>
          <p:cNvSpPr txBox="1"/>
          <p:nvPr/>
        </p:nvSpPr>
        <p:spPr>
          <a:xfrm>
            <a:off x="1971650" y="808275"/>
            <a:ext cx="76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568c3f4472_0_77"/>
          <p:cNvSpPr txBox="1"/>
          <p:nvPr/>
        </p:nvSpPr>
        <p:spPr>
          <a:xfrm>
            <a:off x="675400" y="2743175"/>
            <a:ext cx="2891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LabView </a:t>
            </a:r>
            <a:endParaRPr b="1"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System Block</a:t>
            </a:r>
            <a:endParaRPr b="1"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  <p:pic>
        <p:nvPicPr>
          <p:cNvPr id="241" name="Google Shape;241;g1568c3f4472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375" y="323475"/>
            <a:ext cx="1354368" cy="15763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42" name="Google Shape;242;g1568c3f4472_0_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53" y="323467"/>
            <a:ext cx="2100900" cy="12282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243" name="Google Shape;243;g1568c3f4472_0_77"/>
          <p:cNvSpPr txBox="1"/>
          <p:nvPr/>
        </p:nvSpPr>
        <p:spPr>
          <a:xfrm>
            <a:off x="2728175" y="568125"/>
            <a:ext cx="649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66"/>
                </a:solidFill>
                <a:latin typeface="Algerian"/>
                <a:ea typeface="Algerian"/>
                <a:cs typeface="Algerian"/>
                <a:sym typeface="Algerian"/>
              </a:rPr>
              <a:t>Final </a:t>
            </a:r>
            <a:r>
              <a:rPr b="1" lang="en-US" sz="3600">
                <a:solidFill>
                  <a:srgbClr val="000066"/>
                </a:solidFill>
                <a:latin typeface="Algerian"/>
                <a:ea typeface="Algerian"/>
                <a:cs typeface="Algerian"/>
                <a:sym typeface="Algerian"/>
              </a:rPr>
              <a:t>stage </a:t>
            </a:r>
            <a:endParaRPr b="1" sz="3600">
              <a:solidFill>
                <a:srgbClr val="000066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244" name="Google Shape;244;g1568c3f4472_0_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8875" y="1832325"/>
            <a:ext cx="7237500" cy="19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1568c3f4472_0_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6600" y="3891850"/>
            <a:ext cx="6822051" cy="24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68c3f4472_0_59"/>
          <p:cNvSpPr txBox="1"/>
          <p:nvPr/>
        </p:nvSpPr>
        <p:spPr>
          <a:xfrm>
            <a:off x="3505500" y="2998275"/>
            <a:ext cx="51810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Thank You</a:t>
            </a:r>
            <a:endParaRPr b="1" sz="48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g1568c3f4472_0_59"/>
          <p:cNvSpPr txBox="1"/>
          <p:nvPr/>
        </p:nvSpPr>
        <p:spPr>
          <a:xfrm>
            <a:off x="712950" y="2998275"/>
            <a:ext cx="190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g1568c3f4472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375" y="323475"/>
            <a:ext cx="1354368" cy="15763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53" name="Google Shape;253;g1568c3f4472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53" y="323467"/>
            <a:ext cx="2100900" cy="12282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/>
        </p:nvSpPr>
        <p:spPr>
          <a:xfrm>
            <a:off x="3243000" y="494900"/>
            <a:ext cx="5706000" cy="73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66"/>
                </a:solidFill>
                <a:latin typeface="Algerian"/>
                <a:ea typeface="Algerian"/>
                <a:cs typeface="Algerian"/>
                <a:sym typeface="Algerian"/>
              </a:rPr>
              <a:t>Agenda</a:t>
            </a:r>
            <a:endParaRPr b="1" sz="3600">
              <a:solidFill>
                <a:srgbClr val="000066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753175" y="1478550"/>
            <a:ext cx="48957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akkal Majalla"/>
              <a:buChar char="●"/>
            </a:pPr>
            <a:r>
              <a:rPr lang="en-US" sz="2400">
                <a:latin typeface="Sakkal Majalla"/>
                <a:ea typeface="Sakkal Majalla"/>
                <a:cs typeface="Sakkal Majalla"/>
                <a:sym typeface="Sakkal Majalla"/>
              </a:rPr>
              <a:t>Introduction</a:t>
            </a:r>
            <a:endParaRPr sz="2400"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akkal Majalla"/>
              <a:buChar char="○"/>
            </a:pPr>
            <a:r>
              <a:rPr lang="en-US" sz="1800">
                <a:latin typeface="Sakkal Majalla"/>
                <a:ea typeface="Sakkal Majalla"/>
                <a:cs typeface="Sakkal Majalla"/>
                <a:sym typeface="Sakkal Majalla"/>
              </a:rPr>
              <a:t>What is an Antenna ?</a:t>
            </a:r>
            <a:endParaRPr sz="1800"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akkal Majalla"/>
              <a:buChar char="○"/>
            </a:pPr>
            <a:r>
              <a:rPr lang="en-US" sz="1800">
                <a:latin typeface="Sakkal Majalla"/>
                <a:ea typeface="Sakkal Majalla"/>
                <a:cs typeface="Sakkal Majalla"/>
                <a:sym typeface="Sakkal Majalla"/>
              </a:rPr>
              <a:t>Antenna control system</a:t>
            </a:r>
            <a:endParaRPr sz="1800"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akkal Majalla"/>
              <a:buChar char="○"/>
            </a:pPr>
            <a:r>
              <a:rPr lang="en-US" sz="1800">
                <a:latin typeface="Sakkal Majalla"/>
                <a:ea typeface="Sakkal Majalla"/>
                <a:cs typeface="Sakkal Majalla"/>
                <a:sym typeface="Sakkal Majalla"/>
              </a:rPr>
              <a:t>Antenna motion and axes</a:t>
            </a:r>
            <a:endParaRPr sz="1800"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akkal Majalla"/>
              <a:buChar char="○"/>
            </a:pPr>
            <a:r>
              <a:rPr lang="en-US" sz="1800">
                <a:latin typeface="Sakkal Majalla"/>
                <a:ea typeface="Sakkal Majalla"/>
                <a:cs typeface="Sakkal Majalla"/>
                <a:sym typeface="Sakkal Majalla"/>
              </a:rPr>
              <a:t>Controlling antenna</a:t>
            </a:r>
            <a:endParaRPr sz="1800"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akkal Majalla"/>
              <a:buChar char="○"/>
            </a:pPr>
            <a:r>
              <a:rPr lang="en-US" sz="1800">
                <a:latin typeface="Sakkal Majalla"/>
                <a:ea typeface="Sakkal Majalla"/>
                <a:cs typeface="Sakkal Majalla"/>
                <a:sym typeface="Sakkal Majalla"/>
              </a:rPr>
              <a:t>Controller data</a:t>
            </a:r>
            <a:endParaRPr sz="1800"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akkal Majalla"/>
              <a:buChar char="●"/>
            </a:pPr>
            <a:r>
              <a:rPr lang="en-US" sz="2400">
                <a:latin typeface="Sakkal Majalla"/>
                <a:ea typeface="Sakkal Majalla"/>
                <a:cs typeface="Sakkal Majalla"/>
                <a:sym typeface="Sakkal Majalla"/>
              </a:rPr>
              <a:t>Team point of view</a:t>
            </a:r>
            <a:endParaRPr sz="2400"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akkal Majalla"/>
              <a:buChar char="●"/>
            </a:pPr>
            <a:r>
              <a:rPr lang="en-US" sz="2400">
                <a:latin typeface="Sakkal Majalla"/>
                <a:ea typeface="Sakkal Majalla"/>
                <a:cs typeface="Sakkal Majalla"/>
                <a:sym typeface="Sakkal Majalla"/>
              </a:rPr>
              <a:t>System Stages</a:t>
            </a:r>
            <a:endParaRPr sz="2400"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kkal Majalla"/>
              <a:buChar char="○"/>
            </a:pPr>
            <a:r>
              <a:rPr lang="en-US" sz="18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First Stage (Controlling Using Arduino)</a:t>
            </a:r>
            <a:endParaRPr sz="18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kkal Majalla"/>
              <a:buChar char="○"/>
            </a:pPr>
            <a:r>
              <a:rPr lang="en-US" sz="18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Second Stage (LabView + Encoder)</a:t>
            </a:r>
            <a:endParaRPr sz="18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kkal Majalla"/>
              <a:buChar char="○"/>
            </a:pPr>
            <a:r>
              <a:rPr lang="en-US" sz="18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Third Stage (System Integration)</a:t>
            </a:r>
            <a:endParaRPr sz="1800"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akkal Majalla"/>
              <a:buChar char="●"/>
            </a:pPr>
            <a:r>
              <a:rPr lang="en-US" sz="2400">
                <a:latin typeface="Sakkal Majalla"/>
                <a:ea typeface="Sakkal Majalla"/>
                <a:cs typeface="Sakkal Majalla"/>
                <a:sym typeface="Sakkal Majalla"/>
              </a:rPr>
              <a:t>Final Stage </a:t>
            </a:r>
            <a:endParaRPr sz="2400"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akkal Majalla"/>
              <a:buChar char="○"/>
            </a:pPr>
            <a:r>
              <a:rPr lang="en-US" sz="1800">
                <a:latin typeface="Sakkal Majalla"/>
                <a:ea typeface="Sakkal Majalla"/>
                <a:cs typeface="Sakkal Majalla"/>
                <a:sym typeface="Sakkal Majalla"/>
              </a:rPr>
              <a:t>Manual/Auto states</a:t>
            </a:r>
            <a:endParaRPr sz="1800"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akkal Majalla"/>
              <a:buChar char="○"/>
            </a:pPr>
            <a:r>
              <a:rPr lang="en-US" sz="1800">
                <a:latin typeface="Sakkal Majalla"/>
                <a:ea typeface="Sakkal Majalla"/>
                <a:cs typeface="Sakkal Majalla"/>
                <a:sym typeface="Sakkal Majalla"/>
              </a:rPr>
              <a:t>Encoder feedback</a:t>
            </a:r>
            <a:endParaRPr sz="1800"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375" y="323475"/>
            <a:ext cx="1354368" cy="15763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53" y="323467"/>
            <a:ext cx="2100900" cy="12282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>
          <a:blip r:embed="rId5">
            <a:alphaModFix amt="67000"/>
          </a:blip>
          <a:stretch>
            <a:fillRect/>
          </a:stretch>
        </p:blipFill>
        <p:spPr>
          <a:xfrm>
            <a:off x="6738200" y="1747450"/>
            <a:ext cx="3944476" cy="394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76898b577_2_5"/>
          <p:cNvSpPr txBox="1"/>
          <p:nvPr/>
        </p:nvSpPr>
        <p:spPr>
          <a:xfrm>
            <a:off x="551025" y="1541325"/>
            <a:ext cx="104292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What is an </a:t>
            </a:r>
            <a:r>
              <a:rPr b="1"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Antenna ?</a:t>
            </a:r>
            <a:endParaRPr b="1"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Sakkal Majalla"/>
                <a:ea typeface="Sakkal Majalla"/>
                <a:cs typeface="Sakkal Majalla"/>
                <a:sym typeface="Sakkal Majalla"/>
              </a:rPr>
              <a:t>An Antenna is an electrical device that converts electric power into electromagnetic waves (or simply radio waves) and vice-versa, antenna can be used for both Transmission and Reception of electromagnetic radiation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Sakkal Majalla"/>
                <a:ea typeface="Sakkal Majalla"/>
                <a:cs typeface="Sakkal Majalla"/>
                <a:sym typeface="Sakkal Majalla"/>
              </a:rPr>
              <a:t>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45720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  <p:pic>
        <p:nvPicPr>
          <p:cNvPr id="115" name="Google Shape;115;g1576898b577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375" y="323475"/>
            <a:ext cx="1354368" cy="15763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16" name="Google Shape;116;g1576898b577_2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53" y="323467"/>
            <a:ext cx="2100900" cy="12282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117" name="Google Shape;117;g1576898b577_2_5"/>
          <p:cNvSpPr txBox="1"/>
          <p:nvPr/>
        </p:nvSpPr>
        <p:spPr>
          <a:xfrm>
            <a:off x="4093850" y="531225"/>
            <a:ext cx="3385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66"/>
                </a:solidFill>
                <a:latin typeface="Algerian"/>
                <a:ea typeface="Algerian"/>
                <a:cs typeface="Algerian"/>
                <a:sym typeface="Algerian"/>
              </a:rPr>
              <a:t>Introduction</a:t>
            </a:r>
            <a:endParaRPr b="1" sz="3600">
              <a:solidFill>
                <a:srgbClr val="000066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g1576898b577_2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9875" y="3192325"/>
            <a:ext cx="2061000" cy="310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576898b577_2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6100" y="3360884"/>
            <a:ext cx="4918224" cy="276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/>
        </p:nvSpPr>
        <p:spPr>
          <a:xfrm>
            <a:off x="4093850" y="531225"/>
            <a:ext cx="3385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66"/>
                </a:solidFill>
                <a:latin typeface="Algerian"/>
                <a:ea typeface="Algerian"/>
                <a:cs typeface="Algerian"/>
                <a:sym typeface="Algerian"/>
              </a:rPr>
              <a:t>Introduction</a:t>
            </a:r>
            <a:endParaRPr b="1" sz="3600">
              <a:solidFill>
                <a:srgbClr val="000066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375" y="323475"/>
            <a:ext cx="1354368" cy="15763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53" y="323467"/>
            <a:ext cx="2100900" cy="12282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127" name="Google Shape;127;p3"/>
          <p:cNvSpPr txBox="1"/>
          <p:nvPr/>
        </p:nvSpPr>
        <p:spPr>
          <a:xfrm>
            <a:off x="551025" y="1541325"/>
            <a:ext cx="10429200" cy="21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Antenna control system:</a:t>
            </a:r>
            <a:endParaRPr b="1"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Antenna positioning or steering is very important for getting standard broadcast signals from a satellite. The antenna must be pointed at a precise angle to get the strongest possible signal. If the antenna position is adjusted manually, it became too cumbersome to align it at the best possible position.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Therefore,  antenna control system is used in order to achieve the best possible position automatically.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7501c6403_0_10"/>
          <p:cNvSpPr txBox="1"/>
          <p:nvPr/>
        </p:nvSpPr>
        <p:spPr>
          <a:xfrm>
            <a:off x="4093850" y="531225"/>
            <a:ext cx="3385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66"/>
                </a:solidFill>
                <a:latin typeface="Algerian"/>
                <a:ea typeface="Algerian"/>
                <a:cs typeface="Algerian"/>
                <a:sym typeface="Algerian"/>
              </a:rPr>
              <a:t>Introduction</a:t>
            </a:r>
            <a:endParaRPr b="1" sz="3600">
              <a:solidFill>
                <a:srgbClr val="000066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g157501c6403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375" y="323475"/>
            <a:ext cx="1354368" cy="15763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35" name="Google Shape;135;g157501c6403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53" y="323467"/>
            <a:ext cx="2100900" cy="12282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136" name="Google Shape;136;g157501c6403_0_10"/>
          <p:cNvSpPr txBox="1"/>
          <p:nvPr/>
        </p:nvSpPr>
        <p:spPr>
          <a:xfrm>
            <a:off x="551025" y="1312725"/>
            <a:ext cx="6250500" cy="47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Antenna motion and axis:</a:t>
            </a: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 </a:t>
            </a:r>
            <a:endParaRPr b="1"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	The number of axes differ according to the motion mechanism, as the number of axes increase the antenna can cover a wide range of space and also the complexity of motion.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Fig.1 Main axes:</a:t>
            </a:r>
            <a:endParaRPr b="1"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Azimuth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Elevation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Cross level axis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polarization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Fig.2 Main axes:</a:t>
            </a:r>
            <a:endParaRPr b="1"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Azimuth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Elevation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Tilt Azimuth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  <p:pic>
        <p:nvPicPr>
          <p:cNvPr id="137" name="Google Shape;137;g157501c6403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9875" y="1485525"/>
            <a:ext cx="3193625" cy="24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57501c6403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5112" y="4044450"/>
            <a:ext cx="2903150" cy="22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7501c6403_0_10"/>
          <p:cNvSpPr txBox="1"/>
          <p:nvPr/>
        </p:nvSpPr>
        <p:spPr>
          <a:xfrm>
            <a:off x="10036875" y="2479975"/>
            <a:ext cx="66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akkal Majalla"/>
                <a:ea typeface="Sakkal Majalla"/>
                <a:cs typeface="Sakkal Majalla"/>
                <a:sym typeface="Sakkal Majalla"/>
              </a:rPr>
              <a:t>Fig.1</a:t>
            </a:r>
            <a:endParaRPr b="1" sz="1800"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  <p:sp>
        <p:nvSpPr>
          <p:cNvPr id="140" name="Google Shape;140;g157501c6403_0_10"/>
          <p:cNvSpPr txBox="1"/>
          <p:nvPr/>
        </p:nvSpPr>
        <p:spPr>
          <a:xfrm>
            <a:off x="10036875" y="4915575"/>
            <a:ext cx="66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akkal Majalla"/>
                <a:ea typeface="Sakkal Majalla"/>
                <a:cs typeface="Sakkal Majalla"/>
                <a:sym typeface="Sakkal Majalla"/>
              </a:rPr>
              <a:t>Fig.2</a:t>
            </a:r>
            <a:endParaRPr b="1" sz="1800"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7501c6403_0_20"/>
          <p:cNvSpPr txBox="1"/>
          <p:nvPr/>
        </p:nvSpPr>
        <p:spPr>
          <a:xfrm>
            <a:off x="4093850" y="531225"/>
            <a:ext cx="3385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66"/>
                </a:solidFill>
                <a:latin typeface="Algerian"/>
                <a:ea typeface="Algerian"/>
                <a:cs typeface="Algerian"/>
                <a:sym typeface="Algerian"/>
              </a:rPr>
              <a:t>Introduction</a:t>
            </a:r>
            <a:endParaRPr b="1" sz="3600">
              <a:solidFill>
                <a:srgbClr val="000066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g157501c6403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375" y="323475"/>
            <a:ext cx="1354368" cy="15763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48" name="Google Shape;148;g157501c6403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53" y="323467"/>
            <a:ext cx="2100900" cy="12282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149" name="Google Shape;149;g157501c6403_0_20"/>
          <p:cNvSpPr txBox="1"/>
          <p:nvPr/>
        </p:nvSpPr>
        <p:spPr>
          <a:xfrm>
            <a:off x="551025" y="1541325"/>
            <a:ext cx="10429200" cy="4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Controlling antenna:</a:t>
            </a:r>
            <a:endParaRPr b="1"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7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Manually</a:t>
            </a: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: 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■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Using mechanical switches for adjusting the direction of the motion and potentiometer for adjusting motor speed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■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 This will  be too cumbersome to align it at the best possible position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Sakkal Majalla"/>
              <a:buChar char="○"/>
            </a:pPr>
            <a:r>
              <a:rPr lang="en-US" sz="27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Using controller:</a:t>
            </a:r>
            <a:endParaRPr sz="27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■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The antenna can be controlled automatically using controller 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■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feeding the controller with the required positions it will automatically align the antenna at the best possible position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7501c6403_0_28"/>
          <p:cNvSpPr txBox="1"/>
          <p:nvPr/>
        </p:nvSpPr>
        <p:spPr>
          <a:xfrm>
            <a:off x="4093850" y="531225"/>
            <a:ext cx="3385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66"/>
                </a:solidFill>
                <a:latin typeface="Algerian"/>
                <a:ea typeface="Algerian"/>
                <a:cs typeface="Algerian"/>
                <a:sym typeface="Algerian"/>
              </a:rPr>
              <a:t>Introduction</a:t>
            </a:r>
            <a:endParaRPr b="1" sz="3600">
              <a:solidFill>
                <a:srgbClr val="000066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g157501c6403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375" y="323475"/>
            <a:ext cx="1354368" cy="15763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7" name="Google Shape;157;g157501c6403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53" y="323467"/>
            <a:ext cx="2100900" cy="12282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158" name="Google Shape;158;g157501c6403_0_28"/>
          <p:cNvSpPr txBox="1"/>
          <p:nvPr/>
        </p:nvSpPr>
        <p:spPr>
          <a:xfrm>
            <a:off x="551025" y="1541325"/>
            <a:ext cx="6499200" cy="4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Controller data:</a:t>
            </a:r>
            <a:endParaRPr b="1"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Sakkal Majalla"/>
              <a:buChar char="●"/>
            </a:pPr>
            <a:r>
              <a:rPr b="1" lang="en-US" sz="27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Input</a:t>
            </a:r>
            <a:endParaRPr b="1" sz="27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Required position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683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akkal Majalla"/>
              <a:buChar char="■"/>
            </a:pPr>
            <a:r>
              <a:rPr lang="en-US" sz="22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Setting required position via GUI</a:t>
            </a:r>
            <a:endParaRPr sz="22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683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akkal Majalla"/>
              <a:buChar char="■"/>
            </a:pPr>
            <a:r>
              <a:rPr lang="en-US" sz="22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feed required positions using a table</a:t>
            </a:r>
            <a:endParaRPr b="1" sz="22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Sakkal Majalla"/>
              <a:buChar char="●"/>
            </a:pPr>
            <a:r>
              <a:rPr b="1" lang="en-US" sz="27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Output</a:t>
            </a:r>
            <a:endParaRPr b="1" sz="27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Motor control signal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683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akkal Majalla"/>
              <a:buChar char="■"/>
            </a:pPr>
            <a:r>
              <a:rPr lang="en-US" sz="22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Angle difference</a:t>
            </a:r>
            <a:endParaRPr b="1" sz="25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Sakkal Majalla"/>
              <a:buChar char="●"/>
            </a:pPr>
            <a:r>
              <a:rPr b="1" lang="en-US" sz="27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Feedback</a:t>
            </a:r>
            <a:endParaRPr b="1" sz="27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Current position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683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akkal Majalla"/>
              <a:buChar char="■"/>
            </a:pPr>
            <a:r>
              <a:rPr lang="en-US" sz="22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get current position as a feedback from encoder</a:t>
            </a:r>
            <a:endParaRPr sz="22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68c3f4472_0_108"/>
          <p:cNvSpPr txBox="1"/>
          <p:nvPr/>
        </p:nvSpPr>
        <p:spPr>
          <a:xfrm>
            <a:off x="3420500" y="531225"/>
            <a:ext cx="4731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66"/>
                </a:solidFill>
                <a:latin typeface="Algerian"/>
                <a:ea typeface="Algerian"/>
                <a:cs typeface="Algerian"/>
                <a:sym typeface="Algerian"/>
              </a:rPr>
              <a:t>Team point of view</a:t>
            </a:r>
            <a:endParaRPr b="1" sz="3600">
              <a:solidFill>
                <a:srgbClr val="000066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g1568c3f4472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375" y="323475"/>
            <a:ext cx="1354368" cy="15763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65" name="Google Shape;165;g1568c3f4472_0_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53" y="323467"/>
            <a:ext cx="2100900" cy="12282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166" name="Google Shape;166;g1568c3f4472_0_108"/>
          <p:cNvSpPr txBox="1"/>
          <p:nvPr/>
        </p:nvSpPr>
        <p:spPr>
          <a:xfrm>
            <a:off x="591025" y="1693725"/>
            <a:ext cx="5633100" cy="4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Team Point of view:</a:t>
            </a:r>
            <a:endParaRPr b="1"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kkal Majalla"/>
              <a:buChar char="●"/>
            </a:pP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Controlling using arduino</a:t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kkal Majalla"/>
              <a:buChar char="●"/>
            </a:pP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Hardware circuit design</a:t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kkal Majalla"/>
              <a:buChar char="●"/>
            </a:pP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Compromises</a:t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Axis number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Motor Limits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Motor start and stop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ede1e957c_5_6"/>
          <p:cNvSpPr txBox="1"/>
          <p:nvPr/>
        </p:nvSpPr>
        <p:spPr>
          <a:xfrm>
            <a:off x="398625" y="1568500"/>
            <a:ext cx="5633100" cy="4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Stages Abstraction:</a:t>
            </a:r>
            <a:endParaRPr b="1"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kkal Majalla"/>
              <a:buChar char="●"/>
            </a:pP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The system is divided into three stages</a:t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kkal Majalla"/>
              <a:buChar char="●"/>
            </a:pP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Dealing with Azimuth axis at first</a:t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kkal Majalla"/>
              <a:buChar char="●"/>
            </a:pPr>
            <a:r>
              <a:rPr lang="en-US" sz="30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Stages required target: </a:t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Interfacing with one axis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ATV interfacing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LabView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Read Encoder data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kkal Majalla"/>
              <a:buChar char="○"/>
            </a:pPr>
            <a:r>
              <a:rPr lang="en-US" sz="2400">
                <a:solidFill>
                  <a:schemeClr val="dk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Integrating arduino with labview</a:t>
            </a:r>
            <a:endParaRPr sz="24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  <p:pic>
        <p:nvPicPr>
          <p:cNvPr id="172" name="Google Shape;172;gfede1e957c_5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375" y="323475"/>
            <a:ext cx="1354368" cy="15763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73" name="Google Shape;173;gfede1e957c_5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553" y="323467"/>
            <a:ext cx="2100900" cy="12282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174" name="Google Shape;174;gfede1e957c_5_6"/>
          <p:cNvSpPr txBox="1"/>
          <p:nvPr/>
        </p:nvSpPr>
        <p:spPr>
          <a:xfrm>
            <a:off x="2840825" y="568125"/>
            <a:ext cx="659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66"/>
                </a:solidFill>
                <a:latin typeface="Algerian"/>
                <a:ea typeface="Algerian"/>
                <a:cs typeface="Algerian"/>
                <a:sym typeface="Algerian"/>
              </a:rPr>
              <a:t>System Stages</a:t>
            </a:r>
            <a:endParaRPr b="1" sz="3600">
              <a:solidFill>
                <a:srgbClr val="000066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75" name="Google Shape;175;gfede1e957c_5_6"/>
          <p:cNvSpPr/>
          <p:nvPr/>
        </p:nvSpPr>
        <p:spPr>
          <a:xfrm>
            <a:off x="6784925" y="5379450"/>
            <a:ext cx="3932100" cy="531900"/>
          </a:xfrm>
          <a:prstGeom prst="roundRect">
            <a:avLst>
              <a:gd fmla="val 16667" name="adj"/>
            </a:avLst>
          </a:prstGeom>
          <a:solidFill>
            <a:srgbClr val="0000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Full</a:t>
            </a:r>
            <a:r>
              <a:rPr lang="en-US" sz="2400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 System</a:t>
            </a:r>
            <a:endParaRPr sz="2400">
              <a:solidFill>
                <a:schemeClr val="lt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  <p:sp>
        <p:nvSpPr>
          <p:cNvPr id="176" name="Google Shape;176;gfede1e957c_5_6"/>
          <p:cNvSpPr/>
          <p:nvPr/>
        </p:nvSpPr>
        <p:spPr>
          <a:xfrm>
            <a:off x="6784925" y="2073950"/>
            <a:ext cx="3932100" cy="531900"/>
          </a:xfrm>
          <a:prstGeom prst="roundRect">
            <a:avLst>
              <a:gd fmla="val 16667" name="adj"/>
            </a:avLst>
          </a:prstGeom>
          <a:solidFill>
            <a:srgbClr val="0000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ATV Interface Circuit + Arduino Code</a:t>
            </a:r>
            <a:endParaRPr sz="2400">
              <a:solidFill>
                <a:schemeClr val="lt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  <p:sp>
        <p:nvSpPr>
          <p:cNvPr id="177" name="Google Shape;177;gfede1e957c_5_6"/>
          <p:cNvSpPr/>
          <p:nvPr/>
        </p:nvSpPr>
        <p:spPr>
          <a:xfrm>
            <a:off x="6784925" y="3175775"/>
            <a:ext cx="3932100" cy="531900"/>
          </a:xfrm>
          <a:prstGeom prst="roundRect">
            <a:avLst>
              <a:gd fmla="val 16667" name="adj"/>
            </a:avLst>
          </a:prstGeom>
          <a:solidFill>
            <a:srgbClr val="0000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LabView + Encoder</a:t>
            </a:r>
            <a:endParaRPr sz="2400">
              <a:solidFill>
                <a:schemeClr val="lt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  <p:sp>
        <p:nvSpPr>
          <p:cNvPr id="178" name="Google Shape;178;gfede1e957c_5_6"/>
          <p:cNvSpPr/>
          <p:nvPr/>
        </p:nvSpPr>
        <p:spPr>
          <a:xfrm>
            <a:off x="6784925" y="4277625"/>
            <a:ext cx="3932100" cy="531900"/>
          </a:xfrm>
          <a:prstGeom prst="roundRect">
            <a:avLst>
              <a:gd fmla="val 16667" name="adj"/>
            </a:avLst>
          </a:prstGeom>
          <a:solidFill>
            <a:srgbClr val="0000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Sakkal Majalla"/>
                <a:ea typeface="Sakkal Majalla"/>
                <a:cs typeface="Sakkal Majalla"/>
                <a:sym typeface="Sakkal Majalla"/>
              </a:rPr>
              <a:t>Integrating</a:t>
            </a:r>
            <a:endParaRPr sz="2400">
              <a:solidFill>
                <a:schemeClr val="lt1"/>
              </a:solidFill>
              <a:latin typeface="Sakkal Majalla"/>
              <a:ea typeface="Sakkal Majalla"/>
              <a:cs typeface="Sakkal Majalla"/>
              <a:sym typeface="Sakkal Majalla"/>
            </a:endParaRPr>
          </a:p>
        </p:txBody>
      </p:sp>
      <p:cxnSp>
        <p:nvCxnSpPr>
          <p:cNvPr id="179" name="Google Shape;179;gfede1e957c_5_6"/>
          <p:cNvCxnSpPr>
            <a:stCxn id="176" idx="2"/>
            <a:endCxn id="177" idx="0"/>
          </p:cNvCxnSpPr>
          <p:nvPr/>
        </p:nvCxnSpPr>
        <p:spPr>
          <a:xfrm>
            <a:off x="8750975" y="2605850"/>
            <a:ext cx="0" cy="57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gfede1e957c_5_6"/>
          <p:cNvCxnSpPr>
            <a:stCxn id="177" idx="2"/>
            <a:endCxn id="178" idx="0"/>
          </p:cNvCxnSpPr>
          <p:nvPr/>
        </p:nvCxnSpPr>
        <p:spPr>
          <a:xfrm>
            <a:off x="8750975" y="3707675"/>
            <a:ext cx="0" cy="57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gfede1e957c_5_6"/>
          <p:cNvCxnSpPr>
            <a:stCxn id="178" idx="2"/>
            <a:endCxn id="175" idx="0"/>
          </p:cNvCxnSpPr>
          <p:nvPr/>
        </p:nvCxnSpPr>
        <p:spPr>
          <a:xfrm>
            <a:off x="8750975" y="4809525"/>
            <a:ext cx="0" cy="57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2020-11-20T16:32:03Z</dcterms:created>
  <dc:creator>Mohammed Khalil Ibrahim</dc:creator>
</cp:coreProperties>
</file>