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52AEF6-5A04-4FA4-8985-C8B9DB274204}">
  <a:tblStyle styleId="{4652AEF6-5A04-4FA4-8985-C8B9DB2742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eaf3c8a1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eaf3c8a1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eaf3c8a1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eaf3c8a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eaf3c8a1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eaf3c8a1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eaf3c8a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eaf3c8a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af3c8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af3c8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eaf3c8a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eaf3c8a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eaf3c8a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eaf3c8a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af3c8a1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af3c8a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eaf3c8a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eaf3c8a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eaf3c8a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eaf3c8a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eaf3c8a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eaf3c8a1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55" name="Google Shape;55;p13"/>
          <p:cNvSpPr txBox="1"/>
          <p:nvPr/>
        </p:nvSpPr>
        <p:spPr>
          <a:xfrm>
            <a:off x="0" y="16815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Volcanic Eruption Prediction</a:t>
            </a:r>
            <a:endParaRPr b="1" sz="2500"/>
          </a:p>
        </p:txBody>
      </p:sp>
      <p:sp>
        <p:nvSpPr>
          <p:cNvPr id="56" name="Google Shape;56;p13"/>
          <p:cNvSpPr txBox="1"/>
          <p:nvPr/>
        </p:nvSpPr>
        <p:spPr>
          <a:xfrm>
            <a:off x="0" y="3480175"/>
            <a:ext cx="36972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Presented By: </a:t>
            </a:r>
            <a:endParaRPr b="1" sz="1900"/>
          </a:p>
          <a:p>
            <a:pPr indent="0" lvl="0" marL="0" rtl="0" algn="l">
              <a:spcBef>
                <a:spcPts val="0"/>
              </a:spcBef>
              <a:spcAft>
                <a:spcPts val="0"/>
              </a:spcAft>
              <a:buNone/>
            </a:pPr>
            <a:r>
              <a:rPr b="1" lang="en" sz="1900"/>
              <a:t>Abdulrahman Hussein</a:t>
            </a:r>
            <a:endParaRPr b="1" sz="1900"/>
          </a:p>
          <a:p>
            <a:pPr indent="0" lvl="0" marL="0" rtl="0" algn="l">
              <a:spcBef>
                <a:spcPts val="0"/>
              </a:spcBef>
              <a:spcAft>
                <a:spcPts val="0"/>
              </a:spcAft>
              <a:buNone/>
            </a:pPr>
            <a:r>
              <a:rPr b="1" lang="en" sz="1900"/>
              <a:t>Farah Mahmoud AbdelMoneim</a:t>
            </a:r>
            <a:endParaRPr b="1" sz="1900"/>
          </a:p>
          <a:p>
            <a:pPr indent="0" lvl="0" marL="0" rtl="0" algn="l">
              <a:spcBef>
                <a:spcPts val="0"/>
              </a:spcBef>
              <a:spcAft>
                <a:spcPts val="0"/>
              </a:spcAft>
              <a:buNone/>
            </a:pPr>
            <a:r>
              <a:rPr b="1" lang="en" sz="1900"/>
              <a:t>Magy Gamal Matta</a:t>
            </a:r>
            <a:endParaRPr b="1" sz="1900"/>
          </a:p>
          <a:p>
            <a:pPr indent="0" lvl="0" marL="0" rtl="0" algn="l">
              <a:spcBef>
                <a:spcPts val="0"/>
              </a:spcBef>
              <a:spcAft>
                <a:spcPts val="0"/>
              </a:spcAft>
              <a:buNone/>
            </a:pPr>
            <a:r>
              <a:rPr b="1" lang="en" sz="1900"/>
              <a:t>Toka Ossama Barghash</a:t>
            </a:r>
            <a:endParaRPr b="1" sz="1900"/>
          </a:p>
        </p:txBody>
      </p:sp>
      <p:sp>
        <p:nvSpPr>
          <p:cNvPr id="57" name="Google Shape;57;p13"/>
          <p:cNvSpPr txBox="1"/>
          <p:nvPr/>
        </p:nvSpPr>
        <p:spPr>
          <a:xfrm>
            <a:off x="5446800" y="4357675"/>
            <a:ext cx="3697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Under Supervision of:</a:t>
            </a:r>
            <a:endParaRPr b="1" sz="1900"/>
          </a:p>
          <a:p>
            <a:pPr indent="0" lvl="0" marL="0" rtl="0" algn="l">
              <a:spcBef>
                <a:spcPts val="0"/>
              </a:spcBef>
              <a:spcAft>
                <a:spcPts val="0"/>
              </a:spcAft>
              <a:buNone/>
            </a:pPr>
            <a:r>
              <a:rPr b="1" lang="en" sz="1900"/>
              <a:t>Prof. Walid Gomaa</a:t>
            </a:r>
            <a:endParaRPr b="1"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32" name="Google Shape;132;p22"/>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Methods (</a:t>
            </a:r>
            <a:r>
              <a:rPr b="1" lang="en" sz="1900">
                <a:solidFill>
                  <a:schemeClr val="dk1"/>
                </a:solidFill>
              </a:rPr>
              <a:t>Preprocessing and RF)</a:t>
            </a:r>
            <a:endParaRPr b="1" sz="2500">
              <a:solidFill>
                <a:srgbClr val="434343"/>
              </a:solidFill>
            </a:endParaRPr>
          </a:p>
        </p:txBody>
      </p:sp>
      <p:sp>
        <p:nvSpPr>
          <p:cNvPr id="133" name="Google Shape;133;p22"/>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134" name="Google Shape;134;p22"/>
          <p:cNvPicPr preferRelativeResize="0"/>
          <p:nvPr/>
        </p:nvPicPr>
        <p:blipFill>
          <a:blip r:embed="rId4">
            <a:alphaModFix/>
          </a:blip>
          <a:stretch>
            <a:fillRect/>
          </a:stretch>
        </p:blipFill>
        <p:spPr>
          <a:xfrm>
            <a:off x="-137675" y="645425"/>
            <a:ext cx="3603675" cy="2710926"/>
          </a:xfrm>
          <a:prstGeom prst="rect">
            <a:avLst/>
          </a:prstGeom>
          <a:noFill/>
          <a:ln>
            <a:noFill/>
          </a:ln>
        </p:spPr>
      </p:pic>
      <p:sp>
        <p:nvSpPr>
          <p:cNvPr id="135" name="Google Shape;135;p22"/>
          <p:cNvSpPr/>
          <p:nvPr/>
        </p:nvSpPr>
        <p:spPr>
          <a:xfrm>
            <a:off x="3571938" y="1704800"/>
            <a:ext cx="1855200" cy="592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Auto-correlation</a:t>
            </a:r>
            <a:endParaRPr/>
          </a:p>
        </p:txBody>
      </p:sp>
      <p:pic>
        <p:nvPicPr>
          <p:cNvPr id="136" name="Google Shape;136;p22"/>
          <p:cNvPicPr preferRelativeResize="0"/>
          <p:nvPr/>
        </p:nvPicPr>
        <p:blipFill>
          <a:blip r:embed="rId5">
            <a:alphaModFix/>
          </a:blip>
          <a:stretch>
            <a:fillRect/>
          </a:stretch>
        </p:blipFill>
        <p:spPr>
          <a:xfrm>
            <a:off x="5491050" y="476500"/>
            <a:ext cx="3652957" cy="2830499"/>
          </a:xfrm>
          <a:prstGeom prst="rect">
            <a:avLst/>
          </a:prstGeom>
          <a:noFill/>
          <a:ln>
            <a:noFill/>
          </a:ln>
        </p:spPr>
      </p:pic>
      <p:sp>
        <p:nvSpPr>
          <p:cNvPr id="137" name="Google Shape;137;p22"/>
          <p:cNvSpPr txBox="1"/>
          <p:nvPr/>
        </p:nvSpPr>
        <p:spPr>
          <a:xfrm>
            <a:off x="3725025" y="2627250"/>
            <a:ext cx="1506000" cy="8313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Convolution of signal with its lagged version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43" name="Google Shape;143;p23"/>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Experiment</a:t>
            </a:r>
            <a:r>
              <a:rPr b="1" lang="en" sz="2500">
                <a:solidFill>
                  <a:srgbClr val="434343"/>
                </a:solidFill>
              </a:rPr>
              <a:t>s (</a:t>
            </a:r>
            <a:r>
              <a:rPr b="1" lang="en" sz="1900">
                <a:solidFill>
                  <a:schemeClr val="dk1"/>
                </a:solidFill>
              </a:rPr>
              <a:t>CNN</a:t>
            </a:r>
            <a:r>
              <a:rPr b="1" lang="en" sz="1900">
                <a:solidFill>
                  <a:schemeClr val="dk1"/>
                </a:solidFill>
              </a:rPr>
              <a:t> and DNN)</a:t>
            </a:r>
            <a:endParaRPr b="1" sz="2500">
              <a:solidFill>
                <a:srgbClr val="434343"/>
              </a:solidFill>
            </a:endParaRPr>
          </a:p>
        </p:txBody>
      </p:sp>
      <p:sp>
        <p:nvSpPr>
          <p:cNvPr id="144" name="Google Shape;144;p23"/>
          <p:cNvSpPr txBox="1"/>
          <p:nvPr/>
        </p:nvSpPr>
        <p:spPr>
          <a:xfrm>
            <a:off x="0" y="791300"/>
            <a:ext cx="4572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t>CNN</a:t>
            </a:r>
            <a:endParaRPr b="1" sz="1900"/>
          </a:p>
        </p:txBody>
      </p:sp>
      <p:sp>
        <p:nvSpPr>
          <p:cNvPr id="145" name="Google Shape;145;p23"/>
          <p:cNvSpPr txBox="1"/>
          <p:nvPr/>
        </p:nvSpPr>
        <p:spPr>
          <a:xfrm>
            <a:off x="4572000" y="791300"/>
            <a:ext cx="4572000" cy="477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900"/>
              <a:t>DNN</a:t>
            </a:r>
            <a:endParaRPr b="1" sz="1900"/>
          </a:p>
        </p:txBody>
      </p:sp>
      <p:graphicFrame>
        <p:nvGraphicFramePr>
          <p:cNvPr id="146" name="Google Shape;146;p23"/>
          <p:cNvGraphicFramePr/>
          <p:nvPr/>
        </p:nvGraphicFramePr>
        <p:xfrm>
          <a:off x="4654275" y="1268288"/>
          <a:ext cx="3000000" cy="3000000"/>
        </p:xfrm>
        <a:graphic>
          <a:graphicData uri="http://schemas.openxmlformats.org/drawingml/2006/table">
            <a:tbl>
              <a:tblPr>
                <a:noFill/>
                <a:tableStyleId>{4652AEF6-5A04-4FA4-8985-C8B9DB274204}</a:tableStyleId>
              </a:tblPr>
              <a:tblGrid>
                <a:gridCol w="1496575"/>
                <a:gridCol w="1496575"/>
                <a:gridCol w="1496575"/>
              </a:tblGrid>
              <a:tr h="364675">
                <a:tc>
                  <a:txBody>
                    <a:bodyPr/>
                    <a:lstStyle/>
                    <a:p>
                      <a:pPr indent="0" lvl="0" marL="0" rtl="0" algn="ctr">
                        <a:spcBef>
                          <a:spcPts val="0"/>
                        </a:spcBef>
                        <a:spcAft>
                          <a:spcPts val="0"/>
                        </a:spcAft>
                        <a:buNone/>
                      </a:pPr>
                      <a:r>
                        <a:rPr lang="en"/>
                        <a:t>Validation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Testing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Submission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r>
              <a:tr h="381000">
                <a:tc>
                  <a:txBody>
                    <a:bodyPr/>
                    <a:lstStyle/>
                    <a:p>
                      <a:pPr indent="0" lvl="0" marL="0" rtl="0" algn="ctr">
                        <a:spcBef>
                          <a:spcPts val="0"/>
                        </a:spcBef>
                        <a:spcAft>
                          <a:spcPts val="0"/>
                        </a:spcAft>
                        <a:buNone/>
                      </a:pPr>
                      <a:r>
                        <a:rPr lang="en"/>
                        <a:t> 2585667.75</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2611425.5</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6230261</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r>
            </a:tbl>
          </a:graphicData>
        </a:graphic>
      </p:graphicFrame>
      <p:pic>
        <p:nvPicPr>
          <p:cNvPr id="147" name="Google Shape;147;p23"/>
          <p:cNvPicPr preferRelativeResize="0"/>
          <p:nvPr/>
        </p:nvPicPr>
        <p:blipFill>
          <a:blip r:embed="rId4">
            <a:alphaModFix/>
          </a:blip>
          <a:stretch>
            <a:fillRect/>
          </a:stretch>
        </p:blipFill>
        <p:spPr>
          <a:xfrm>
            <a:off x="5168300" y="2188450"/>
            <a:ext cx="3695924" cy="2955049"/>
          </a:xfrm>
          <a:prstGeom prst="rect">
            <a:avLst/>
          </a:prstGeom>
          <a:noFill/>
          <a:ln>
            <a:noFill/>
          </a:ln>
        </p:spPr>
      </p:pic>
      <p:graphicFrame>
        <p:nvGraphicFramePr>
          <p:cNvPr id="148" name="Google Shape;148;p23"/>
          <p:cNvGraphicFramePr/>
          <p:nvPr/>
        </p:nvGraphicFramePr>
        <p:xfrm>
          <a:off x="71850" y="1161600"/>
          <a:ext cx="3000000" cy="3000000"/>
        </p:xfrm>
        <a:graphic>
          <a:graphicData uri="http://schemas.openxmlformats.org/drawingml/2006/table">
            <a:tbl>
              <a:tblPr>
                <a:noFill/>
                <a:tableStyleId>{4652AEF6-5A04-4FA4-8985-C8B9DB274204}</a:tableStyleId>
              </a:tblPr>
              <a:tblGrid>
                <a:gridCol w="1333050"/>
                <a:gridCol w="1333050"/>
                <a:gridCol w="1333050"/>
              </a:tblGrid>
              <a:tr h="382150">
                <a:tc>
                  <a:txBody>
                    <a:bodyPr/>
                    <a:lstStyle/>
                    <a:p>
                      <a:pPr indent="0" lvl="0" marL="0" rtl="0" algn="l">
                        <a:spcBef>
                          <a:spcPts val="0"/>
                        </a:spcBef>
                        <a:spcAft>
                          <a:spcPts val="0"/>
                        </a:spcAft>
                        <a:buNone/>
                      </a:pPr>
                      <a:r>
                        <a:rPr lang="en">
                          <a:solidFill>
                            <a:srgbClr val="FFFFFF"/>
                          </a:solidFill>
                        </a:rPr>
                        <a:t>Validation loss</a:t>
                      </a:r>
                      <a:endParaRPr>
                        <a:solidFill>
                          <a:srgbClr val="FFFFFF"/>
                        </a:solidFill>
                      </a:endParaRPr>
                    </a:p>
                  </a:txBody>
                  <a:tcPr marT="91425" marB="91425" marR="91425" marL="91425">
                    <a:solidFill>
                      <a:srgbClr val="434343"/>
                    </a:solidFill>
                  </a:tcPr>
                </a:tc>
                <a:tc>
                  <a:txBody>
                    <a:bodyPr/>
                    <a:lstStyle/>
                    <a:p>
                      <a:pPr indent="0" lvl="0" marL="0" rtl="0" algn="l">
                        <a:spcBef>
                          <a:spcPts val="0"/>
                        </a:spcBef>
                        <a:spcAft>
                          <a:spcPts val="0"/>
                        </a:spcAft>
                        <a:buNone/>
                      </a:pPr>
                      <a:r>
                        <a:rPr lang="en">
                          <a:solidFill>
                            <a:srgbClr val="FFFFFF"/>
                          </a:solidFill>
                        </a:rPr>
                        <a:t>Testing loss</a:t>
                      </a:r>
                      <a:endParaRPr>
                        <a:solidFill>
                          <a:srgbClr val="FFFFFF"/>
                        </a:solidFill>
                      </a:endParaRPr>
                    </a:p>
                  </a:txBody>
                  <a:tcPr marT="91425" marB="91425" marR="91425" marL="91425">
                    <a:solidFill>
                      <a:srgbClr val="434343"/>
                    </a:solidFill>
                  </a:tcPr>
                </a:tc>
                <a:tc>
                  <a:txBody>
                    <a:bodyPr/>
                    <a:lstStyle/>
                    <a:p>
                      <a:pPr indent="0" lvl="0" marL="0" rtl="0" algn="l">
                        <a:spcBef>
                          <a:spcPts val="0"/>
                        </a:spcBef>
                        <a:spcAft>
                          <a:spcPts val="0"/>
                        </a:spcAft>
                        <a:buNone/>
                      </a:pPr>
                      <a:r>
                        <a:rPr lang="en">
                          <a:solidFill>
                            <a:srgbClr val="FFFFFF"/>
                          </a:solidFill>
                        </a:rPr>
                        <a:t>Submission Loss</a:t>
                      </a:r>
                      <a:endParaRPr>
                        <a:solidFill>
                          <a:srgbClr val="FFFFFF"/>
                        </a:solidFill>
                      </a:endParaRPr>
                    </a:p>
                  </a:txBody>
                  <a:tcPr marT="91425" marB="91425" marR="91425" marL="91425">
                    <a:solidFill>
                      <a:srgbClr val="434343"/>
                    </a:solidFill>
                  </a:tcPr>
                </a:tc>
              </a:tr>
              <a:tr h="382150">
                <a:tc>
                  <a:txBody>
                    <a:bodyPr/>
                    <a:lstStyle/>
                    <a:p>
                      <a:pPr indent="0" lvl="0" marL="0" rtl="0" algn="l">
                        <a:spcBef>
                          <a:spcPts val="0"/>
                        </a:spcBef>
                        <a:spcAft>
                          <a:spcPts val="0"/>
                        </a:spcAft>
                        <a:buNone/>
                      </a:pPr>
                      <a:r>
                        <a:rPr lang="en">
                          <a:solidFill>
                            <a:srgbClr val="FFFFFF"/>
                          </a:solidFill>
                        </a:rPr>
                        <a:t>2904451.25</a:t>
                      </a:r>
                      <a:endParaRPr>
                        <a:solidFill>
                          <a:srgbClr val="FFFFFF"/>
                        </a:solidFill>
                      </a:endParaRPr>
                    </a:p>
                  </a:txBody>
                  <a:tcPr marT="91425" marB="91425" marR="91425" marL="91425">
                    <a:solidFill>
                      <a:srgbClr val="434343"/>
                    </a:solidFill>
                  </a:tcPr>
                </a:tc>
                <a:tc>
                  <a:txBody>
                    <a:bodyPr/>
                    <a:lstStyle/>
                    <a:p>
                      <a:pPr indent="0" lvl="0" marL="0" rtl="0" algn="l">
                        <a:spcBef>
                          <a:spcPts val="0"/>
                        </a:spcBef>
                        <a:spcAft>
                          <a:spcPts val="0"/>
                        </a:spcAft>
                        <a:buNone/>
                      </a:pPr>
                      <a:r>
                        <a:rPr lang="en">
                          <a:solidFill>
                            <a:srgbClr val="FFFFFF"/>
                          </a:solidFill>
                        </a:rPr>
                        <a:t>2907124</a:t>
                      </a:r>
                      <a:endParaRPr>
                        <a:solidFill>
                          <a:srgbClr val="FFFFFF"/>
                        </a:solidFill>
                      </a:endParaRPr>
                    </a:p>
                  </a:txBody>
                  <a:tcPr marT="91425" marB="91425" marR="91425" marL="91425">
                    <a:solidFill>
                      <a:srgbClr val="434343"/>
                    </a:solidFill>
                  </a:tcPr>
                </a:tc>
                <a:tc>
                  <a:txBody>
                    <a:bodyPr/>
                    <a:lstStyle/>
                    <a:p>
                      <a:pPr indent="0" lvl="0" marL="0" rtl="0" algn="l">
                        <a:spcBef>
                          <a:spcPts val="0"/>
                        </a:spcBef>
                        <a:spcAft>
                          <a:spcPts val="0"/>
                        </a:spcAft>
                        <a:buNone/>
                      </a:pPr>
                      <a:r>
                        <a:rPr lang="en">
                          <a:solidFill>
                            <a:srgbClr val="FFFFFF"/>
                          </a:solidFill>
                        </a:rPr>
                        <a:t>6042665</a:t>
                      </a:r>
                      <a:endParaRPr>
                        <a:solidFill>
                          <a:srgbClr val="FFFFFF"/>
                        </a:solidFill>
                      </a:endParaRPr>
                    </a:p>
                  </a:txBody>
                  <a:tcPr marT="91425" marB="91425" marR="91425" marL="91425">
                    <a:solidFill>
                      <a:srgbClr val="434343"/>
                    </a:solidFill>
                  </a:tcPr>
                </a:tc>
              </a:tr>
            </a:tbl>
          </a:graphicData>
        </a:graphic>
      </p:graphicFrame>
      <p:pic>
        <p:nvPicPr>
          <p:cNvPr id="149" name="Google Shape;149;p23"/>
          <p:cNvPicPr preferRelativeResize="0"/>
          <p:nvPr/>
        </p:nvPicPr>
        <p:blipFill rotWithShape="1">
          <a:blip r:embed="rId5">
            <a:alphaModFix/>
          </a:blip>
          <a:srcRect b="36310" l="6025" r="52422" t="40843"/>
          <a:stretch/>
        </p:blipFill>
        <p:spPr>
          <a:xfrm>
            <a:off x="129313" y="2251488"/>
            <a:ext cx="3884225" cy="2828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4"/>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55" name="Google Shape;155;p24"/>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Experiments</a:t>
            </a:r>
            <a:r>
              <a:rPr b="1" lang="en" sz="2500">
                <a:solidFill>
                  <a:srgbClr val="434343"/>
                </a:solidFill>
              </a:rPr>
              <a:t> (</a:t>
            </a:r>
            <a:r>
              <a:rPr b="1" lang="en" sz="1900">
                <a:solidFill>
                  <a:schemeClr val="dk1"/>
                </a:solidFill>
              </a:rPr>
              <a:t>LSTM and RF)</a:t>
            </a:r>
            <a:endParaRPr b="1" sz="2500">
              <a:solidFill>
                <a:srgbClr val="434343"/>
              </a:solidFill>
            </a:endParaRPr>
          </a:p>
        </p:txBody>
      </p:sp>
      <p:sp>
        <p:nvSpPr>
          <p:cNvPr id="156" name="Google Shape;156;p24"/>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graphicFrame>
        <p:nvGraphicFramePr>
          <p:cNvPr id="157" name="Google Shape;157;p24"/>
          <p:cNvGraphicFramePr/>
          <p:nvPr/>
        </p:nvGraphicFramePr>
        <p:xfrm>
          <a:off x="0" y="896150"/>
          <a:ext cx="3000000" cy="3000000"/>
        </p:xfrm>
        <a:graphic>
          <a:graphicData uri="http://schemas.openxmlformats.org/drawingml/2006/table">
            <a:tbl>
              <a:tblPr>
                <a:noFill/>
                <a:tableStyleId>{4652AEF6-5A04-4FA4-8985-C8B9DB274204}</a:tableStyleId>
              </a:tblPr>
              <a:tblGrid>
                <a:gridCol w="1326650"/>
                <a:gridCol w="1215800"/>
                <a:gridCol w="1581625"/>
              </a:tblGrid>
              <a:tr h="381000">
                <a:tc>
                  <a:txBody>
                    <a:bodyPr/>
                    <a:lstStyle/>
                    <a:p>
                      <a:pPr indent="0" lvl="0" marL="0" rtl="0" algn="l">
                        <a:spcBef>
                          <a:spcPts val="0"/>
                        </a:spcBef>
                        <a:spcAft>
                          <a:spcPts val="0"/>
                        </a:spcAft>
                        <a:buClr>
                          <a:schemeClr val="dk1"/>
                        </a:buClr>
                        <a:buSzPts val="1100"/>
                        <a:buFont typeface="Arial"/>
                        <a:buNone/>
                      </a:pPr>
                      <a:r>
                        <a:rPr lang="en">
                          <a:solidFill>
                            <a:schemeClr val="lt1"/>
                          </a:solidFill>
                        </a:rPr>
                        <a:t>Validation loss</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lt1"/>
                          </a:solidFill>
                        </a:rPr>
                        <a:t>Testing loss</a:t>
                      </a:r>
                      <a:endParaRPr/>
                    </a:p>
                  </a:txBody>
                  <a:tcPr marT="91425" marB="91425" marR="91425" marL="91425">
                    <a:solidFill>
                      <a:srgbClr val="B7B7B7"/>
                    </a:solidFill>
                  </a:tcPr>
                </a:tc>
                <a:tc>
                  <a:txBody>
                    <a:bodyPr/>
                    <a:lstStyle/>
                    <a:p>
                      <a:pPr indent="0" lvl="0" marL="0" rtl="0" algn="l">
                        <a:spcBef>
                          <a:spcPts val="0"/>
                        </a:spcBef>
                        <a:spcAft>
                          <a:spcPts val="0"/>
                        </a:spcAft>
                        <a:buClr>
                          <a:schemeClr val="dk1"/>
                        </a:buClr>
                        <a:buSzPts val="1100"/>
                        <a:buFont typeface="Arial"/>
                        <a:buNone/>
                      </a:pPr>
                      <a:r>
                        <a:rPr lang="en">
                          <a:solidFill>
                            <a:schemeClr val="lt1"/>
                          </a:solidFill>
                        </a:rPr>
                        <a:t>Submission Loss</a:t>
                      </a:r>
                      <a:endParaRPr/>
                    </a:p>
                  </a:txBody>
                  <a:tcPr marT="91425" marB="91425" marR="91425" marL="91425">
                    <a:lnB cap="flat" cmpd="sng" w="9525">
                      <a:solidFill>
                        <a:srgbClr val="000000"/>
                      </a:solidFill>
                      <a:prstDash val="solid"/>
                      <a:round/>
                      <a:headEnd len="sm" w="sm" type="none"/>
                      <a:tailEnd len="sm" w="sm" type="none"/>
                    </a:lnB>
                    <a:solidFill>
                      <a:srgbClr val="B7B7B7"/>
                    </a:solidFill>
                  </a:tcPr>
                </a:tc>
              </a:tr>
              <a:tr h="381000">
                <a:tc>
                  <a:txBody>
                    <a:bodyPr/>
                    <a:lstStyle/>
                    <a:p>
                      <a:pPr indent="0" lvl="0" marL="0" rtl="0" algn="l">
                        <a:spcBef>
                          <a:spcPts val="0"/>
                        </a:spcBef>
                        <a:spcAft>
                          <a:spcPts val="0"/>
                        </a:spcAft>
                        <a:buNone/>
                      </a:pPr>
                      <a:r>
                        <a:rPr lang="en"/>
                        <a:t>343475.3819</a:t>
                      </a:r>
                      <a:endParaRPr/>
                    </a:p>
                  </a:txBody>
                  <a:tcPr marT="91425" marB="91425" marR="91425" marL="91425">
                    <a:solidFill>
                      <a:srgbClr val="B7B7B7"/>
                    </a:solidFill>
                  </a:tcPr>
                </a:tc>
                <a:tc>
                  <a:txBody>
                    <a:bodyPr/>
                    <a:lstStyle/>
                    <a:p>
                      <a:pPr indent="0" lvl="0" marL="0" rtl="0" algn="l">
                        <a:spcBef>
                          <a:spcPts val="0"/>
                        </a:spcBef>
                        <a:spcAft>
                          <a:spcPts val="0"/>
                        </a:spcAft>
                        <a:buNone/>
                      </a:pPr>
                      <a:r>
                        <a:rPr lang="en"/>
                        <a:t>2460357.5</a:t>
                      </a:r>
                      <a:endParaRPr/>
                    </a:p>
                  </a:txBody>
                  <a:tcPr marT="91425" marB="91425" marR="91425" marL="91425">
                    <a:lnR cap="flat" cmpd="sng" w="9525">
                      <a:solidFill>
                        <a:srgbClr val="000000"/>
                      </a:solidFill>
                      <a:prstDash val="solid"/>
                      <a:round/>
                      <a:headEnd len="sm" w="sm" type="none"/>
                      <a:tailEnd len="sm" w="sm" type="none"/>
                    </a:lnR>
                    <a:solidFill>
                      <a:srgbClr val="B7B7B7"/>
                    </a:solidFill>
                  </a:tcPr>
                </a:tc>
                <a:tc>
                  <a:txBody>
                    <a:bodyPr/>
                    <a:lstStyle/>
                    <a:p>
                      <a:pPr indent="0" lvl="0" marL="0" rtl="0" algn="l">
                        <a:spcBef>
                          <a:spcPts val="0"/>
                        </a:spcBef>
                        <a:spcAft>
                          <a:spcPts val="0"/>
                        </a:spcAft>
                        <a:buNone/>
                      </a:pPr>
                      <a:r>
                        <a:rPr lang="en"/>
                        <a:t>6125066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bl>
          </a:graphicData>
        </a:graphic>
      </p:graphicFrame>
      <p:pic>
        <p:nvPicPr>
          <p:cNvPr id="158" name="Google Shape;158;p24"/>
          <p:cNvPicPr preferRelativeResize="0"/>
          <p:nvPr/>
        </p:nvPicPr>
        <p:blipFill>
          <a:blip r:embed="rId4">
            <a:alphaModFix/>
          </a:blip>
          <a:stretch>
            <a:fillRect/>
          </a:stretch>
        </p:blipFill>
        <p:spPr>
          <a:xfrm>
            <a:off x="0" y="1773001"/>
            <a:ext cx="4124075" cy="3386824"/>
          </a:xfrm>
          <a:prstGeom prst="rect">
            <a:avLst/>
          </a:prstGeom>
          <a:noFill/>
          <a:ln>
            <a:noFill/>
          </a:ln>
        </p:spPr>
      </p:pic>
      <p:sp>
        <p:nvSpPr>
          <p:cNvPr id="159" name="Google Shape;159;p24"/>
          <p:cNvSpPr txBox="1"/>
          <p:nvPr/>
        </p:nvSpPr>
        <p:spPr>
          <a:xfrm>
            <a:off x="1042000" y="419150"/>
            <a:ext cx="1640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LSTM</a:t>
            </a:r>
            <a:endParaRPr b="1" sz="1900"/>
          </a:p>
        </p:txBody>
      </p:sp>
      <p:pic>
        <p:nvPicPr>
          <p:cNvPr id="160" name="Google Shape;160;p24"/>
          <p:cNvPicPr preferRelativeResize="0"/>
          <p:nvPr/>
        </p:nvPicPr>
        <p:blipFill>
          <a:blip r:embed="rId5">
            <a:alphaModFix/>
          </a:blip>
          <a:stretch>
            <a:fillRect/>
          </a:stretch>
        </p:blipFill>
        <p:spPr>
          <a:xfrm>
            <a:off x="4694950" y="1773000"/>
            <a:ext cx="4364396" cy="3386824"/>
          </a:xfrm>
          <a:prstGeom prst="rect">
            <a:avLst/>
          </a:prstGeom>
          <a:noFill/>
          <a:ln>
            <a:noFill/>
          </a:ln>
        </p:spPr>
      </p:pic>
      <p:graphicFrame>
        <p:nvGraphicFramePr>
          <p:cNvPr id="161" name="Google Shape;161;p24"/>
          <p:cNvGraphicFramePr/>
          <p:nvPr/>
        </p:nvGraphicFramePr>
        <p:xfrm>
          <a:off x="4572000" y="896150"/>
          <a:ext cx="3000000" cy="3000000"/>
        </p:xfrm>
        <a:graphic>
          <a:graphicData uri="http://schemas.openxmlformats.org/drawingml/2006/table">
            <a:tbl>
              <a:tblPr>
                <a:noFill/>
                <a:tableStyleId>{4652AEF6-5A04-4FA4-8985-C8B9DB274204}</a:tableStyleId>
              </a:tblPr>
              <a:tblGrid>
                <a:gridCol w="1496575"/>
                <a:gridCol w="1496575"/>
                <a:gridCol w="1496575"/>
              </a:tblGrid>
              <a:tr h="364675">
                <a:tc>
                  <a:txBody>
                    <a:bodyPr/>
                    <a:lstStyle/>
                    <a:p>
                      <a:pPr indent="0" lvl="0" marL="0" rtl="0" algn="ctr">
                        <a:spcBef>
                          <a:spcPts val="0"/>
                        </a:spcBef>
                        <a:spcAft>
                          <a:spcPts val="0"/>
                        </a:spcAft>
                        <a:buNone/>
                      </a:pPr>
                      <a:r>
                        <a:rPr lang="en"/>
                        <a:t>Validation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Testing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Submission loss</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r>
              <a:tr h="381000">
                <a:tc>
                  <a:txBody>
                    <a:bodyPr/>
                    <a:lstStyle/>
                    <a:p>
                      <a:pPr indent="0" lvl="0" marL="0" rtl="0" algn="ctr">
                        <a:spcBef>
                          <a:spcPts val="0"/>
                        </a:spcBef>
                        <a:spcAft>
                          <a:spcPts val="0"/>
                        </a:spcAft>
                        <a:buNone/>
                      </a:pPr>
                      <a:r>
                        <a:rPr lang="en"/>
                        <a:t>-</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2705934</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13296316</a:t>
                      </a:r>
                      <a:endParaRPr/>
                    </a:p>
                  </a:txBody>
                  <a:tcPr marT="91425" marB="91425" marR="91425" marL="91425">
                    <a:lnL cap="flat" cmpd="sng" w="38100">
                      <a:solidFill>
                        <a:srgbClr val="434343"/>
                      </a:solidFill>
                      <a:prstDash val="solid"/>
                      <a:round/>
                      <a:headEnd len="sm" w="sm" type="none"/>
                      <a:tailEnd len="sm" w="sm" type="none"/>
                    </a:lnL>
                    <a:lnR cap="flat" cmpd="sng" w="381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38100">
                      <a:solidFill>
                        <a:srgbClr val="434343"/>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63" name="Google Shape;63;p14"/>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Outline</a:t>
            </a:r>
            <a:endParaRPr b="1" sz="2500">
              <a:solidFill>
                <a:srgbClr val="434343"/>
              </a:solidFill>
            </a:endParaRPr>
          </a:p>
        </p:txBody>
      </p:sp>
      <p:sp>
        <p:nvSpPr>
          <p:cNvPr id="64" name="Google Shape;64;p14"/>
          <p:cNvSpPr txBox="1"/>
          <p:nvPr/>
        </p:nvSpPr>
        <p:spPr>
          <a:xfrm>
            <a:off x="0" y="791300"/>
            <a:ext cx="9144000" cy="398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en" sz="1900"/>
              <a:t>Problem Definition</a:t>
            </a:r>
            <a:endParaRPr b="1" sz="1900"/>
          </a:p>
          <a:p>
            <a:pPr indent="-349250" lvl="0" marL="457200" rtl="0" algn="l">
              <a:spcBef>
                <a:spcPts val="0"/>
              </a:spcBef>
              <a:spcAft>
                <a:spcPts val="0"/>
              </a:spcAft>
              <a:buSzPts val="1900"/>
              <a:buChar char="●"/>
            </a:pPr>
            <a:r>
              <a:rPr b="1" lang="en" sz="1900"/>
              <a:t>Related Work</a:t>
            </a:r>
            <a:endParaRPr b="1" sz="1900"/>
          </a:p>
          <a:p>
            <a:pPr indent="-349250" lvl="0" marL="457200" rtl="0" algn="l">
              <a:spcBef>
                <a:spcPts val="0"/>
              </a:spcBef>
              <a:spcAft>
                <a:spcPts val="0"/>
              </a:spcAft>
              <a:buSzPts val="1900"/>
              <a:buChar char="●"/>
            </a:pPr>
            <a:r>
              <a:rPr b="1" lang="en" sz="1900"/>
              <a:t>Dataset</a:t>
            </a:r>
            <a:endParaRPr b="1" sz="1900"/>
          </a:p>
          <a:p>
            <a:pPr indent="-349250" lvl="0" marL="457200" rtl="0" algn="l">
              <a:spcBef>
                <a:spcPts val="0"/>
              </a:spcBef>
              <a:spcAft>
                <a:spcPts val="0"/>
              </a:spcAft>
              <a:buSzPts val="1900"/>
              <a:buChar char="●"/>
            </a:pPr>
            <a:r>
              <a:rPr b="1" lang="en" sz="1900"/>
              <a:t>Methods</a:t>
            </a:r>
            <a:endParaRPr b="1" sz="1900"/>
          </a:p>
          <a:p>
            <a:pPr indent="-349250" lvl="1" marL="914400" rtl="0" algn="l">
              <a:spcBef>
                <a:spcPts val="0"/>
              </a:spcBef>
              <a:spcAft>
                <a:spcPts val="0"/>
              </a:spcAft>
              <a:buSzPts val="1900"/>
              <a:buChar char="○"/>
            </a:pPr>
            <a:r>
              <a:rPr b="1" lang="en" sz="1900"/>
              <a:t>PreProcessing </a:t>
            </a:r>
            <a:endParaRPr b="1" sz="1900"/>
          </a:p>
          <a:p>
            <a:pPr indent="-349250" lvl="1" marL="914400" rtl="0" algn="l">
              <a:spcBef>
                <a:spcPts val="0"/>
              </a:spcBef>
              <a:spcAft>
                <a:spcPts val="0"/>
              </a:spcAft>
              <a:buSzPts val="1900"/>
              <a:buChar char="○"/>
            </a:pPr>
            <a:r>
              <a:rPr b="1" lang="en" sz="1900"/>
              <a:t>CNN</a:t>
            </a:r>
            <a:endParaRPr b="1" sz="1900"/>
          </a:p>
          <a:p>
            <a:pPr indent="-349250" lvl="1" marL="914400" rtl="0" algn="l">
              <a:spcBef>
                <a:spcPts val="0"/>
              </a:spcBef>
              <a:spcAft>
                <a:spcPts val="0"/>
              </a:spcAft>
              <a:buSzPts val="1900"/>
              <a:buChar char="○"/>
            </a:pPr>
            <a:r>
              <a:rPr b="1" lang="en" sz="1900"/>
              <a:t>DNN</a:t>
            </a:r>
            <a:endParaRPr b="1" sz="1900"/>
          </a:p>
          <a:p>
            <a:pPr indent="-349250" lvl="1" marL="914400" rtl="0" algn="l">
              <a:spcBef>
                <a:spcPts val="0"/>
              </a:spcBef>
              <a:spcAft>
                <a:spcPts val="0"/>
              </a:spcAft>
              <a:buSzPts val="1900"/>
              <a:buChar char="○"/>
            </a:pPr>
            <a:r>
              <a:rPr b="1" lang="en" sz="1900"/>
              <a:t>LSTM</a:t>
            </a:r>
            <a:endParaRPr b="1" sz="1900"/>
          </a:p>
          <a:p>
            <a:pPr indent="-349250" lvl="1" marL="914400" rtl="0" algn="l">
              <a:spcBef>
                <a:spcPts val="0"/>
              </a:spcBef>
              <a:spcAft>
                <a:spcPts val="0"/>
              </a:spcAft>
              <a:buSzPts val="1900"/>
              <a:buChar char="○"/>
            </a:pPr>
            <a:r>
              <a:rPr b="1" lang="en" sz="1900"/>
              <a:t>Preprocessing and RF</a:t>
            </a:r>
            <a:endParaRPr b="1" sz="1900"/>
          </a:p>
          <a:p>
            <a:pPr indent="-349250" lvl="0" marL="457200" rtl="0" algn="l">
              <a:spcBef>
                <a:spcPts val="0"/>
              </a:spcBef>
              <a:spcAft>
                <a:spcPts val="0"/>
              </a:spcAft>
              <a:buSzPts val="1900"/>
              <a:buChar char="●"/>
            </a:pPr>
            <a:r>
              <a:rPr b="1" lang="en" sz="1900"/>
              <a:t>Experiments</a:t>
            </a:r>
            <a:endParaRPr b="1" sz="1900"/>
          </a:p>
          <a:p>
            <a:pPr indent="-349250" lvl="1" marL="914400" rtl="0" algn="l">
              <a:spcBef>
                <a:spcPts val="0"/>
              </a:spcBef>
              <a:spcAft>
                <a:spcPts val="0"/>
              </a:spcAft>
              <a:buSzPts val="1900"/>
              <a:buChar char="○"/>
            </a:pPr>
            <a:r>
              <a:rPr b="1" lang="en" sz="1900">
                <a:solidFill>
                  <a:schemeClr val="dk1"/>
                </a:solidFill>
              </a:rPr>
              <a:t>CNN and DNN</a:t>
            </a:r>
            <a:endParaRPr b="1" sz="1900">
              <a:solidFill>
                <a:schemeClr val="dk1"/>
              </a:solidFill>
            </a:endParaRPr>
          </a:p>
          <a:p>
            <a:pPr indent="-349250" lvl="1" marL="914400" rtl="0" algn="l">
              <a:spcBef>
                <a:spcPts val="0"/>
              </a:spcBef>
              <a:spcAft>
                <a:spcPts val="0"/>
              </a:spcAft>
              <a:buClr>
                <a:schemeClr val="dk1"/>
              </a:buClr>
              <a:buSzPts val="1900"/>
              <a:buChar char="○"/>
            </a:pPr>
            <a:r>
              <a:rPr b="1" lang="en" sz="1900">
                <a:solidFill>
                  <a:schemeClr val="dk1"/>
                </a:solidFill>
              </a:rPr>
              <a:t>LSTM and RF</a:t>
            </a:r>
            <a:endParaRPr b="1" sz="1900"/>
          </a:p>
          <a:p>
            <a:pPr indent="0" lvl="0" marL="0" rtl="0" algn="l">
              <a:spcBef>
                <a:spcPts val="0"/>
              </a:spcBef>
              <a:spcAft>
                <a:spcPts val="0"/>
              </a:spcAft>
              <a:buNone/>
            </a:pPr>
            <a:r>
              <a:t/>
            </a:r>
            <a:endParaRPr b="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70" name="Google Shape;70;p15"/>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Problem Definition</a:t>
            </a:r>
            <a:endParaRPr b="1" sz="2500">
              <a:solidFill>
                <a:srgbClr val="434343"/>
              </a:solidFill>
            </a:endParaRPr>
          </a:p>
        </p:txBody>
      </p:sp>
      <p:sp>
        <p:nvSpPr>
          <p:cNvPr id="71" name="Google Shape;71;p15"/>
          <p:cNvSpPr txBox="1"/>
          <p:nvPr/>
        </p:nvSpPr>
        <p:spPr>
          <a:xfrm>
            <a:off x="0" y="791300"/>
            <a:ext cx="9144000" cy="5156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en" sz="1900"/>
              <a:t>Every year about 60 volcanoes erupt and since the year 1500, about 280,000 people have been killed by volcanoes and about 170,000 of those people were killed by just six eruptions.</a:t>
            </a:r>
            <a:endParaRPr b="1" sz="1900"/>
          </a:p>
          <a:p>
            <a:pPr indent="-349250" lvl="0" marL="457200" rtl="0" algn="l">
              <a:spcBef>
                <a:spcPts val="0"/>
              </a:spcBef>
              <a:spcAft>
                <a:spcPts val="0"/>
              </a:spcAft>
              <a:buSzPts val="1900"/>
              <a:buChar char="●"/>
            </a:pPr>
            <a:r>
              <a:rPr b="1" lang="en" sz="1900"/>
              <a:t>Therefore in our project we are d</a:t>
            </a:r>
            <a:r>
              <a:rPr b="1" lang="en" sz="1900"/>
              <a:t>etecting the time of </a:t>
            </a:r>
            <a:r>
              <a:rPr b="1" lang="en" sz="1900"/>
              <a:t>volcanic eruptions which is specifically calculated from just after the last reading which is 60001 until the volcano erupt.</a:t>
            </a:r>
            <a:endParaRPr b="1" sz="1900"/>
          </a:p>
          <a:p>
            <a:pPr indent="-349250" lvl="0" marL="457200" rtl="0" algn="l">
              <a:spcBef>
                <a:spcPts val="0"/>
              </a:spcBef>
              <a:spcAft>
                <a:spcPts val="0"/>
              </a:spcAft>
              <a:buSzPts val="1900"/>
              <a:buChar char="●"/>
            </a:pPr>
            <a:r>
              <a:rPr b="1" lang="en" sz="1900"/>
              <a:t>In 2019 paper titled "CRED: A Deep Residual Network of Convolutional and Recurrent Units for Earthquake Signal Detection" Mostafa Mousavi et al used CNN and bidirectional LSTM for earthquake signal detection which is the most close to our topic. Each of the two architectures is good in a way different than the other.</a:t>
            </a:r>
            <a:endParaRPr b="1" sz="1900"/>
          </a:p>
          <a:p>
            <a:pPr indent="-349250" lvl="0" marL="457200" rtl="0" algn="l">
              <a:spcBef>
                <a:spcPts val="0"/>
              </a:spcBef>
              <a:spcAft>
                <a:spcPts val="0"/>
              </a:spcAft>
              <a:buSzPts val="1900"/>
              <a:buChar char="●"/>
            </a:pPr>
            <a:r>
              <a:rPr b="1" lang="en" sz="1900"/>
              <a:t>We also wanted to start with simple feature extractors like autocorrelation followed by regressor where we used random forests for that. We also tried Deep neural network. </a:t>
            </a:r>
            <a:endParaRPr b="1" sz="1900"/>
          </a:p>
          <a:p>
            <a:pPr indent="0" lvl="0" marL="0" rtl="0" algn="l">
              <a:spcBef>
                <a:spcPts val="0"/>
              </a:spcBef>
              <a:spcAft>
                <a:spcPts val="0"/>
              </a:spcAft>
              <a:buNone/>
            </a:pPr>
            <a:r>
              <a:rPr b="1" lang="en" sz="1900"/>
              <a:t> </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77" name="Google Shape;77;p16"/>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Related Work</a:t>
            </a:r>
            <a:endParaRPr b="1" sz="2500">
              <a:solidFill>
                <a:srgbClr val="434343"/>
              </a:solidFill>
            </a:endParaRPr>
          </a:p>
        </p:txBody>
      </p:sp>
      <p:sp>
        <p:nvSpPr>
          <p:cNvPr id="78" name="Google Shape;78;p16"/>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79" name="Google Shape;79;p16"/>
          <p:cNvPicPr preferRelativeResize="0"/>
          <p:nvPr/>
        </p:nvPicPr>
        <p:blipFill>
          <a:blip r:embed="rId4">
            <a:alphaModFix/>
          </a:blip>
          <a:stretch>
            <a:fillRect/>
          </a:stretch>
        </p:blipFill>
        <p:spPr>
          <a:xfrm>
            <a:off x="4016000" y="585713"/>
            <a:ext cx="5127998" cy="3361173"/>
          </a:xfrm>
          <a:prstGeom prst="rect">
            <a:avLst/>
          </a:prstGeom>
          <a:noFill/>
          <a:ln>
            <a:noFill/>
          </a:ln>
        </p:spPr>
      </p:pic>
      <p:sp>
        <p:nvSpPr>
          <p:cNvPr id="80" name="Google Shape;80;p16"/>
          <p:cNvSpPr txBox="1"/>
          <p:nvPr/>
        </p:nvSpPr>
        <p:spPr>
          <a:xfrm>
            <a:off x="86350" y="1739175"/>
            <a:ext cx="3762000" cy="13392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Seismic monitoring is very correlated with all different activities in the volcano that helps in recognizing the signature of each activity in order to forecast volcanoes</a:t>
            </a:r>
            <a:endParaRPr b="1" sz="1500"/>
          </a:p>
        </p:txBody>
      </p:sp>
      <p:sp>
        <p:nvSpPr>
          <p:cNvPr id="81" name="Google Shape;81;p16"/>
          <p:cNvSpPr txBox="1"/>
          <p:nvPr/>
        </p:nvSpPr>
        <p:spPr>
          <a:xfrm>
            <a:off x="86350" y="3078375"/>
            <a:ext cx="3762000" cy="8313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Volcanic activities analysis: </a:t>
            </a:r>
            <a:r>
              <a:rPr b="1" lang="en"/>
              <a:t>Tremors cross-correlation analysis to find harmonic tremors.</a:t>
            </a:r>
            <a:endParaRPr b="1"/>
          </a:p>
        </p:txBody>
      </p:sp>
      <p:sp>
        <p:nvSpPr>
          <p:cNvPr id="82" name="Google Shape;82;p16"/>
          <p:cNvSpPr txBox="1"/>
          <p:nvPr/>
        </p:nvSpPr>
        <p:spPr>
          <a:xfrm>
            <a:off x="4207000" y="4034125"/>
            <a:ext cx="3000000" cy="10467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Figure 1 shows the results of random forest model on Kilauea earthquakes volcanoes to predict time-to-eruption.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88" name="Google Shape;88;p17"/>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Dataset</a:t>
            </a:r>
            <a:endParaRPr b="1" sz="2500">
              <a:solidFill>
                <a:srgbClr val="434343"/>
              </a:solidFill>
            </a:endParaRPr>
          </a:p>
        </p:txBody>
      </p:sp>
      <p:sp>
        <p:nvSpPr>
          <p:cNvPr id="89" name="Google Shape;89;p17"/>
          <p:cNvSpPr txBox="1"/>
          <p:nvPr/>
        </p:nvSpPr>
        <p:spPr>
          <a:xfrm>
            <a:off x="74700" y="460500"/>
            <a:ext cx="9144000" cy="24012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0"/>
              </a:spcBef>
              <a:spcAft>
                <a:spcPts val="0"/>
              </a:spcAft>
              <a:buSzPts val="1800"/>
              <a:buChar char="●"/>
            </a:pPr>
            <a:r>
              <a:rPr b="1" lang="en" sz="1800"/>
              <a:t>Kaggle dataset from Volcanic Eruption Prediction Challenge</a:t>
            </a:r>
            <a:endParaRPr b="1" sz="1800"/>
          </a:p>
          <a:p>
            <a:pPr indent="-342900" lvl="0" marL="457200" rtl="0" algn="l">
              <a:lnSpc>
                <a:spcPct val="100000"/>
              </a:lnSpc>
              <a:spcBef>
                <a:spcPts val="0"/>
              </a:spcBef>
              <a:spcAft>
                <a:spcPts val="0"/>
              </a:spcAft>
              <a:buSzPts val="1800"/>
              <a:buChar char="●"/>
            </a:pPr>
            <a:r>
              <a:rPr b="1" lang="en" sz="1800">
                <a:solidFill>
                  <a:schemeClr val="dk1"/>
                </a:solidFill>
              </a:rPr>
              <a:t>4,431 .csv labeled files (volcanoes) </a:t>
            </a:r>
            <a:r>
              <a:rPr b="1" lang="en" sz="1800"/>
              <a:t>files named after the ID of each volcano</a:t>
            </a:r>
            <a:endParaRPr b="1" sz="1800"/>
          </a:p>
          <a:p>
            <a:pPr indent="-342900" lvl="0" marL="457200" rtl="0" algn="l">
              <a:lnSpc>
                <a:spcPct val="100000"/>
              </a:lnSpc>
              <a:spcBef>
                <a:spcPts val="0"/>
              </a:spcBef>
              <a:spcAft>
                <a:spcPts val="0"/>
              </a:spcAft>
              <a:buSzPts val="1800"/>
              <a:buChar char="●"/>
            </a:pPr>
            <a:r>
              <a:rPr b="1" lang="en" sz="1800"/>
              <a:t>Another 4520 unlabeled files for testing.</a:t>
            </a:r>
            <a:endParaRPr b="1" sz="1800"/>
          </a:p>
          <a:p>
            <a:pPr indent="-342900" lvl="0" marL="457200" rtl="0" algn="l">
              <a:lnSpc>
                <a:spcPct val="100000"/>
              </a:lnSpc>
              <a:spcBef>
                <a:spcPts val="0"/>
              </a:spcBef>
              <a:spcAft>
                <a:spcPts val="0"/>
              </a:spcAft>
              <a:buSzPts val="1800"/>
              <a:buChar char="●"/>
            </a:pPr>
            <a:r>
              <a:rPr b="1" lang="en" sz="1800"/>
              <a:t>One label file to all volcanoes defining time left to next eruption ranging from 6250 to 49 Million time unit.</a:t>
            </a:r>
            <a:endParaRPr sz="850">
              <a:solidFill>
                <a:schemeClr val="dk1"/>
              </a:solidFill>
              <a:highlight>
                <a:srgbClr val="E4E8EE"/>
              </a:highlight>
            </a:endParaRPr>
          </a:p>
          <a:p>
            <a:pPr indent="-342900" lvl="0" marL="457200" rtl="0" algn="l">
              <a:lnSpc>
                <a:spcPct val="100000"/>
              </a:lnSpc>
              <a:spcBef>
                <a:spcPts val="0"/>
              </a:spcBef>
              <a:spcAft>
                <a:spcPts val="0"/>
              </a:spcAft>
              <a:buSzPts val="1800"/>
              <a:buChar char="●"/>
            </a:pPr>
            <a:r>
              <a:rPr b="1" lang="en" sz="1800"/>
              <a:t>Ten minutes of logs from ten different  seismic sensors arrayed around the volcano</a:t>
            </a:r>
            <a:endParaRPr b="1" sz="1800"/>
          </a:p>
          <a:p>
            <a:pPr indent="-342900" lvl="0" marL="457200" rtl="0" algn="l">
              <a:lnSpc>
                <a:spcPct val="100000"/>
              </a:lnSpc>
              <a:spcBef>
                <a:spcPts val="0"/>
              </a:spcBef>
              <a:spcAft>
                <a:spcPts val="0"/>
              </a:spcAft>
              <a:buSzPts val="1800"/>
              <a:buChar char="●"/>
            </a:pPr>
            <a:r>
              <a:rPr b="1" lang="en" sz="1800"/>
              <a:t>Data is divided to 75\% training, 18.75\% validation and 6.25\% testing.</a:t>
            </a:r>
            <a:endParaRPr b="1" sz="1800"/>
          </a:p>
        </p:txBody>
      </p:sp>
      <p:pic>
        <p:nvPicPr>
          <p:cNvPr id="90" name="Google Shape;90;p17"/>
          <p:cNvPicPr preferRelativeResize="0"/>
          <p:nvPr/>
        </p:nvPicPr>
        <p:blipFill>
          <a:blip r:embed="rId4">
            <a:alphaModFix/>
          </a:blip>
          <a:stretch>
            <a:fillRect/>
          </a:stretch>
        </p:blipFill>
        <p:spPr>
          <a:xfrm>
            <a:off x="452443" y="2946143"/>
            <a:ext cx="3511950" cy="2164025"/>
          </a:xfrm>
          <a:prstGeom prst="rect">
            <a:avLst/>
          </a:prstGeom>
          <a:noFill/>
          <a:ln>
            <a:noFill/>
          </a:ln>
        </p:spPr>
      </p:pic>
      <p:pic>
        <p:nvPicPr>
          <p:cNvPr id="91" name="Google Shape;91;p17"/>
          <p:cNvPicPr preferRelativeResize="0"/>
          <p:nvPr/>
        </p:nvPicPr>
        <p:blipFill>
          <a:blip r:embed="rId5">
            <a:alphaModFix/>
          </a:blip>
          <a:stretch>
            <a:fillRect/>
          </a:stretch>
        </p:blipFill>
        <p:spPr>
          <a:xfrm>
            <a:off x="5298010" y="3023300"/>
            <a:ext cx="3393557" cy="211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97" name="Google Shape;97;p18"/>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Methods (Pre-processing)</a:t>
            </a:r>
            <a:endParaRPr b="1" sz="2500">
              <a:solidFill>
                <a:srgbClr val="434343"/>
              </a:solidFill>
            </a:endParaRPr>
          </a:p>
        </p:txBody>
      </p:sp>
      <p:sp>
        <p:nvSpPr>
          <p:cNvPr id="98" name="Google Shape;98;p18"/>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99" name="Google Shape;99;p18"/>
          <p:cNvPicPr preferRelativeResize="0"/>
          <p:nvPr/>
        </p:nvPicPr>
        <p:blipFill rotWithShape="1">
          <a:blip r:embed="rId4">
            <a:alphaModFix/>
          </a:blip>
          <a:srcRect b="13113" l="6914" r="66845" t="53072"/>
          <a:stretch/>
        </p:blipFill>
        <p:spPr>
          <a:xfrm>
            <a:off x="4755575" y="1478153"/>
            <a:ext cx="3769924" cy="2731448"/>
          </a:xfrm>
          <a:prstGeom prst="rect">
            <a:avLst/>
          </a:prstGeom>
          <a:noFill/>
          <a:ln>
            <a:noFill/>
          </a:ln>
        </p:spPr>
      </p:pic>
      <p:pic>
        <p:nvPicPr>
          <p:cNvPr id="100" name="Google Shape;100;p18"/>
          <p:cNvPicPr preferRelativeResize="0"/>
          <p:nvPr/>
        </p:nvPicPr>
        <p:blipFill rotWithShape="1">
          <a:blip r:embed="rId5">
            <a:alphaModFix/>
          </a:blip>
          <a:srcRect b="45978" l="6660" r="67415" t="21681"/>
          <a:stretch/>
        </p:blipFill>
        <p:spPr>
          <a:xfrm>
            <a:off x="502850" y="1478150"/>
            <a:ext cx="3769924" cy="273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06" name="Google Shape;106;p19"/>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Methods (</a:t>
            </a:r>
            <a:r>
              <a:rPr b="1" lang="en" sz="1900">
                <a:solidFill>
                  <a:schemeClr val="dk1"/>
                </a:solidFill>
              </a:rPr>
              <a:t>CNN)</a:t>
            </a:r>
            <a:endParaRPr b="1" sz="2500">
              <a:solidFill>
                <a:srgbClr val="434343"/>
              </a:solidFill>
            </a:endParaRPr>
          </a:p>
        </p:txBody>
      </p:sp>
      <p:sp>
        <p:nvSpPr>
          <p:cNvPr id="107" name="Google Shape;107;p19"/>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108" name="Google Shape;108;p19"/>
          <p:cNvPicPr preferRelativeResize="0"/>
          <p:nvPr/>
        </p:nvPicPr>
        <p:blipFill rotWithShape="1">
          <a:blip r:embed="rId4">
            <a:alphaModFix/>
          </a:blip>
          <a:srcRect b="46369" l="0" r="0" t="0"/>
          <a:stretch/>
        </p:blipFill>
        <p:spPr>
          <a:xfrm>
            <a:off x="635025" y="760626"/>
            <a:ext cx="3574625" cy="3854676"/>
          </a:xfrm>
          <a:prstGeom prst="rect">
            <a:avLst/>
          </a:prstGeom>
          <a:noFill/>
          <a:ln>
            <a:noFill/>
          </a:ln>
        </p:spPr>
      </p:pic>
      <p:pic>
        <p:nvPicPr>
          <p:cNvPr id="109" name="Google Shape;109;p19"/>
          <p:cNvPicPr preferRelativeResize="0"/>
          <p:nvPr/>
        </p:nvPicPr>
        <p:blipFill rotWithShape="1">
          <a:blip r:embed="rId5">
            <a:alphaModFix/>
          </a:blip>
          <a:srcRect b="0" l="0" r="0" t="53073"/>
          <a:stretch/>
        </p:blipFill>
        <p:spPr>
          <a:xfrm>
            <a:off x="4700950" y="791300"/>
            <a:ext cx="3574625" cy="3854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15" name="Google Shape;115;p20"/>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Methods (</a:t>
            </a:r>
            <a:r>
              <a:rPr b="1" lang="en" sz="1900">
                <a:solidFill>
                  <a:schemeClr val="dk1"/>
                </a:solidFill>
              </a:rPr>
              <a:t>D</a:t>
            </a:r>
            <a:r>
              <a:rPr b="1" lang="en" sz="1900">
                <a:solidFill>
                  <a:schemeClr val="dk1"/>
                </a:solidFill>
              </a:rPr>
              <a:t>NN)</a:t>
            </a:r>
            <a:endParaRPr b="1" sz="2500">
              <a:solidFill>
                <a:srgbClr val="434343"/>
              </a:solidFill>
            </a:endParaRPr>
          </a:p>
        </p:txBody>
      </p:sp>
      <p:sp>
        <p:nvSpPr>
          <p:cNvPr id="116" name="Google Shape;116;p20"/>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117" name="Google Shape;117;p20"/>
          <p:cNvPicPr preferRelativeResize="0"/>
          <p:nvPr/>
        </p:nvPicPr>
        <p:blipFill>
          <a:blip r:embed="rId4">
            <a:alphaModFix/>
          </a:blip>
          <a:stretch>
            <a:fillRect/>
          </a:stretch>
        </p:blipFill>
        <p:spPr>
          <a:xfrm>
            <a:off x="185738" y="1804988"/>
            <a:ext cx="8772525"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rotWithShape="1">
          <a:blip r:embed="rId3">
            <a:alphaModFix amt="56000"/>
          </a:blip>
          <a:srcRect b="10999" l="0" r="0" t="14479"/>
          <a:stretch/>
        </p:blipFill>
        <p:spPr>
          <a:xfrm>
            <a:off x="0" y="16325"/>
            <a:ext cx="9144000" cy="5143500"/>
          </a:xfrm>
          <a:prstGeom prst="rect">
            <a:avLst/>
          </a:prstGeom>
          <a:noFill/>
          <a:ln>
            <a:noFill/>
          </a:ln>
        </p:spPr>
      </p:pic>
      <p:sp>
        <p:nvSpPr>
          <p:cNvPr id="123" name="Google Shape;123;p21"/>
          <p:cNvSpPr txBox="1"/>
          <p:nvPr/>
        </p:nvSpPr>
        <p:spPr>
          <a:xfrm>
            <a:off x="0" y="163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434343"/>
                </a:solidFill>
              </a:rPr>
              <a:t>Methods (</a:t>
            </a:r>
            <a:r>
              <a:rPr b="1" lang="en" sz="1900">
                <a:solidFill>
                  <a:schemeClr val="dk1"/>
                </a:solidFill>
              </a:rPr>
              <a:t>LSTM</a:t>
            </a:r>
            <a:r>
              <a:rPr b="1" lang="en" sz="1900">
                <a:solidFill>
                  <a:schemeClr val="dk1"/>
                </a:solidFill>
              </a:rPr>
              <a:t>)</a:t>
            </a:r>
            <a:endParaRPr b="1" sz="2500">
              <a:solidFill>
                <a:srgbClr val="434343"/>
              </a:solidFill>
            </a:endParaRPr>
          </a:p>
        </p:txBody>
      </p:sp>
      <p:sp>
        <p:nvSpPr>
          <p:cNvPr id="124" name="Google Shape;124;p21"/>
          <p:cNvSpPr txBox="1"/>
          <p:nvPr/>
        </p:nvSpPr>
        <p:spPr>
          <a:xfrm>
            <a:off x="0" y="791300"/>
            <a:ext cx="91440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900"/>
          </a:p>
        </p:txBody>
      </p:sp>
      <p:pic>
        <p:nvPicPr>
          <p:cNvPr id="125" name="Google Shape;125;p21"/>
          <p:cNvPicPr preferRelativeResize="0"/>
          <p:nvPr/>
        </p:nvPicPr>
        <p:blipFill>
          <a:blip r:embed="rId4">
            <a:alphaModFix/>
          </a:blip>
          <a:stretch>
            <a:fillRect/>
          </a:stretch>
        </p:blipFill>
        <p:spPr>
          <a:xfrm>
            <a:off x="5309775" y="958988"/>
            <a:ext cx="2244350" cy="3114675"/>
          </a:xfrm>
          <a:prstGeom prst="rect">
            <a:avLst/>
          </a:prstGeom>
          <a:noFill/>
          <a:ln>
            <a:noFill/>
          </a:ln>
        </p:spPr>
      </p:pic>
      <p:pic>
        <p:nvPicPr>
          <p:cNvPr id="126" name="Google Shape;126;p21"/>
          <p:cNvPicPr preferRelativeResize="0"/>
          <p:nvPr/>
        </p:nvPicPr>
        <p:blipFill>
          <a:blip r:embed="rId5">
            <a:alphaModFix/>
          </a:blip>
          <a:stretch>
            <a:fillRect/>
          </a:stretch>
        </p:blipFill>
        <p:spPr>
          <a:xfrm>
            <a:off x="1493200" y="735150"/>
            <a:ext cx="2142725" cy="35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