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A8126-93A7-41C7-B2E6-AAED5127EA73}" v="194" dt="2024-08-20T19:58:11.517"/>
    <p1510:client id="{BEB4FBAA-CFDF-4398-9EB5-883067E521C3}" v="625" dt="2024-08-20T19:52:45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59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8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9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4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89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0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75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4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2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11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karevAleks/Skillbox_kursovaya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Calibri"/>
                <a:cs typeface="Calibri"/>
              </a:rPr>
              <a:t>Предсказание Риска Дефолта по Кредитам</a:t>
            </a:r>
            <a:endParaRPr lang="ru-RU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 fontScale="62500" lnSpcReduction="20000"/>
          </a:bodyPr>
          <a:lstStyle/>
          <a:p>
            <a:r>
              <a:rPr lang="ru-RU" sz="2400" dirty="0">
                <a:solidFill>
                  <a:srgbClr val="FFFFFF"/>
                </a:solidFill>
                <a:latin typeface="Corbel"/>
                <a:cs typeface="Calibri"/>
              </a:rPr>
              <a:t>Курсовая работа</a:t>
            </a:r>
            <a:endParaRPr lang="ru-RU">
              <a:latin typeface="Corbel"/>
            </a:endParaRPr>
          </a:p>
          <a:p>
            <a:r>
              <a:rPr lang="ru-RU" sz="2400" dirty="0">
                <a:solidFill>
                  <a:srgbClr val="FFFFFF"/>
                </a:solidFill>
                <a:latin typeface="Corbel"/>
                <a:cs typeface="Calibri"/>
              </a:rPr>
              <a:t>Представляет:   </a:t>
            </a:r>
            <a:endParaRPr lang="ru-RU">
              <a:solidFill>
                <a:srgbClr val="8985D7"/>
              </a:solidFill>
              <a:latin typeface="Corbel"/>
              <a:cs typeface="Calibri"/>
            </a:endParaRPr>
          </a:p>
          <a:p>
            <a:r>
              <a:rPr lang="ru-RU" sz="2400" b="1" dirty="0">
                <a:solidFill>
                  <a:srgbClr val="FFFFFF"/>
                </a:solidFill>
                <a:latin typeface="Corbel"/>
                <a:cs typeface="Calibri"/>
              </a:rPr>
              <a:t>Александр Токарев</a:t>
            </a:r>
            <a:endParaRPr lang="ru-RU" b="1">
              <a:latin typeface="Corbel"/>
            </a:endParaRPr>
          </a:p>
          <a:p>
            <a:endParaRPr lang="ru-RU" sz="2000" dirty="0">
              <a:latin typeface="Corbel"/>
            </a:endParaRPr>
          </a:p>
        </p:txBody>
      </p:sp>
      <p:pic>
        <p:nvPicPr>
          <p:cNvPr id="4" name="Picture 3" descr="Абстрактная женетик Concept">
            <a:extLst>
              <a:ext uri="{FF2B5EF4-FFF2-40B4-BE49-F238E27FC236}">
                <a16:creationId xmlns:a16="http://schemas.microsoft.com/office/drawing/2014/main" id="{5C13FC0C-AB21-CBF9-B5C7-01530D55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28" r="13" b="901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4D2207-AA67-DAD1-D42E-7A07328C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3" descr="Абстрактная женетик Concept">
            <a:extLst>
              <a:ext uri="{FF2B5EF4-FFF2-40B4-BE49-F238E27FC236}">
                <a16:creationId xmlns:a16="http://schemas.microsoft.com/office/drawing/2014/main" id="{3FB0CB01-1F73-8041-742B-B7742233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95" r="7122" b="3"/>
          <a:stretch/>
        </p:blipFill>
        <p:spPr>
          <a:xfrm>
            <a:off x="585216" y="2163544"/>
            <a:ext cx="3410985" cy="42118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88F32-B067-4F01-6B1C-F67A9E39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704088"/>
            <a:ext cx="3523686" cy="1294379"/>
          </a:xfrm>
        </p:spPr>
        <p:txBody>
          <a:bodyPr anchor="t">
            <a:normAutofit fontScale="90000"/>
          </a:bodyPr>
          <a:lstStyle/>
          <a:p>
            <a:r>
              <a:rPr lang="ru-RU" dirty="0">
                <a:latin typeface="Corbel"/>
                <a:ea typeface="+mj-lt"/>
                <a:cs typeface="+mj-lt"/>
              </a:rPr>
              <a:t>Заключение и выводы</a:t>
            </a:r>
            <a:endParaRPr lang="ru-RU" dirty="0">
              <a:latin typeface="Corbe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B940B-D594-8683-DC74-B2E88B778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704088"/>
            <a:ext cx="7365491" cy="5760721"/>
          </a:xfrm>
        </p:spPr>
        <p:txBody>
          <a:bodyPr anchor="t">
            <a:normAutofit/>
          </a:bodyPr>
          <a:lstStyle/>
          <a:p>
            <a:pPr marL="305435" indent="-305435" algn="just"/>
            <a:r>
              <a:rPr lang="ru-RU" sz="1600" dirty="0">
                <a:latin typeface="Corbel"/>
                <a:ea typeface="+mn-lt"/>
                <a:cs typeface="+mn-lt"/>
              </a:rPr>
              <a:t>Подводя итог, можно сказать, что задача по предсказанию дефолта клиентов важна для риск-менеджмента банков и позволяет улучшить финансовую устойчивость организации. В ходе проекта была создана модель, которая на основе разнообразных финансовых показателей способна с высокой точностью предсказывать вероятность дефолта. При этом был реализован автоматизированный </a:t>
            </a:r>
            <a:r>
              <a:rPr lang="ru-RU" sz="1600" err="1">
                <a:latin typeface="Corbel"/>
                <a:ea typeface="+mn-lt"/>
                <a:cs typeface="+mn-lt"/>
              </a:rPr>
              <a:t>пайплайн</a:t>
            </a:r>
            <a:r>
              <a:rPr lang="ru-RU" sz="1600" dirty="0">
                <a:latin typeface="Corbel"/>
                <a:ea typeface="+mn-lt"/>
                <a:cs typeface="+mn-lt"/>
              </a:rPr>
              <a:t>, который можно использовать для дальнейшего масштабирования модели и ее внедрения в реальные бизнес-процессы. В будущем можно рассмотреть возможности для улучшения модели, такие как добавление новых данных и дальнейшее совершенствование признаков, улучшение </a:t>
            </a:r>
            <a:r>
              <a:rPr lang="ru-RU" sz="1600" err="1">
                <a:latin typeface="Corbel"/>
                <a:ea typeface="+mn-lt"/>
                <a:cs typeface="+mn-lt"/>
              </a:rPr>
              <a:t>гипермараметров</a:t>
            </a:r>
            <a:r>
              <a:rPr lang="ru-RU" sz="1600" dirty="0">
                <a:latin typeface="Corbel"/>
                <a:ea typeface="+mn-lt"/>
                <a:cs typeface="+mn-lt"/>
              </a:rPr>
              <a:t> и подбор других моделей.</a:t>
            </a:r>
            <a:endParaRPr lang="ru-RU"/>
          </a:p>
          <a:p>
            <a:pPr marL="305435" indent="-305435"/>
            <a:r>
              <a:rPr lang="ru-RU" sz="1600" dirty="0">
                <a:latin typeface="Corbel"/>
              </a:rPr>
              <a:t>Все файлы можно найти на </a:t>
            </a:r>
            <a:r>
              <a:rPr lang="ru-RU" sz="1600" dirty="0" err="1">
                <a:latin typeface="Corbel"/>
              </a:rPr>
              <a:t>GitHUB</a:t>
            </a:r>
            <a:r>
              <a:rPr lang="ru-RU" sz="1600" dirty="0">
                <a:latin typeface="Corbel"/>
              </a:rPr>
              <a:t>:</a:t>
            </a:r>
          </a:p>
          <a:p>
            <a:pPr marL="0" indent="0">
              <a:buNone/>
            </a:pPr>
            <a:r>
              <a:rPr lang="ru-RU" sz="1600" dirty="0">
                <a:latin typeface="Corbel"/>
                <a:ea typeface="+mn-lt"/>
                <a:cs typeface="+mn-lt"/>
              </a:rPr>
              <a:t>        </a:t>
            </a:r>
            <a:r>
              <a:rPr lang="ru-RU" sz="1600" dirty="0">
                <a:latin typeface="Corbel"/>
                <a:ea typeface="+mn-lt"/>
                <a:cs typeface="+mn-lt"/>
                <a:hlinkClick r:id="rId3"/>
              </a:rPr>
              <a:t>https://github.com/TokarevAleks/Skillbox_kursovaya</a:t>
            </a:r>
            <a:endParaRPr lang="ru-RU" sz="1600" dirty="0">
              <a:latin typeface="Corbel"/>
            </a:endParaRPr>
          </a:p>
          <a:p>
            <a:pPr marL="305435" indent="-305435"/>
            <a:endParaRPr lang="ru-RU" sz="1600" dirty="0">
              <a:latin typeface="Corbel"/>
            </a:endParaRPr>
          </a:p>
          <a:p>
            <a:pPr marL="0" indent="0">
              <a:buNone/>
            </a:pPr>
            <a:endParaRPr lang="ru-RU" sz="1600">
              <a:latin typeface="Corbe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047182-D574-4420-02BD-B1574963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F9EDA4-AE82-51D4-9890-D3FD6D2AF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32D855-C8B5-8666-2EF6-1D436A827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CFA6C-F0D5-DE95-A165-CC6B52DBD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02156"/>
            <a:ext cx="7011413" cy="10138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2"/>
                </a:solidFill>
                <a:latin typeface="Calibri"/>
                <a:cs typeface="Calibri"/>
              </a:rPr>
              <a:t>вВЕДЕНИЕ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25438-1A27-8449-E7D9-0D5AB5C9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96533"/>
            <a:ext cx="7011413" cy="3962266"/>
          </a:xfrm>
        </p:spPr>
        <p:txBody>
          <a:bodyPr>
            <a:normAutofit/>
          </a:bodyPr>
          <a:lstStyle/>
          <a:p>
            <a:pPr marL="305435" indent="-305435"/>
            <a:r>
              <a:rPr lang="ru-RU" sz="1600" b="1" dirty="0">
                <a:latin typeface="Calibri"/>
                <a:cs typeface="Calibri"/>
              </a:rPr>
              <a:t>Кто я?</a:t>
            </a:r>
            <a:endParaRPr lang="ru-RU" sz="1600" b="1" dirty="0">
              <a:latin typeface="Corbel"/>
            </a:endParaRPr>
          </a:p>
          <a:p>
            <a:pPr marL="305435" indent="-305435"/>
            <a:r>
              <a:rPr lang="ru-RU" sz="1600" dirty="0">
                <a:latin typeface="Corbel"/>
                <a:ea typeface="+mn-lt"/>
                <a:cs typeface="+mn-lt"/>
              </a:rPr>
              <a:t>Меня зовут </a:t>
            </a:r>
            <a:r>
              <a:rPr lang="ru-RU" sz="1600" b="1" dirty="0">
                <a:latin typeface="Corbel"/>
                <a:ea typeface="+mn-lt"/>
                <a:cs typeface="+mn-lt"/>
              </a:rPr>
              <a:t>Александр Токарев</a:t>
            </a:r>
            <a:r>
              <a:rPr lang="ru-RU" sz="1600" dirty="0">
                <a:latin typeface="Corbel"/>
                <a:ea typeface="+mn-lt"/>
                <a:cs typeface="+mn-lt"/>
              </a:rPr>
              <a:t>. Я магистр прикладной математики и механики, окончил ПГТУ. С 2006 года я работал в строительстве и участвовал в реализации крупных инфраструктурных проектов, таких как Крымский мост. Опыт работы с большими объемами информации и любовь к математике привели меня в сферу анализа данных. Мне интересно создавать модели, которые не только решают сложные задачи, но и реально упрощают жизнь людей, делая технологии более доступными и полезными.</a:t>
            </a:r>
            <a:endParaRPr lang="ru-RU" sz="1600">
              <a:latin typeface="Corbel"/>
            </a:endParaRPr>
          </a:p>
        </p:txBody>
      </p:sp>
      <p:pic>
        <p:nvPicPr>
          <p:cNvPr id="7" name="Picture 3" descr="Абстрактная женетик Concept">
            <a:extLst>
              <a:ext uri="{FF2B5EF4-FFF2-40B4-BE49-F238E27FC236}">
                <a16:creationId xmlns:a16="http://schemas.microsoft.com/office/drawing/2014/main" id="{7E0C2192-B9BD-0E2D-85BA-6AE7B079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20" r="15547" b="3"/>
          <a:stretch/>
        </p:blipFill>
        <p:spPr>
          <a:xfrm>
            <a:off x="8042147" y="601201"/>
            <a:ext cx="3703320" cy="57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2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89802-6ADE-9721-E7F1-EBD62BBA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2"/>
                </a:solidFill>
                <a:latin typeface="Calibri"/>
                <a:cs typeface="Calibri"/>
              </a:rPr>
              <a:t>Описание Проблемы</a:t>
            </a:r>
            <a:endParaRPr lang="ru-RU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72603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3" descr="Абстрактная женетик Concept">
            <a:extLst>
              <a:ext uri="{FF2B5EF4-FFF2-40B4-BE49-F238E27FC236}">
                <a16:creationId xmlns:a16="http://schemas.microsoft.com/office/drawing/2014/main" id="{6CC644FE-7E2C-135F-50D3-CA301A22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25" r="17942" b="3"/>
          <a:stretch/>
        </p:blipFill>
        <p:spPr>
          <a:xfrm>
            <a:off x="446534" y="601201"/>
            <a:ext cx="3703320" cy="57742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84AC12CE-7A39-2A32-9598-ED58D69D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6878108" cy="4264190"/>
          </a:xfrm>
        </p:spPr>
        <p:txBody>
          <a:bodyPr>
            <a:normAutofit/>
          </a:bodyPr>
          <a:lstStyle/>
          <a:p>
            <a:pPr marL="305435" indent="-305435"/>
            <a:r>
              <a:rPr lang="ru-RU" sz="1600" dirty="0">
                <a:latin typeface="Corbel"/>
                <a:cs typeface="Calibri"/>
              </a:rPr>
              <a:t>Проблема: Предсказание дефолта по кредиту(</a:t>
            </a:r>
            <a:r>
              <a:rPr lang="ru-RU" sz="1600" dirty="0">
                <a:latin typeface="Corbel"/>
                <a:ea typeface="+mn-lt"/>
                <a:cs typeface="+mn-lt"/>
              </a:rPr>
              <a:t>клиент не совершил выплату по кредиту в течение  90 дней.</a:t>
            </a:r>
            <a:r>
              <a:rPr lang="ru-RU" sz="1600" dirty="0">
                <a:latin typeface="Corbel"/>
                <a:cs typeface="Calibri"/>
              </a:rPr>
              <a:t>)</a:t>
            </a:r>
            <a:endParaRPr lang="ru-RU" sz="1600" dirty="0">
              <a:latin typeface="Corbel"/>
            </a:endParaRPr>
          </a:p>
          <a:p>
            <a:pPr marL="305435" indent="-305435"/>
            <a:r>
              <a:rPr lang="ru-RU" sz="1600" dirty="0">
                <a:latin typeface="Corbel"/>
                <a:cs typeface="Calibri"/>
              </a:rPr>
              <a:t>Важность: </a:t>
            </a:r>
            <a:r>
              <a:rPr lang="ru-RU" sz="1600" dirty="0">
                <a:latin typeface="Corbel"/>
                <a:ea typeface="+mn-lt"/>
                <a:cs typeface="Calibri"/>
              </a:rPr>
              <a:t>Модель </a:t>
            </a:r>
            <a:r>
              <a:rPr lang="ru-RU" sz="1600" dirty="0">
                <a:latin typeface="Corbel"/>
                <a:ea typeface="+mn-lt"/>
                <a:cs typeface="+mn-lt"/>
              </a:rPr>
              <a:t>позволяет банку или другой кредитной организации оценить текущий риск по любым выданным займам и кредитным продуктам  и с большей долей вероятности предотвратить неисполнение кредитных обязательств клиентом. Таким образом, банк меньше рискует понести убытки.</a:t>
            </a:r>
            <a:endParaRPr lang="ru-RU" sz="1600" dirty="0">
              <a:latin typeface="Corbel"/>
            </a:endParaRPr>
          </a:p>
          <a:p>
            <a:pPr marL="305435" indent="-305435"/>
            <a:r>
              <a:rPr lang="ru-RU" sz="1600" dirty="0">
                <a:latin typeface="Corbel"/>
                <a:cs typeface="Calibri"/>
              </a:rPr>
              <a:t>Данные: </a:t>
            </a:r>
            <a:r>
              <a:rPr lang="ru-RU" sz="1600" dirty="0">
                <a:latin typeface="Corbel"/>
                <a:ea typeface="+mn-lt"/>
                <a:cs typeface="+mn-lt"/>
              </a:rPr>
              <a:t>Данные содержат информацию о различных атрибутах заёмщиков  и кредитных продуктов: о клиентах, которые уже имеют кредиты, их кредитной истории и финансовых показателях. Каждая запись в </a:t>
            </a:r>
            <a:r>
              <a:rPr lang="ru-RU" sz="1600" dirty="0" err="1">
                <a:latin typeface="Corbel"/>
                <a:ea typeface="+mn-lt"/>
                <a:cs typeface="+mn-lt"/>
              </a:rPr>
              <a:t>датасете</a:t>
            </a:r>
            <a:r>
              <a:rPr lang="ru-RU" sz="1600" dirty="0">
                <a:latin typeface="Corbel"/>
                <a:ea typeface="+mn-lt"/>
                <a:cs typeface="+mn-lt"/>
              </a:rPr>
              <a:t> представляет один конкретный кредитный продукт, выданный конкретному заёмщику.</a:t>
            </a:r>
            <a:endParaRPr lang="ru-RU" sz="1600" dirty="0">
              <a:latin typeface="Corbel"/>
            </a:endParaRPr>
          </a:p>
          <a:p>
            <a:pPr marL="305435" indent="-305435"/>
            <a:endParaRPr lang="ru-RU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209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118310A3-1517-431E-A8FC-5E6F018BC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FFB85-3249-ECB9-D387-A14B5FA4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3475915" cy="1234594"/>
          </a:xfrm>
        </p:spPr>
        <p:txBody>
          <a:bodyPr>
            <a:normAutofit/>
          </a:bodyPr>
          <a:lstStyle/>
          <a:p>
            <a:r>
              <a:rPr lang="ru-RU" sz="4100" b="1">
                <a:solidFill>
                  <a:schemeClr val="tx2"/>
                </a:solidFill>
                <a:latin typeface="Calibri"/>
                <a:cs typeface="Calibri"/>
              </a:rPr>
              <a:t>Обзор Данных</a:t>
            </a:r>
            <a:endParaRPr lang="ru-RU" sz="4100">
              <a:solidFill>
                <a:schemeClr val="tx2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F23E396-BE04-4D91-89A5-24877C3E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250CC05-D6B0-42F7-9792-8677B5394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0704962-EC61-43A0-B8F5-F0E73686A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E775B-9B8C-241E-7B94-175D746E3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475915" cy="3678303"/>
          </a:xfrm>
        </p:spPr>
        <p:txBody>
          <a:bodyPr>
            <a:normAutofit/>
          </a:bodyPr>
          <a:lstStyle/>
          <a:p>
            <a:pPr marL="305435" indent="-305435"/>
            <a:r>
              <a:rPr lang="ru-RU">
                <a:latin typeface="Corbel"/>
                <a:cs typeface="Calibri"/>
              </a:rPr>
              <a:t>Реальный </a:t>
            </a:r>
            <a:r>
              <a:rPr lang="ru-RU" err="1">
                <a:latin typeface="Corbel"/>
                <a:cs typeface="Calibri"/>
              </a:rPr>
              <a:t>датасет</a:t>
            </a:r>
            <a:r>
              <a:rPr lang="ru-RU">
                <a:latin typeface="Corbel"/>
                <a:cs typeface="Calibri"/>
              </a:rPr>
              <a:t> имеет               </a:t>
            </a:r>
            <a:r>
              <a:rPr lang="ru-RU" b="1">
                <a:latin typeface="Corbel"/>
                <a:cs typeface="Calibri"/>
              </a:rPr>
              <a:t>26 162 717</a:t>
            </a:r>
            <a:r>
              <a:rPr lang="ru-RU">
                <a:latin typeface="Corbel"/>
                <a:cs typeface="Calibri"/>
              </a:rPr>
              <a:t> миллионов записей</a:t>
            </a:r>
            <a:endParaRPr lang="ru-RU">
              <a:latin typeface="Corbel"/>
            </a:endParaRPr>
          </a:p>
          <a:p>
            <a:pPr marL="305435" indent="-305435"/>
            <a:r>
              <a:rPr lang="ru-RU">
                <a:latin typeface="Corbel"/>
                <a:cs typeface="Calibri"/>
              </a:rPr>
              <a:t>Основные признаки включают:</a:t>
            </a:r>
            <a:endParaRPr lang="ru-RU">
              <a:latin typeface="Corbel"/>
            </a:endParaRPr>
          </a:p>
          <a:p>
            <a:pPr marL="305435" indent="-305435"/>
            <a:r>
              <a:rPr lang="ru-RU">
                <a:latin typeface="Corbel"/>
                <a:cs typeface="Calibri"/>
              </a:rPr>
              <a:t>  - История платежей</a:t>
            </a:r>
            <a:endParaRPr lang="ru-RU">
              <a:latin typeface="Corbel"/>
            </a:endParaRPr>
          </a:p>
          <a:p>
            <a:pPr marL="305435" indent="-305435"/>
            <a:r>
              <a:rPr lang="ru-RU">
                <a:latin typeface="Corbel"/>
                <a:cs typeface="Calibri"/>
              </a:rPr>
              <a:t>  - Кредитные лимиты</a:t>
            </a:r>
            <a:endParaRPr lang="ru-RU">
              <a:latin typeface="Corbel"/>
            </a:endParaRPr>
          </a:p>
          <a:p>
            <a:pPr marL="305435" indent="-305435"/>
            <a:r>
              <a:rPr lang="ru-RU">
                <a:latin typeface="Corbel"/>
                <a:cs typeface="Calibri"/>
              </a:rPr>
              <a:t>  - Оставшаяся сумма кредита и другие признаки всего их более 60 наименований</a:t>
            </a:r>
            <a:endParaRPr lang="ru-RU">
              <a:latin typeface="Corbel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0DBC3A1-652F-4058-94C8-0F512D44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628650"/>
            <a:ext cx="7503518" cy="3528456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Рисунок 25" descr="Изображение выглядит как текст, снимок экрана, График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6868021-383C-6EA0-20B6-7D7AF69A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047" y="1025754"/>
            <a:ext cx="7165430" cy="2740776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5A205CC8-8A08-4581-B9ED-683CF3A04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26" y="4233559"/>
            <a:ext cx="3703324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Рисунок 22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A4660CC-E00A-20F0-FA09-4793B2F6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662" y="4401459"/>
            <a:ext cx="1823945" cy="1811621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0D090A5C-3625-4701-8C21-52969B3A7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233559"/>
            <a:ext cx="3703197" cy="2140389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Рисунок 23" descr="Изображение выглядит как текст, снимок экрана, линия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39B9FF2-E62B-83DC-6D29-58A73DF0E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967" y="4604719"/>
            <a:ext cx="3365510" cy="14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3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4D2207-AA67-DAD1-D42E-7A07328C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3" descr="Абстрактная женетик Concept">
            <a:extLst>
              <a:ext uri="{FF2B5EF4-FFF2-40B4-BE49-F238E27FC236}">
                <a16:creationId xmlns:a16="http://schemas.microsoft.com/office/drawing/2014/main" id="{1D0C713B-793C-A460-18C9-1ACA7FC952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95" r="7122" b="3"/>
          <a:stretch/>
        </p:blipFill>
        <p:spPr>
          <a:xfrm>
            <a:off x="585216" y="2163544"/>
            <a:ext cx="3410985" cy="42118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8F819-C917-E378-3DE8-2CE48DB2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704088"/>
            <a:ext cx="3523686" cy="1294379"/>
          </a:xfrm>
        </p:spPr>
        <p:txBody>
          <a:bodyPr anchor="t">
            <a:normAutofit/>
          </a:bodyPr>
          <a:lstStyle/>
          <a:p>
            <a:r>
              <a:rPr lang="ru-RU" sz="4100" b="1">
                <a:latin typeface="Calibri"/>
                <a:cs typeface="Calibri"/>
              </a:rPr>
              <a:t>Фиче-инжиниринг</a:t>
            </a:r>
            <a:endParaRPr lang="ru-RU" sz="41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34869C-19AB-4451-FE10-EECB8149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704088"/>
            <a:ext cx="7365491" cy="5760721"/>
          </a:xfrm>
        </p:spPr>
        <p:txBody>
          <a:bodyPr anchor="t">
            <a:normAutofit/>
          </a:bodyPr>
          <a:lstStyle/>
          <a:p>
            <a:pPr marL="305435" indent="-305435"/>
            <a:r>
              <a:rPr lang="ru-RU" sz="1800" b="1" dirty="0">
                <a:latin typeface="Corbel"/>
                <a:cs typeface="Calibri"/>
              </a:rPr>
              <a:t>Созданы новые признаки:</a:t>
            </a:r>
            <a:endParaRPr lang="ru-RU" sz="1800" b="1">
              <a:latin typeface="Corbel"/>
            </a:endParaRPr>
          </a:p>
          <a:p>
            <a:pPr marL="305435" indent="-305435"/>
            <a:r>
              <a:rPr lang="ru-RU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# Список столбцов и их агрегатные функции</a:t>
            </a:r>
            <a:endParaRPr lang="ru-RU" sz="1600" b="1">
              <a:solidFill>
                <a:schemeClr val="tx1">
                  <a:lumMod val="95000"/>
                  <a:lumOff val="5000"/>
                </a:schemeClr>
              </a:solidFill>
              <a:latin typeface="Corbel"/>
              <a:cs typeface="Calibri"/>
            </a:endParaRPr>
          </a:p>
          <a:p>
            <a:pPr marL="305435" indent="-305435"/>
            <a:r>
              <a:rPr lang="ru-RU" sz="1600" err="1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columns_agg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 = {</a:t>
            </a:r>
            <a:endParaRPr lang="ru-RU" sz="1600">
              <a:solidFill>
                <a:schemeClr val="tx1">
                  <a:lumMod val="95000"/>
                  <a:lumOff val="5000"/>
                </a:schemeClr>
              </a:solidFill>
              <a:latin typeface="Corbel"/>
            </a:endParaRPr>
          </a:p>
          <a:p>
            <a:pPr marL="305435" indent="-305435"/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    '</a:t>
            </a:r>
            <a:r>
              <a:rPr lang="ru-RU" sz="1600" err="1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rn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': ['COUNT'],</a:t>
            </a:r>
            <a:endParaRPr lang="ru-RU" sz="1600">
              <a:solidFill>
                <a:schemeClr val="tx1">
                  <a:lumMod val="95000"/>
                  <a:lumOff val="5000"/>
                </a:schemeClr>
              </a:solidFill>
              <a:latin typeface="Corbel"/>
            </a:endParaRPr>
          </a:p>
          <a:p>
            <a:pPr marL="305435" indent="-305435"/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    '</a:t>
            </a:r>
            <a:r>
              <a:rPr lang="ru-RU" sz="1600" err="1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pre_since_opened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': ['AVG', 'MIN', 'MAX', 'MEDIAN'],</a:t>
            </a:r>
            <a:endParaRPr lang="ru-RU" sz="1600">
              <a:solidFill>
                <a:schemeClr val="tx1">
                  <a:lumMod val="95000"/>
                  <a:lumOff val="5000"/>
                </a:schemeClr>
              </a:solidFill>
              <a:latin typeface="Corbel"/>
            </a:endParaRPr>
          </a:p>
          <a:p>
            <a:pPr marL="305435" indent="-305435"/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    '</a:t>
            </a:r>
            <a:r>
              <a:rPr lang="ru-RU" sz="1600" err="1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pre_since_confirmed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': ['AVG', 'MIN', 'MAX', 'MEDIAN'],</a:t>
            </a:r>
            <a:endParaRPr lang="ru-RU" sz="1600">
              <a:solidFill>
                <a:schemeClr val="tx1">
                  <a:lumMod val="95000"/>
                  <a:lumOff val="5000"/>
                </a:schemeClr>
              </a:solidFill>
              <a:latin typeface="Corbel"/>
            </a:endParaRPr>
          </a:p>
          <a:p>
            <a:pPr marL="305435" indent="-305435"/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    '</a:t>
            </a:r>
            <a:r>
              <a:rPr lang="ru-RU" sz="1600" err="1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pre_pterm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': ['AVG', 'MIN', 'MAX', 'MEDIAN'],</a:t>
            </a:r>
            <a:endParaRPr lang="ru-RU" sz="1600">
              <a:solidFill>
                <a:schemeClr val="tx1">
                  <a:lumMod val="95000"/>
                  <a:lumOff val="5000"/>
                </a:schemeClr>
              </a:solidFill>
              <a:latin typeface="Corbel"/>
            </a:endParaRPr>
          </a:p>
          <a:p>
            <a:pPr marL="305435" indent="-305435"/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    '</a:t>
            </a:r>
            <a:r>
              <a:rPr lang="ru-RU" sz="1600" err="1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pre_fterm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': ['AVG', 'MIN', 'MAX', 'MEDIAN'],</a:t>
            </a:r>
            <a:endParaRPr lang="ru-RU" sz="1600">
              <a:solidFill>
                <a:schemeClr val="tx1">
                  <a:lumMod val="95000"/>
                  <a:lumOff val="5000"/>
                </a:schemeClr>
              </a:solidFill>
              <a:latin typeface="Corbel"/>
            </a:endParaRPr>
          </a:p>
          <a:p>
            <a:pPr marL="305435" indent="-305435"/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    '</a:t>
            </a:r>
            <a:r>
              <a:rPr lang="ru-RU" sz="1600" err="1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pre_till_pclose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': ['AVG', 'MIN', 'MAX', 'MEDIAN'],</a:t>
            </a:r>
            <a:endParaRPr lang="ru-RU" sz="1600">
              <a:solidFill>
                <a:schemeClr val="tx1">
                  <a:lumMod val="95000"/>
                  <a:lumOff val="5000"/>
                </a:schemeClr>
              </a:solidFill>
              <a:latin typeface="Corbel"/>
            </a:endParaRPr>
          </a:p>
          <a:p>
            <a:pPr marL="305435" indent="-305435"/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    '</a:t>
            </a:r>
            <a:r>
              <a:rPr lang="ru-RU" sz="1600" err="1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pre_till_fclose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': ['AVG', 'MIN', 'MAX', 'MEDIAN'],</a:t>
            </a:r>
            <a:endParaRPr lang="ru-RU" sz="1600">
              <a:solidFill>
                <a:schemeClr val="tx1">
                  <a:lumMod val="95000"/>
                  <a:lumOff val="5000"/>
                </a:schemeClr>
              </a:solidFill>
              <a:latin typeface="Corbel"/>
            </a:endParaRPr>
          </a:p>
          <a:p>
            <a:pPr marL="305435" indent="-305435"/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    '</a:t>
            </a:r>
            <a:r>
              <a:rPr lang="ru-RU" sz="1600" err="1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pre_loans_credit_limit</a:t>
            </a:r>
            <a:r>
              <a:rPr lang="ru-RU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rbel"/>
                <a:ea typeface="+mn-lt"/>
                <a:cs typeface="+mn-lt"/>
              </a:rPr>
              <a:t>': ['AVG', 'MIN', 'MAX', 'MEDIAN'] и т.д.</a:t>
            </a:r>
            <a:endParaRPr lang="ru-RU" sz="1600">
              <a:solidFill>
                <a:schemeClr val="tx1">
                  <a:lumMod val="95000"/>
                  <a:lumOff val="5000"/>
                </a:schemeClr>
              </a:solidFill>
              <a:latin typeface="Corbe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047182-D574-4420-02BD-B1574963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F9EDA4-AE82-51D4-9890-D3FD6D2AF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32D855-C8B5-8666-2EF6-1D436A827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2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3BF3125-F829-42AD-9499-2E1E6857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4CE22-652B-E8DD-29F4-B5077B63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134" y="702156"/>
            <a:ext cx="7212673" cy="1188720"/>
          </a:xfrm>
        </p:spPr>
        <p:txBody>
          <a:bodyPr>
            <a:normAutofit/>
          </a:bodyPr>
          <a:lstStyle/>
          <a:p>
            <a:r>
              <a:rPr lang="ru-RU" b="1">
                <a:latin typeface="Calibri"/>
                <a:cs typeface="Calibri"/>
              </a:rPr>
              <a:t>Фиче-инжиниринг</a:t>
            </a:r>
            <a:endParaRPr lang="ru-RU">
              <a:latin typeface="Calibri"/>
              <a:cs typeface="Calibri"/>
            </a:endParaRPr>
          </a:p>
          <a:p>
            <a:endParaRPr lang="ru-RU">
              <a:latin typeface="Corbel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55048A-E386-4898-B0AD-98A6A29F6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21A1F8-0202-47A2-AA30-21B1B3ED6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8016B9E-A476-43D0-AA13-88A0A84D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3" descr="Абстрактная женетик Concept">
            <a:extLst>
              <a:ext uri="{FF2B5EF4-FFF2-40B4-BE49-F238E27FC236}">
                <a16:creationId xmlns:a16="http://schemas.microsoft.com/office/drawing/2014/main" id="{A6F4ADD6-715B-0FB3-7302-651CA7F19F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18" r="15548" b="3"/>
          <a:stretch/>
        </p:blipFill>
        <p:spPr>
          <a:xfrm>
            <a:off x="585655" y="917648"/>
            <a:ext cx="3487265" cy="547291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9D01243-C63C-B5C3-E478-2014C3716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133" y="2340864"/>
            <a:ext cx="7212674" cy="4049700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ru-RU" b="1" dirty="0">
                <a:latin typeface="Corbel"/>
              </a:rPr>
              <a:t>Определение важности признаков (Задача: сократить набор фичей):</a:t>
            </a:r>
            <a:endParaRPr lang="ru-RU" dirty="0"/>
          </a:p>
          <a:p>
            <a:pPr marL="305435" indent="-305435" algn="just"/>
            <a:r>
              <a:rPr lang="ru-RU" b="1" dirty="0">
                <a:latin typeface="Corbel"/>
                <a:ea typeface="+mn-lt"/>
                <a:cs typeface="+mn-lt"/>
              </a:rPr>
              <a:t>Сравнение и выбор метода:</a:t>
            </a:r>
            <a:endParaRPr lang="ru-RU" b="1" dirty="0">
              <a:latin typeface="Corbel"/>
            </a:endParaRPr>
          </a:p>
          <a:p>
            <a:pPr marL="305435" indent="-305435" algn="just"/>
            <a:r>
              <a:rPr lang="ru-RU" b="1" dirty="0" err="1">
                <a:latin typeface="Corbel"/>
                <a:ea typeface="+mn-lt"/>
                <a:cs typeface="+mn-lt"/>
              </a:rPr>
              <a:t>Feature</a:t>
            </a:r>
            <a:r>
              <a:rPr lang="ru-RU" b="1" dirty="0">
                <a:latin typeface="Corbel"/>
                <a:ea typeface="+mn-lt"/>
                <a:cs typeface="+mn-lt"/>
              </a:rPr>
              <a:t> </a:t>
            </a:r>
            <a:r>
              <a:rPr lang="ru-RU" b="1" dirty="0" err="1">
                <a:latin typeface="Corbel"/>
                <a:ea typeface="+mn-lt"/>
                <a:cs typeface="+mn-lt"/>
              </a:rPr>
              <a:t>Importance</a:t>
            </a:r>
            <a:r>
              <a:rPr lang="ru-RU" dirty="0">
                <a:latin typeface="Corbel"/>
                <a:ea typeface="+mn-lt"/>
                <a:cs typeface="+mn-lt"/>
              </a:rPr>
              <a:t> подходит для понимания того, какие признаки наиболее важны для модели в целом, но не даёт информации о направлении влияния и специфике взаимодействия признаков.</a:t>
            </a:r>
            <a:endParaRPr lang="ru-RU" dirty="0">
              <a:latin typeface="Corbel"/>
            </a:endParaRPr>
          </a:p>
          <a:p>
            <a:pPr marL="305435" indent="-305435" algn="just"/>
            <a:r>
              <a:rPr lang="ru-RU" b="1" dirty="0">
                <a:latin typeface="Corbel"/>
                <a:ea typeface="+mn-lt"/>
                <a:cs typeface="+mn-lt"/>
              </a:rPr>
              <a:t>SHAP</a:t>
            </a:r>
            <a:r>
              <a:rPr lang="ru-RU" dirty="0">
                <a:latin typeface="Corbel"/>
                <a:ea typeface="+mn-lt"/>
                <a:cs typeface="+mn-lt"/>
              </a:rPr>
              <a:t> даёт более детализированное и интерпретируемое объяснение, показывая не только важность, но и то, как признаки влияют на конкретные предсказания. Это особенно полезно, когда важно понять индивидуальные предсказания модели.</a:t>
            </a:r>
            <a:endParaRPr lang="ru-RU">
              <a:latin typeface="Corbel"/>
            </a:endParaRPr>
          </a:p>
          <a:p>
            <a:pPr marL="305435" indent="-305435" algn="just"/>
            <a:r>
              <a:rPr lang="ru-RU" b="1" dirty="0">
                <a:latin typeface="Corbel"/>
                <a:ea typeface="+mn-lt"/>
                <a:cs typeface="+mn-lt"/>
              </a:rPr>
              <a:t>Корреляция с </a:t>
            </a:r>
            <a:r>
              <a:rPr lang="ru-RU" b="1" dirty="0" err="1">
                <a:latin typeface="Corbel"/>
                <a:ea typeface="+mn-lt"/>
                <a:cs typeface="+mn-lt"/>
              </a:rPr>
              <a:t>таргетом</a:t>
            </a:r>
            <a:r>
              <a:rPr lang="ru-RU" dirty="0">
                <a:latin typeface="Corbel"/>
                <a:ea typeface="+mn-lt"/>
                <a:cs typeface="+mn-lt"/>
              </a:rPr>
              <a:t> полезна на этапе исследования данных для быстрого анализа линейных зависимостей, но может не учитывать сложные и нелинейные взаимодействия между признаками и целевой переменной.</a:t>
            </a:r>
            <a:endParaRPr lang="ru-RU" dirty="0">
              <a:latin typeface="Corbel"/>
            </a:endParaRPr>
          </a:p>
          <a:p>
            <a:pPr marL="305435" indent="-305435"/>
            <a:endParaRPr lang="ru-RU">
              <a:latin typeface="Corbel"/>
            </a:endParaRPr>
          </a:p>
          <a:p>
            <a:pPr marL="305435" indent="-305435"/>
            <a:endParaRPr lang="ru-RU" b="1">
              <a:latin typeface="Corbel"/>
            </a:endParaRPr>
          </a:p>
          <a:p>
            <a:pPr marL="305435" indent="-305435"/>
            <a:endParaRPr lang="ru-RU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94773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CA107-4666-51A6-CE67-D9C6A182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96446"/>
          </a:xfrm>
        </p:spPr>
        <p:txBody>
          <a:bodyPr>
            <a:normAutofit/>
          </a:bodyPr>
          <a:lstStyle/>
          <a:p>
            <a:r>
              <a:rPr lang="ru-RU" b="1">
                <a:latin typeface="Calibri"/>
                <a:cs typeface="Calibri"/>
              </a:rPr>
              <a:t>Фиче-инжиниринг</a:t>
            </a:r>
            <a:endParaRPr lang="ru-R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7F54497-DCC7-B71B-DFAC-7819C4E60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8" y="2931461"/>
            <a:ext cx="4748741" cy="254057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F2EB181-4336-D3CC-5F1F-6972CA00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698251"/>
            <a:ext cx="5410699" cy="602896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05435" indent="-305435" algn="just">
              <a:lnSpc>
                <a:spcPct val="110000"/>
              </a:lnSpc>
            </a:pPr>
            <a:r>
              <a:rPr lang="ru-RU" sz="1400" dirty="0">
                <a:latin typeface="Corbel"/>
              </a:rPr>
              <a:t>После определения наиболее важных признаков для модели из </a:t>
            </a:r>
            <a:r>
              <a:rPr lang="ru-RU" sz="1400" b="1" dirty="0">
                <a:latin typeface="Corbel"/>
              </a:rPr>
              <a:t>247</a:t>
            </a:r>
            <a:r>
              <a:rPr lang="ru-RU" sz="1400" dirty="0">
                <a:latin typeface="Corbel"/>
              </a:rPr>
              <a:t> фичей было оптимально выбрано </a:t>
            </a:r>
            <a:r>
              <a:rPr lang="ru-RU" sz="1400" b="1" dirty="0">
                <a:latin typeface="Corbel"/>
              </a:rPr>
              <a:t>150</a:t>
            </a:r>
            <a:r>
              <a:rPr lang="ru-RU" sz="1400" dirty="0">
                <a:latin typeface="Corbel"/>
              </a:rPr>
              <a:t>.</a:t>
            </a:r>
            <a:endParaRPr lang="ru-RU"/>
          </a:p>
          <a:p>
            <a:pPr marL="305435" indent="-305435" algn="just">
              <a:lnSpc>
                <a:spcPct val="110000"/>
              </a:lnSpc>
            </a:pPr>
            <a:r>
              <a:rPr lang="ru-RU" sz="1400" b="1" dirty="0">
                <a:latin typeface="Corbel"/>
              </a:rPr>
              <a:t>Интерпретация признаков:</a:t>
            </a:r>
          </a:p>
          <a:p>
            <a:pPr marL="305435" indent="-305435" algn="just">
              <a:lnSpc>
                <a:spcPct val="110000"/>
              </a:lnSpc>
            </a:pPr>
            <a:r>
              <a:rPr lang="ru-RU" sz="1400" b="1" err="1">
                <a:latin typeface="Corbel"/>
                <a:ea typeface="+mn-lt"/>
                <a:cs typeface="+mn-lt"/>
              </a:rPr>
              <a:t>rn_count</a:t>
            </a:r>
            <a:r>
              <a:rPr lang="ru-RU" sz="1400" dirty="0">
                <a:latin typeface="Corbel"/>
                <a:ea typeface="+mn-lt"/>
                <a:cs typeface="+mn-lt"/>
              </a:rPr>
              <a:t>: Показатель количества кредитных продуктов, который важен, так как чем больше у клиента кредитов, тем выше вероятность накопления долгов и увеличения риска дефолта.</a:t>
            </a:r>
          </a:p>
          <a:p>
            <a:pPr marL="305435" indent="-305435" algn="just">
              <a:lnSpc>
                <a:spcPct val="110000"/>
              </a:lnSpc>
            </a:pPr>
            <a:r>
              <a:rPr lang="ru-RU" sz="1400" b="1" err="1">
                <a:latin typeface="Corbel"/>
                <a:ea typeface="+mn-lt"/>
                <a:cs typeface="+mn-lt"/>
              </a:rPr>
              <a:t>enc_loans_account_cur_avg</a:t>
            </a:r>
            <a:r>
              <a:rPr lang="ru-RU" sz="1400" dirty="0">
                <a:latin typeface="Corbel"/>
                <a:ea typeface="+mn-lt"/>
                <a:cs typeface="+mn-lt"/>
              </a:rPr>
              <a:t>: Средняя зашифрованная метка валюты кредитов. Важно учитывать валютные риски и то, как различие в валютах может влиять на возможность клиента своевременно погашать кредит.</a:t>
            </a:r>
            <a:endParaRPr lang="ru-RU" sz="1400" dirty="0">
              <a:latin typeface="Corbel"/>
            </a:endParaRPr>
          </a:p>
          <a:p>
            <a:pPr marL="305435" indent="-305435" algn="just">
              <a:lnSpc>
                <a:spcPct val="110000"/>
              </a:lnSpc>
            </a:pPr>
            <a:r>
              <a:rPr lang="ru-RU" sz="1400" b="1" err="1">
                <a:latin typeface="Corbel"/>
                <a:ea typeface="+mn-lt"/>
                <a:cs typeface="+mn-lt"/>
              </a:rPr>
              <a:t>pre_pterm_avg</a:t>
            </a:r>
            <a:r>
              <a:rPr lang="ru-RU" sz="1400" dirty="0">
                <a:latin typeface="Corbel"/>
                <a:ea typeface="+mn-lt"/>
                <a:cs typeface="+mn-lt"/>
              </a:rPr>
              <a:t>: Среднее плановое количество дней до закрытия кредита. Клиенты с более долгосрочными кредитами могут иметь повышенный риск дефолта, особенно если финансовое положение ухудшается со временем.</a:t>
            </a:r>
          </a:p>
          <a:p>
            <a:pPr marL="305435" indent="-305435" algn="just"/>
            <a:r>
              <a:rPr lang="ru-RU" sz="1400" b="1" err="1">
                <a:latin typeface="Corbel"/>
                <a:ea typeface="+mn-lt"/>
                <a:cs typeface="+mn-lt"/>
              </a:rPr>
              <a:t>pre_loans_outstanding_avg</a:t>
            </a:r>
            <a:r>
              <a:rPr lang="ru-RU" sz="1400" dirty="0">
                <a:latin typeface="Corbel"/>
                <a:ea typeface="+mn-lt"/>
                <a:cs typeface="+mn-lt"/>
              </a:rPr>
              <a:t>: Средний остаток невыплаченных кредитов. Если у клиента значительная задолженность, это может указывать на потенциальные проблемы с ликвидностью, что увеличивает риск дефолта.</a:t>
            </a:r>
          </a:p>
          <a:p>
            <a:pPr marL="305435" indent="-305435" algn="just"/>
            <a:r>
              <a:rPr lang="ru-RU" sz="1400" b="1" dirty="0">
                <a:latin typeface="Corbel"/>
                <a:ea typeface="+mn-lt"/>
                <a:cs typeface="+mn-lt"/>
              </a:rPr>
              <a:t>pre_over2limit_max</a:t>
            </a:r>
            <a:r>
              <a:rPr lang="ru-RU" sz="1400" dirty="0">
                <a:latin typeface="Corbel"/>
                <a:ea typeface="+mn-lt"/>
                <a:cs typeface="+mn-lt"/>
              </a:rPr>
              <a:t>: Максимальное отношение просроченной задолженности к кредитному лимиту. Этот признак указывает на то, насколько клиент превышает свои лимиты, что напрямую связано с риском дефолта.</a:t>
            </a:r>
            <a:endParaRPr lang="ru-RU" sz="1400" dirty="0"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231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654C0-B104-9625-FB4B-9D4CEAD7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ru-RU" b="1">
                <a:latin typeface="Calibri"/>
                <a:cs typeface="Calibri"/>
              </a:rPr>
              <a:t>Модель и Подход</a:t>
            </a:r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1E66E-6522-E9CD-BC84-ACA691B1F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5894"/>
            <a:ext cx="6917210" cy="4605706"/>
          </a:xfrm>
        </p:spPr>
        <p:txBody>
          <a:bodyPr>
            <a:normAutofit/>
          </a:bodyPr>
          <a:lstStyle/>
          <a:p>
            <a:pPr marL="305435" indent="-305435"/>
            <a:r>
              <a:rPr lang="ru-RU" sz="1600" b="1" dirty="0">
                <a:latin typeface="Corbel"/>
                <a:cs typeface="Calibri"/>
              </a:rPr>
              <a:t>Использованы несколько моделей машинного обучения:</a:t>
            </a:r>
            <a:endParaRPr lang="ru-RU" sz="1600" b="1">
              <a:latin typeface="Corbel"/>
            </a:endParaRPr>
          </a:p>
          <a:p>
            <a:pPr marL="305435" indent="-305435"/>
            <a:r>
              <a:rPr lang="ru-RU" sz="1600" dirty="0">
                <a:latin typeface="Corbel"/>
                <a:cs typeface="Calibri"/>
              </a:rPr>
              <a:t>  - Логистическая регрессия (</a:t>
            </a:r>
            <a:r>
              <a:rPr lang="ru-RU" sz="1600" dirty="0" err="1">
                <a:latin typeface="Corbel"/>
                <a:cs typeface="Calibri"/>
              </a:rPr>
              <a:t>LogisticRegression</a:t>
            </a:r>
            <a:r>
              <a:rPr lang="ru-RU" sz="1600" dirty="0">
                <a:latin typeface="Corbel"/>
                <a:cs typeface="Calibri"/>
              </a:rPr>
              <a:t>)</a:t>
            </a:r>
            <a:endParaRPr lang="ru-RU" sz="1600">
              <a:latin typeface="Corbel"/>
            </a:endParaRPr>
          </a:p>
          <a:p>
            <a:pPr marL="305435" indent="-305435"/>
            <a:r>
              <a:rPr lang="ru-RU" sz="1600" dirty="0">
                <a:latin typeface="Corbel"/>
                <a:cs typeface="Calibri"/>
              </a:rPr>
              <a:t>  - Случайный лес (</a:t>
            </a:r>
            <a:r>
              <a:rPr lang="ru-RU" sz="1600" err="1">
                <a:latin typeface="Corbel"/>
                <a:cs typeface="Calibri"/>
              </a:rPr>
              <a:t>RandomForestClassifier</a:t>
            </a:r>
            <a:r>
              <a:rPr lang="ru-RU" sz="1600" dirty="0">
                <a:latin typeface="Corbel"/>
                <a:cs typeface="Calibri"/>
              </a:rPr>
              <a:t>)</a:t>
            </a:r>
            <a:endParaRPr lang="ru-RU" sz="1600">
              <a:latin typeface="Corbel"/>
            </a:endParaRPr>
          </a:p>
          <a:p>
            <a:pPr marL="305435" indent="-305435"/>
            <a:r>
              <a:rPr lang="ru-RU" sz="1600" dirty="0">
                <a:latin typeface="Corbel"/>
                <a:cs typeface="Calibri"/>
              </a:rPr>
              <a:t>  - </a:t>
            </a:r>
            <a:r>
              <a:rPr lang="ru-RU" sz="1600" err="1">
                <a:latin typeface="Corbel"/>
                <a:cs typeface="Calibri"/>
              </a:rPr>
              <a:t>Мультислойный</a:t>
            </a:r>
            <a:r>
              <a:rPr lang="ru-RU" sz="1600" dirty="0">
                <a:latin typeface="Corbel"/>
                <a:cs typeface="Calibri"/>
              </a:rPr>
              <a:t> </a:t>
            </a:r>
            <a:r>
              <a:rPr lang="ru-RU" sz="1600" err="1">
                <a:latin typeface="Corbel"/>
                <a:cs typeface="Calibri"/>
              </a:rPr>
              <a:t>персепртрон</a:t>
            </a:r>
            <a:r>
              <a:rPr lang="ru-RU" sz="1600" dirty="0">
                <a:latin typeface="Corbel"/>
                <a:cs typeface="Calibri"/>
              </a:rPr>
              <a:t> (</a:t>
            </a:r>
            <a:r>
              <a:rPr lang="ru-RU" sz="1600" err="1">
                <a:latin typeface="Corbel"/>
                <a:cs typeface="Calibri"/>
              </a:rPr>
              <a:t>MLPClassifier</a:t>
            </a:r>
            <a:r>
              <a:rPr lang="ru-RU" sz="1600" dirty="0">
                <a:latin typeface="Corbel"/>
                <a:cs typeface="Calibri"/>
              </a:rPr>
              <a:t>)</a:t>
            </a:r>
          </a:p>
          <a:p>
            <a:pPr marL="305435" indent="-305435"/>
            <a:r>
              <a:rPr lang="ru-RU" sz="1600" dirty="0">
                <a:latin typeface="Corbel"/>
                <a:cs typeface="Calibri"/>
              </a:rPr>
              <a:t>  - Градиентный </a:t>
            </a:r>
            <a:r>
              <a:rPr lang="ru-RU" sz="1600" err="1">
                <a:latin typeface="Corbel"/>
                <a:cs typeface="Calibri"/>
              </a:rPr>
              <a:t>бустинг</a:t>
            </a:r>
            <a:r>
              <a:rPr lang="ru-RU" sz="1600" dirty="0">
                <a:latin typeface="Corbel"/>
                <a:cs typeface="Calibri"/>
              </a:rPr>
              <a:t> (</a:t>
            </a:r>
            <a:r>
              <a:rPr lang="ru-RU" sz="1600" err="1">
                <a:latin typeface="Corbel"/>
                <a:cs typeface="Calibri"/>
              </a:rPr>
              <a:t>XGBClassifier</a:t>
            </a:r>
            <a:r>
              <a:rPr lang="ru-RU" sz="1600" dirty="0">
                <a:latin typeface="Corbel"/>
                <a:cs typeface="Calibri"/>
              </a:rPr>
              <a:t>)</a:t>
            </a:r>
            <a:endParaRPr lang="ru-RU" sz="1600">
              <a:latin typeface="Corbel"/>
            </a:endParaRPr>
          </a:p>
          <a:p>
            <a:pPr marL="305435" indent="-305435"/>
            <a:r>
              <a:rPr lang="ru-RU" sz="1600" b="1" dirty="0">
                <a:latin typeface="Corbel"/>
                <a:cs typeface="Calibri"/>
              </a:rPr>
              <a:t>Оценка производилась с использованием метрики ROC-AUC:</a:t>
            </a:r>
            <a:endParaRPr lang="ru-RU" sz="1600" b="1">
              <a:latin typeface="Corbel"/>
              <a:cs typeface="Calibri"/>
            </a:endParaRPr>
          </a:p>
          <a:p>
            <a:pPr marL="305435" indent="-305435"/>
            <a:r>
              <a:rPr lang="ru-RU" sz="1600" dirty="0">
                <a:latin typeface="Corbel"/>
                <a:cs typeface="Calibri"/>
              </a:rPr>
              <a:t>  - </a:t>
            </a:r>
            <a:r>
              <a:rPr lang="ru-RU" sz="1600" err="1">
                <a:latin typeface="Corbel"/>
                <a:cs typeface="Calibri"/>
              </a:rPr>
              <a:t>Random</a:t>
            </a:r>
            <a:r>
              <a:rPr lang="ru-RU" sz="1600" dirty="0">
                <a:latin typeface="Corbel"/>
                <a:cs typeface="Calibri"/>
              </a:rPr>
              <a:t> </a:t>
            </a:r>
            <a:r>
              <a:rPr lang="ru-RU" sz="1600" err="1">
                <a:latin typeface="Corbel"/>
                <a:cs typeface="Calibri"/>
              </a:rPr>
              <a:t>Forest</a:t>
            </a:r>
            <a:r>
              <a:rPr lang="ru-RU" sz="1600" dirty="0">
                <a:latin typeface="Corbel"/>
                <a:cs typeface="Calibri"/>
              </a:rPr>
              <a:t> </a:t>
            </a:r>
            <a:r>
              <a:rPr lang="ru-RU" sz="1600" err="1">
                <a:latin typeface="Corbel"/>
                <a:cs typeface="Calibri"/>
              </a:rPr>
              <a:t>Random</a:t>
            </a:r>
            <a:r>
              <a:rPr lang="ru-RU" sz="1600" dirty="0">
                <a:latin typeface="Corbel"/>
                <a:cs typeface="Calibri"/>
              </a:rPr>
              <a:t> </a:t>
            </a:r>
            <a:r>
              <a:rPr lang="ru-RU" sz="1600" err="1">
                <a:latin typeface="Corbel"/>
                <a:cs typeface="Calibri"/>
              </a:rPr>
              <a:t>Forest</a:t>
            </a:r>
            <a:r>
              <a:rPr lang="ru-RU" sz="1600" dirty="0">
                <a:latin typeface="Corbel"/>
                <a:cs typeface="Calibri"/>
              </a:rPr>
              <a:t>: ROC AUC = 0.6830</a:t>
            </a:r>
          </a:p>
          <a:p>
            <a:pPr marL="305435" indent="-305435"/>
            <a:r>
              <a:rPr lang="ru-RU" sz="1600" dirty="0">
                <a:latin typeface="Corbel"/>
                <a:cs typeface="Calibri"/>
              </a:rPr>
              <a:t>  - </a:t>
            </a:r>
            <a:r>
              <a:rPr lang="ru-RU" sz="1600" err="1">
                <a:latin typeface="Corbel"/>
                <a:cs typeface="Calibri"/>
              </a:rPr>
              <a:t>Logistic</a:t>
            </a:r>
            <a:r>
              <a:rPr lang="ru-RU" sz="1600" dirty="0">
                <a:latin typeface="Corbel"/>
                <a:cs typeface="Calibri"/>
              </a:rPr>
              <a:t> </a:t>
            </a:r>
            <a:r>
              <a:rPr lang="ru-RU" sz="1600" err="1">
                <a:latin typeface="Corbel"/>
                <a:cs typeface="Calibri"/>
              </a:rPr>
              <a:t>Regression</a:t>
            </a:r>
            <a:r>
              <a:rPr lang="ru-RU" sz="1600" dirty="0">
                <a:latin typeface="Corbel"/>
                <a:cs typeface="Calibri"/>
              </a:rPr>
              <a:t> </a:t>
            </a:r>
            <a:r>
              <a:rPr lang="ru-RU" sz="1600" err="1">
                <a:latin typeface="Corbel"/>
                <a:cs typeface="Calibri"/>
              </a:rPr>
              <a:t>Logistic</a:t>
            </a:r>
            <a:r>
              <a:rPr lang="ru-RU" sz="1600" dirty="0">
                <a:latin typeface="Corbel"/>
                <a:cs typeface="Calibri"/>
              </a:rPr>
              <a:t> </a:t>
            </a:r>
            <a:r>
              <a:rPr lang="ru-RU" sz="1600" err="1">
                <a:latin typeface="Corbel"/>
                <a:cs typeface="Calibri"/>
              </a:rPr>
              <a:t>Regression</a:t>
            </a:r>
            <a:r>
              <a:rPr lang="ru-RU" sz="1600" dirty="0">
                <a:latin typeface="Corbel"/>
                <a:cs typeface="Calibri"/>
              </a:rPr>
              <a:t>: ROC AUC = 0.7130</a:t>
            </a:r>
          </a:p>
          <a:p>
            <a:pPr marL="305435" indent="-305435"/>
            <a:r>
              <a:rPr lang="ru-RU" sz="1600" dirty="0">
                <a:latin typeface="Corbel"/>
                <a:cs typeface="Calibri"/>
              </a:rPr>
              <a:t>  - MLP </a:t>
            </a:r>
            <a:r>
              <a:rPr lang="ru-RU" sz="1600" err="1">
                <a:latin typeface="Corbel"/>
                <a:cs typeface="Calibri"/>
              </a:rPr>
              <a:t>MLP</a:t>
            </a:r>
            <a:r>
              <a:rPr lang="ru-RU" sz="1600" dirty="0">
                <a:latin typeface="Corbel"/>
                <a:cs typeface="Calibri"/>
              </a:rPr>
              <a:t>: ROC AUC = 0.7247</a:t>
            </a:r>
            <a:endParaRPr lang="ru-RU" sz="1600">
              <a:latin typeface="Corbel"/>
              <a:cs typeface="Calibri"/>
            </a:endParaRPr>
          </a:p>
          <a:p>
            <a:pPr marL="305435" indent="-305435"/>
            <a:r>
              <a:rPr lang="ru-RU" sz="1600" dirty="0">
                <a:latin typeface="Corbel"/>
                <a:cs typeface="Calibri"/>
              </a:rPr>
              <a:t>  - </a:t>
            </a:r>
            <a:r>
              <a:rPr lang="ru-RU" sz="1600" err="1">
                <a:latin typeface="Corbel"/>
                <a:cs typeface="Calibri"/>
              </a:rPr>
              <a:t>XGBoost</a:t>
            </a:r>
            <a:r>
              <a:rPr lang="ru-RU" sz="1600" dirty="0">
                <a:latin typeface="Corbel"/>
                <a:cs typeface="Calibri"/>
              </a:rPr>
              <a:t> </a:t>
            </a:r>
            <a:r>
              <a:rPr lang="ru-RU" sz="1600" err="1">
                <a:latin typeface="Corbel"/>
                <a:cs typeface="Calibri"/>
              </a:rPr>
              <a:t>XGBoost</a:t>
            </a:r>
            <a:r>
              <a:rPr lang="ru-RU" sz="1600" dirty="0">
                <a:latin typeface="Corbel"/>
                <a:cs typeface="Calibri"/>
              </a:rPr>
              <a:t>: ROC AUC = 0.7453</a:t>
            </a:r>
            <a:endParaRPr lang="ru-RU" sz="1600">
              <a:latin typeface="Corbel"/>
            </a:endParaRPr>
          </a:p>
          <a:p>
            <a:pPr marL="305435" indent="-305435"/>
            <a:endParaRPr lang="ru-RU" sz="1600" dirty="0">
              <a:latin typeface="Corbe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Абстрактная женетик Concept">
            <a:extLst>
              <a:ext uri="{FF2B5EF4-FFF2-40B4-BE49-F238E27FC236}">
                <a16:creationId xmlns:a16="http://schemas.microsoft.com/office/drawing/2014/main" id="{F36CB516-AAF6-7ECA-005B-702A7274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28" r="13" b="901"/>
          <a:stretch/>
        </p:blipFill>
        <p:spPr>
          <a:xfrm>
            <a:off x="8363915" y="2809811"/>
            <a:ext cx="3059782" cy="27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4D2207-AA67-DAD1-D42E-7A07328CA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3" descr="Абстрактная женетик Concept">
            <a:extLst>
              <a:ext uri="{FF2B5EF4-FFF2-40B4-BE49-F238E27FC236}">
                <a16:creationId xmlns:a16="http://schemas.microsoft.com/office/drawing/2014/main" id="{9EAB01F1-4C8E-979B-4686-5B62CFE0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95" r="7122" b="3"/>
          <a:stretch/>
        </p:blipFill>
        <p:spPr>
          <a:xfrm>
            <a:off x="585216" y="2163544"/>
            <a:ext cx="3410985" cy="421185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E5EBE-AC10-E765-3B2B-771FEF8F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704088"/>
            <a:ext cx="3523686" cy="1294379"/>
          </a:xfrm>
        </p:spPr>
        <p:txBody>
          <a:bodyPr anchor="t">
            <a:normAutofit/>
          </a:bodyPr>
          <a:lstStyle/>
          <a:p>
            <a:r>
              <a:rPr lang="ru-RU" b="1">
                <a:latin typeface="Calibri"/>
                <a:cs typeface="Calibri"/>
              </a:rPr>
              <a:t>Результаты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F3555E-7B56-F50B-8915-20E8D761D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704088"/>
            <a:ext cx="7365491" cy="6008600"/>
          </a:xfrm>
        </p:spPr>
        <p:txBody>
          <a:bodyPr anchor="t">
            <a:normAutofit/>
          </a:bodyPr>
          <a:lstStyle/>
          <a:p>
            <a:pPr marL="305435" indent="-305435"/>
            <a:r>
              <a:rPr lang="ru-RU" b="1" dirty="0">
                <a:latin typeface="Calibri"/>
                <a:cs typeface="Calibri"/>
              </a:rPr>
              <a:t>Достигнута метрика ROC-AUC &gt; 0.75</a:t>
            </a:r>
            <a:endParaRPr lang="ru-RU" b="1" dirty="0">
              <a:latin typeface="Corbel"/>
            </a:endParaRPr>
          </a:p>
          <a:p>
            <a:pPr marL="305435" indent="-305435"/>
            <a:endParaRPr lang="ru-RU" dirty="0">
              <a:latin typeface="Calibri"/>
              <a:cs typeface="Calibri"/>
            </a:endParaRPr>
          </a:p>
          <a:p>
            <a:pPr marL="305435" indent="-305435"/>
            <a:endParaRPr lang="ru-RU" dirty="0">
              <a:latin typeface="Calibri"/>
              <a:cs typeface="Calibri"/>
            </a:endParaRPr>
          </a:p>
          <a:p>
            <a:pPr marL="305435" indent="-305435"/>
            <a:endParaRPr lang="ru-RU" dirty="0">
              <a:latin typeface="Calibri"/>
              <a:cs typeface="Calibri"/>
            </a:endParaRPr>
          </a:p>
          <a:p>
            <a:pPr marL="305435" indent="-305435"/>
            <a:endParaRPr lang="ru-RU" dirty="0">
              <a:latin typeface="Calibri"/>
              <a:cs typeface="Calibri"/>
            </a:endParaRPr>
          </a:p>
          <a:p>
            <a:pPr marL="305435" indent="-305435"/>
            <a:endParaRPr lang="ru-RU" dirty="0">
              <a:latin typeface="Calibri"/>
              <a:cs typeface="Calibri"/>
            </a:endParaRPr>
          </a:p>
          <a:p>
            <a:pPr marL="305435" indent="-305435"/>
            <a:endParaRPr lang="ru-RU" dirty="0">
              <a:latin typeface="Calibri"/>
              <a:cs typeface="Calibri"/>
            </a:endParaRPr>
          </a:p>
          <a:p>
            <a:pPr marL="305435" indent="-305435"/>
            <a:endParaRPr lang="ru-RU" dirty="0">
              <a:latin typeface="Calibri"/>
              <a:cs typeface="Calibri"/>
            </a:endParaRPr>
          </a:p>
          <a:p>
            <a:pPr marL="305435" indent="-305435"/>
            <a:endParaRPr lang="ru-RU" dirty="0">
              <a:latin typeface="Calibri"/>
              <a:cs typeface="Calibri"/>
            </a:endParaRPr>
          </a:p>
          <a:p>
            <a:pPr marL="305435" indent="-305435" algn="just"/>
            <a:r>
              <a:rPr lang="ru-RU" sz="1600" b="1" dirty="0">
                <a:latin typeface="Corbel"/>
                <a:ea typeface="+mn-lt"/>
                <a:cs typeface="+mn-lt"/>
              </a:rPr>
              <a:t>ROC AUC </a:t>
            </a:r>
            <a:r>
              <a:rPr lang="ru-RU" sz="1600" dirty="0">
                <a:latin typeface="Corbel"/>
                <a:ea typeface="+mn-lt"/>
                <a:cs typeface="+mn-lt"/>
              </a:rPr>
              <a:t>— это отличная метрика для оценки того, насколько ваша модель способна различать классы. Однако, для задачи поиска дефолтов она работает в связке с порогом вероятности, который нужно оптимально подобрать. В нашем случае важно сначала оценить качество модели через ROC AUC, а затем провести анализ и найти такой порог вероятности, который будет наилучшим с точки зрения минимизации потерь или других бизнес-целей.</a:t>
            </a:r>
            <a:endParaRPr lang="ru-RU" sz="1600">
              <a:latin typeface="Corbel"/>
              <a:cs typeface="Calibri"/>
            </a:endParaRPr>
          </a:p>
          <a:p>
            <a:pPr marL="305435" indent="-305435"/>
            <a:endParaRPr lang="ru-RU" dirty="0">
              <a:latin typeface="Corbe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047182-D574-4420-02BD-B15749636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F9EDA4-AE82-51D4-9890-D3FD6D2AF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32D855-C8B5-8666-2EF6-1D436A827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Рисунок 5" descr="Изображение выглядит как текст, линия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B124A00-6835-220A-4CC2-E726930F2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50" y="971733"/>
            <a:ext cx="5581879" cy="32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429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9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DividendVTI</vt:lpstr>
      <vt:lpstr>Предсказание Риска Дефолта по Кредитам</vt:lpstr>
      <vt:lpstr>вВЕДЕНИЕ</vt:lpstr>
      <vt:lpstr>Описание Проблемы</vt:lpstr>
      <vt:lpstr>Обзор Данных</vt:lpstr>
      <vt:lpstr>Фиче-инжиниринг</vt:lpstr>
      <vt:lpstr>Фиче-инжиниринг </vt:lpstr>
      <vt:lpstr>Фиче-инжиниринг</vt:lpstr>
      <vt:lpstr>Модель и Подход</vt:lpstr>
      <vt:lpstr>Результаты</vt:lpstr>
      <vt:lpstr>Заключение и 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385</cp:revision>
  <dcterms:created xsi:type="dcterms:W3CDTF">2024-08-20T09:43:48Z</dcterms:created>
  <dcterms:modified xsi:type="dcterms:W3CDTF">2024-08-20T19:58:23Z</dcterms:modified>
</cp:coreProperties>
</file>