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6"/>
  </p:notesMasterIdLst>
  <p:handoutMasterIdLst>
    <p:handoutMasterId r:id="rId7"/>
  </p:handoutMasterIdLst>
  <p:sldIdLst>
    <p:sldId id="1423" r:id="rId2"/>
    <p:sldId id="1463" r:id="rId3"/>
    <p:sldId id="1460" r:id="rId4"/>
    <p:sldId id="1461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узырев Виктор Сергеевич" initials="ПВС" lastIdx="2" clrIdx="0">
    <p:extLst>
      <p:ext uri="{19B8F6BF-5375-455C-9EA6-DF929625EA0E}">
        <p15:presenceInfo xmlns:p15="http://schemas.microsoft.com/office/powerpoint/2012/main" userId="Пузырев Виктор Сергеевич" providerId="None"/>
      </p:ext>
    </p:extLst>
  </p:cmAuthor>
  <p:cmAuthor id="2" name="ivan.elizarov" initials="i" lastIdx="1" clrIdx="1">
    <p:extLst>
      <p:ext uri="{19B8F6BF-5375-455C-9EA6-DF929625EA0E}">
        <p15:presenceInfo xmlns:p15="http://schemas.microsoft.com/office/powerpoint/2012/main" userId="ivan.elizar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FDA"/>
    <a:srgbClr val="C4E59F"/>
    <a:srgbClr val="22A53A"/>
    <a:srgbClr val="B2DE82"/>
    <a:srgbClr val="FEFEFE"/>
    <a:srgbClr val="F0EEEB"/>
    <a:srgbClr val="FFFFFF"/>
    <a:srgbClr val="0CB0F2"/>
    <a:srgbClr val="3FC1F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84" autoAdjust="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AAF8FE6-B85A-7B8C-96C4-F2B5732AF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ABE6BA-D892-3E5E-4541-E8833CF2A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5867-F78B-430B-9392-8EB8F39A3C3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907BCD-F63D-E1CA-8529-9D37B2091B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D8A36E-C825-527D-1908-A9B71F3CB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FBCE-B8FD-4A94-B33E-0CE447632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154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c92f220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ec92f220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08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2" name="Google Shape;80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40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2" name="Google Shape;80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49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2" name="Google Shape;80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8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 разделителем для темы в две колонки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0000" y="865994"/>
            <a:ext cx="8382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64100" y="1710000"/>
            <a:ext cx="3669900" cy="307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543200" y="1710000"/>
            <a:ext cx="3724800" cy="307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79200" y="440112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7326" y="424674"/>
            <a:ext cx="1400151" cy="1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8"/>
          <p:cNvCxnSpPr/>
          <p:nvPr/>
        </p:nvCxnSpPr>
        <p:spPr>
          <a:xfrm>
            <a:off x="2027850" y="443275"/>
            <a:ext cx="0" cy="139200"/>
          </a:xfrm>
          <a:prstGeom prst="straightConnector1">
            <a:avLst/>
          </a:prstGeom>
          <a:noFill/>
          <a:ln w="9525" cap="flat" cmpd="sng">
            <a:solidFill>
              <a:srgbClr val="EB8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в одну колонку">
  <p:cSld name="TITLE_AND_BODY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0000" y="449994"/>
            <a:ext cx="8382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66673" y="1294000"/>
            <a:ext cx="7369200" cy="30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179200" y="44016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в две колонки">
  <p:cSld name="TITLE_AND_TWO_COLUMNS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50000" y="449994"/>
            <a:ext cx="8382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64100" y="1294000"/>
            <a:ext cx="3669900" cy="307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4543200" y="1294000"/>
            <a:ext cx="3724800" cy="307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179200" y="44016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иагональный разделитель (с градиентом)">
  <p:cSld name="SECTION_TITLE_AND_DESCRIPTION">
    <p:bg>
      <p:bgPr>
        <a:solidFill>
          <a:srgbClr val="FBFBFB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50" y="-4248"/>
            <a:ext cx="9151549" cy="514774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0000" y="450000"/>
            <a:ext cx="4096800" cy="13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0000" y="1823750"/>
            <a:ext cx="4096800" cy="28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 sz="2000"/>
            </a:lvl1pPr>
            <a:lvl2pPr marL="914400" lvl="1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3020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177834" y="440198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слайда 1">
  <p:cSld name="Заголовок слайда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/>
          <p:nvPr/>
        </p:nvSpPr>
        <p:spPr>
          <a:xfrm>
            <a:off x="-656034" y="492268"/>
            <a:ext cx="1469588" cy="46286"/>
          </a:xfrm>
          <a:prstGeom prst="roundRect">
            <a:avLst>
              <a:gd name="adj" fmla="val 50000"/>
            </a:avLst>
          </a:prstGeom>
          <a:solidFill>
            <a:srgbClr val="4D9E4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900" b="0" i="0" u="none" strike="noStrike" cap="non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8" descr="SBER_MARKET_LOGO_RGB_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2793" y="151251"/>
            <a:ext cx="1224562" cy="55134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8"/>
          <p:cNvSpPr txBox="1">
            <a:spLocks noGrp="1"/>
          </p:cNvSpPr>
          <p:nvPr>
            <p:ph type="body" idx="1"/>
          </p:nvPr>
        </p:nvSpPr>
        <p:spPr>
          <a:xfrm>
            <a:off x="945556" y="755491"/>
            <a:ext cx="4609533" cy="57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71450" marR="0" lvl="0" indent="-8572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1875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  <a:lvl2pPr marL="342900" marR="0" lvl="1" indent="-1428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4350" marR="0" lvl="2" indent="-13335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28588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57250" marR="0" lvl="4" indent="-128588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28588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0150" marR="0" lvl="6" indent="-128588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28588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3050" marR="0" lvl="8" indent="-128588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940884" y="376567"/>
            <a:ext cx="4609533" cy="32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Play"/>
              <a:buNone/>
              <a:defRPr sz="2700" b="1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67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67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67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67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67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67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67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675"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sldNum" idx="12"/>
          </p:nvPr>
        </p:nvSpPr>
        <p:spPr>
          <a:xfrm>
            <a:off x="7972425" y="4795875"/>
            <a:ext cx="1028700" cy="13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46"/>
              </a:buClr>
              <a:buSzPts val="1800"/>
              <a:buFont typeface="Play"/>
              <a:buNone/>
              <a:defRPr sz="675" b="0" i="0" u="none" strike="noStrike" cap="none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46"/>
              </a:buClr>
              <a:buSzPts val="1800"/>
              <a:buFont typeface="Play"/>
              <a:buNone/>
              <a:defRPr sz="675" b="0" i="0" u="none" strike="noStrike" cap="none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46"/>
              </a:buClr>
              <a:buSzPts val="1800"/>
              <a:buFont typeface="Play"/>
              <a:buNone/>
              <a:defRPr sz="675" b="0" i="0" u="none" strike="noStrike" cap="none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46"/>
              </a:buClr>
              <a:buSzPts val="1800"/>
              <a:buFont typeface="Play"/>
              <a:buNone/>
              <a:defRPr sz="675" b="0" i="0" u="none" strike="noStrike" cap="none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46"/>
              </a:buClr>
              <a:buSzPts val="1800"/>
              <a:buFont typeface="Play"/>
              <a:buNone/>
              <a:defRPr sz="675" b="0" i="0" u="none" strike="noStrike" cap="none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46"/>
              </a:buClr>
              <a:buSzPts val="1800"/>
              <a:buFont typeface="Play"/>
              <a:buNone/>
              <a:defRPr sz="675" b="0" i="0" u="none" strike="noStrike" cap="none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46"/>
              </a:buClr>
              <a:buSzPts val="1800"/>
              <a:buFont typeface="Play"/>
              <a:buNone/>
              <a:defRPr sz="675" b="0" i="0" u="none" strike="noStrike" cap="none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46"/>
              </a:buClr>
              <a:buSzPts val="1800"/>
              <a:buFont typeface="Play"/>
              <a:buNone/>
              <a:defRPr sz="675" b="0" i="0" u="none" strike="noStrike" cap="none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46"/>
              </a:buClr>
              <a:buSzPts val="1800"/>
              <a:buFont typeface="Play"/>
              <a:buNone/>
              <a:defRPr sz="675" b="0" i="0" u="none" strike="noStrike" cap="none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18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0000" y="865994"/>
            <a:ext cx="838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0000" y="1710650"/>
            <a:ext cx="6552000" cy="29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B8900"/>
              </a:buClr>
              <a:buSzPts val="1600"/>
              <a:buFont typeface="Montserrat"/>
              <a:buAutoNum type="arabicPeriod"/>
              <a:defRPr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B8900"/>
              </a:buClr>
              <a:buSzPts val="1600"/>
              <a:buFont typeface="Montserrat"/>
              <a:buChar char="●"/>
              <a:defRPr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Char char="■"/>
              <a:defRPr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Char char="●"/>
              <a:defRPr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Char char="○"/>
              <a:defRPr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Char char="■"/>
              <a:defRPr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Char char="●"/>
              <a:defRPr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Char char="○"/>
              <a:defRPr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434343"/>
              </a:buClr>
              <a:buSzPts val="1600"/>
              <a:buFont typeface="Montserrat"/>
              <a:buChar char="■"/>
              <a:defRPr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7834" y="440198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63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3">
          <p15:clr>
            <a:srgbClr val="B7B7B7"/>
          </p15:clr>
        </p15:guide>
        <p15:guide id="2" pos="5443">
          <p15:clr>
            <a:srgbClr val="B7B7B7"/>
          </p15:clr>
        </p15:guide>
        <p15:guide id="3" orient="horz" pos="283">
          <p15:clr>
            <a:srgbClr val="B7B7B7"/>
          </p15:clr>
        </p15:guide>
        <p15:guide id="4" orient="horz" pos="2948">
          <p15:clr>
            <a:srgbClr val="B7B7B7"/>
          </p15:clr>
        </p15:guide>
        <p15:guide id="5" pos="799">
          <p15:clr>
            <a:srgbClr val="F4CCCC"/>
          </p15:clr>
        </p15:guide>
        <p15:guide id="6" pos="1315">
          <p15:clr>
            <a:srgbClr val="F4CCCC"/>
          </p15:clr>
        </p15:guide>
        <p15:guide id="7" pos="1814">
          <p15:clr>
            <a:srgbClr val="F4CCCC"/>
          </p15:clr>
        </p15:guide>
        <p15:guide id="8" pos="2347">
          <p15:clr>
            <a:srgbClr val="F4CCCC"/>
          </p15:clr>
        </p15:guide>
        <p15:guide id="9" pos="2862">
          <p15:clr>
            <a:srgbClr val="F4CCCC"/>
          </p15:clr>
        </p15:guide>
        <p15:guide id="10" pos="3379">
          <p15:clr>
            <a:srgbClr val="F4CCCC"/>
          </p15:clr>
        </p15:guide>
        <p15:guide id="11" pos="3894">
          <p15:clr>
            <a:srgbClr val="F4CCCC"/>
          </p15:clr>
        </p15:guide>
        <p15:guide id="12" pos="4411">
          <p15:clr>
            <a:srgbClr val="F4CCCC"/>
          </p15:clr>
        </p15:guide>
        <p15:guide id="13" pos="4925">
          <p15:clr>
            <a:srgbClr val="F4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1">
            <a:extLst>
              <a:ext uri="{FF2B5EF4-FFF2-40B4-BE49-F238E27FC236}">
                <a16:creationId xmlns:a16="http://schemas.microsoft.com/office/drawing/2014/main" id="{7CC8995E-BC45-03D0-C1D8-48C44A34BE25}"/>
              </a:ext>
            </a:extLst>
          </p:cNvPr>
          <p:cNvSpPr txBox="1">
            <a:spLocks/>
          </p:cNvSpPr>
          <p:nvPr/>
        </p:nvSpPr>
        <p:spPr>
          <a:xfrm>
            <a:off x="8595300" y="483434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Clr>
                <a:srgbClr val="4D9E46"/>
              </a:buClr>
              <a:buSzPts val="1800"/>
              <a:buFont typeface="Play"/>
              <a:buNone/>
              <a:defRPr sz="1600">
                <a:solidFill>
                  <a:srgbClr val="4D9E46"/>
                </a:solidFill>
                <a:latin typeface="Proxima Nova" panose="020B0604020202020204" charset="0"/>
                <a:ea typeface="Play"/>
                <a:cs typeface="Play"/>
                <a:sym typeface="Play"/>
              </a:defRPr>
            </a:lvl1pPr>
            <a:lvl2pPr marL="0" indent="0" algn="ctr">
              <a:buClr>
                <a:srgbClr val="4D9E46"/>
              </a:buClr>
              <a:buSzPts val="1800"/>
              <a:buFont typeface="Play"/>
              <a:buNone/>
              <a:defRPr sz="675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indent="0" algn="ctr">
              <a:buClr>
                <a:srgbClr val="4D9E46"/>
              </a:buClr>
              <a:buSzPts val="1800"/>
              <a:buFont typeface="Play"/>
              <a:buNone/>
              <a:defRPr sz="675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indent="0" algn="ctr">
              <a:buClr>
                <a:srgbClr val="4D9E46"/>
              </a:buClr>
              <a:buSzPts val="1800"/>
              <a:buFont typeface="Play"/>
              <a:buNone/>
              <a:defRPr sz="675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indent="0" algn="ctr">
              <a:buClr>
                <a:srgbClr val="4D9E46"/>
              </a:buClr>
              <a:buSzPts val="1800"/>
              <a:buFont typeface="Play"/>
              <a:buNone/>
              <a:defRPr sz="675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indent="0" algn="ctr">
              <a:buClr>
                <a:srgbClr val="4D9E46"/>
              </a:buClr>
              <a:buSzPts val="1800"/>
              <a:buFont typeface="Play"/>
              <a:buNone/>
              <a:defRPr sz="675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indent="0" algn="ctr">
              <a:buClr>
                <a:srgbClr val="4D9E46"/>
              </a:buClr>
              <a:buSzPts val="1800"/>
              <a:buFont typeface="Play"/>
              <a:buNone/>
              <a:defRPr sz="675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indent="0" algn="ctr">
              <a:buClr>
                <a:srgbClr val="4D9E46"/>
              </a:buClr>
              <a:buSzPts val="1800"/>
              <a:buFont typeface="Play"/>
              <a:buNone/>
              <a:defRPr sz="675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indent="0" algn="ctr">
              <a:buClr>
                <a:srgbClr val="4D9E46"/>
              </a:buClr>
              <a:buSzPts val="1800"/>
              <a:buFont typeface="Play"/>
              <a:buNone/>
              <a:defRPr sz="675">
                <a:solidFill>
                  <a:srgbClr val="4D9E46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fld id="{00000000-1234-1234-1234-123412341234}" type="slidenum">
              <a:rPr lang="ru" smtClean="0">
                <a:latin typeface="+mn-lt"/>
              </a:rPr>
              <a:pPr/>
              <a:t>1</a:t>
            </a:fld>
            <a:endParaRPr lang="ru" dirty="0">
              <a:latin typeface="+mn-lt"/>
            </a:endParaRPr>
          </a:p>
        </p:txBody>
      </p:sp>
      <p:sp>
        <p:nvSpPr>
          <p:cNvPr id="3" name="Google Shape;89;p15">
            <a:extLst>
              <a:ext uri="{FF2B5EF4-FFF2-40B4-BE49-F238E27FC236}">
                <a16:creationId xmlns:a16="http://schemas.microsoft.com/office/drawing/2014/main" id="{CD80B94C-B874-E363-3479-D33F59A1E54F}"/>
              </a:ext>
            </a:extLst>
          </p:cNvPr>
          <p:cNvSpPr txBox="1"/>
          <p:nvPr/>
        </p:nvSpPr>
        <p:spPr>
          <a:xfrm>
            <a:off x="0" y="1925434"/>
            <a:ext cx="573836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+mn-lt"/>
                <a:sym typeface="Proxima Nova"/>
              </a:rPr>
              <a:t>Задание</a:t>
            </a:r>
            <a:endParaRPr lang="ru-RU" dirty="0">
              <a:solidFill>
                <a:srgbClr val="00E4EA"/>
              </a:solidFill>
              <a:latin typeface="+mn-lt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9623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1091E1-0B6B-A22B-9775-FEB5F08EF2D4}"/>
              </a:ext>
            </a:extLst>
          </p:cNvPr>
          <p:cNvSpPr txBox="1"/>
          <p:nvPr/>
        </p:nvSpPr>
        <p:spPr>
          <a:xfrm>
            <a:off x="692850" y="4237"/>
            <a:ext cx="775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Название слайда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B0AD979-8B1D-4A67-D40A-06EE6DE5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612036" y="0"/>
            <a:ext cx="5334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A9E74-430C-4897-8C0F-8F59DDCF38B4}"/>
              </a:ext>
            </a:extLst>
          </p:cNvPr>
          <p:cNvSpPr txBox="1"/>
          <p:nvPr/>
        </p:nvSpPr>
        <p:spPr>
          <a:xfrm>
            <a:off x="636694" y="894080"/>
            <a:ext cx="78144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Динамика по недельная общего CR (</a:t>
            </a:r>
            <a:r>
              <a:rPr lang="en-US" dirty="0"/>
              <a:t>Contact Rate)</a:t>
            </a:r>
            <a:r>
              <a:rPr lang="ru-RU" dirty="0"/>
              <a:t> по внешней сборке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Динамика по недельная общего CR внутренней сборке (быстрая доставка)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Выводы из по </a:t>
            </a:r>
            <a:r>
              <a:rPr lang="en-US" dirty="0"/>
              <a:t>CR</a:t>
            </a:r>
            <a:r>
              <a:rPr lang="ru-RU" dirty="0"/>
              <a:t> внешней сборки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85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1091E1-0B6B-A22B-9775-FEB5F08EF2D4}"/>
              </a:ext>
            </a:extLst>
          </p:cNvPr>
          <p:cNvSpPr txBox="1"/>
          <p:nvPr/>
        </p:nvSpPr>
        <p:spPr>
          <a:xfrm>
            <a:off x="692850" y="0"/>
            <a:ext cx="7919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Название</a:t>
            </a:r>
            <a:r>
              <a:rPr lang="ru-RU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слайда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B0AD979-8B1D-4A67-D40A-06EE6DE5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612036" y="0"/>
            <a:ext cx="5334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EE51A7-3022-4ABC-8829-2758BC879DFB}"/>
              </a:ext>
            </a:extLst>
          </p:cNvPr>
          <p:cNvSpPr txBox="1"/>
          <p:nvPr/>
        </p:nvSpPr>
        <p:spPr>
          <a:xfrm>
            <a:off x="664772" y="741508"/>
            <a:ext cx="78144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Сравнение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заявкам чата и голоса в понедельной динамике (внешняя сборка и быстрая доставка наша сборка)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Сравнение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заявкам партнеров, ритейлеров и исходящим звонкам в понедельной динамике (внешняя сборка и быстрая доставка наша сборка)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Топ тематик по внешней сборке по чату и голосу, исходящим звонкам и заявкам партнеров.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Ключевой вывод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2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1091E1-0B6B-A22B-9775-FEB5F08EF2D4}"/>
              </a:ext>
            </a:extLst>
          </p:cNvPr>
          <p:cNvSpPr txBox="1"/>
          <p:nvPr/>
        </p:nvSpPr>
        <p:spPr>
          <a:xfrm>
            <a:off x="692850" y="0"/>
            <a:ext cx="775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Название слайда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B0AD979-8B1D-4A67-D40A-06EE6DE5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612036" y="0"/>
            <a:ext cx="53340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E0C7E-3F16-4613-A9D9-F0B303386608}"/>
              </a:ext>
            </a:extLst>
          </p:cNvPr>
          <p:cNvSpPr txBox="1"/>
          <p:nvPr/>
        </p:nvSpPr>
        <p:spPr>
          <a:xfrm>
            <a:off x="664772" y="741508"/>
            <a:ext cx="781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Сравнение ключевых тематик внешней сборки с тематиками быстрой доставки на нашей сборке по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CSI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Ключевой вывод</a:t>
            </a:r>
          </a:p>
          <a:p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1365"/>
      </p:ext>
    </p:extLst>
  </p:cSld>
  <p:clrMapOvr>
    <a:masterClrMapping/>
  </p:clrMapOvr>
</p:sld>
</file>

<file path=ppt/theme/theme1.xml><?xml version="1.0" encoding="utf-8"?>
<a:theme xmlns:a="http://schemas.openxmlformats.org/drawingml/2006/main" name="Сбер Маркет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48985</TotalTime>
  <Words>113</Words>
  <Application>Microsoft Office PowerPoint</Application>
  <PresentationFormat>Экран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Century Gothic</vt:lpstr>
      <vt:lpstr>Proxima Nova</vt:lpstr>
      <vt:lpstr>Montserrat</vt:lpstr>
      <vt:lpstr>Calibri</vt:lpstr>
      <vt:lpstr>Helvetica Neue</vt:lpstr>
      <vt:lpstr>Play</vt:lpstr>
      <vt:lpstr>Сбер Маркет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контроля качества в Контактном центре</dc:title>
  <dc:creator>Светлана Ипатова</dc:creator>
  <cp:lastModifiedBy>ivan.elizarov</cp:lastModifiedBy>
  <cp:revision>1202</cp:revision>
  <dcterms:modified xsi:type="dcterms:W3CDTF">2023-01-24T08:38:16Z</dcterms:modified>
</cp:coreProperties>
</file>