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5" d="100"/>
          <a:sy n="75"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kelo Makoloane" userId="3fb6f4bf-a086-4dc1-9088-3f50a4f1eeb5" providerId="ADAL" clId="{ABB51653-76B7-44F3-87B4-31C1B52E49A6}"/>
    <pc:docChg chg="modSld">
      <pc:chgData name="Tokelo Makoloane" userId="3fb6f4bf-a086-4dc1-9088-3f50a4f1eeb5" providerId="ADAL" clId="{ABB51653-76B7-44F3-87B4-31C1B52E49A6}" dt="2023-10-19T09:53:40.011" v="1" actId="1076"/>
      <pc:docMkLst>
        <pc:docMk/>
      </pc:docMkLst>
      <pc:sldChg chg="modSp mod">
        <pc:chgData name="Tokelo Makoloane" userId="3fb6f4bf-a086-4dc1-9088-3f50a4f1eeb5" providerId="ADAL" clId="{ABB51653-76B7-44F3-87B4-31C1B52E49A6}" dt="2023-10-19T09:53:40.011" v="1" actId="1076"/>
        <pc:sldMkLst>
          <pc:docMk/>
          <pc:sldMk cId="3638625476" sldId="256"/>
        </pc:sldMkLst>
        <pc:spChg chg="mod">
          <ac:chgData name="Tokelo Makoloane" userId="3fb6f4bf-a086-4dc1-9088-3f50a4f1eeb5" providerId="ADAL" clId="{ABB51653-76B7-44F3-87B4-31C1B52E49A6}" dt="2023-10-19T09:53:40.011" v="1" actId="1076"/>
          <ac:spMkLst>
            <pc:docMk/>
            <pc:sldMk cId="3638625476" sldId="256"/>
            <ac:spMk id="2" creationId="{B165A7F0-65FA-A71B-CEBC-7A35E5688D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10/19/2023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19689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10/19/2023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36149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10/19/2023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47605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10/19/2023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97824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10/19/2023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53615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10/19/2023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86340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10/19/2023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87568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10/19/2023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23252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10/19/2023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94493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10/19/2023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79610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10/19/2023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47202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10/19/2023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90053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www.figma.com/file/aYTwzBNg55lKiZqKqmMsWp/Untitled?type=design&amp;node-id=2%3A3&amp;mode=design&amp;t=A85o765cqMFORgJu-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A7F0-65FA-A71B-CEBC-7A35E5688DF8}"/>
              </a:ext>
            </a:extLst>
          </p:cNvPr>
          <p:cNvSpPr>
            <a:spLocks noGrp="1"/>
          </p:cNvSpPr>
          <p:nvPr>
            <p:ph type="ctrTitle"/>
          </p:nvPr>
        </p:nvSpPr>
        <p:spPr>
          <a:xfrm>
            <a:off x="914401" y="985234"/>
            <a:ext cx="3130062" cy="3227536"/>
          </a:xfrm>
        </p:spPr>
        <p:txBody>
          <a:bodyPr anchor="t">
            <a:normAutofit/>
          </a:bodyPr>
          <a:lstStyle/>
          <a:p>
            <a:r>
              <a:rPr lang="en-US" sz="3700" dirty="0"/>
              <a:t>MDD ASSIGNMENT</a:t>
            </a:r>
            <a:endParaRPr lang="en-GB" sz="3700" dirty="0"/>
          </a:p>
        </p:txBody>
      </p:sp>
      <p:sp>
        <p:nvSpPr>
          <p:cNvPr id="3" name="Subtitle 2">
            <a:extLst>
              <a:ext uri="{FF2B5EF4-FFF2-40B4-BE49-F238E27FC236}">
                <a16:creationId xmlns:a16="http://schemas.microsoft.com/office/drawing/2014/main" id="{946C896F-2843-2B95-E703-DF75A1334959}"/>
              </a:ext>
            </a:extLst>
          </p:cNvPr>
          <p:cNvSpPr>
            <a:spLocks noGrp="1"/>
          </p:cNvSpPr>
          <p:nvPr>
            <p:ph type="subTitle" idx="1"/>
          </p:nvPr>
        </p:nvSpPr>
        <p:spPr>
          <a:xfrm>
            <a:off x="914400" y="4502585"/>
            <a:ext cx="3130063" cy="1370181"/>
          </a:xfrm>
        </p:spPr>
        <p:txBody>
          <a:bodyPr anchor="b">
            <a:normAutofit/>
          </a:bodyPr>
          <a:lstStyle/>
          <a:p>
            <a:r>
              <a:rPr lang="en-US" dirty="0"/>
              <a:t>MYXPRI011 and mkltok002</a:t>
            </a:r>
          </a:p>
          <a:p>
            <a:endParaRPr lang="en-GB" dirty="0"/>
          </a:p>
        </p:txBody>
      </p:sp>
      <p:sp>
        <p:nvSpPr>
          <p:cNvPr id="18" name="Date Placeholder 3">
            <a:extLst>
              <a:ext uri="{FF2B5EF4-FFF2-40B4-BE49-F238E27FC236}">
                <a16:creationId xmlns:a16="http://schemas.microsoft.com/office/drawing/2014/main" id="{E36EB3A5-E8FB-48A5-BB59-1E449A9F73BB}"/>
              </a:ext>
            </a:extLst>
          </p:cNvPr>
          <p:cNvSpPr>
            <a:spLocks noGrp="1"/>
          </p:cNvSpPr>
          <p:nvPr>
            <p:ph type="dt" sz="half" idx="10"/>
          </p:nvPr>
        </p:nvSpPr>
        <p:spPr>
          <a:xfrm>
            <a:off x="912628" y="6356350"/>
            <a:ext cx="2744972" cy="365125"/>
          </a:xfrm>
        </p:spPr>
        <p:txBody>
          <a:bodyPr/>
          <a:lstStyle/>
          <a:p>
            <a:pPr>
              <a:spcAft>
                <a:spcPts val="600"/>
              </a:spcAft>
            </a:pPr>
            <a:r>
              <a:rPr lang="en-US" dirty="0"/>
              <a:t>12/10/2023</a:t>
            </a:r>
          </a:p>
        </p:txBody>
      </p:sp>
      <p:sp>
        <p:nvSpPr>
          <p:cNvPr id="22"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pPr>
                <a:spcAft>
                  <a:spcPts val="600"/>
                </a:spcAft>
              </a:pPr>
              <a:t>1</a:t>
            </a:fld>
            <a:endParaRPr lang="en-US"/>
          </a:p>
        </p:txBody>
      </p:sp>
      <p:pic>
        <p:nvPicPr>
          <p:cNvPr id="4" name="Picture 3" descr="Abstract smoke background">
            <a:extLst>
              <a:ext uri="{FF2B5EF4-FFF2-40B4-BE49-F238E27FC236}">
                <a16:creationId xmlns:a16="http://schemas.microsoft.com/office/drawing/2014/main" id="{97852B1A-E04C-7AF6-4ECA-F184C12738D2}"/>
              </a:ext>
            </a:extLst>
          </p:cNvPr>
          <p:cNvPicPr>
            <a:picLocks noChangeAspect="1"/>
          </p:cNvPicPr>
          <p:nvPr/>
        </p:nvPicPr>
        <p:blipFill rotWithShape="1">
          <a:blip r:embed="rId2"/>
          <a:srcRect t="2857" r="1" b="5289"/>
          <a:stretch/>
        </p:blipFill>
        <p:spPr>
          <a:xfrm>
            <a:off x="4457700" y="1066800"/>
            <a:ext cx="7600950" cy="4724400"/>
          </a:xfrm>
          <a:prstGeom prst="rect">
            <a:avLst/>
          </a:prstGeom>
          <a:noFill/>
        </p:spPr>
      </p:pic>
    </p:spTree>
    <p:extLst>
      <p:ext uri="{BB962C8B-B14F-4D97-AF65-F5344CB8AC3E}">
        <p14:creationId xmlns:p14="http://schemas.microsoft.com/office/powerpoint/2010/main" val="3638625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DF2-40A2-97E2-8146-7D3BDA0035EF}"/>
              </a:ext>
            </a:extLst>
          </p:cNvPr>
          <p:cNvSpPr>
            <a:spLocks noGrp="1"/>
          </p:cNvSpPr>
          <p:nvPr>
            <p:ph type="title"/>
          </p:nvPr>
        </p:nvSpPr>
        <p:spPr/>
        <p:txBody>
          <a:bodyPr/>
          <a:lstStyle/>
          <a:p>
            <a:r>
              <a:rPr lang="en-US" dirty="0"/>
              <a:t>1. Events Tile</a:t>
            </a:r>
            <a:endParaRPr lang="en-GB" dirty="0"/>
          </a:p>
        </p:txBody>
      </p:sp>
      <p:sp>
        <p:nvSpPr>
          <p:cNvPr id="3" name="Content Placeholder 2">
            <a:extLst>
              <a:ext uri="{FF2B5EF4-FFF2-40B4-BE49-F238E27FC236}">
                <a16:creationId xmlns:a16="http://schemas.microsoft.com/office/drawing/2014/main" id="{E13A7156-053C-3413-3B9C-7BB214DD8524}"/>
              </a:ext>
            </a:extLst>
          </p:cNvPr>
          <p:cNvSpPr>
            <a:spLocks noGrp="1"/>
          </p:cNvSpPr>
          <p:nvPr>
            <p:ph idx="1"/>
          </p:nvPr>
        </p:nvSpPr>
        <p:spPr>
          <a:xfrm>
            <a:off x="5183188" y="2111022"/>
            <a:ext cx="6172200" cy="3750028"/>
          </a:xfrm>
        </p:spPr>
        <p:txBody>
          <a:bodyPr>
            <a:normAutofit/>
          </a:bodyPr>
          <a:lstStyle/>
          <a:p>
            <a:pPr marL="0" indent="0">
              <a:buNone/>
            </a:pPr>
            <a:r>
              <a:rPr lang="en-US" sz="1800" dirty="0"/>
              <a:t>Provides quick access to information about upcoming university events.</a:t>
            </a:r>
          </a:p>
          <a:p>
            <a:pPr marL="0" indent="0">
              <a:buNone/>
            </a:pPr>
            <a:endParaRPr lang="en-GB" sz="1800" dirty="0"/>
          </a:p>
        </p:txBody>
      </p:sp>
      <p:sp>
        <p:nvSpPr>
          <p:cNvPr id="4" name="Text Placeholder 3">
            <a:extLst>
              <a:ext uri="{FF2B5EF4-FFF2-40B4-BE49-F238E27FC236}">
                <a16:creationId xmlns:a16="http://schemas.microsoft.com/office/drawing/2014/main" id="{C0C1AE1E-3033-9818-9B47-7DBB85FB38C5}"/>
              </a:ext>
            </a:extLst>
          </p:cNvPr>
          <p:cNvSpPr>
            <a:spLocks noGrp="1"/>
          </p:cNvSpPr>
          <p:nvPr>
            <p:ph type="body" sz="half" idx="2"/>
          </p:nvPr>
        </p:nvSpPr>
        <p:spPr/>
        <p:txBody>
          <a:bodyPr/>
          <a:lstStyle/>
          <a:p>
            <a:r>
              <a:rPr lang="en-US" dirty="0"/>
              <a:t>It has Events list, Sorting functionality, Events details page, RSVP Button.</a:t>
            </a:r>
          </a:p>
          <a:p>
            <a:r>
              <a:rPr lang="en-GB" dirty="0"/>
              <a:t>Standards and models: HCI Standards, Nielsen’s Heuristics, User-centred design models.</a:t>
            </a:r>
          </a:p>
          <a:p>
            <a:r>
              <a:rPr lang="en-GB" dirty="0"/>
              <a:t>Justification: Usability and control, Engagement and interaction, Consistency and clarity.</a:t>
            </a:r>
          </a:p>
          <a:p>
            <a:endParaRPr lang="en-GB" dirty="0"/>
          </a:p>
        </p:txBody>
      </p:sp>
      <p:pic>
        <p:nvPicPr>
          <p:cNvPr id="6" name="Picture 5" descr="A screenshot of a cell phone&#10;&#10;Description automatically generated">
            <a:extLst>
              <a:ext uri="{FF2B5EF4-FFF2-40B4-BE49-F238E27FC236}">
                <a16:creationId xmlns:a16="http://schemas.microsoft.com/office/drawing/2014/main" id="{36BE1D15-7D90-B062-1A1D-477F0D158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912" y="2934587"/>
            <a:ext cx="5757332" cy="3394776"/>
          </a:xfrm>
          <a:prstGeom prst="rect">
            <a:avLst/>
          </a:prstGeom>
        </p:spPr>
      </p:pic>
    </p:spTree>
    <p:extLst>
      <p:ext uri="{BB962C8B-B14F-4D97-AF65-F5344CB8AC3E}">
        <p14:creationId xmlns:p14="http://schemas.microsoft.com/office/powerpoint/2010/main" val="472522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B098-E84F-973A-BBE7-13A56DB82A3A}"/>
              </a:ext>
            </a:extLst>
          </p:cNvPr>
          <p:cNvSpPr>
            <a:spLocks noGrp="1"/>
          </p:cNvSpPr>
          <p:nvPr>
            <p:ph type="title"/>
          </p:nvPr>
        </p:nvSpPr>
        <p:spPr/>
        <p:txBody>
          <a:bodyPr/>
          <a:lstStyle/>
          <a:p>
            <a:r>
              <a:rPr lang="en-US" dirty="0"/>
              <a:t>2. Classes Tile</a:t>
            </a:r>
            <a:endParaRPr lang="en-GB" dirty="0"/>
          </a:p>
        </p:txBody>
      </p:sp>
      <p:sp>
        <p:nvSpPr>
          <p:cNvPr id="3" name="Content Placeholder 2">
            <a:extLst>
              <a:ext uri="{FF2B5EF4-FFF2-40B4-BE49-F238E27FC236}">
                <a16:creationId xmlns:a16="http://schemas.microsoft.com/office/drawing/2014/main" id="{6B692801-8795-2617-0432-C2FF5D5DA158}"/>
              </a:ext>
            </a:extLst>
          </p:cNvPr>
          <p:cNvSpPr>
            <a:spLocks noGrp="1"/>
          </p:cNvSpPr>
          <p:nvPr>
            <p:ph idx="1"/>
          </p:nvPr>
        </p:nvSpPr>
        <p:spPr>
          <a:xfrm>
            <a:off x="5183188" y="1783644"/>
            <a:ext cx="6172200" cy="4077406"/>
          </a:xfrm>
        </p:spPr>
        <p:txBody>
          <a:bodyPr>
            <a:normAutofit/>
          </a:bodyPr>
          <a:lstStyle/>
          <a:p>
            <a:pPr marL="0" indent="0">
              <a:buNone/>
            </a:pPr>
            <a:r>
              <a:rPr lang="en-US" sz="1800" dirty="0"/>
              <a:t>By clicking on the Classes Tile, users are presented with a dedicated page offering comprehensive access to vital academic information.</a:t>
            </a:r>
          </a:p>
          <a:p>
            <a:pPr marL="0" indent="0">
              <a:buNone/>
            </a:pPr>
            <a:endParaRPr lang="en-GB" sz="1800" dirty="0"/>
          </a:p>
        </p:txBody>
      </p:sp>
      <p:sp>
        <p:nvSpPr>
          <p:cNvPr id="4" name="Text Placeholder 3">
            <a:extLst>
              <a:ext uri="{FF2B5EF4-FFF2-40B4-BE49-F238E27FC236}">
                <a16:creationId xmlns:a16="http://schemas.microsoft.com/office/drawing/2014/main" id="{1A92EA91-45AE-7606-AF18-D0BC46833FBF}"/>
              </a:ext>
            </a:extLst>
          </p:cNvPr>
          <p:cNvSpPr>
            <a:spLocks noGrp="1"/>
          </p:cNvSpPr>
          <p:nvPr>
            <p:ph type="body" sz="half" idx="2"/>
          </p:nvPr>
        </p:nvSpPr>
        <p:spPr/>
        <p:txBody>
          <a:bodyPr>
            <a:normAutofit fontScale="92500" lnSpcReduction="10000"/>
          </a:bodyPr>
          <a:lstStyle/>
          <a:p>
            <a:r>
              <a:rPr lang="en-US" dirty="0"/>
              <a:t>It has View Your Classes option, View Examination Timetable option, Direction button for classes and exam.</a:t>
            </a:r>
          </a:p>
          <a:p>
            <a:r>
              <a:rPr lang="en-US" dirty="0"/>
              <a:t>Standards and Models: HCI Standards, Nielsen’s Heuristics, User-centered design model.</a:t>
            </a:r>
          </a:p>
          <a:p>
            <a:r>
              <a:rPr lang="en-US" dirty="0"/>
              <a:t>Justification: Efficient information retrieval, User-friendly navigation, Consistency with design patterns, Inclusivity for new students.</a:t>
            </a:r>
            <a:endParaRPr lang="en-GB" dirty="0"/>
          </a:p>
        </p:txBody>
      </p:sp>
      <p:pic>
        <p:nvPicPr>
          <p:cNvPr id="6" name="Picture 5" descr="A screenshot of a computer&#10;&#10;Description automatically generated">
            <a:extLst>
              <a:ext uri="{FF2B5EF4-FFF2-40B4-BE49-F238E27FC236}">
                <a16:creationId xmlns:a16="http://schemas.microsoft.com/office/drawing/2014/main" id="{7C0C5464-E513-9AE6-97EF-001352069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5778" y="2934586"/>
            <a:ext cx="5973594" cy="3337626"/>
          </a:xfrm>
          <a:prstGeom prst="rect">
            <a:avLst/>
          </a:prstGeom>
        </p:spPr>
      </p:pic>
    </p:spTree>
    <p:extLst>
      <p:ext uri="{BB962C8B-B14F-4D97-AF65-F5344CB8AC3E}">
        <p14:creationId xmlns:p14="http://schemas.microsoft.com/office/powerpoint/2010/main" val="157502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F19A3A-72FB-F38C-7A2B-E6CE0FDE25B8}"/>
              </a:ext>
            </a:extLst>
          </p:cNvPr>
          <p:cNvSpPr txBox="1"/>
          <p:nvPr/>
        </p:nvSpPr>
        <p:spPr>
          <a:xfrm>
            <a:off x="3048000" y="2970157"/>
            <a:ext cx="6096000" cy="923330"/>
          </a:xfrm>
          <a:prstGeom prst="rect">
            <a:avLst/>
          </a:prstGeom>
          <a:noFill/>
        </p:spPr>
        <p:txBody>
          <a:bodyPr wrap="square">
            <a:spAutoFit/>
          </a:bodyPr>
          <a:lstStyle/>
          <a:p>
            <a:r>
              <a:rPr lang="en-GB" dirty="0">
                <a:hlinkClick r:id="rId2"/>
              </a:rPr>
              <a:t>https://www.figma.com/file/aYTwzBNg55lKiZqKqmMsWp/Untitled?type=design&amp;node-id=2%3A3&amp;mode=design&amp;t=A85o765cqMFORgJu-1</a:t>
            </a:r>
            <a:endParaRPr lang="en-GB" dirty="0"/>
          </a:p>
        </p:txBody>
      </p:sp>
    </p:spTree>
    <p:extLst>
      <p:ext uri="{BB962C8B-B14F-4D97-AF65-F5344CB8AC3E}">
        <p14:creationId xmlns:p14="http://schemas.microsoft.com/office/powerpoint/2010/main" val="70436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32C1-235B-32C8-9BD3-2B968AD8A25D}"/>
              </a:ext>
            </a:extLst>
          </p:cNvPr>
          <p:cNvSpPr>
            <a:spLocks noGrp="1"/>
          </p:cNvSpPr>
          <p:nvPr>
            <p:ph type="title"/>
          </p:nvPr>
        </p:nvSpPr>
        <p:spPr>
          <a:xfrm>
            <a:off x="914400" y="914400"/>
            <a:ext cx="3973902" cy="4717676"/>
          </a:xfrm>
        </p:spPr>
        <p:txBody>
          <a:bodyPr anchor="t">
            <a:normAutofit/>
          </a:bodyPr>
          <a:lstStyle/>
          <a:p>
            <a:r>
              <a:rPr lang="en-US"/>
              <a:t>Evaluation of the overall UCT Mobile interface</a:t>
            </a:r>
            <a:endParaRPr lang="en-GB"/>
          </a:p>
        </p:txBody>
      </p:sp>
      <p:sp>
        <p:nvSpPr>
          <p:cNvPr id="4" name="Text Placeholder 3">
            <a:extLst>
              <a:ext uri="{FF2B5EF4-FFF2-40B4-BE49-F238E27FC236}">
                <a16:creationId xmlns:a16="http://schemas.microsoft.com/office/drawing/2014/main" id="{35289277-E78E-FA0C-83B3-443FCB980439}"/>
              </a:ext>
            </a:extLst>
          </p:cNvPr>
          <p:cNvSpPr>
            <a:spLocks noGrp="1"/>
          </p:cNvSpPr>
          <p:nvPr>
            <p:ph idx="1"/>
          </p:nvPr>
        </p:nvSpPr>
        <p:spPr>
          <a:xfrm>
            <a:off x="6395664" y="3990397"/>
            <a:ext cx="4796346" cy="2022316"/>
          </a:xfrm>
        </p:spPr>
        <p:txBody>
          <a:bodyPr anchor="t">
            <a:normAutofit/>
          </a:bodyPr>
          <a:lstStyle/>
          <a:p>
            <a:pPr marL="342900" indent="-342900">
              <a:buAutoNum type="arabicPeriod"/>
            </a:pPr>
            <a:r>
              <a:rPr lang="en-US" dirty="0"/>
              <a:t>Two things we liked</a:t>
            </a:r>
          </a:p>
          <a:p>
            <a:pPr marL="342900" indent="-342900">
              <a:buAutoNum type="arabicPeriod"/>
            </a:pPr>
            <a:r>
              <a:rPr lang="en-US" dirty="0"/>
              <a:t>Two things we did not like</a:t>
            </a:r>
            <a:endParaRPr lang="en-GB" dirty="0"/>
          </a:p>
        </p:txBody>
      </p:sp>
      <p:pic>
        <p:nvPicPr>
          <p:cNvPr id="6" name="Content Placeholder 5">
            <a:extLst>
              <a:ext uri="{FF2B5EF4-FFF2-40B4-BE49-F238E27FC236}">
                <a16:creationId xmlns:a16="http://schemas.microsoft.com/office/drawing/2014/main" id="{33BF9891-214B-9A8C-E75E-0E8C3A7ED104}"/>
              </a:ext>
            </a:extLst>
          </p:cNvPr>
          <p:cNvPicPr>
            <a:picLocks noGrp="1" noChangeAspect="1"/>
          </p:cNvPicPr>
          <p:nvPr>
            <p:ph idx="1"/>
          </p:nvPr>
        </p:nvPicPr>
        <p:blipFill>
          <a:blip r:embed="rId2"/>
          <a:stretch>
            <a:fillRect/>
          </a:stretch>
        </p:blipFill>
        <p:spPr>
          <a:xfrm>
            <a:off x="6466546" y="977197"/>
            <a:ext cx="4796346" cy="2218309"/>
          </a:xfrm>
          <a:noFill/>
        </p:spPr>
      </p:pic>
      <p:sp>
        <p:nvSpPr>
          <p:cNvPr id="11" name="Date Placeholder 3">
            <a:extLst>
              <a:ext uri="{FF2B5EF4-FFF2-40B4-BE49-F238E27FC236}">
                <a16:creationId xmlns:a16="http://schemas.microsoft.com/office/drawing/2014/main" id="{1F044AAC-B761-4B43-A7F5-E83A2E6C3D2E}"/>
              </a:ext>
            </a:extLst>
          </p:cNvPr>
          <p:cNvSpPr>
            <a:spLocks noGrp="1"/>
          </p:cNvSpPr>
          <p:nvPr>
            <p:ph type="dt" sz="half" idx="10"/>
          </p:nvPr>
        </p:nvSpPr>
        <p:spPr>
          <a:xfrm>
            <a:off x="912628" y="6356350"/>
            <a:ext cx="2743200" cy="365125"/>
          </a:xfrm>
        </p:spPr>
        <p:txBody>
          <a:bodyPr>
            <a:normAutofit/>
          </a:bodyPr>
          <a:lstStyle/>
          <a:p>
            <a:pPr>
              <a:spcAft>
                <a:spcPts val="600"/>
              </a:spcAft>
            </a:pPr>
            <a:fld id="{238A62C4-9532-477E-82D0-1BD0CBC71971}" type="datetime1">
              <a:rPr lang="en-US" smtClean="0"/>
              <a:pPr>
                <a:spcAft>
                  <a:spcPts val="600"/>
                </a:spcAft>
              </a:pPr>
              <a:t>10/19/2023</a:t>
            </a:fld>
            <a:endParaRPr lang="en-US" dirty="0"/>
          </a:p>
        </p:txBody>
      </p:sp>
      <p:sp>
        <p:nvSpPr>
          <p:cNvPr id="20" name="Footer Placeholder 4">
            <a:extLst>
              <a:ext uri="{FF2B5EF4-FFF2-40B4-BE49-F238E27FC236}">
                <a16:creationId xmlns:a16="http://schemas.microsoft.com/office/drawing/2014/main" id="{2E740899-0F0E-42D8-ACE8-A38B9E3294FF}"/>
              </a:ext>
            </a:extLst>
          </p:cNvPr>
          <p:cNvSpPr>
            <a:spLocks noGrp="1"/>
          </p:cNvSpPr>
          <p:nvPr>
            <p:ph type="ftr" sz="quarter" idx="11"/>
          </p:nvPr>
        </p:nvSpPr>
        <p:spPr>
          <a:xfrm>
            <a:off x="6767622" y="6356350"/>
            <a:ext cx="4040373" cy="365125"/>
          </a:xfrm>
        </p:spPr>
        <p:txBody>
          <a:bodyPr/>
          <a:lstStyle/>
          <a:p>
            <a:pPr>
              <a:spcAft>
                <a:spcPts val="600"/>
              </a:spcAft>
            </a:pPr>
            <a:r>
              <a:rPr lang="en-US"/>
              <a:t>Sample Footer Text</a:t>
            </a:r>
          </a:p>
        </p:txBody>
      </p:sp>
      <p:sp>
        <p:nvSpPr>
          <p:cNvPr id="15" name="Slide Number Placeholder 5">
            <a:extLst>
              <a:ext uri="{FF2B5EF4-FFF2-40B4-BE49-F238E27FC236}">
                <a16:creationId xmlns:a16="http://schemas.microsoft.com/office/drawing/2014/main" id="{86091187-3CD7-4891-BB4A-9A3F2309F149}"/>
              </a:ext>
            </a:extLst>
          </p:cNvPr>
          <p:cNvSpPr>
            <a:spLocks noGrp="1"/>
          </p:cNvSpPr>
          <p:nvPr>
            <p:ph type="sldNum" sz="quarter" idx="12"/>
          </p:nvPr>
        </p:nvSpPr>
        <p:spPr>
          <a:xfrm>
            <a:off x="10807995" y="6356350"/>
            <a:ext cx="723014" cy="365125"/>
          </a:xfrm>
        </p:spPr>
        <p:txBody>
          <a:bodyPr>
            <a:normAutofit/>
          </a:bodyPr>
          <a:lstStyle/>
          <a:p>
            <a:pPr>
              <a:spcAft>
                <a:spcPts val="600"/>
              </a:spcAft>
            </a:pPr>
            <a:fld id="{2B6A0707-BFCA-4BDD-8B25-E2A14A0F80A6}" type="slidenum">
              <a:rPr lang="en-US" smtClean="0"/>
              <a:pPr>
                <a:spcAft>
                  <a:spcPts val="600"/>
                </a:spcAft>
              </a:pPr>
              <a:t>2</a:t>
            </a:fld>
            <a:endParaRPr lang="en-US" dirty="0"/>
          </a:p>
        </p:txBody>
      </p:sp>
    </p:spTree>
    <p:extLst>
      <p:ext uri="{BB962C8B-B14F-4D97-AF65-F5344CB8AC3E}">
        <p14:creationId xmlns:p14="http://schemas.microsoft.com/office/powerpoint/2010/main" val="71056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BB2B-C6D5-4A30-A7A6-90CEE5E59D3A}"/>
              </a:ext>
            </a:extLst>
          </p:cNvPr>
          <p:cNvSpPr>
            <a:spLocks noGrp="1"/>
          </p:cNvSpPr>
          <p:nvPr>
            <p:ph type="title"/>
          </p:nvPr>
        </p:nvSpPr>
        <p:spPr/>
        <p:txBody>
          <a:bodyPr/>
          <a:lstStyle/>
          <a:p>
            <a:r>
              <a:rPr lang="en-US" dirty="0"/>
              <a:t>1. Two things we liked</a:t>
            </a:r>
            <a:endParaRPr lang="en-GB" dirty="0"/>
          </a:p>
        </p:txBody>
      </p:sp>
      <p:sp>
        <p:nvSpPr>
          <p:cNvPr id="3" name="Content Placeholder 2">
            <a:extLst>
              <a:ext uri="{FF2B5EF4-FFF2-40B4-BE49-F238E27FC236}">
                <a16:creationId xmlns:a16="http://schemas.microsoft.com/office/drawing/2014/main" id="{5A6C4C9D-31EB-4043-8167-7DFE1F429F11}"/>
              </a:ext>
            </a:extLst>
          </p:cNvPr>
          <p:cNvSpPr>
            <a:spLocks noGrp="1"/>
          </p:cNvSpPr>
          <p:nvPr>
            <p:ph sz="half" idx="1"/>
          </p:nvPr>
        </p:nvSpPr>
        <p:spPr/>
        <p:txBody>
          <a:bodyPr>
            <a:normAutofit fontScale="85000" lnSpcReduction="20000"/>
          </a:bodyPr>
          <a:lstStyle/>
          <a:p>
            <a:pPr marL="0" indent="0">
              <a:buNone/>
            </a:pPr>
            <a:r>
              <a:rPr lang="en-US" dirty="0"/>
              <a:t>1. The Arrange feature.</a:t>
            </a:r>
          </a:p>
          <a:p>
            <a:pPr marL="0" indent="0">
              <a:buNone/>
            </a:pPr>
            <a:r>
              <a:rPr lang="en-US" dirty="0"/>
              <a:t>    - The use of tiles for various services   allows for quick and intuitive navigation, adhering to the design principle of visibility and simplicity. Users can easily locate and access services, contributing to a positive user experience. </a:t>
            </a:r>
          </a:p>
          <a:p>
            <a:pPr marL="0" indent="0">
              <a:buNone/>
            </a:pPr>
            <a:r>
              <a:rPr lang="en-US" b="1" dirty="0"/>
              <a:t>Design principles</a:t>
            </a:r>
            <a:r>
              <a:rPr lang="en-US" dirty="0"/>
              <a:t>: Affordances, User control and freedom, Clarity and consistency</a:t>
            </a:r>
          </a:p>
          <a:p>
            <a:pPr marL="0" indent="0">
              <a:buNone/>
            </a:pPr>
            <a:r>
              <a:rPr lang="en-US" b="1" dirty="0"/>
              <a:t>User feedback</a:t>
            </a:r>
            <a:r>
              <a:rPr lang="en-US" dirty="0"/>
              <a:t>: Ease of navigation, Reducing decision time, Customization preference.</a:t>
            </a:r>
          </a:p>
          <a:p>
            <a:pPr marL="0" indent="0">
              <a:buNone/>
            </a:pPr>
            <a:endParaRPr lang="en-GB" dirty="0"/>
          </a:p>
        </p:txBody>
      </p:sp>
      <p:pic>
        <p:nvPicPr>
          <p:cNvPr id="6" name="Content Placeholder 5">
            <a:extLst>
              <a:ext uri="{FF2B5EF4-FFF2-40B4-BE49-F238E27FC236}">
                <a16:creationId xmlns:a16="http://schemas.microsoft.com/office/drawing/2014/main" id="{55E1DAFA-B5A8-43F4-F794-9D371D03151B}"/>
              </a:ext>
            </a:extLst>
          </p:cNvPr>
          <p:cNvPicPr>
            <a:picLocks noGrp="1" noChangeAspect="1"/>
          </p:cNvPicPr>
          <p:nvPr>
            <p:ph sz="half" idx="2"/>
          </p:nvPr>
        </p:nvPicPr>
        <p:blipFill>
          <a:blip r:embed="rId2"/>
          <a:stretch>
            <a:fillRect/>
          </a:stretch>
        </p:blipFill>
        <p:spPr>
          <a:xfrm>
            <a:off x="6972300" y="2071688"/>
            <a:ext cx="4305300" cy="3602207"/>
          </a:xfrm>
        </p:spPr>
      </p:pic>
    </p:spTree>
    <p:extLst>
      <p:ext uri="{BB962C8B-B14F-4D97-AF65-F5344CB8AC3E}">
        <p14:creationId xmlns:p14="http://schemas.microsoft.com/office/powerpoint/2010/main" val="49045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C2A1120-F521-C527-2FFB-759B3E14D2B3}"/>
              </a:ext>
            </a:extLst>
          </p:cNvPr>
          <p:cNvPicPr>
            <a:picLocks noGrp="1" noChangeAspect="1"/>
          </p:cNvPicPr>
          <p:nvPr>
            <p:ph idx="1"/>
          </p:nvPr>
        </p:nvPicPr>
        <p:blipFill>
          <a:blip r:embed="rId2"/>
          <a:stretch>
            <a:fillRect/>
          </a:stretch>
        </p:blipFill>
        <p:spPr>
          <a:xfrm>
            <a:off x="4886325" y="2604440"/>
            <a:ext cx="5915025" cy="2577808"/>
          </a:xfrm>
        </p:spPr>
      </p:pic>
      <p:sp>
        <p:nvSpPr>
          <p:cNvPr id="4" name="Text Placeholder 3">
            <a:extLst>
              <a:ext uri="{FF2B5EF4-FFF2-40B4-BE49-F238E27FC236}">
                <a16:creationId xmlns:a16="http://schemas.microsoft.com/office/drawing/2014/main" id="{C1B13278-6876-A85E-E8BB-C5671A1F9754}"/>
              </a:ext>
            </a:extLst>
          </p:cNvPr>
          <p:cNvSpPr>
            <a:spLocks noGrp="1"/>
          </p:cNvSpPr>
          <p:nvPr>
            <p:ph type="body" sz="half" idx="2"/>
          </p:nvPr>
        </p:nvSpPr>
        <p:spPr>
          <a:xfrm>
            <a:off x="912628" y="1228725"/>
            <a:ext cx="3859397" cy="5329237"/>
          </a:xfrm>
        </p:spPr>
        <p:txBody>
          <a:bodyPr/>
          <a:lstStyle/>
          <a:p>
            <a:r>
              <a:rPr lang="en-US" dirty="0"/>
              <a:t>2. </a:t>
            </a:r>
            <a:r>
              <a:rPr lang="en-US" b="1" dirty="0"/>
              <a:t>Feedback Feature</a:t>
            </a:r>
          </a:p>
          <a:p>
            <a:r>
              <a:rPr lang="en-US" dirty="0"/>
              <a:t> - The inclusion of a Feedback button reflects a commitment to user engagement and continuous improvement. This aligns with user-centered design principles, providing users with a channel to voice their opinions and contribute to the app's enhancement.</a:t>
            </a:r>
          </a:p>
          <a:p>
            <a:r>
              <a:rPr lang="en-US" b="1" dirty="0"/>
              <a:t>Design Principles</a:t>
            </a:r>
            <a:r>
              <a:rPr lang="en-US" dirty="0"/>
              <a:t>: User feedback loop, Visibility and Accessibility, user-centered design.</a:t>
            </a:r>
          </a:p>
          <a:p>
            <a:r>
              <a:rPr lang="en-US" b="1" dirty="0"/>
              <a:t>User feedback</a:t>
            </a:r>
            <a:r>
              <a:rPr lang="en-US" dirty="0"/>
              <a:t>: User empowerment, transparency and accountability, Idea contribution.</a:t>
            </a:r>
            <a:endParaRPr lang="en-GB" dirty="0"/>
          </a:p>
        </p:txBody>
      </p:sp>
    </p:spTree>
    <p:extLst>
      <p:ext uri="{BB962C8B-B14F-4D97-AF65-F5344CB8AC3E}">
        <p14:creationId xmlns:p14="http://schemas.microsoft.com/office/powerpoint/2010/main" val="198601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0664-8E43-F224-F61B-76E4F1B97C98}"/>
              </a:ext>
            </a:extLst>
          </p:cNvPr>
          <p:cNvSpPr>
            <a:spLocks noGrp="1"/>
          </p:cNvSpPr>
          <p:nvPr>
            <p:ph type="title"/>
          </p:nvPr>
        </p:nvSpPr>
        <p:spPr/>
        <p:txBody>
          <a:bodyPr/>
          <a:lstStyle/>
          <a:p>
            <a:r>
              <a:rPr lang="en-US" dirty="0"/>
              <a:t>2. Two things we did not like</a:t>
            </a:r>
            <a:endParaRPr lang="en-GB" dirty="0"/>
          </a:p>
        </p:txBody>
      </p:sp>
      <p:sp>
        <p:nvSpPr>
          <p:cNvPr id="3" name="Content Placeholder 2">
            <a:extLst>
              <a:ext uri="{FF2B5EF4-FFF2-40B4-BE49-F238E27FC236}">
                <a16:creationId xmlns:a16="http://schemas.microsoft.com/office/drawing/2014/main" id="{8D4B9258-4C45-EE98-9733-D6ABE01710EE}"/>
              </a:ext>
            </a:extLst>
          </p:cNvPr>
          <p:cNvSpPr>
            <a:spLocks noGrp="1"/>
          </p:cNvSpPr>
          <p:nvPr>
            <p:ph sz="half" idx="1"/>
          </p:nvPr>
        </p:nvSpPr>
        <p:spPr/>
        <p:txBody>
          <a:bodyPr/>
          <a:lstStyle/>
          <a:p>
            <a:pPr marL="0" indent="0">
              <a:buNone/>
            </a:pPr>
            <a:r>
              <a:rPr lang="en-US" dirty="0"/>
              <a:t>1. </a:t>
            </a:r>
            <a:r>
              <a:rPr lang="en-US" b="1" dirty="0"/>
              <a:t>Dependency on internet connection for shuttle information.</a:t>
            </a:r>
          </a:p>
          <a:p>
            <a:pPr marL="0" indent="0">
              <a:buNone/>
            </a:pPr>
            <a:r>
              <a:rPr lang="en-US" sz="1800" dirty="0"/>
              <a:t>Design principles violated: Accessibility, User-centered design, Reliability.</a:t>
            </a:r>
          </a:p>
          <a:p>
            <a:pPr marL="0" indent="0">
              <a:buNone/>
            </a:pPr>
            <a:r>
              <a:rPr lang="en-US" sz="1800" dirty="0"/>
              <a:t>User expectations: Real-time accessibility, Emergency situations.</a:t>
            </a:r>
            <a:endParaRPr lang="en-GB" sz="1800" dirty="0"/>
          </a:p>
        </p:txBody>
      </p:sp>
      <p:pic>
        <p:nvPicPr>
          <p:cNvPr id="6" name="Content Placeholder 5" descr="A close-up of a white paper&#10;&#10;Description automatically generated">
            <a:extLst>
              <a:ext uri="{FF2B5EF4-FFF2-40B4-BE49-F238E27FC236}">
                <a16:creationId xmlns:a16="http://schemas.microsoft.com/office/drawing/2014/main" id="{5A8DFC89-518F-D278-5609-69F64F2FDA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72350" y="2559171"/>
            <a:ext cx="2857500" cy="3500317"/>
          </a:xfrm>
        </p:spPr>
      </p:pic>
    </p:spTree>
    <p:extLst>
      <p:ext uri="{BB962C8B-B14F-4D97-AF65-F5344CB8AC3E}">
        <p14:creationId xmlns:p14="http://schemas.microsoft.com/office/powerpoint/2010/main" val="1027897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E1C0A2-4D47-2A3A-3CC8-177E8ECB6859}"/>
              </a:ext>
            </a:extLst>
          </p:cNvPr>
          <p:cNvSpPr>
            <a:spLocks noGrp="1"/>
          </p:cNvSpPr>
          <p:nvPr>
            <p:ph idx="1"/>
          </p:nvPr>
        </p:nvSpPr>
        <p:spPr>
          <a:xfrm>
            <a:off x="914399" y="1243013"/>
            <a:ext cx="10363200" cy="4698816"/>
          </a:xfrm>
        </p:spPr>
        <p:txBody>
          <a:bodyPr/>
          <a:lstStyle/>
          <a:p>
            <a:r>
              <a:rPr lang="en-US" dirty="0"/>
              <a:t>The solution is to implement offline functionality for the shuttle tile. </a:t>
            </a:r>
          </a:p>
          <a:p>
            <a:pPr marL="0" indent="0">
              <a:buNone/>
            </a:pPr>
            <a:endParaRPr lang="en-GB" dirty="0"/>
          </a:p>
        </p:txBody>
      </p:sp>
      <p:pic>
        <p:nvPicPr>
          <p:cNvPr id="7" name="Picture 6" descr="A screenshot of a shuttle">
            <a:extLst>
              <a:ext uri="{FF2B5EF4-FFF2-40B4-BE49-F238E27FC236}">
                <a16:creationId xmlns:a16="http://schemas.microsoft.com/office/drawing/2014/main" id="{53840DEB-40BB-D789-2CAB-55945646D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725" y="1914525"/>
            <a:ext cx="6896100" cy="4400550"/>
          </a:xfrm>
          <a:prstGeom prst="rect">
            <a:avLst/>
          </a:prstGeom>
        </p:spPr>
      </p:pic>
    </p:spTree>
    <p:extLst>
      <p:ext uri="{BB962C8B-B14F-4D97-AF65-F5344CB8AC3E}">
        <p14:creationId xmlns:p14="http://schemas.microsoft.com/office/powerpoint/2010/main" val="225054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red line art of a emergency siren&#10;&#10;Description automatically generated">
            <a:extLst>
              <a:ext uri="{FF2B5EF4-FFF2-40B4-BE49-F238E27FC236}">
                <a16:creationId xmlns:a16="http://schemas.microsoft.com/office/drawing/2014/main" id="{5A8C3AC6-A55E-B084-6445-5E48C51905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4325" y="1900237"/>
            <a:ext cx="3209925" cy="3257550"/>
          </a:xfrm>
        </p:spPr>
      </p:pic>
      <p:sp>
        <p:nvSpPr>
          <p:cNvPr id="4" name="Text Placeholder 3">
            <a:extLst>
              <a:ext uri="{FF2B5EF4-FFF2-40B4-BE49-F238E27FC236}">
                <a16:creationId xmlns:a16="http://schemas.microsoft.com/office/drawing/2014/main" id="{109D8071-7375-3CEA-1F1A-7520EBCCA5E7}"/>
              </a:ext>
            </a:extLst>
          </p:cNvPr>
          <p:cNvSpPr>
            <a:spLocks noGrp="1"/>
          </p:cNvSpPr>
          <p:nvPr>
            <p:ph type="body" sz="half" idx="2"/>
          </p:nvPr>
        </p:nvSpPr>
        <p:spPr>
          <a:xfrm>
            <a:off x="912628" y="1196622"/>
            <a:ext cx="3859397" cy="4672365"/>
          </a:xfrm>
        </p:spPr>
        <p:txBody>
          <a:bodyPr/>
          <a:lstStyle/>
          <a:p>
            <a:r>
              <a:rPr lang="en-US" dirty="0"/>
              <a:t>2. </a:t>
            </a:r>
            <a:r>
              <a:rPr lang="en-US" b="1" dirty="0"/>
              <a:t>Non-Responsive Emergency tile.</a:t>
            </a:r>
          </a:p>
          <a:p>
            <a:r>
              <a:rPr lang="en-US" dirty="0"/>
              <a:t>Design principles violated: Responsiveness, User-centered design.</a:t>
            </a:r>
          </a:p>
          <a:p>
            <a:r>
              <a:rPr lang="en-US" dirty="0"/>
              <a:t>User Expectations: Immediate access</a:t>
            </a:r>
            <a:endParaRPr lang="en-GB" dirty="0"/>
          </a:p>
        </p:txBody>
      </p:sp>
    </p:spTree>
    <p:extLst>
      <p:ext uri="{BB962C8B-B14F-4D97-AF65-F5344CB8AC3E}">
        <p14:creationId xmlns:p14="http://schemas.microsoft.com/office/powerpoint/2010/main" val="219972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CA036-E74F-A44C-5188-3634EA47864A}"/>
              </a:ext>
            </a:extLst>
          </p:cNvPr>
          <p:cNvSpPr>
            <a:spLocks noGrp="1"/>
          </p:cNvSpPr>
          <p:nvPr>
            <p:ph idx="1"/>
          </p:nvPr>
        </p:nvSpPr>
        <p:spPr>
          <a:xfrm>
            <a:off x="914399" y="1253067"/>
            <a:ext cx="10363200" cy="4688762"/>
          </a:xfrm>
        </p:spPr>
        <p:txBody>
          <a:bodyPr/>
          <a:lstStyle/>
          <a:p>
            <a:r>
              <a:rPr lang="en-US" dirty="0"/>
              <a:t>Our proposed improvement involves transforming the Emergency tile into a responsive element. Clicking on the tile should open a chat interface, providing users with a direct communication channel to Campus Protection Services.</a:t>
            </a:r>
          </a:p>
          <a:p>
            <a:pPr marL="0" indent="0">
              <a:buNone/>
            </a:pPr>
            <a:endParaRPr lang="en-GB" dirty="0"/>
          </a:p>
        </p:txBody>
      </p:sp>
      <p:pic>
        <p:nvPicPr>
          <p:cNvPr id="5" name="Picture 4" descr="A screenshot of a cell phone&#10;&#10;Description automatically generated">
            <a:extLst>
              <a:ext uri="{FF2B5EF4-FFF2-40B4-BE49-F238E27FC236}">
                <a16:creationId xmlns:a16="http://schemas.microsoft.com/office/drawing/2014/main" id="{DD32C857-FB1A-F96E-42CD-6FF47FFBD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1" y="2557463"/>
            <a:ext cx="6529388" cy="3643311"/>
          </a:xfrm>
          <a:prstGeom prst="rect">
            <a:avLst/>
          </a:prstGeom>
        </p:spPr>
      </p:pic>
    </p:spTree>
    <p:extLst>
      <p:ext uri="{BB962C8B-B14F-4D97-AF65-F5344CB8AC3E}">
        <p14:creationId xmlns:p14="http://schemas.microsoft.com/office/powerpoint/2010/main" val="259154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CA12-7EE5-F14F-1A40-9201FDDEBC40}"/>
              </a:ext>
            </a:extLst>
          </p:cNvPr>
          <p:cNvSpPr>
            <a:spLocks noGrp="1"/>
          </p:cNvSpPr>
          <p:nvPr>
            <p:ph type="title"/>
          </p:nvPr>
        </p:nvSpPr>
        <p:spPr>
          <a:xfrm>
            <a:off x="7268495" y="1371600"/>
            <a:ext cx="4079987" cy="1314443"/>
          </a:xfrm>
        </p:spPr>
        <p:txBody>
          <a:bodyPr>
            <a:normAutofit/>
          </a:bodyPr>
          <a:lstStyle/>
          <a:p>
            <a:pPr>
              <a:lnSpc>
                <a:spcPct val="90000"/>
              </a:lnSpc>
            </a:pPr>
            <a:r>
              <a:rPr lang="en-US" sz="3400"/>
              <a:t>Overview of the re-designed interface</a:t>
            </a:r>
            <a:endParaRPr lang="en-GB" sz="3400"/>
          </a:p>
        </p:txBody>
      </p:sp>
      <p:sp>
        <p:nvSpPr>
          <p:cNvPr id="4" name="Text Placeholder 3">
            <a:extLst>
              <a:ext uri="{FF2B5EF4-FFF2-40B4-BE49-F238E27FC236}">
                <a16:creationId xmlns:a16="http://schemas.microsoft.com/office/drawing/2014/main" id="{B1EE2C4B-D52F-B0DD-EA93-0043C9A57282}"/>
              </a:ext>
            </a:extLst>
          </p:cNvPr>
          <p:cNvSpPr>
            <a:spLocks noGrp="1"/>
          </p:cNvSpPr>
          <p:nvPr>
            <p:ph idx="1"/>
          </p:nvPr>
        </p:nvSpPr>
        <p:spPr>
          <a:xfrm>
            <a:off x="7268495" y="2853369"/>
            <a:ext cx="4079988" cy="3088460"/>
          </a:xfrm>
        </p:spPr>
        <p:txBody>
          <a:bodyPr>
            <a:normAutofit/>
          </a:bodyPr>
          <a:lstStyle/>
          <a:p>
            <a:pPr marL="342900" indent="-342900">
              <a:buAutoNum type="arabicPeriod"/>
            </a:pPr>
            <a:r>
              <a:rPr lang="en-US" dirty="0"/>
              <a:t>Events tile</a:t>
            </a:r>
          </a:p>
          <a:p>
            <a:pPr marL="342900" indent="-342900">
              <a:buAutoNum type="arabicPeriod"/>
            </a:pPr>
            <a:r>
              <a:rPr lang="en-US" dirty="0"/>
              <a:t>Classes tile</a:t>
            </a:r>
            <a:endParaRPr lang="en-GB" dirty="0"/>
          </a:p>
        </p:txBody>
      </p:sp>
      <p:pic>
        <p:nvPicPr>
          <p:cNvPr id="6" name="Content Placeholder 5" descr="A screenshot of a tablet&#10;&#10;Description automatically generated">
            <a:extLst>
              <a:ext uri="{FF2B5EF4-FFF2-40B4-BE49-F238E27FC236}">
                <a16:creationId xmlns:a16="http://schemas.microsoft.com/office/drawing/2014/main" id="{A5A7C52F-C2F2-EE3F-7B01-2EC770F81E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2189" y="643467"/>
            <a:ext cx="2339847" cy="5571065"/>
          </a:xfrm>
          <a:noFill/>
        </p:spPr>
      </p:pic>
      <p:sp>
        <p:nvSpPr>
          <p:cNvPr id="11" name="Date Placeholder 3">
            <a:extLst>
              <a:ext uri="{FF2B5EF4-FFF2-40B4-BE49-F238E27FC236}">
                <a16:creationId xmlns:a16="http://schemas.microsoft.com/office/drawing/2014/main" id="{1F044AAC-B761-4B43-A7F5-E83A2E6C3D2E}"/>
              </a:ext>
            </a:extLst>
          </p:cNvPr>
          <p:cNvSpPr>
            <a:spLocks noGrp="1"/>
          </p:cNvSpPr>
          <p:nvPr>
            <p:ph type="dt" sz="half" idx="10"/>
          </p:nvPr>
        </p:nvSpPr>
        <p:spPr>
          <a:xfrm>
            <a:off x="912628" y="6356350"/>
            <a:ext cx="2743200" cy="365125"/>
          </a:xfrm>
        </p:spPr>
        <p:txBody>
          <a:bodyPr/>
          <a:lstStyle/>
          <a:p>
            <a:pPr>
              <a:spcAft>
                <a:spcPts val="600"/>
              </a:spcAft>
            </a:pPr>
            <a:fld id="{238A62C4-9532-477E-82D0-1BD0CBC71971}" type="datetime1">
              <a:rPr lang="en-US" smtClean="0"/>
              <a:pPr>
                <a:spcAft>
                  <a:spcPts val="600"/>
                </a:spcAft>
              </a:pPr>
              <a:t>10/19/2023</a:t>
            </a:fld>
            <a:endParaRPr lang="en-US" dirty="0"/>
          </a:p>
        </p:txBody>
      </p:sp>
      <p:sp>
        <p:nvSpPr>
          <p:cNvPr id="13" name="Footer Placeholder 4">
            <a:extLst>
              <a:ext uri="{FF2B5EF4-FFF2-40B4-BE49-F238E27FC236}">
                <a16:creationId xmlns:a16="http://schemas.microsoft.com/office/drawing/2014/main" id="{5A5D6226-C153-4C5F-B30C-5656FEDF3F73}"/>
              </a:ext>
            </a:extLst>
          </p:cNvPr>
          <p:cNvSpPr>
            <a:spLocks noGrp="1"/>
          </p:cNvSpPr>
          <p:nvPr>
            <p:ph type="ftr" sz="quarter" idx="11"/>
          </p:nvPr>
        </p:nvSpPr>
        <p:spPr>
          <a:xfrm>
            <a:off x="6767622" y="6356350"/>
            <a:ext cx="4040373" cy="365125"/>
          </a:xfrm>
        </p:spPr>
        <p:txBody>
          <a:bodyPr/>
          <a:lstStyle/>
          <a:p>
            <a:pPr>
              <a:spcAft>
                <a:spcPts val="600"/>
              </a:spcAft>
            </a:pPr>
            <a:r>
              <a:rPr lang="en-US"/>
              <a:t>Sample Footer Text</a:t>
            </a:r>
          </a:p>
        </p:txBody>
      </p:sp>
      <p:sp>
        <p:nvSpPr>
          <p:cNvPr id="15" name="Slide Number Placeholder 5">
            <a:extLst>
              <a:ext uri="{FF2B5EF4-FFF2-40B4-BE49-F238E27FC236}">
                <a16:creationId xmlns:a16="http://schemas.microsoft.com/office/drawing/2014/main" id="{86091187-3CD7-4891-BB4A-9A3F2309F149}"/>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pPr>
                <a:spcAft>
                  <a:spcPts val="600"/>
                </a:spcAft>
              </a:pPr>
              <a:t>9</a:t>
            </a:fld>
            <a:endParaRPr lang="en-US" dirty="0"/>
          </a:p>
        </p:txBody>
      </p:sp>
    </p:spTree>
    <p:extLst>
      <p:ext uri="{BB962C8B-B14F-4D97-AF65-F5344CB8AC3E}">
        <p14:creationId xmlns:p14="http://schemas.microsoft.com/office/powerpoint/2010/main" val="1022012986"/>
      </p:ext>
    </p:extLst>
  </p:cSld>
  <p:clrMapOvr>
    <a:masterClrMapping/>
  </p:clrMapOvr>
</p:sld>
</file>

<file path=ppt/theme/theme1.xml><?xml version="1.0" encoding="utf-8"?>
<a:theme xmlns:a="http://schemas.openxmlformats.org/drawingml/2006/main" name="Dash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77</TotalTime>
  <Words>464</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Grandview Display</vt:lpstr>
      <vt:lpstr>DashVTI</vt:lpstr>
      <vt:lpstr>MDD ASSIGNMENT</vt:lpstr>
      <vt:lpstr>Evaluation of the overall UCT Mobile interface</vt:lpstr>
      <vt:lpstr>1. Two things we liked</vt:lpstr>
      <vt:lpstr>PowerPoint Presentation</vt:lpstr>
      <vt:lpstr>2. Two things we did not like</vt:lpstr>
      <vt:lpstr>PowerPoint Presentation</vt:lpstr>
      <vt:lpstr>PowerPoint Presentation</vt:lpstr>
      <vt:lpstr>PowerPoint Presentation</vt:lpstr>
      <vt:lpstr>Overview of the re-designed interface</vt:lpstr>
      <vt:lpstr>1. Events Tile</vt:lpstr>
      <vt:lpstr>2. Classes Tile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 ASSIGNMENT</dc:title>
  <dc:creator>Prince Moyo</dc:creator>
  <cp:lastModifiedBy>Tokelo Makoloane</cp:lastModifiedBy>
  <cp:revision>2</cp:revision>
  <dcterms:created xsi:type="dcterms:W3CDTF">2023-10-16T18:03:07Z</dcterms:created>
  <dcterms:modified xsi:type="dcterms:W3CDTF">2023-10-19T09:53:50Z</dcterms:modified>
</cp:coreProperties>
</file>