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0" r:id="rId3"/>
    <p:sldId id="271" r:id="rId4"/>
    <p:sldId id="285" r:id="rId5"/>
    <p:sldId id="273" r:id="rId6"/>
    <p:sldId id="274" r:id="rId7"/>
    <p:sldId id="276" r:id="rId8"/>
    <p:sldId id="277" r:id="rId9"/>
    <p:sldId id="278" r:id="rId10"/>
    <p:sldId id="279" r:id="rId11"/>
    <p:sldId id="265" r:id="rId12"/>
    <p:sldId id="266" r:id="rId13"/>
    <p:sldId id="264" r:id="rId14"/>
    <p:sldId id="281" r:id="rId15"/>
    <p:sldId id="267" r:id="rId16"/>
    <p:sldId id="268" r:id="rId17"/>
    <p:sldId id="282" r:id="rId18"/>
    <p:sldId id="283" r:id="rId19"/>
    <p:sldId id="284" r:id="rId20"/>
    <p:sldId id="269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Помірний стиль 2 –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Помірний стиль 1 –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Світлий стиль 2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E1BBF-6671-4B41-A831-B25837D771FF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40B14-984C-4FB4-A25B-3B8F28A169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171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060A-B1AB-42A4-A769-3D9128D3CB99}" type="datetime1">
              <a:rPr lang="uk-UA" smtClean="0"/>
              <a:t>20.05.2024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672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0C94-8EA5-460B-998F-BF0E5BB231E0}" type="datetime1">
              <a:rPr lang="uk-UA" smtClean="0"/>
              <a:t>20.05.2024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1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D5C0-3656-4BF5-AD86-AB60DA3FDF7C}" type="datetime1">
              <a:rPr lang="uk-UA" smtClean="0"/>
              <a:t>20.05.2024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638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6BCC-9DA0-4A3A-BD98-D5DCB8E0C4A7}" type="datetime1">
              <a:rPr lang="uk-UA" smtClean="0"/>
              <a:t>20.05.2024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57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F0D4-131B-47FB-A461-7D9BF56AE79A}" type="datetime1">
              <a:rPr lang="uk-UA" smtClean="0"/>
              <a:t>20.05.2024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246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BAF-A4A5-430B-943C-797D583E34A6}" type="datetime1">
              <a:rPr lang="uk-UA" smtClean="0"/>
              <a:t>20.05.2024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486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CA3-D9D5-4087-95FA-F7FC34F04D97}" type="datetime1">
              <a:rPr lang="uk-UA" smtClean="0"/>
              <a:t>20.05.2024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97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D99-5DA7-4F90-8489-CC67AA74863B}" type="datetime1">
              <a:rPr lang="uk-UA" smtClean="0"/>
              <a:t>20.05.2024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55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17F9-603D-49B3-A8D2-B3A34A368552}" type="datetime1">
              <a:rPr lang="uk-UA" smtClean="0"/>
              <a:t>20.05.2024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507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B78-A477-4A90-A38A-31F3B47DB4F0}" type="datetime1">
              <a:rPr lang="uk-UA" smtClean="0"/>
              <a:t>20.05.2024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934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4D12-81AA-4D63-BE66-DDDE584B6ED7}" type="datetime1">
              <a:rPr lang="uk-UA" smtClean="0"/>
              <a:t>20.05.2024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422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97D0-DE7B-48D6-8A2E-64729504400A}" type="datetime1">
              <a:rPr lang="uk-UA" smtClean="0"/>
              <a:t>20.05.2024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230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241088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108183"/>
            <a:ext cx="595884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«Покращення якості зображення на границях кольорів за допомогою нейронної мережі»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7" name="Округлений прямокутник 26"/>
          <p:cNvSpPr/>
          <p:nvPr/>
        </p:nvSpPr>
        <p:spPr>
          <a:xfrm>
            <a:off x="7261860" y="3638486"/>
            <a:ext cx="3832023" cy="270322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dirty="0"/>
          </a:p>
        </p:txBody>
      </p:sp>
      <p:sp>
        <p:nvSpPr>
          <p:cNvPr id="28" name="TextBox 27"/>
          <p:cNvSpPr txBox="1"/>
          <p:nvPr/>
        </p:nvSpPr>
        <p:spPr>
          <a:xfrm>
            <a:off x="7438438" y="3719922"/>
            <a:ext cx="28746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Вступ</a:t>
            </a:r>
            <a:endParaRPr lang="en-US" sz="2000" dirty="0" smtClean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Вибір теми. Актуальність</a:t>
            </a: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Постановка задачі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існуючих рішень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обраних алгоритмів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Верифікація та валідація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Висновки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Q&amp;A 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79510" y="3755057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00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31871" y="2069893"/>
            <a:ext cx="3665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Виконав: </a:t>
            </a:r>
          </a:p>
          <a:p>
            <a:pPr algn="r"/>
            <a:r>
              <a:rPr lang="uk-U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С</a:t>
            </a:r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тудент групи КМ-01 </a:t>
            </a:r>
          </a:p>
          <a:p>
            <a:pPr algn="r"/>
            <a:r>
              <a:rPr lang="uk-UA" dirty="0" err="1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Романецький</a:t>
            </a:r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 Микита</a:t>
            </a:r>
          </a:p>
          <a:p>
            <a:pPr algn="r"/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Сергійович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32542" y="2077009"/>
            <a:ext cx="4937400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Науковий керівник: </a:t>
            </a:r>
          </a:p>
          <a:p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Асистент </a:t>
            </a:r>
            <a:r>
              <a:rPr lang="uk-U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ПМА ФПМ </a:t>
            </a:r>
            <a:endParaRPr lang="uk-UA" dirty="0" smtClean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Ковальчук-</a:t>
            </a:r>
            <a:r>
              <a:rPr lang="uk-UA" dirty="0" err="1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Химюк</a:t>
            </a:r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</a:p>
          <a:p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Людмила </a:t>
            </a:r>
            <a:r>
              <a:rPr lang="uk-U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Олександрівна</a:t>
            </a:r>
          </a:p>
        </p:txBody>
      </p:sp>
    </p:spTree>
    <p:extLst>
      <p:ext uri="{BB962C8B-B14F-4D97-AF65-F5344CB8AC3E}">
        <p14:creationId xmlns:p14="http://schemas.microsoft.com/office/powerpoint/2010/main" val="304028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40381" y="2838638"/>
            <a:ext cx="59588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обраних алгоритмів машинного навчання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510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04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6140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2196739" y="1692734"/>
            <a:ext cx="6812278" cy="372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1" name="Picture 2" descr="Beginners Guide to Convolutional Neural Networks | by Sabina Pokhrel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279" y="2086663"/>
            <a:ext cx="65627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234847" y="4768227"/>
            <a:ext cx="521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https://miro.medium.com/v2/resize:fit:1400/1*u2el-HrqRPVk7x0xlvs_CA.png</a:t>
            </a:r>
            <a:endParaRPr lang="uk-U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8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04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Округлений прямокутник 34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обраних алгоритмів машинного навчання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1768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3301104" y="1663350"/>
            <a:ext cx="5914746" cy="3998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339212" y="4738842"/>
            <a:ext cx="5214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https://b2633864.smushcdn.com/2633864/wp-content/uploads/2021/08/residual_dense_block-768x428.jpeg?lossy=2&amp;strip=1&amp;webp=1</a:t>
            </a:r>
            <a:endParaRPr lang="uk-UA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170" name="Picture 2" descr="https://b2633864.smushcdn.com/2633864/wp-content/uploads/2021/08/residual_dense_block.jpeg?size=600x334&amp;lossy=2&amp;strip=1&amp;web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977" y="1583607"/>
            <a:ext cx="5715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1498704" y="6309602"/>
            <a:ext cx="50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04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1" name="Округлений прямокутник 30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обраних алгоритмів машинного навчання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4726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309812"/>
            <a:ext cx="8886825" cy="2238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04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Опис </a:t>
            </a:r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архітектури моделі машинного навчання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169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40381" y="3003551"/>
            <a:ext cx="59588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Верифікація та валідація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05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60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017" y="2092239"/>
            <a:ext cx="3116061" cy="292761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22" y="2094433"/>
            <a:ext cx="3113726" cy="2925423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20" y="2133684"/>
            <a:ext cx="3071949" cy="288617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05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1" name="Округлений прямокутник 30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Демонстрація результатів</a:t>
            </a:r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053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05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3" name="Округлений прямокутник 3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/>
          <p:cNvSpPr txBox="1"/>
          <p:nvPr/>
        </p:nvSpPr>
        <p:spPr>
          <a:xfrm>
            <a:off x="3257006" y="1082282"/>
            <a:ext cx="595884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Демонстрація результатів </a:t>
            </a:r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| @Coursework_nn_test_bot</a:t>
            </a:r>
          </a:p>
          <a:p>
            <a:pPr algn="ctr"/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28" y="2751911"/>
            <a:ext cx="4019550" cy="260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37" y="2044359"/>
            <a:ext cx="3669947" cy="4238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2552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05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3" name="Округлений прямокутник 3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/>
          <p:cNvSpPr txBox="1"/>
          <p:nvPr/>
        </p:nvSpPr>
        <p:spPr>
          <a:xfrm>
            <a:off x="3257006" y="1082282"/>
            <a:ext cx="595884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Демонстрація результатів </a:t>
            </a:r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| @Coursework_nn_test_bot</a:t>
            </a:r>
          </a:p>
          <a:p>
            <a:pPr algn="ctr"/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2" y="2033477"/>
            <a:ext cx="4510480" cy="3645161"/>
          </a:xfrm>
          <a:prstGeom prst="rect">
            <a:avLst/>
          </a:prstGeom>
        </p:spPr>
      </p:pic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56" y="2044359"/>
            <a:ext cx="4510480" cy="3634279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520" y="2006703"/>
            <a:ext cx="4510480" cy="3645161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966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40381" y="3003551"/>
            <a:ext cx="59588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Висновки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06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3527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Висновки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06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3382191" y="2729355"/>
            <a:ext cx="5657724" cy="256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3438673" y="2899956"/>
            <a:ext cx="5601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Було розглянуто існуючі засоби та алгоритми покращення якості зображень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</a:p>
          <a:p>
            <a:pPr marL="342900" lvl="0" indent="-342900"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Розроблено 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ML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модель із використанням 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CNN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та 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RDB;</a:t>
            </a:r>
          </a:p>
          <a:p>
            <a:pPr marL="342900" lvl="0" indent="-342900"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Розроблено чат бота для покращення якості зображень на границях кольорів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</a:p>
          <a:p>
            <a:pPr marL="342900" lvl="0" indent="-342900"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Проведено верифікацію та </a:t>
            </a:r>
            <a:r>
              <a:rPr lang="uk-UA" dirty="0" err="1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валідацію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 навченої 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ML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моделі та чат боту.</a:t>
            </a:r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71419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Вибір теми. Актуальність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01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2873551" y="2615842"/>
            <a:ext cx="6536598" cy="2809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3002815" y="2831662"/>
            <a:ext cx="6249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Розширення можливостей наукових досліджень, наприклад, комп’ютерної томографії, мікроскопії та астрономії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Покращення чіткості зображень сприяє підвищенню безпеки в відеоспостереженні та військовій сфері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Використання у побутових речах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.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7399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4460966" y="2535676"/>
            <a:ext cx="2744535" cy="11952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TextBox 26"/>
          <p:cNvSpPr txBox="1"/>
          <p:nvPr/>
        </p:nvSpPr>
        <p:spPr>
          <a:xfrm>
            <a:off x="4700455" y="2500123"/>
            <a:ext cx="2638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Lexend" pitchFamily="2" charset="0"/>
              </a:rPr>
              <a:t>Q&amp;A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07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48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Постановка задачі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02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2935879" y="2100949"/>
            <a:ext cx="6665865" cy="3398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3295109" y="2398692"/>
            <a:ext cx="6045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Об’єктом дослідження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 є цифрові зображення, зокрема їхні границі кольорів, де спостерігаються переходи між різними кольоровими областями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.</a:t>
            </a:r>
          </a:p>
          <a:p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r>
              <a:rPr lang="uk-UA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Предметом дослідження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є математичне та програмне забезпечення у вигляді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чат боту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, алгоритми та методи машинного навчання для обробки цифрових зображень, які спрямовані на покращення якості зображень на межах кольорових переходів, включаючи деталізацію та різкість.</a:t>
            </a:r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449693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Постановка задачі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02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2935879" y="2100949"/>
            <a:ext cx="6665865" cy="3398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3295109" y="2398692"/>
            <a:ext cx="6045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Метою цього дослідження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є покращення якості зображень на границях кольорів за допомогою відповідних алгоритмів машинного навчання. Покращення деталізації та різкості на межах кольорових переходів.</a:t>
            </a:r>
          </a:p>
          <a:p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r>
              <a:rPr lang="uk-UA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Кінцевим результатом роботи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є розробка ефективних алгоритмів машинного навчання для покращення якості зображень на границях кольорів. Розроблений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чат бот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, який надає користувачам можливість використовувати процес покращення якості зображень.</a:t>
            </a:r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3690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Завдання для досягнення мети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02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2662107" y="2109657"/>
            <a:ext cx="7602453" cy="217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2731776" y="2120102"/>
            <a:ext cx="7532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Проведення аналізу та огляду існуючих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засобів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обробки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зображень;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Реалізація алгоритмів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машинного навчання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та методів обробки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зображень;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Тестування розроблених алгоритмів на різноманітних зображеннях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Оцінка результатів тестування та порівняння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ефективності з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існуючими методами обробки зображень;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Вдосконалення та оптимізація найбільш ефективних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алгоритмів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Проектування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чат боту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для покращення якості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зображень.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684713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00104" y="2558715"/>
            <a:ext cx="595884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існуючих рішень покращення зображень та їх функціоналу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03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30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2907922" y="1047660"/>
            <a:ext cx="67304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Порівняння альтернатив для інтерфейсу взаємодії з користувачем</a:t>
            </a:r>
            <a:endParaRPr lang="uk-UA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03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27" name="Таблиця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24895"/>
              </p:ext>
            </p:extLst>
          </p:nvPr>
        </p:nvGraphicFramePr>
        <p:xfrm>
          <a:off x="1773833" y="2406471"/>
          <a:ext cx="8671012" cy="3051631"/>
        </p:xfrm>
        <a:graphic>
          <a:graphicData uri="http://schemas.openxmlformats.org/drawingml/2006/table">
            <a:tbl>
              <a:tblPr firstRow="1" firstCol="1">
                <a:tableStyleId>{FABFCF23-3B69-468F-B69F-88F6DE6A72F2}</a:tableStyleId>
              </a:tblPr>
              <a:tblGrid>
                <a:gridCol w="2400839">
                  <a:extLst>
                    <a:ext uri="{9D8B030D-6E8A-4147-A177-3AD203B41FA5}">
                      <a16:colId xmlns:a16="http://schemas.microsoft.com/office/drawing/2014/main" val="2555308557"/>
                    </a:ext>
                  </a:extLst>
                </a:gridCol>
                <a:gridCol w="2177712">
                  <a:extLst>
                    <a:ext uri="{9D8B030D-6E8A-4147-A177-3AD203B41FA5}">
                      <a16:colId xmlns:a16="http://schemas.microsoft.com/office/drawing/2014/main" val="4202184899"/>
                    </a:ext>
                  </a:extLst>
                </a:gridCol>
                <a:gridCol w="2211408">
                  <a:extLst>
                    <a:ext uri="{9D8B030D-6E8A-4147-A177-3AD203B41FA5}">
                      <a16:colId xmlns:a16="http://schemas.microsoft.com/office/drawing/2014/main" val="108841194"/>
                    </a:ext>
                  </a:extLst>
                </a:gridCol>
                <a:gridCol w="1881053">
                  <a:extLst>
                    <a:ext uri="{9D8B030D-6E8A-4147-A177-3AD203B41FA5}">
                      <a16:colId xmlns:a16="http://schemas.microsoft.com/office/drawing/2014/main" val="746724262"/>
                    </a:ext>
                  </a:extLst>
                </a:gridCol>
              </a:tblGrid>
              <a:tr h="374833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Чат</a:t>
                      </a:r>
                      <a:r>
                        <a:rPr lang="uk-UA" baseline="0" dirty="0" smtClean="0"/>
                        <a:t> бот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Веб-сайт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Мобільний додаток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02175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Складність реалізації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52633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Зручність</a:t>
                      </a:r>
                      <a:r>
                        <a:rPr lang="uk-UA" baseline="0" smtClean="0"/>
                        <a:t> використання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760587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Доступність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677489"/>
                  </a:ext>
                </a:extLst>
              </a:tr>
              <a:tr h="646972"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Підтримка</a:t>
                      </a:r>
                      <a:r>
                        <a:rPr lang="uk-UA" baseline="0" smtClean="0"/>
                        <a:t> платформи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Багатоплатформний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Багатоплатформний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Обмежено</a:t>
                      </a:r>
                      <a:r>
                        <a:rPr lang="uk-UA" baseline="0" dirty="0" smtClean="0"/>
                        <a:t> платформою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754413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Інтерактивність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99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382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існуючих засобів покращення зображень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03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3439342" y="2518968"/>
            <a:ext cx="5657724" cy="194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3497038" y="2559069"/>
            <a:ext cx="5601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Було розглянуто наступні сервіси редагування зображень:</a:t>
            </a:r>
            <a:endParaRPr lang="en-US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Media.io;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Picwish.com;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Topaz </a:t>
            </a:r>
            <a:r>
              <a:rPr lang="en-US" dirty="0" err="1">
                <a:solidFill>
                  <a:srgbClr val="0070C0"/>
                </a:solidFill>
                <a:latin typeface="Bahnschrift SemiCondensed" panose="020B0502040204020203" pitchFamily="34" charset="0"/>
              </a:rPr>
              <a:t>Gigapixel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AI;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Let's Enhance;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Remini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.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4824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існуючих засобів покращення зображень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03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27" name="Таблиця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84411"/>
              </p:ext>
            </p:extLst>
          </p:nvPr>
        </p:nvGraphicFramePr>
        <p:xfrm>
          <a:off x="694510" y="1873813"/>
          <a:ext cx="10784601" cy="4211320"/>
        </p:xfrm>
        <a:graphic>
          <a:graphicData uri="http://schemas.openxmlformats.org/drawingml/2006/table">
            <a:tbl>
              <a:tblPr firstRow="1" firstCol="1">
                <a:tableStyleId>{FABFCF23-3B69-468F-B69F-88F6DE6A72F2}</a:tableStyleId>
              </a:tblPr>
              <a:tblGrid>
                <a:gridCol w="3128553">
                  <a:extLst>
                    <a:ext uri="{9D8B030D-6E8A-4147-A177-3AD203B41FA5}">
                      <a16:colId xmlns:a16="http://schemas.microsoft.com/office/drawing/2014/main" val="4044684254"/>
                    </a:ext>
                  </a:extLst>
                </a:gridCol>
                <a:gridCol w="1516516">
                  <a:extLst>
                    <a:ext uri="{9D8B030D-6E8A-4147-A177-3AD203B41FA5}">
                      <a16:colId xmlns:a16="http://schemas.microsoft.com/office/drawing/2014/main" val="4056312379"/>
                    </a:ext>
                  </a:extLst>
                </a:gridCol>
                <a:gridCol w="1534883">
                  <a:extLst>
                    <a:ext uri="{9D8B030D-6E8A-4147-A177-3AD203B41FA5}">
                      <a16:colId xmlns:a16="http://schemas.microsoft.com/office/drawing/2014/main" val="6315694"/>
                    </a:ext>
                  </a:extLst>
                </a:gridCol>
                <a:gridCol w="1534883">
                  <a:extLst>
                    <a:ext uri="{9D8B030D-6E8A-4147-A177-3AD203B41FA5}">
                      <a16:colId xmlns:a16="http://schemas.microsoft.com/office/drawing/2014/main" val="1713148876"/>
                    </a:ext>
                  </a:extLst>
                </a:gridCol>
                <a:gridCol w="1534883">
                  <a:extLst>
                    <a:ext uri="{9D8B030D-6E8A-4147-A177-3AD203B41FA5}">
                      <a16:colId xmlns:a16="http://schemas.microsoft.com/office/drawing/2014/main" val="4054185005"/>
                    </a:ext>
                  </a:extLst>
                </a:gridCol>
                <a:gridCol w="1534883">
                  <a:extLst>
                    <a:ext uri="{9D8B030D-6E8A-4147-A177-3AD203B41FA5}">
                      <a16:colId xmlns:a16="http://schemas.microsoft.com/office/drawing/2014/main" val="169055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Media.io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PicWish.com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Topaz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Gigapixel</a:t>
                      </a:r>
                      <a:r>
                        <a:rPr lang="en-US" baseline="0" dirty="0" smtClean="0"/>
                        <a:t> AI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Let's Enhance 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Remini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Платформи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Веб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Веб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err="1" smtClean="0"/>
                        <a:t>Десктоп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Веб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Мобільний додаток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12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Вартість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Безкоштовно/платно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Безкоштовно/платно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Платно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Безкоштовно/платно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Безкоштовно/платно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42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Якість</a:t>
                      </a:r>
                      <a:r>
                        <a:rPr lang="uk-UA" baseline="0" dirty="0" smtClean="0"/>
                        <a:t> вихідних зображень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Дуже 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49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Простота використання</a:t>
                      </a:r>
                    </a:p>
                    <a:p>
                      <a:pPr algn="ctr"/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21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Швидкість обробки</a:t>
                      </a:r>
                    </a:p>
                    <a:p>
                      <a:pPr algn="ctr"/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Підтримка форматів</a:t>
                      </a:r>
                    </a:p>
                    <a:p>
                      <a:pPr algn="ctr"/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Різноманітні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Обмежені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Різноманітні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Різноманітні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Обмежені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86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023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566</Words>
  <Application>Microsoft Office PowerPoint</Application>
  <PresentationFormat>Широкий екран</PresentationFormat>
  <Paragraphs>227</Paragraphs>
  <Slides>20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6" baseType="lpstr">
      <vt:lpstr>Arial</vt:lpstr>
      <vt:lpstr>Bahnschrift SemiCondensed</vt:lpstr>
      <vt:lpstr>Calibri</vt:lpstr>
      <vt:lpstr>Calibri Light</vt:lpstr>
      <vt:lpstr>Lexend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Token</dc:creator>
  <cp:lastModifiedBy>Token</cp:lastModifiedBy>
  <cp:revision>51</cp:revision>
  <dcterms:created xsi:type="dcterms:W3CDTF">2024-03-26T22:46:38Z</dcterms:created>
  <dcterms:modified xsi:type="dcterms:W3CDTF">2024-05-19T23:27:10Z</dcterms:modified>
</cp:coreProperties>
</file>