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70" r:id="rId3"/>
    <p:sldId id="271" r:id="rId4"/>
    <p:sldId id="285" r:id="rId5"/>
    <p:sldId id="273" r:id="rId6"/>
    <p:sldId id="276" r:id="rId7"/>
    <p:sldId id="274" r:id="rId8"/>
    <p:sldId id="277" r:id="rId9"/>
    <p:sldId id="278" r:id="rId10"/>
    <p:sldId id="279" r:id="rId11"/>
    <p:sldId id="265" r:id="rId12"/>
    <p:sldId id="266" r:id="rId13"/>
    <p:sldId id="264" r:id="rId14"/>
    <p:sldId id="281" r:id="rId15"/>
    <p:sldId id="288" r:id="rId16"/>
    <p:sldId id="293" r:id="rId17"/>
    <p:sldId id="289" r:id="rId18"/>
    <p:sldId id="292" r:id="rId19"/>
    <p:sldId id="290" r:id="rId20"/>
    <p:sldId id="294" r:id="rId21"/>
    <p:sldId id="287" r:id="rId22"/>
    <p:sldId id="296" r:id="rId23"/>
    <p:sldId id="286" r:id="rId24"/>
    <p:sldId id="291" r:id="rId25"/>
    <p:sldId id="267" r:id="rId26"/>
    <p:sldId id="268" r:id="rId27"/>
    <p:sldId id="295" r:id="rId28"/>
    <p:sldId id="282" r:id="rId29"/>
    <p:sldId id="283" r:id="rId30"/>
    <p:sldId id="284" r:id="rId31"/>
    <p:sldId id="269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1BBF-6671-4B41-A831-B25837D771FF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40B14-984C-4FB4-A25B-3B8F28A169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171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2017</a:t>
            </a:r>
            <a:r>
              <a:rPr lang="en-US" baseline="0" dirty="0" smtClean="0"/>
              <a:t>: 14 197 122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(21 841 class)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40B14-984C-4FB4-A25B-3B8F28A169B7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99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060A-B1AB-42A4-A769-3D9128D3CB99}" type="datetime1">
              <a:rPr lang="uk-UA" smtClean="0"/>
              <a:t>31.05.2024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67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0C94-8EA5-460B-998F-BF0E5BB231E0}" type="datetime1">
              <a:rPr lang="uk-UA" smtClean="0"/>
              <a:t>31.05.2024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1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D5C0-3656-4BF5-AD86-AB60DA3FDF7C}" type="datetime1">
              <a:rPr lang="uk-UA" smtClean="0"/>
              <a:t>31.05.2024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38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6BCC-9DA0-4A3A-BD98-D5DCB8E0C4A7}" type="datetime1">
              <a:rPr lang="uk-UA" smtClean="0"/>
              <a:t>31.05.2024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57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F0D4-131B-47FB-A461-7D9BF56AE79A}" type="datetime1">
              <a:rPr lang="uk-UA" smtClean="0"/>
              <a:t>31.05.2024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24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BAF-A4A5-430B-943C-797D583E34A6}" type="datetime1">
              <a:rPr lang="uk-UA" smtClean="0"/>
              <a:t>31.05.2024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48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CA3-D9D5-4087-95FA-F7FC34F04D97}" type="datetime1">
              <a:rPr lang="uk-UA" smtClean="0"/>
              <a:t>31.05.2024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D99-5DA7-4F90-8489-CC67AA74863B}" type="datetime1">
              <a:rPr lang="uk-UA" smtClean="0"/>
              <a:t>31.05.2024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5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17F9-603D-49B3-A8D2-B3A34A368552}" type="datetime1">
              <a:rPr lang="uk-UA" smtClean="0"/>
              <a:t>31.05.2024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07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B78-A477-4A90-A38A-31F3B47DB4F0}" type="datetime1">
              <a:rPr lang="uk-UA" smtClean="0"/>
              <a:t>31.05.2024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3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4D12-81AA-4D63-BE66-DDDE584B6ED7}" type="datetime1">
              <a:rPr lang="uk-UA" smtClean="0"/>
              <a:t>31.05.2024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42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97D0-DE7B-48D6-8A2E-64729504400A}" type="datetime1">
              <a:rPr lang="uk-UA" smtClean="0"/>
              <a:t>31.05.2024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23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241088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108183"/>
            <a:ext cx="59588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«Математичне та програмне забезпечення чат боту з покращення якості зображення на границях кольорів»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31871" y="2069893"/>
            <a:ext cx="366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Виконав: </a:t>
            </a:r>
          </a:p>
          <a:p>
            <a:pPr algn="r"/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С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тудент групи КМ-01 </a:t>
            </a:r>
          </a:p>
          <a:p>
            <a:pPr algn="r"/>
            <a:r>
              <a:rPr lang="uk-UA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Романецький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Микита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Сергійович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32542" y="2077009"/>
            <a:ext cx="4937400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Керівник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: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Асистент </a:t>
            </a:r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ПМА ФПМ </a:t>
            </a:r>
            <a:endParaRPr lang="uk-UA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Ковальчук-</a:t>
            </a:r>
            <a:r>
              <a:rPr lang="uk-UA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Химюк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Людмила </a:t>
            </a:r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Олександрівна</a:t>
            </a:r>
          </a:p>
        </p:txBody>
      </p:sp>
      <p:sp>
        <p:nvSpPr>
          <p:cNvPr id="38" name="Округлений прямокутник 37"/>
          <p:cNvSpPr/>
          <p:nvPr/>
        </p:nvSpPr>
        <p:spPr>
          <a:xfrm>
            <a:off x="1709603" y="4050448"/>
            <a:ext cx="3832023" cy="18258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1886181" y="4131883"/>
            <a:ext cx="2874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Вступ</a:t>
            </a:r>
            <a:endParaRPr lang="en-US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Вибір теми. Актуальність</a:t>
            </a: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0840" y="4167018"/>
            <a:ext cx="780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1</a:t>
            </a:r>
            <a:endParaRPr lang="uk-UA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03-06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07-09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10-13</a:t>
            </a:r>
          </a:p>
        </p:txBody>
      </p:sp>
      <p:sp>
        <p:nvSpPr>
          <p:cNvPr id="43" name="Округлений прямокутник 42"/>
          <p:cNvSpPr/>
          <p:nvPr/>
        </p:nvSpPr>
        <p:spPr>
          <a:xfrm>
            <a:off x="6703993" y="4050448"/>
            <a:ext cx="3832023" cy="18258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6880571" y="4131883"/>
            <a:ext cx="2874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Набір даних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Тренування моделі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Верифікація та валідація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Q&amp;A 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5230" y="4167018"/>
            <a:ext cx="780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14-19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20-22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23-28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29-30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402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2838638"/>
            <a:ext cx="59588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51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614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2196739" y="1692734"/>
            <a:ext cx="6812278" cy="372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1" name="Picture 2" descr="Beginners Guide to Convolutional Neural Networks | by Sabina Pokhrel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79" y="2086663"/>
            <a:ext cx="6562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099871" y="4772302"/>
            <a:ext cx="747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https://miro.medium.com/v2/resize:fit:1400/1*u2el-HrqRPVk7x0xlvs_CA.png</a:t>
            </a:r>
            <a:endParaRPr lang="uk-U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8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Округлений прямокутник 34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1768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3301104" y="1663350"/>
            <a:ext cx="5914746" cy="3998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534331" y="4666357"/>
            <a:ext cx="558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b2633864.smushcdn.com/2633864/wp-content/uploads/2021/08/residual_dense_block-768x428.jpeg?lossy=2&amp;strip=1&amp;webp=1</a:t>
            </a:r>
            <a:endParaRPr lang="uk-U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0" name="Picture 2" descr="https://b2633864.smushcdn.com/2633864/wp-content/uploads/2021/08/residual_dense_block.jpeg?size=600x334&amp;lossy=2&amp;strip=1&amp;web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77" y="1583607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498704" y="6309602"/>
            <a:ext cx="50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Округлений прямокутник 30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472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309812"/>
            <a:ext cx="8886825" cy="2238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Опис 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архітектури моделі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Прямокутник 18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169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Набір даних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60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Походження та огляд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00" y="2452138"/>
            <a:ext cx="4116570" cy="620771"/>
          </a:xfrm>
          <a:prstGeom prst="rect">
            <a:avLst/>
          </a:prstGeom>
        </p:spPr>
      </p:pic>
      <p:pic>
        <p:nvPicPr>
          <p:cNvPr id="1038" name="Picture 14" descr="File:Kaggle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50" y="2228989"/>
            <a:ext cx="2762794" cy="10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56001" y="3842033"/>
            <a:ext cx="426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Навчальні (1 281 167)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Тестові (100 000)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uk-UA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Валідаційні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(50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000)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1692528" y="4119032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1000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класів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об’єктів. Зображення в яких </a:t>
            </a:r>
            <a:r>
              <a:rPr lang="uk-UA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розподілено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на: 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Прямокутник 18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0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Нормалізація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122389" y="2596701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Нехай вхідна матриця 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(А):</a:t>
            </a:r>
            <a:endParaRPr lang="ru-RU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6831"/>
              </p:ext>
            </p:extLst>
          </p:nvPr>
        </p:nvGraphicFramePr>
        <p:xfrm>
          <a:off x="1180737" y="2955339"/>
          <a:ext cx="2233635" cy="11062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4545">
                  <a:extLst>
                    <a:ext uri="{9D8B030D-6E8A-4147-A177-3AD203B41FA5}">
                      <a16:colId xmlns:a16="http://schemas.microsoft.com/office/drawing/2014/main" val="3865064064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1936125202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870660661"/>
                    </a:ext>
                  </a:extLst>
                </a:gridCol>
              </a:tblGrid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34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87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123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7907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45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190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230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6545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210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12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65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2493"/>
                  </a:ext>
                </a:extLst>
              </a:tr>
            </a:tbl>
          </a:graphicData>
        </a:graphic>
      </p:graphicFrame>
      <p:graphicFrame>
        <p:nvGraphicFramePr>
          <p:cNvPr id="18" name="Таблиця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45790"/>
              </p:ext>
            </p:extLst>
          </p:nvPr>
        </p:nvGraphicFramePr>
        <p:xfrm>
          <a:off x="8286206" y="2955339"/>
          <a:ext cx="2233635" cy="11062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4545">
                  <a:extLst>
                    <a:ext uri="{9D8B030D-6E8A-4147-A177-3AD203B41FA5}">
                      <a16:colId xmlns:a16="http://schemas.microsoft.com/office/drawing/2014/main" val="3865064064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1936125202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870660661"/>
                    </a:ext>
                  </a:extLst>
                </a:gridCol>
              </a:tblGrid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0.13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0.34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0.48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7907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0.18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0.75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0.9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6545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0.82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0.05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0.25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2493"/>
                  </a:ext>
                </a:extLst>
              </a:tr>
            </a:tbl>
          </a:graphicData>
        </a:graphic>
      </p:graphicFrame>
      <p:sp>
        <p:nvSpPr>
          <p:cNvPr id="6" name="Прямокутник 5"/>
          <p:cNvSpPr/>
          <p:nvPr/>
        </p:nvSpPr>
        <p:spPr>
          <a:xfrm>
            <a:off x="1518979" y="5603049"/>
            <a:ext cx="891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*255 – це максимально можливе значення інтенсивності кольору для 8-ми бітних зображень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8348086" y="25860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Вихідна матриця 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B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):</a:t>
            </a:r>
            <a:endParaRPr lang="ru-RU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0" name="Пряма зі стрілкою 9"/>
          <p:cNvCxnSpPr/>
          <p:nvPr/>
        </p:nvCxnSpPr>
        <p:spPr>
          <a:xfrm>
            <a:off x="3823062" y="350443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 зі стрілкою 24"/>
          <p:cNvCxnSpPr/>
          <p:nvPr/>
        </p:nvCxnSpPr>
        <p:spPr>
          <a:xfrm>
            <a:off x="7495847" y="350847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Прямокутник 10"/>
          <p:cNvSpPr/>
          <p:nvPr/>
        </p:nvSpPr>
        <p:spPr>
          <a:xfrm>
            <a:off x="4733334" y="3172126"/>
            <a:ext cx="2692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Ділення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кожного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елементу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матриці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А </a:t>
            </a:r>
            <a:r>
              <a:rPr lang="ru-RU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на 255</a:t>
            </a:r>
            <a:endParaRPr lang="uk-UA" dirty="0"/>
          </a:p>
        </p:txBody>
      </p:sp>
      <p:sp>
        <p:nvSpPr>
          <p:cNvPr id="26" name="Прямокутник 25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7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3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Фільтрація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20" y="1943947"/>
            <a:ext cx="4976669" cy="3792938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54" y="1943947"/>
            <a:ext cx="4976669" cy="3792938"/>
          </a:xfrm>
          <a:prstGeom prst="rect">
            <a:avLst/>
          </a:prstGeom>
        </p:spPr>
      </p:pic>
      <p:sp>
        <p:nvSpPr>
          <p:cNvPr id="18" name="Прямокутник 17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25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18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Фільтрація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96" y="1943948"/>
            <a:ext cx="4684904" cy="3792938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36" y="1943947"/>
            <a:ext cx="4684904" cy="3792938"/>
          </a:xfrm>
          <a:prstGeom prst="rect">
            <a:avLst/>
          </a:prstGeom>
        </p:spPr>
      </p:pic>
      <p:sp>
        <p:nvSpPr>
          <p:cNvPr id="18" name="Прямокутник 17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436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19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Передобробка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33" y="1704932"/>
            <a:ext cx="2508822" cy="41646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96" y="1703014"/>
            <a:ext cx="2509888" cy="4166413"/>
          </a:xfrm>
          <a:prstGeom prst="rect">
            <a:avLst/>
          </a:prstGeom>
        </p:spPr>
      </p:pic>
      <p:sp>
        <p:nvSpPr>
          <p:cNvPr id="21" name="Прямокутник 20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254" y="1703014"/>
            <a:ext cx="2508822" cy="41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Вибір теми. Актуальність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873551" y="2615842"/>
            <a:ext cx="6536598" cy="2809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002815" y="2831662"/>
            <a:ext cx="624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Розширення можливостей наукових досліджень, наприклад, комп’ютерної томографії, мікроскопії та астрономії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Покращення чіткості зображень сприяє підвищенню безпеки в відеоспостереженні та військовій сфері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Використання у побутових речах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99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Тренування моделі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1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Тренування моделі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71" y="1873314"/>
            <a:ext cx="2631617" cy="2631617"/>
          </a:xfrm>
          <a:prstGeom prst="rect">
            <a:avLst/>
          </a:prstGeom>
        </p:spPr>
      </p:pic>
      <p:sp>
        <p:nvSpPr>
          <p:cNvPr id="3" name="Прямокутник 2"/>
          <p:cNvSpPr/>
          <p:nvPr/>
        </p:nvSpPr>
        <p:spPr>
          <a:xfrm>
            <a:off x="1920193" y="4495299"/>
            <a:ext cx="166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200" dirty="0">
                <a:solidFill>
                  <a:schemeClr val="bg1">
                    <a:lumMod val="65000"/>
                  </a:schemeClr>
                </a:solidFill>
              </a:rPr>
              <a:t>https://icon-icons.com/</a:t>
            </a:r>
          </a:p>
        </p:txBody>
      </p:sp>
      <p:pic>
        <p:nvPicPr>
          <p:cNvPr id="1026" name="Picture 2" descr="Файл:Google Drive icon (2020)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60" y="4204364"/>
            <a:ext cx="1614195" cy="14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Google Colaboratory SVG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72" y="1375258"/>
            <a:ext cx="3780198" cy="23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8828975">
                <a:off x="5899071" y="3243732"/>
                <a:ext cx="825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uk-UA" sz="1100" dirty="0">
                  <a:solidFill>
                    <a:srgbClr val="0070C0"/>
                  </a:solidFill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8975">
                <a:off x="5899071" y="3243732"/>
                <a:ext cx="82557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Lightning AI ⚡️ (@LightningAI) / 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05" y="1898078"/>
            <a:ext cx="2582087" cy="258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/>
          <p:cNvSpPr/>
          <p:nvPr/>
        </p:nvSpPr>
        <p:spPr>
          <a:xfrm>
            <a:off x="8060928" y="4504931"/>
            <a:ext cx="294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bg1">
                    <a:lumMod val="65000"/>
                  </a:schemeClr>
                </a:solidFill>
              </a:rPr>
              <a:t>https://pbs.twimg.com/profile_images/1734973544985919489/1ni2KrpZ_400x400.jpg</a:t>
            </a:r>
          </a:p>
        </p:txBody>
      </p:sp>
      <p:sp>
        <p:nvSpPr>
          <p:cNvPr id="24" name="Прямокутник 23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5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824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Тренування моделі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5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95" y="1760011"/>
            <a:ext cx="5610225" cy="433387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9364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Верифікація та валідація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4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Метрики оцінки результатів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кутник 1"/>
              <p:cNvSpPr/>
              <p:nvPr/>
            </p:nvSpPr>
            <p:spPr>
              <a:xfrm>
                <a:off x="731668" y="2418499"/>
                <a:ext cx="5231881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uk-UA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  <m:sSubSup>
                                <m:sSubSup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𝑀𝐴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𝑀𝑆𝐸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uk-UA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" name="Прямокут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" y="2418499"/>
                <a:ext cx="5231881" cy="724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кутник 2"/>
              <p:cNvSpPr/>
              <p:nvPr/>
            </p:nvSpPr>
            <p:spPr>
              <a:xfrm>
                <a:off x="731668" y="3541238"/>
                <a:ext cx="4564775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𝑆𝑆𝐼𝑀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)(2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endChr m:val="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Прямокут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" y="3541238"/>
                <a:ext cx="4564775" cy="865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кутник 7"/>
              <p:cNvSpPr/>
              <p:nvPr/>
            </p:nvSpPr>
            <p:spPr>
              <a:xfrm>
                <a:off x="6588405" y="3627147"/>
                <a:ext cx="4264565" cy="690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Прямокут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5" y="3627147"/>
                <a:ext cx="4264565" cy="690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кутник 8"/>
              <p:cNvSpPr/>
              <p:nvPr/>
            </p:nvSpPr>
            <p:spPr>
              <a:xfrm>
                <a:off x="6588405" y="2435587"/>
                <a:ext cx="4488536" cy="690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uk-U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endChr m:val="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uk-UA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uk-U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кут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5" y="2435587"/>
                <a:ext cx="4488536" cy="690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кутник 18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17" y="2092239"/>
            <a:ext cx="3116061" cy="292761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22" y="2094433"/>
            <a:ext cx="3113726" cy="29254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20" y="2133684"/>
            <a:ext cx="3071949" cy="288617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Округлений прямокутник 30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3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 </a:t>
            </a:r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| @</a:t>
            </a:r>
            <a:r>
              <a:rPr lang="en-US" sz="20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Coursework_nn_test_bot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Файл:Telegram 2019 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09" y="2316071"/>
            <a:ext cx="2668657" cy="266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40" y="2316071"/>
            <a:ext cx="2263682" cy="2811493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6604737" y="5282532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https://t.me/Coursework_nn_test_bot</a:t>
            </a:r>
          </a:p>
        </p:txBody>
      </p:sp>
    </p:spTree>
    <p:extLst>
      <p:ext uri="{BB962C8B-B14F-4D97-AF65-F5344CB8AC3E}">
        <p14:creationId xmlns:p14="http://schemas.microsoft.com/office/powerpoint/2010/main" val="1232552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 </a:t>
            </a:r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| @</a:t>
            </a:r>
            <a:r>
              <a:rPr lang="en-US" sz="20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Coursework_nn_test_bot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2695058"/>
            <a:ext cx="4019550" cy="2590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470" y="1632125"/>
            <a:ext cx="2717081" cy="47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21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28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 </a:t>
            </a:r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| @</a:t>
            </a:r>
            <a:r>
              <a:rPr lang="en-US" sz="20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Coursework_nn_test_bot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2" y="2033477"/>
            <a:ext cx="4510480" cy="3645161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56" y="2044359"/>
            <a:ext cx="4510480" cy="363427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20" y="2006703"/>
            <a:ext cx="4510480" cy="3645161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6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29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352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935879" y="2100949"/>
            <a:ext cx="6665865" cy="339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95109" y="2398692"/>
            <a:ext cx="6045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Об’єктом дослідження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є цифрові зображення, зокрема їхні границі кольорів, де спостерігаються переходи між різними кольоровими областями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</a:p>
          <a:p>
            <a:pPr algn="just"/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Предметом дослідження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математичне та програмне забезпечення у вигляді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боту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, алгоритми та методи машинного навчання для обробки цифрових зображень, які спрямовані на покращення якості зображень на межах кольорових переходів, включаючи деталізацію та різкість.</a:t>
            </a:r>
          </a:p>
        </p:txBody>
      </p:sp>
    </p:spTree>
    <p:extLst>
      <p:ext uri="{BB962C8B-B14F-4D97-AF65-F5344CB8AC3E}">
        <p14:creationId xmlns:p14="http://schemas.microsoft.com/office/powerpoint/2010/main" val="40544969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30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3382191" y="2729355"/>
            <a:ext cx="5657724" cy="256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2134835" y="2633008"/>
            <a:ext cx="8152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Було розглянуто існуючі рішення та алгоритми покращення якості зображень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Розроблено та натреновано власну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ML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модель із використанням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CNN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та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RDB;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Розроблено чат бота для взаємодії користувача з натренованою моделлю покращення якості зображень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Проведено верифікацію та </a:t>
            </a:r>
            <a:r>
              <a:rPr lang="uk-UA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валідацію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навченої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ML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моделі та чат боту. Результати валідації відповідають очікуваним на початку дослідження. Натренована модель довела свою ефективність у порівнянні з існуючими рішеннями.</a:t>
            </a:r>
          </a:p>
        </p:txBody>
      </p:sp>
    </p:spTree>
    <p:extLst>
      <p:ext uri="{BB962C8B-B14F-4D97-AF65-F5344CB8AC3E}">
        <p14:creationId xmlns:p14="http://schemas.microsoft.com/office/powerpoint/2010/main" val="1107141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4460966" y="2535676"/>
            <a:ext cx="2744535" cy="11952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4700455" y="2500123"/>
            <a:ext cx="2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Lexend" pitchFamily="2" charset="0"/>
              </a:rPr>
              <a:t>Q&amp;A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31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8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50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935879" y="2100949"/>
            <a:ext cx="6665865" cy="339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95109" y="2398692"/>
            <a:ext cx="6045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Метою цього дослідження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покращення якості зображень на границях кольорів за допомогою відповідних алгоритмів машинного навчання. Покращення деталізації та різкості на межах кольорових переходів.</a:t>
            </a:r>
          </a:p>
          <a:p>
            <a:pPr algn="just"/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Кінцевим результатом роботи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розробка ефективних алгоритмів машинного навчання для покращення якості зображень на границях кольорів. Розроблений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, який надає користувачам можливість використовувати процес покращення якості зображень.</a:t>
            </a:r>
          </a:p>
        </p:txBody>
      </p:sp>
    </p:spTree>
    <p:extLst>
      <p:ext uri="{BB962C8B-B14F-4D97-AF65-F5344CB8AC3E}">
        <p14:creationId xmlns:p14="http://schemas.microsoft.com/office/powerpoint/2010/main" val="623690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Завдання для досягнення мети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662107" y="2109657"/>
            <a:ext cx="7602453" cy="21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2707491" y="2424105"/>
            <a:ext cx="7511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Проведення аналізу та огляду існуючих засобів обробки зображень;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Реалізація алгоритмів машинного навчання та методів обробки зображень;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Тестування розроблених алгоритмів на різноманітних зображеннях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Оцінка результатів тестування та порівняння ефективності з існуючими методами обробки зображень;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Вдосконалення та оптимізація найбільш ефективних алгоритмів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Проектування чат боту для взаємодії користувача та натренованої моделі.</a:t>
            </a:r>
          </a:p>
        </p:txBody>
      </p:sp>
    </p:spTree>
    <p:extLst>
      <p:ext uri="{BB962C8B-B14F-4D97-AF65-F5344CB8AC3E}">
        <p14:creationId xmlns:p14="http://schemas.microsoft.com/office/powerpoint/2010/main" val="187684713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2907922" y="1047660"/>
            <a:ext cx="67304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Порівняння альтернатив для інтерфейсу взаємодії з користувачем</a:t>
            </a:r>
            <a:endParaRPr lang="uk-UA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7" name="Таблиця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4040"/>
              </p:ext>
            </p:extLst>
          </p:nvPr>
        </p:nvGraphicFramePr>
        <p:xfrm>
          <a:off x="1831792" y="2292984"/>
          <a:ext cx="8882745" cy="2786384"/>
        </p:xfrm>
        <a:graphic>
          <a:graphicData uri="http://schemas.openxmlformats.org/drawingml/2006/table">
            <a:tbl>
              <a:tblPr firstRow="1" firstCol="1">
                <a:tableStyleId>{FABFCF23-3B69-468F-B69F-88F6DE6A72F2}</a:tableStyleId>
              </a:tblPr>
              <a:tblGrid>
                <a:gridCol w="2612572">
                  <a:extLst>
                    <a:ext uri="{9D8B030D-6E8A-4147-A177-3AD203B41FA5}">
                      <a16:colId xmlns:a16="http://schemas.microsoft.com/office/drawing/2014/main" val="2555308557"/>
                    </a:ext>
                  </a:extLst>
                </a:gridCol>
                <a:gridCol w="2177712">
                  <a:extLst>
                    <a:ext uri="{9D8B030D-6E8A-4147-A177-3AD203B41FA5}">
                      <a16:colId xmlns:a16="http://schemas.microsoft.com/office/drawing/2014/main" val="4202184899"/>
                    </a:ext>
                  </a:extLst>
                </a:gridCol>
                <a:gridCol w="2211408">
                  <a:extLst>
                    <a:ext uri="{9D8B030D-6E8A-4147-A177-3AD203B41FA5}">
                      <a16:colId xmlns:a16="http://schemas.microsoft.com/office/drawing/2014/main" val="108841194"/>
                    </a:ext>
                  </a:extLst>
                </a:gridCol>
                <a:gridCol w="1881053">
                  <a:extLst>
                    <a:ext uri="{9D8B030D-6E8A-4147-A177-3AD203B41FA5}">
                      <a16:colId xmlns:a16="http://schemas.microsoft.com/office/drawing/2014/main" val="746724262"/>
                    </a:ext>
                  </a:extLst>
                </a:gridCol>
              </a:tblGrid>
              <a:tr h="374833">
                <a:tc>
                  <a:txBody>
                    <a:bodyPr/>
                    <a:lstStyle/>
                    <a:p>
                      <a:pPr algn="r"/>
                      <a:r>
                        <a:rPr lang="uk-UA" dirty="0" smtClean="0"/>
                        <a:t>Альтернативи</a:t>
                      </a:r>
                      <a:endParaRPr lang="en-US" dirty="0" smtClean="0"/>
                    </a:p>
                    <a:p>
                      <a:pPr algn="l"/>
                      <a:r>
                        <a:rPr lang="uk-UA" dirty="0" smtClean="0"/>
                        <a:t>Критерії</a:t>
                      </a:r>
                      <a:endParaRPr lang="uk-UA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Чат</a:t>
                      </a:r>
                      <a:r>
                        <a:rPr lang="uk-UA" baseline="0" dirty="0" smtClean="0"/>
                        <a:t> бот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Веб-сайт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Мобільний додаток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02175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Складність реалізації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5263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Зручність</a:t>
                      </a:r>
                      <a:r>
                        <a:rPr lang="uk-UA" baseline="0" smtClean="0"/>
                        <a:t> використання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760587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Доступність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677489"/>
                  </a:ext>
                </a:extLst>
              </a:tr>
              <a:tr h="646972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Підтримка</a:t>
                      </a:r>
                      <a:r>
                        <a:rPr lang="uk-UA" baseline="0" smtClean="0"/>
                        <a:t> платформи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Багатоплатформний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Багатоплатформний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Обмежено</a:t>
                      </a:r>
                      <a:r>
                        <a:rPr lang="uk-UA" baseline="0" dirty="0" smtClean="0"/>
                        <a:t> платформою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75441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Інтерактивність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99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2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00104" y="2558715"/>
            <a:ext cx="59588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 покращення зображень та їх функціоналу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3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 покращення зображень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8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3439342" y="2518968"/>
            <a:ext cx="5657724" cy="194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/>
          <p:cNvSpPr txBox="1"/>
          <p:nvPr/>
        </p:nvSpPr>
        <p:spPr>
          <a:xfrm>
            <a:off x="3295109" y="2398692"/>
            <a:ext cx="6045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Було розглянуто наступні сервіси редагування зображень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:</a:t>
            </a:r>
          </a:p>
          <a:p>
            <a:pPr lvl="0"/>
            <a:endParaRPr 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Media.io</a:t>
            </a:r>
            <a:r>
              <a:rPr lang="en-US" b="1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en-US" b="1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Picwish.com</a:t>
            </a:r>
            <a:r>
              <a:rPr lang="en-US" b="1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en-US" b="1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Topaz </a:t>
            </a:r>
            <a:r>
              <a:rPr lang="en-US" b="1" dirty="0" err="1">
                <a:solidFill>
                  <a:srgbClr val="0070C0"/>
                </a:solidFill>
                <a:latin typeface="Bahnschrift SemiCondensed" panose="020B0502040204020203" pitchFamily="34" charset="0"/>
              </a:rPr>
              <a:t>Gigapixel</a:t>
            </a: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AI</a:t>
            </a:r>
            <a:r>
              <a:rPr lang="en-US" b="1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en-US" b="1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Let's Enhance</a:t>
            </a:r>
            <a:r>
              <a:rPr lang="en-US" b="1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en-US" b="1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  <a:latin typeface="Bahnschrift SemiCondensed" panose="020B0502040204020203" pitchFamily="34" charset="0"/>
              </a:rPr>
              <a:t>Remini</a:t>
            </a:r>
            <a:r>
              <a:rPr lang="en-US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  <a:endParaRPr lang="uk-UA" b="1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24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 покращення зображень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9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7" name="Таблиця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40582"/>
              </p:ext>
            </p:extLst>
          </p:nvPr>
        </p:nvGraphicFramePr>
        <p:xfrm>
          <a:off x="694510" y="1873813"/>
          <a:ext cx="10784601" cy="4211320"/>
        </p:xfrm>
        <a:graphic>
          <a:graphicData uri="http://schemas.openxmlformats.org/drawingml/2006/table">
            <a:tbl>
              <a:tblPr firstRow="1" firstCol="1">
                <a:tableStyleId>{FABFCF23-3B69-468F-B69F-88F6DE6A72F2}</a:tableStyleId>
              </a:tblPr>
              <a:tblGrid>
                <a:gridCol w="3128553">
                  <a:extLst>
                    <a:ext uri="{9D8B030D-6E8A-4147-A177-3AD203B41FA5}">
                      <a16:colId xmlns:a16="http://schemas.microsoft.com/office/drawing/2014/main" val="4044684254"/>
                    </a:ext>
                  </a:extLst>
                </a:gridCol>
                <a:gridCol w="1516516">
                  <a:extLst>
                    <a:ext uri="{9D8B030D-6E8A-4147-A177-3AD203B41FA5}">
                      <a16:colId xmlns:a16="http://schemas.microsoft.com/office/drawing/2014/main" val="4056312379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6315694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1713148876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4054185005"/>
                    </a:ext>
                  </a:extLst>
                </a:gridCol>
                <a:gridCol w="1534883">
                  <a:extLst>
                    <a:ext uri="{9D8B030D-6E8A-4147-A177-3AD203B41FA5}">
                      <a16:colId xmlns:a16="http://schemas.microsoft.com/office/drawing/2014/main" val="16905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uk-UA" dirty="0" smtClean="0"/>
                        <a:t>Рішення</a:t>
                      </a:r>
                    </a:p>
                    <a:p>
                      <a:pPr algn="l"/>
                      <a:r>
                        <a:rPr lang="uk-UA" dirty="0" smtClean="0"/>
                        <a:t>Критерії</a:t>
                      </a:r>
                      <a:endParaRPr lang="uk-UA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Media.io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PicWish.com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Topaz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Gigapixel</a:t>
                      </a:r>
                      <a:r>
                        <a:rPr lang="en-US" baseline="0" dirty="0" smtClean="0"/>
                        <a:t> AI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Let's Enhance 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Remini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Платформи</a:t>
                      </a:r>
                      <a:endParaRPr lang="uk-UA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err="1" smtClean="0"/>
                        <a:t>Десктоп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Мобільний додаток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2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Вартість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42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Якість</a:t>
                      </a:r>
                      <a:r>
                        <a:rPr lang="uk-UA" baseline="0" dirty="0" smtClean="0"/>
                        <a:t> вихідних зображень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9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Простота використання</a:t>
                      </a:r>
                    </a:p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1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Швидкість обробки</a:t>
                      </a:r>
                    </a:p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Підтримка форматів</a:t>
                      </a:r>
                    </a:p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Обмежені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86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2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786</Words>
  <Application>Microsoft Office PowerPoint</Application>
  <PresentationFormat>Широкий екран</PresentationFormat>
  <Paragraphs>313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8" baseType="lpstr">
      <vt:lpstr>Arial</vt:lpstr>
      <vt:lpstr>Bahnschrift SemiCondensed</vt:lpstr>
      <vt:lpstr>Calibri</vt:lpstr>
      <vt:lpstr>Calibri Light</vt:lpstr>
      <vt:lpstr>Cambria Math</vt:lpstr>
      <vt:lpstr>Lexend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Token</dc:creator>
  <cp:lastModifiedBy>Token</cp:lastModifiedBy>
  <cp:revision>88</cp:revision>
  <dcterms:created xsi:type="dcterms:W3CDTF">2024-03-26T22:46:38Z</dcterms:created>
  <dcterms:modified xsi:type="dcterms:W3CDTF">2024-05-31T08:00:41Z</dcterms:modified>
</cp:coreProperties>
</file>