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7" r:id="rId2"/>
    <p:sldId id="297" r:id="rId3"/>
    <p:sldId id="270" r:id="rId4"/>
    <p:sldId id="271" r:id="rId5"/>
    <p:sldId id="276" r:id="rId6"/>
    <p:sldId id="274" r:id="rId7"/>
    <p:sldId id="278" r:id="rId8"/>
    <p:sldId id="279" r:id="rId9"/>
    <p:sldId id="265" r:id="rId10"/>
    <p:sldId id="266" r:id="rId11"/>
    <p:sldId id="298" r:id="rId12"/>
    <p:sldId id="264" r:id="rId13"/>
    <p:sldId id="281" r:id="rId14"/>
    <p:sldId id="288" r:id="rId15"/>
    <p:sldId id="293" r:id="rId16"/>
    <p:sldId id="289" r:id="rId17"/>
    <p:sldId id="290" r:id="rId18"/>
    <p:sldId id="294" r:id="rId19"/>
    <p:sldId id="296" r:id="rId20"/>
    <p:sldId id="287" r:id="rId21"/>
    <p:sldId id="299" r:id="rId22"/>
    <p:sldId id="291" r:id="rId23"/>
    <p:sldId id="282" r:id="rId24"/>
    <p:sldId id="300" r:id="rId25"/>
    <p:sldId id="301" r:id="rId26"/>
    <p:sldId id="302" r:id="rId27"/>
    <p:sldId id="295" r:id="rId28"/>
    <p:sldId id="283" r:id="rId29"/>
    <p:sldId id="284" r:id="rId30"/>
    <p:sldId id="269" r:id="rId31"/>
  </p:sldIdLst>
  <p:sldSz cx="12192000" cy="6858000"/>
  <p:notesSz cx="6858000" cy="9144000"/>
  <p:defaultTextStyle>
    <a:defPPr>
      <a:defRPr lang="uk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Помірний стиль 2 –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Помірний стиль 2 – акцент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FABFCF23-3B69-468F-B69F-88F6DE6A72F2}" styleName="Помірний стиль 1 – акцент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A111915-BE36-4E01-A7E5-04B1672EAD32}" styleName="Світлий стиль 2 – акцент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2D5ABB26-0587-4C30-8999-92F81FD0307C}" styleName="Без стилю та сі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верхнього колонтитула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7E1BBF-6671-4B41-A831-B25837D771FF}" type="datetimeFigureOut">
              <a:rPr lang="uk-UA" smtClean="0"/>
              <a:t>20.06.2024</a:t>
            </a:fld>
            <a:endParaRPr lang="uk-UA"/>
          </a:p>
        </p:txBody>
      </p:sp>
      <p:sp>
        <p:nvSpPr>
          <p:cNvPr id="4" name="Місце для зображення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uk-UA"/>
          </a:p>
        </p:txBody>
      </p:sp>
      <p:sp>
        <p:nvSpPr>
          <p:cNvPr id="5" name="Місце для нотаток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940B14-984C-4FB4-A25B-3B8F28A169B7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371718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ображення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Місце для нотаток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2017</a:t>
            </a:r>
            <a:r>
              <a:rPr lang="en-US" baseline="0" dirty="0" smtClean="0"/>
              <a:t>: 14 197 122 </a:t>
            </a:r>
            <a:r>
              <a:rPr lang="en-US" baseline="0" dirty="0" err="1" smtClean="0"/>
              <a:t>img</a:t>
            </a:r>
            <a:r>
              <a:rPr lang="en-US" baseline="0" dirty="0" smtClean="0"/>
              <a:t> (21 841 class)</a:t>
            </a:r>
            <a:endParaRPr lang="uk-UA" dirty="0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940B14-984C-4FB4-A25B-3B8F28A169B7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7992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Пі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uk-UA" smtClean="0"/>
              <a:t>Клацніть, щоб редагувати стиль зразка підзаголовка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06060A-B1AB-42A4-A769-3D9128D3CB99}" type="datetime1">
              <a:rPr lang="uk-UA" smtClean="0"/>
              <a:t>20.06.2024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467205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і вертикальни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0C94-8EA5-460B-998F-BF0E5BB231E0}" type="datetime1">
              <a:rPr lang="uk-UA" smtClean="0"/>
              <a:t>20.06.2024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07132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ий заголовок і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и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ертикального тексту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CD5C0-3656-4BF5-AD86-AB60DA3FDF7C}" type="datetime1">
              <a:rPr lang="uk-UA" smtClean="0"/>
              <a:t>20.06.2024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1638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і об’є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C6BCC-9DA0-4A3A-BD98-D5DCB8E0C4A7}" type="datetime1">
              <a:rPr lang="uk-UA" smtClean="0"/>
              <a:t>20.06.2024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5571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озділ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A7F0D4-131B-47FB-A461-7D9BF56AE79A}" type="datetime1">
              <a:rPr lang="uk-UA" smtClean="0"/>
              <a:t>20.06.2024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202465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’єкт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BAF-A4A5-430B-943C-797D583E34A6}" type="datetime1">
              <a:rPr lang="uk-UA" smtClean="0"/>
              <a:t>20.06.2024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9486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Порівнянн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4" name="Місце для вмісту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5" name="Місце для тексту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6" name="Місце для вмісту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7" name="Місце для дати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4E8CA3-D9D5-4087-95FA-F7FC34F04D97}" type="datetime1">
              <a:rPr lang="uk-UA" smtClean="0"/>
              <a:t>20.06.2024</a:t>
            </a:fld>
            <a:endParaRPr lang="uk-UA"/>
          </a:p>
        </p:txBody>
      </p:sp>
      <p:sp>
        <p:nvSpPr>
          <p:cNvPr id="8" name="Місце для нижнього колонтитула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Місце для номера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0974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Лише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дати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0ED99-5DA7-4F90-8489-CC67AA74863B}" type="datetime1">
              <a:rPr lang="uk-UA" smtClean="0"/>
              <a:t>20.06.2024</a:t>
            </a:fld>
            <a:endParaRPr lang="uk-UA"/>
          </a:p>
        </p:txBody>
      </p:sp>
      <p:sp>
        <p:nvSpPr>
          <p:cNvPr id="4" name="Місце для нижнього колонтитула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Місце для номера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835540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и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дати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917F9-603D-49B3-A8D2-B3A34A368552}" type="datetime1">
              <a:rPr lang="uk-UA" smtClean="0"/>
              <a:t>20.06.2024</a:t>
            </a:fld>
            <a:endParaRPr lang="uk-UA"/>
          </a:p>
        </p:txBody>
      </p:sp>
      <p:sp>
        <p:nvSpPr>
          <p:cNvPr id="3" name="Місце для нижнього колонтитула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Місце для номера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35072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Вміст і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вмісту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8EB78-A477-4A90-A38A-31F3B47DB4F0}" type="datetime1">
              <a:rPr lang="uk-UA" smtClean="0"/>
              <a:t>20.06.2024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409349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Зображення з підпис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зображення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uk-UA"/>
          </a:p>
        </p:txBody>
      </p:sp>
      <p:sp>
        <p:nvSpPr>
          <p:cNvPr id="4" name="Місце для тексту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uk-UA" smtClean="0"/>
              <a:t>Редагувати стиль зразка тексту</a:t>
            </a:r>
          </a:p>
        </p:txBody>
      </p:sp>
      <p:sp>
        <p:nvSpPr>
          <p:cNvPr id="5" name="Місце для дати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64D12-81AA-4D63-BE66-DDDE584B6ED7}" type="datetime1">
              <a:rPr lang="uk-UA" smtClean="0"/>
              <a:t>20.06.2024</a:t>
            </a:fld>
            <a:endParaRPr lang="uk-UA"/>
          </a:p>
        </p:txBody>
      </p:sp>
      <p:sp>
        <p:nvSpPr>
          <p:cNvPr id="6" name="Місце для нижнього колонтитула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Місце для номера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604226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Місце для заголовка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uk-UA" smtClean="0"/>
              <a:t>Зразок заголовка</a:t>
            </a:r>
            <a:endParaRPr lang="uk-UA"/>
          </a:p>
        </p:txBody>
      </p:sp>
      <p:sp>
        <p:nvSpPr>
          <p:cNvPr id="3" name="Місце для тексту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uk-UA" smtClean="0"/>
              <a:t>Редагувати стиль зразка тексту</a:t>
            </a:r>
          </a:p>
          <a:p>
            <a:pPr lvl="1"/>
            <a:r>
              <a:rPr lang="uk-UA" smtClean="0"/>
              <a:t>Другий рівень</a:t>
            </a:r>
          </a:p>
          <a:p>
            <a:pPr lvl="2"/>
            <a:r>
              <a:rPr lang="uk-UA" smtClean="0"/>
              <a:t>Третій рівень</a:t>
            </a:r>
          </a:p>
          <a:p>
            <a:pPr lvl="3"/>
            <a:r>
              <a:rPr lang="uk-UA" smtClean="0"/>
              <a:t>Четвертий рівень</a:t>
            </a:r>
          </a:p>
          <a:p>
            <a:pPr lvl="4"/>
            <a:r>
              <a:rPr lang="uk-UA" smtClean="0"/>
              <a:t>П’ятий рівень</a:t>
            </a:r>
            <a:endParaRPr lang="uk-UA"/>
          </a:p>
        </p:txBody>
      </p:sp>
      <p:sp>
        <p:nvSpPr>
          <p:cNvPr id="4" name="Місце для дати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1B97D0-DE7B-48D6-8A2E-64729504400A}" type="datetime1">
              <a:rPr lang="uk-UA" smtClean="0"/>
              <a:t>20.06.2024</a:t>
            </a:fld>
            <a:endParaRPr lang="uk-UA"/>
          </a:p>
        </p:txBody>
      </p:sp>
      <p:sp>
        <p:nvSpPr>
          <p:cNvPr id="5" name="Місце для нижнього колонтитула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uk-UA"/>
          </a:p>
        </p:txBody>
      </p:sp>
      <p:sp>
        <p:nvSpPr>
          <p:cNvPr id="6" name="Місце для номера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34A1E-A517-426E-8BC4-E7EC4F67B01E}" type="slidenum">
              <a:rPr lang="uk-UA" smtClean="0"/>
              <a:t>‹№›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6230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uk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emf"/><Relationship Id="rId7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emf"/><Relationship Id="rId7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8.emf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60.png"/><Relationship Id="rId4" Type="http://schemas.openxmlformats.org/officeDocument/2006/relationships/image" Target="../media/image27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jpg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39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g"/><Relationship Id="rId2" Type="http://schemas.openxmlformats.org/officeDocument/2006/relationships/image" Target="../media/image4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42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00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198071" y="1179514"/>
            <a:ext cx="3294913" cy="4393218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2137" y="1728666"/>
            <a:ext cx="4573307" cy="3294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028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928" y="2161360"/>
            <a:ext cx="5715000" cy="3181350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50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09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1" name="Округлений прямокутник 30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347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50170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1" name="Округлений прямокутник 30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5" name="Прямокутник 24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672" y="1798668"/>
            <a:ext cx="3555825" cy="2888492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792" y="1798668"/>
            <a:ext cx="3708218" cy="2888492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2056" y="1798668"/>
            <a:ext cx="3733616" cy="28884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кутник 13"/>
              <p:cNvSpPr/>
              <p:nvPr/>
            </p:nvSpPr>
            <p:spPr>
              <a:xfrm>
                <a:off x="8667858" y="4859636"/>
                <a:ext cx="241450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𝑅𝑒𝐿𝑈</m:t>
                      </m:r>
                      <m:d>
                        <m:d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(0,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uk-UA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Прямокут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858" y="4859636"/>
                <a:ext cx="2414507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Прямокутник 20"/>
              <p:cNvSpPr/>
              <p:nvPr/>
            </p:nvSpPr>
            <p:spPr>
              <a:xfrm>
                <a:off x="1298669" y="4735627"/>
                <a:ext cx="2494464" cy="6173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𝑆𝑖𝑔𝑚𝑜𝑖𝑑</m:t>
                      </m:r>
                      <m:d>
                        <m:d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sSup>
                            <m:sSupPr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1" name="Прямокутник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669" y="4735627"/>
                <a:ext cx="2494464" cy="6173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Прямокутник 21"/>
              <p:cNvSpPr/>
              <p:nvPr/>
            </p:nvSpPr>
            <p:spPr>
              <a:xfrm>
                <a:off x="5106014" y="4729215"/>
                <a:ext cx="2325700" cy="63017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𝑇𝑎𝑛h</m:t>
                      </m:r>
                      <m:d>
                        <m:d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uk-UA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uk-UA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</m:den>
                      </m:f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2" name="Прямокутник 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6014" y="4729215"/>
                <a:ext cx="2325700" cy="63017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2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587" y="2309812"/>
            <a:ext cx="8886825" cy="223837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Опис </a:t>
            </a:r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архітектури моделі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19" name="Прямокутник 18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316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115637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Набір даних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160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Походження та огляд набору даних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234" y="2448585"/>
            <a:ext cx="3443472" cy="519269"/>
          </a:xfrm>
          <a:prstGeom prst="rect">
            <a:avLst/>
          </a:prstGeom>
        </p:spPr>
      </p:pic>
      <p:pic>
        <p:nvPicPr>
          <p:cNvPr id="1038" name="Picture 14" descr="File:Kaggle logo.pn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020" y="3473160"/>
            <a:ext cx="2120662" cy="8190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Прямокутник 18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19979" y="1839754"/>
            <a:ext cx="5857875" cy="433387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54301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Нормалізація набору даних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" name="Прямокутник 2"/>
          <p:cNvSpPr/>
          <p:nvPr/>
        </p:nvSpPr>
        <p:spPr>
          <a:xfrm>
            <a:off x="1122389" y="2596701"/>
            <a:ext cx="25971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Нехай вхідна матриця 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(А):</a:t>
            </a:r>
            <a:endParaRPr lang="ru-RU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2" name="Таблиця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516831"/>
              </p:ext>
            </p:extLst>
          </p:nvPr>
        </p:nvGraphicFramePr>
        <p:xfrm>
          <a:off x="1180737" y="2955339"/>
          <a:ext cx="2233635" cy="11062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4545">
                  <a:extLst>
                    <a:ext uri="{9D8B030D-6E8A-4147-A177-3AD203B41FA5}">
                      <a16:colId xmlns:a16="http://schemas.microsoft.com/office/drawing/2014/main" val="3865064064"/>
                    </a:ext>
                  </a:extLst>
                </a:gridCol>
                <a:gridCol w="744545">
                  <a:extLst>
                    <a:ext uri="{9D8B030D-6E8A-4147-A177-3AD203B41FA5}">
                      <a16:colId xmlns:a16="http://schemas.microsoft.com/office/drawing/2014/main" val="1936125202"/>
                    </a:ext>
                  </a:extLst>
                </a:gridCol>
                <a:gridCol w="744545">
                  <a:extLst>
                    <a:ext uri="{9D8B030D-6E8A-4147-A177-3AD203B41FA5}">
                      <a16:colId xmlns:a16="http://schemas.microsoft.com/office/drawing/2014/main" val="870660661"/>
                    </a:ext>
                  </a:extLst>
                </a:gridCol>
              </a:tblGrid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34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87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123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7907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45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190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230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46545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210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12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65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92493"/>
                  </a:ext>
                </a:extLst>
              </a:tr>
            </a:tbl>
          </a:graphicData>
        </a:graphic>
      </p:graphicFrame>
      <p:graphicFrame>
        <p:nvGraphicFramePr>
          <p:cNvPr id="18" name="Таблиця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545790"/>
              </p:ext>
            </p:extLst>
          </p:nvPr>
        </p:nvGraphicFramePr>
        <p:xfrm>
          <a:off x="8286206" y="2955339"/>
          <a:ext cx="2233635" cy="1106274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44545">
                  <a:extLst>
                    <a:ext uri="{9D8B030D-6E8A-4147-A177-3AD203B41FA5}">
                      <a16:colId xmlns:a16="http://schemas.microsoft.com/office/drawing/2014/main" val="3865064064"/>
                    </a:ext>
                  </a:extLst>
                </a:gridCol>
                <a:gridCol w="744545">
                  <a:extLst>
                    <a:ext uri="{9D8B030D-6E8A-4147-A177-3AD203B41FA5}">
                      <a16:colId xmlns:a16="http://schemas.microsoft.com/office/drawing/2014/main" val="1936125202"/>
                    </a:ext>
                  </a:extLst>
                </a:gridCol>
                <a:gridCol w="744545">
                  <a:extLst>
                    <a:ext uri="{9D8B030D-6E8A-4147-A177-3AD203B41FA5}">
                      <a16:colId xmlns:a16="http://schemas.microsoft.com/office/drawing/2014/main" val="870660661"/>
                    </a:ext>
                  </a:extLst>
                </a:gridCol>
              </a:tblGrid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0.13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0.34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0.48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6427907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0.18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0.75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0.9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3246545"/>
                  </a:ext>
                </a:extLst>
              </a:tr>
              <a:tr h="368758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0.82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0.05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>
                          <a:solidFill>
                            <a:srgbClr val="0070C0"/>
                          </a:solidFill>
                          <a:latin typeface="Bahnschrift SemiCondensed" panose="020B0502040204020203" pitchFamily="34" charset="0"/>
                        </a:rPr>
                        <a:t>0.25</a:t>
                      </a:r>
                      <a:endParaRPr lang="uk-UA" dirty="0">
                        <a:solidFill>
                          <a:srgbClr val="0070C0"/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2492493"/>
                  </a:ext>
                </a:extLst>
              </a:tr>
            </a:tbl>
          </a:graphicData>
        </a:graphic>
      </p:graphicFrame>
      <p:sp>
        <p:nvSpPr>
          <p:cNvPr id="6" name="Прямокутник 5"/>
          <p:cNvSpPr/>
          <p:nvPr/>
        </p:nvSpPr>
        <p:spPr>
          <a:xfrm>
            <a:off x="1518979" y="5603049"/>
            <a:ext cx="89138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*255 – це максимально можливе значення інтенсивності кольору для 8-ми бітних зображень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8" name="Прямокутник 7"/>
          <p:cNvSpPr/>
          <p:nvPr/>
        </p:nvSpPr>
        <p:spPr>
          <a:xfrm>
            <a:off x="8348086" y="2586007"/>
            <a:ext cx="21082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Вихідна матриця 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(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B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):</a:t>
            </a:r>
            <a:endParaRPr lang="ru-RU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10" name="Пряма зі стрілкою 9"/>
          <p:cNvCxnSpPr/>
          <p:nvPr/>
        </p:nvCxnSpPr>
        <p:spPr>
          <a:xfrm>
            <a:off x="3823062" y="3504436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5" name="Пряма зі стрілкою 24"/>
          <p:cNvCxnSpPr/>
          <p:nvPr/>
        </p:nvCxnSpPr>
        <p:spPr>
          <a:xfrm>
            <a:off x="7495847" y="3508476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" name="Прямокутник 10"/>
          <p:cNvSpPr/>
          <p:nvPr/>
        </p:nvSpPr>
        <p:spPr>
          <a:xfrm>
            <a:off x="4733334" y="3172126"/>
            <a:ext cx="2692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Ділення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кожного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елементу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матриці</a:t>
            </a:r>
            <a:r>
              <a:rPr lang="ru-RU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А </a:t>
            </a:r>
            <a:r>
              <a:rPr lang="ru-RU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на 255</a:t>
            </a:r>
            <a:endParaRPr lang="uk-UA" dirty="0"/>
          </a:p>
        </p:txBody>
      </p:sp>
      <p:sp>
        <p:nvSpPr>
          <p:cNvPr id="26" name="Прямокутник 25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7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230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Відбір даних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Прямокутник 17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1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006" y="1811660"/>
            <a:ext cx="5261997" cy="3977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825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6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Передобробка</a:t>
            </a:r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 набору даних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611" y="1797874"/>
            <a:ext cx="4119418" cy="4109428"/>
          </a:xfrm>
          <a:prstGeom prst="rect">
            <a:avLst/>
          </a:prstGeom>
        </p:spPr>
      </p:pic>
      <p:pic>
        <p:nvPicPr>
          <p:cNvPr id="3" name="Рисунок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06046" y="1779745"/>
            <a:ext cx="4119418" cy="4109428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Прямокутник 10"/>
              <p:cNvSpPr/>
              <p:nvPr/>
            </p:nvSpPr>
            <p:spPr>
              <a:xfrm>
                <a:off x="185191" y="3733650"/>
                <a:ext cx="230095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=0.492∗(</m:t>
                      </m:r>
                      <m:r>
                        <a:rPr lang="uk-UA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Прямокутник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191" y="3733650"/>
                <a:ext cx="2300951" cy="369332"/>
              </a:xfrm>
              <a:prstGeom prst="rect">
                <a:avLst/>
              </a:prstGeom>
              <a:blipFill>
                <a:blip r:embed="rId5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Прямокутник 13"/>
              <p:cNvSpPr/>
              <p:nvPr/>
            </p:nvSpPr>
            <p:spPr>
              <a:xfrm>
                <a:off x="181253" y="4100989"/>
                <a:ext cx="22850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=0.877∗(</m:t>
                      </m:r>
                      <m:r>
                        <a:rPr lang="uk-UA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uk-UA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Прямокутник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253" y="4100989"/>
                <a:ext cx="2285049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Пряма зі стрілкою 28"/>
          <p:cNvCxnSpPr/>
          <p:nvPr/>
        </p:nvCxnSpPr>
        <p:spPr>
          <a:xfrm>
            <a:off x="6379029" y="3710624"/>
            <a:ext cx="72000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Прямокутник 23"/>
              <p:cNvSpPr/>
              <p:nvPr/>
            </p:nvSpPr>
            <p:spPr>
              <a:xfrm>
                <a:off x="39851" y="2823601"/>
                <a:ext cx="1936338" cy="9106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Y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0.299∗</m:t>
                      </m:r>
                      <m:r>
                        <a:rPr lang="uk-UA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m:rPr>
                          <m:brk m:alnAt="1"/>
                        </m:rPr>
                        <a:rPr lang="uk-UA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0.587∗</m:t>
                      </m:r>
                      <m:r>
                        <a:rPr lang="uk-UA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𝐺</m:t>
                      </m:r>
                      <m:r>
                        <m:rPr>
                          <m:brk m:alnAt="1"/>
                        </m:rP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0.114∗</m:t>
                      </m:r>
                      <m:r>
                        <a:rPr lang="uk-UA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4" name="Прямокутник 2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1" y="2823601"/>
                <a:ext cx="1936338" cy="910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1607482" y="2823601"/>
                <a:ext cx="4034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1"/>
                        </m:rPr>
                        <a:rPr lang="uk-UA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uk-UA" dirty="0" smtClean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brk m:alnAt="1"/>
                        </m:rPr>
                        <a:rPr lang="uk-UA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uk-UA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82" y="2823601"/>
                <a:ext cx="403412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507740" y="2375217"/>
                <a:ext cx="15867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RGB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⟶</m:t>
                      </m:r>
                      <m:r>
                        <a:rPr lang="en-US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YUV</m:t>
                      </m:r>
                    </m:oMath>
                  </m:oMathPara>
                </a14:m>
                <a:endParaRPr lang="uk-UA" dirty="0">
                  <a:solidFill>
                    <a:srgbClr val="0070C0"/>
                  </a:solidFill>
                  <a:latin typeface="Bahnschrift SemiCondensed" panose="020B0502040204020203" pitchFamily="34" charset="0"/>
                </a:endParaRPr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40" y="2375217"/>
                <a:ext cx="158675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Пряма сполучна лінія 29"/>
          <p:cNvCxnSpPr/>
          <p:nvPr/>
        </p:nvCxnSpPr>
        <p:spPr>
          <a:xfrm>
            <a:off x="181253" y="2823601"/>
            <a:ext cx="2078358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3903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115637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Навчання моделі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17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0364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18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Навчання моделі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4" name="Прямокутник 23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5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6195" y="1760011"/>
            <a:ext cx="5610225" cy="4333875"/>
          </a:xfrm>
          <a:prstGeom prst="rect">
            <a:avLst/>
          </a:prstGeom>
        </p:spPr>
      </p:pic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599936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2410882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108183"/>
            <a:ext cx="5958844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«Математичне та програмне забезпечення чат боту з покращення якості зображення на межах кольорів»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31871" y="2069893"/>
            <a:ext cx="3665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Виконав: </a:t>
            </a:r>
          </a:p>
          <a:p>
            <a:pPr algn="r"/>
            <a:r>
              <a:rPr lang="uk-U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С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тудент групи КМ-01 </a:t>
            </a:r>
          </a:p>
          <a:p>
            <a:pPr algn="r"/>
            <a:r>
              <a:rPr lang="uk-UA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Романецький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 Микита</a:t>
            </a:r>
          </a:p>
          <a:p>
            <a:pPr algn="r"/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Сергійович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3132542" y="2077009"/>
            <a:ext cx="4937400" cy="1328023"/>
          </a:xfrm>
          <a:prstGeom prst="round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Керівник: </a:t>
            </a:r>
          </a:p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Асистент </a:t>
            </a:r>
            <a:r>
              <a:rPr lang="uk-U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ПМА ФПМ </a:t>
            </a:r>
            <a:endParaRPr lang="uk-UA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Ковальчук-</a:t>
            </a:r>
            <a:r>
              <a:rPr lang="uk-UA" dirty="0" err="1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Химюк</a:t>
            </a:r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 </a:t>
            </a:r>
          </a:p>
          <a:p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Людмила </a:t>
            </a:r>
            <a:r>
              <a:rPr lang="uk-UA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Олександрівна</a:t>
            </a:r>
          </a:p>
        </p:txBody>
      </p:sp>
      <p:sp>
        <p:nvSpPr>
          <p:cNvPr id="38" name="Округлений прямокутник 37"/>
          <p:cNvSpPr/>
          <p:nvPr/>
        </p:nvSpPr>
        <p:spPr>
          <a:xfrm>
            <a:off x="1709603" y="4050448"/>
            <a:ext cx="3832023" cy="18258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dirty="0"/>
          </a:p>
        </p:txBody>
      </p:sp>
      <p:sp>
        <p:nvSpPr>
          <p:cNvPr id="39" name="TextBox 38"/>
          <p:cNvSpPr txBox="1"/>
          <p:nvPr/>
        </p:nvSpPr>
        <p:spPr>
          <a:xfrm>
            <a:off x="1886181" y="4131883"/>
            <a:ext cx="2874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Вступ</a:t>
            </a:r>
            <a:endParaRPr lang="en-US" sz="2000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Вибір теми. Актуальність</a:t>
            </a: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Постановка задачі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рішень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4760840" y="4167018"/>
            <a:ext cx="780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00-01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03-0</a:t>
            </a:r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4</a:t>
            </a:r>
            <a:endParaRPr lang="en-US" sz="2000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</a:t>
            </a:r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5</a:t>
            </a:r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-0</a:t>
            </a:r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6</a:t>
            </a:r>
            <a:endParaRPr lang="en-US" sz="2000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-1</a:t>
            </a:r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1</a:t>
            </a:r>
            <a:endParaRPr lang="en-US" sz="2000" dirty="0" smtClean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3" name="Округлений прямокутник 42"/>
          <p:cNvSpPr/>
          <p:nvPr/>
        </p:nvSpPr>
        <p:spPr>
          <a:xfrm>
            <a:off x="6703993" y="4050448"/>
            <a:ext cx="3832023" cy="1825839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uk-UA" dirty="0"/>
          </a:p>
        </p:txBody>
      </p:sp>
      <p:sp>
        <p:nvSpPr>
          <p:cNvPr id="44" name="TextBox 43"/>
          <p:cNvSpPr txBox="1"/>
          <p:nvPr/>
        </p:nvSpPr>
        <p:spPr>
          <a:xfrm>
            <a:off x="6880571" y="4131883"/>
            <a:ext cx="28746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Набір даних</a:t>
            </a: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Навчання </a:t>
            </a:r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моделі</a:t>
            </a: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Верифікація та валідація</a:t>
            </a:r>
          </a:p>
          <a:p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Висновки</a:t>
            </a:r>
          </a:p>
          <a:p>
            <a:r>
              <a:rPr lang="en-US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Q&amp;A 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9755230" y="4167018"/>
            <a:ext cx="7807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12-16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17-19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20-2</a:t>
            </a:r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6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2</a:t>
            </a:r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7</a:t>
            </a:r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-2</a:t>
            </a:r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8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29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324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19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Навчання моделі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694" y="1872343"/>
            <a:ext cx="2631617" cy="2631617"/>
          </a:xfrm>
          <a:prstGeom prst="rect">
            <a:avLst/>
          </a:prstGeom>
        </p:spPr>
      </p:pic>
      <p:pic>
        <p:nvPicPr>
          <p:cNvPr id="1026" name="Picture 2" descr="Файл:Google Drive icon (2020).svg — Википедия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948" y="2806430"/>
            <a:ext cx="1614195" cy="144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File:Google Colaboratory SVG Logo.svg - Wikimedia Commons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1453" y="2365112"/>
            <a:ext cx="3780198" cy="233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 rot="18828975">
                <a:off x="8168207" y="3068515"/>
                <a:ext cx="82557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uk-UA" sz="1100" dirty="0">
                  <a:solidFill>
                    <a:srgbClr val="0070C0"/>
                  </a:solidFill>
                  <a:latin typeface="Bahnschrift SemiCondensed" panose="020B0502040204020203" pitchFamily="34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828975">
                <a:off x="8168207" y="3068515"/>
                <a:ext cx="82557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Прямокутник 23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5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841804" y="4716085"/>
            <a:ext cx="156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Варіант № 1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962082" y="4710402"/>
            <a:ext cx="1561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Варіант № 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382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115637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Верифікація та валідація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95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668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1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Округлений прямокутник 27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1" name="TextBox 30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Метрики оцінки результатів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Прямокутник 1"/>
              <p:cNvSpPr/>
              <p:nvPr/>
            </p:nvSpPr>
            <p:spPr>
              <a:xfrm>
                <a:off x="731668" y="2418499"/>
                <a:ext cx="5231881" cy="7247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sSub>
                        <m:sSub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uk-UA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e>
                        <m:sub>
                          <m:r>
                            <a:rPr lang="uk-UA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𝑀𝐴</m:t>
                              </m:r>
                              <m:sSubSup>
                                <m:sSubSupPr>
                                  <m:ctrlPr>
                                    <a:rPr lang="uk-UA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𝑀𝑆𝐸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unc>
                        <m:func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e>
                            <m:sub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fName>
                        <m:e>
                          <m:d>
                            <m:dPr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𝑀𝐴</m:t>
                                  </m:r>
                                  <m:sSub>
                                    <m:sSubPr>
                                      <m:ctrlP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𝑋</m:t>
                                      </m:r>
                                    </m:e>
                                    <m:sub>
                                      <m: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𝐼</m:t>
                                      </m:r>
                                    </m:sub>
                                  </m:sSub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𝑀𝑆𝐸</m:t>
                                      </m:r>
                                    </m:e>
                                  </m:rad>
                                </m:den>
                              </m:f>
                            </m:e>
                          </m:d>
                        </m:e>
                      </m:func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Прямокутник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" y="2418499"/>
                <a:ext cx="5231881" cy="7247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кутник 2"/>
              <p:cNvSpPr/>
              <p:nvPr/>
            </p:nvSpPr>
            <p:spPr>
              <a:xfrm>
                <a:off x="731668" y="3541238"/>
                <a:ext cx="4564775" cy="8653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𝑆𝑆𝐼𝑀</m:t>
                      </m:r>
                      <m:d>
                        <m:d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uk-UA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b>
                                <m:sSub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)(2</m:t>
                              </m:r>
                              <m:sSub>
                                <m:sSub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𝑥𝑦</m:t>
                                  </m:r>
                                </m:sub>
                              </m:sSub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endChr m:val=""/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)(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b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  <m:sup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d>
                                    <m:dPr>
                                      <m:begChr m:val=""/>
                                      <m:ctrlP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</m:d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3" name="Прямокут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68" y="3541238"/>
                <a:ext cx="4564775" cy="8653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Прямокутник 7"/>
              <p:cNvSpPr/>
              <p:nvPr/>
            </p:nvSpPr>
            <p:spPr>
              <a:xfrm>
                <a:off x="6588405" y="3627147"/>
                <a:ext cx="4264565" cy="690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𝑀𝐴𝐸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d>
                                <m:dPr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e>
                              </m:d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Прямокутник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05" y="3627147"/>
                <a:ext cx="4264565" cy="69057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Прямокутник 8"/>
              <p:cNvSpPr/>
              <p:nvPr/>
            </p:nvSpPr>
            <p:spPr>
              <a:xfrm>
                <a:off x="6588405" y="2435587"/>
                <a:ext cx="4488536" cy="69057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uk-UA" i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uk-UA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𝑀𝑁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uk-UA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uk-UA" i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uk-UA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uk-UA" i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uk-UA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d>
                                <m:dPr>
                                  <m:endChr m:val=""/>
                                  <m:ctrlP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r>
                                    <a:rPr lang="uk-UA" i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uk-UA" i="1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  <m:d>
                                    <m:dPr>
                                      <m:ctrlP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uk-UA" i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uk-UA" i="1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e>
                                  </m:d>
                                  <m:sSup>
                                    <m:sSupPr>
                                      <m:ctrlPr>
                                        <a:rPr lang="uk-UA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uk-UA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Прямокутник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8405" y="2435587"/>
                <a:ext cx="4488536" cy="69057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uk-U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Прямокутник 18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1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818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</a:t>
            </a:r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982" y="2033477"/>
            <a:ext cx="4510480" cy="3645161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756" y="2044359"/>
            <a:ext cx="4510480" cy="3634279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1520" y="2006703"/>
            <a:ext cx="4510480" cy="3645161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9966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2" y="2164627"/>
            <a:ext cx="4510480" cy="3382860"/>
          </a:xfrm>
          <a:prstGeom prst="rect">
            <a:avLst/>
          </a:prstGeom>
        </p:spPr>
      </p:pic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56" y="2170068"/>
            <a:ext cx="4510480" cy="3382860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20" y="2137853"/>
            <a:ext cx="4510480" cy="3382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521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2" y="2164627"/>
            <a:ext cx="4510480" cy="3382860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56" y="2170068"/>
            <a:ext cx="4510480" cy="338286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20" y="2175509"/>
            <a:ext cx="4510480" cy="3382860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303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982" y="2164627"/>
            <a:ext cx="4510480" cy="3382860"/>
          </a:xfrm>
          <a:prstGeom prst="rect">
            <a:avLst/>
          </a:prstGeom>
        </p:spPr>
      </p:pic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2" name="Рисунок 2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8756" y="2170068"/>
            <a:ext cx="4510480" cy="3382860"/>
          </a:xfrm>
          <a:prstGeom prst="rect">
            <a:avLst/>
          </a:prstGeom>
        </p:spPr>
      </p:pic>
      <p:pic>
        <p:nvPicPr>
          <p:cNvPr id="28" name="Рисунок 2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1520" y="2137853"/>
            <a:ext cx="4510480" cy="3382860"/>
          </a:xfrm>
          <a:prstGeom prst="rect">
            <a:avLst/>
          </a:prstGeom>
        </p:spPr>
      </p:pic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Прямокутник 24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6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54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26</a:t>
            </a:r>
            <a:endParaRPr lang="uk-UA" sz="2000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Округлений прямокутник 3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4" name="TextBox 33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Демонстрація результатів</a:t>
            </a:r>
            <a:endParaRPr lang="en-US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6" name="Прямокутник 25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8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982" y="1632125"/>
            <a:ext cx="4019550" cy="259080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15470" y="1632125"/>
            <a:ext cx="2717081" cy="4716665"/>
          </a:xfrm>
          <a:prstGeom prst="rect">
            <a:avLst/>
          </a:prstGeom>
        </p:spPr>
      </p:pic>
      <p:sp>
        <p:nvSpPr>
          <p:cNvPr id="3" name="Прямокутник 2"/>
          <p:cNvSpPr/>
          <p:nvPr/>
        </p:nvSpPr>
        <p:spPr>
          <a:xfrm>
            <a:off x="2045658" y="4458792"/>
            <a:ext cx="506771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Середній 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PSNR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між 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LR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та 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HR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зображеннями = 25.704 </a:t>
            </a: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Середній 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PSNR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між 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ER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та 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HR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зображеннями =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26.351</a:t>
            </a: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1" name="Прямокутник 20"/>
          <p:cNvSpPr/>
          <p:nvPr/>
        </p:nvSpPr>
        <p:spPr>
          <a:xfrm>
            <a:off x="2977517" y="5188778"/>
            <a:ext cx="2895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26.351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-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25.704 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= 0.647 dB</a:t>
            </a:r>
            <a:endParaRPr lang="en-US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cxnSp>
        <p:nvCxnSpPr>
          <p:cNvPr id="9" name="Пряма сполучна лінія 8"/>
          <p:cNvCxnSpPr/>
          <p:nvPr/>
        </p:nvCxnSpPr>
        <p:spPr>
          <a:xfrm flipV="1">
            <a:off x="2133599" y="5105123"/>
            <a:ext cx="4796119" cy="23776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521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3115637"/>
            <a:ext cx="5958844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Висновки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27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403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Висновки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8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3382191" y="2729355"/>
            <a:ext cx="5657724" cy="25611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2112124" y="1770395"/>
            <a:ext cx="815243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У рамках дипломної роботи:</a:t>
            </a:r>
          </a:p>
          <a:p>
            <a:pPr lvl="0" algn="just"/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Здійснено аналіз наявних комерційних рішень для розв’язку поставленої задачі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</a:p>
          <a:p>
            <a:pPr marL="342900" lvl="0" indent="-342900" algn="just">
              <a:buAutoNum type="arabicPeriod"/>
            </a:pP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Було розглянуто алгоритми реалізації задачі покращення якості зображень. Серед алгоритмів на основі виконаного порівняльного аналізу було обрано метод </a:t>
            </a:r>
            <a:r>
              <a:rPr lang="uk-UA" dirty="0" err="1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згорткової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 нейронної мережі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Спроектовано математичне забезпечення та підібрано архітектуру моделі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Навчено власну модель машинного навчання, яка здатна покращити якість зображення в середньому на 0.647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dB;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lvl="0" indent="-342900" algn="just"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Розроблено чат бота для взаємодії користувача та моделі.</a:t>
            </a:r>
          </a:p>
        </p:txBody>
      </p:sp>
    </p:spTree>
    <p:extLst>
      <p:ext uri="{BB962C8B-B14F-4D97-AF65-F5344CB8AC3E}">
        <p14:creationId xmlns:p14="http://schemas.microsoft.com/office/powerpoint/2010/main" val="110714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Вибір теми. Актуальність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873551" y="2615842"/>
            <a:ext cx="6536598" cy="28095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002815" y="2831662"/>
            <a:ext cx="624975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Розширення можливостей наукових досліджень, наприклад, комп’ютерної томографії, мікроскопії та астрономії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Покращення чіткості зображень сприяє підвищенню безпеки в відеоспостереженні та військовій сфері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;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Використання у побутових речах</a:t>
            </a:r>
            <a:r>
              <a:rPr lang="en-US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.</a:t>
            </a:r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marL="342900" indent="-342900" algn="just">
              <a:buFont typeface="+mj-lt"/>
              <a:buAutoNum type="arabicPeriod"/>
            </a:pP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39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4460966" y="2535676"/>
            <a:ext cx="2744535" cy="11952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7" name="TextBox 26"/>
          <p:cNvSpPr txBox="1"/>
          <p:nvPr/>
        </p:nvSpPr>
        <p:spPr>
          <a:xfrm>
            <a:off x="4700455" y="2500123"/>
            <a:ext cx="26386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  <a:latin typeface="Lexend" pitchFamily="2" charset="0"/>
              </a:rPr>
              <a:t>Q&amp;A</a:t>
            </a:r>
            <a:endParaRPr lang="uk-UA" sz="7200" dirty="0">
              <a:solidFill>
                <a:schemeClr val="bg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29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034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Постановка задачі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en-US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3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Прямокутник 34"/>
          <p:cNvSpPr/>
          <p:nvPr/>
        </p:nvSpPr>
        <p:spPr>
          <a:xfrm>
            <a:off x="2935879" y="2100949"/>
            <a:ext cx="6665865" cy="33985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1342750" y="1835593"/>
            <a:ext cx="43377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Об’єктом дослідження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 є цифрові зображення, зокрема їхні границі кольорів, де спостерігаються переходи між різними кольоровими областями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.</a:t>
            </a:r>
          </a:p>
          <a:p>
            <a:pPr algn="just"/>
            <a:endParaRPr lang="uk-UA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algn="just"/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algn="just"/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algn="just"/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Предметом дослідження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є математичне та програмне забезпечення у вигляді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чат боту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, алгоритми та методи машинного навчання для обробки цифрових зображень, які спрямовані на покращення якості зображень на межах кольорових переходів, включаючи деталізацію та різкість.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803812" y="1824336"/>
            <a:ext cx="522277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Метою цього дослідження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є покращення якості зображень на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межах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кольорів за допомогою відповідних алгоритмів машинного навчання. Покращення деталізації та різкості на межах кольорових переходів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. Мінімальне збільшення </a:t>
            </a:r>
            <a:r>
              <a:rPr lang="en-US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PSNR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має бути не менше за 0.3 </a:t>
            </a:r>
            <a:r>
              <a:rPr lang="en-US" dirty="0" err="1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dB.</a:t>
            </a:r>
            <a:endParaRPr lang="en-US" dirty="0" smtClean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algn="just"/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  <a:p>
            <a:pPr algn="just"/>
            <a:r>
              <a:rPr lang="uk-UA" b="1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Кінцевим </a:t>
            </a:r>
            <a:r>
              <a:rPr lang="uk-UA" b="1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результатом роботи 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є розробка ефективних алгоритмів машинного навчання для покращення якості зображень на границях кольорів. Розроблений </a:t>
            </a:r>
            <a:r>
              <a:rPr lang="uk-UA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чат бот</a:t>
            </a:r>
            <a:r>
              <a:rPr lang="uk-UA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, який надає користувачам можливість використовувати процес покращення якості зображень.</a:t>
            </a:r>
          </a:p>
        </p:txBody>
      </p:sp>
    </p:spTree>
    <p:extLst>
      <p:ext uri="{BB962C8B-B14F-4D97-AF65-F5344CB8AC3E}">
        <p14:creationId xmlns:p14="http://schemas.microsoft.com/office/powerpoint/2010/main" val="4054496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2907922" y="1047660"/>
            <a:ext cx="6730486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Порівняння альтернатив для інтерфейсу взаємодії з користувачем</a:t>
            </a:r>
            <a:endParaRPr lang="uk-UA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5800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</a:t>
            </a:r>
            <a:r>
              <a:rPr lang="uk-UA" sz="2000" dirty="0">
                <a:solidFill>
                  <a:srgbClr val="0070C0"/>
                </a:solidFill>
                <a:latin typeface="Bahnschrift SemiCondensed" panose="020B0502040204020203" pitchFamily="34" charset="0"/>
              </a:rPr>
              <a:t>4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27" name="Таблиця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14040"/>
              </p:ext>
            </p:extLst>
          </p:nvPr>
        </p:nvGraphicFramePr>
        <p:xfrm>
          <a:off x="1831792" y="2292984"/>
          <a:ext cx="8882745" cy="2786384"/>
        </p:xfrm>
        <a:graphic>
          <a:graphicData uri="http://schemas.openxmlformats.org/drawingml/2006/table">
            <a:tbl>
              <a:tblPr firstRow="1" firstCol="1">
                <a:tableStyleId>{FABFCF23-3B69-468F-B69F-88F6DE6A72F2}</a:tableStyleId>
              </a:tblPr>
              <a:tblGrid>
                <a:gridCol w="2612572">
                  <a:extLst>
                    <a:ext uri="{9D8B030D-6E8A-4147-A177-3AD203B41FA5}">
                      <a16:colId xmlns:a16="http://schemas.microsoft.com/office/drawing/2014/main" val="2555308557"/>
                    </a:ext>
                  </a:extLst>
                </a:gridCol>
                <a:gridCol w="2177712">
                  <a:extLst>
                    <a:ext uri="{9D8B030D-6E8A-4147-A177-3AD203B41FA5}">
                      <a16:colId xmlns:a16="http://schemas.microsoft.com/office/drawing/2014/main" val="4202184899"/>
                    </a:ext>
                  </a:extLst>
                </a:gridCol>
                <a:gridCol w="2211408">
                  <a:extLst>
                    <a:ext uri="{9D8B030D-6E8A-4147-A177-3AD203B41FA5}">
                      <a16:colId xmlns:a16="http://schemas.microsoft.com/office/drawing/2014/main" val="108841194"/>
                    </a:ext>
                  </a:extLst>
                </a:gridCol>
                <a:gridCol w="1881053">
                  <a:extLst>
                    <a:ext uri="{9D8B030D-6E8A-4147-A177-3AD203B41FA5}">
                      <a16:colId xmlns:a16="http://schemas.microsoft.com/office/drawing/2014/main" val="746724262"/>
                    </a:ext>
                  </a:extLst>
                </a:gridCol>
              </a:tblGrid>
              <a:tr h="374833">
                <a:tc>
                  <a:txBody>
                    <a:bodyPr/>
                    <a:lstStyle/>
                    <a:p>
                      <a:pPr algn="r"/>
                      <a:r>
                        <a:rPr lang="uk-UA" dirty="0" smtClean="0"/>
                        <a:t>Альтернативи</a:t>
                      </a:r>
                      <a:endParaRPr lang="en-US" dirty="0" smtClean="0"/>
                    </a:p>
                    <a:p>
                      <a:pPr algn="l"/>
                      <a:r>
                        <a:rPr lang="uk-UA" dirty="0" smtClean="0"/>
                        <a:t>Критерії</a:t>
                      </a:r>
                      <a:endParaRPr lang="uk-UA" dirty="0"/>
                    </a:p>
                  </a:txBody>
                  <a:tcPr anchor="ctr"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Чат</a:t>
                      </a:r>
                      <a:r>
                        <a:rPr lang="uk-UA" baseline="0" dirty="0" smtClean="0"/>
                        <a:t> бот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Веб-сайт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Мобільний додаток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02175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Складність реалізації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7152633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Зручність</a:t>
                      </a:r>
                      <a:r>
                        <a:rPr lang="uk-UA" baseline="0" smtClean="0"/>
                        <a:t> використання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3760587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Доступність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0677489"/>
                  </a:ext>
                </a:extLst>
              </a:tr>
              <a:tr h="646972">
                <a:tc>
                  <a:txBody>
                    <a:bodyPr/>
                    <a:lstStyle/>
                    <a:p>
                      <a:pPr algn="ctr"/>
                      <a:r>
                        <a:rPr lang="uk-UA" smtClean="0"/>
                        <a:t>Підтримка</a:t>
                      </a:r>
                      <a:r>
                        <a:rPr lang="uk-UA" baseline="0" smtClean="0"/>
                        <a:t> платформи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Багатоплатформний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Багатоплатформний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Обмежено</a:t>
                      </a:r>
                      <a:r>
                        <a:rPr lang="uk-UA" baseline="0" dirty="0" smtClean="0"/>
                        <a:t> платформою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0754413"/>
                  </a:ext>
                </a:extLst>
              </a:tr>
              <a:tr h="374833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Інтерактивність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19966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3382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2887165" y="2566170"/>
            <a:ext cx="6265275" cy="175432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комерційних рішень покращення зображень та їх функціоналу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05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8830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14607" y="1077934"/>
            <a:ext cx="649387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існуючих </a:t>
            </a:r>
            <a:r>
              <a:rPr lang="uk-UA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комерційних </a:t>
            </a:r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рішень покращення зображень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42913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06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graphicFrame>
        <p:nvGraphicFramePr>
          <p:cNvPr id="27" name="Таблиця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271785"/>
              </p:ext>
            </p:extLst>
          </p:nvPr>
        </p:nvGraphicFramePr>
        <p:xfrm>
          <a:off x="674366" y="1853133"/>
          <a:ext cx="10784603" cy="4480560"/>
        </p:xfrm>
        <a:graphic>
          <a:graphicData uri="http://schemas.openxmlformats.org/drawingml/2006/table">
            <a:tbl>
              <a:tblPr firstRow="1" firstCol="1">
                <a:tableStyleId>{FABFCF23-3B69-468F-B69F-88F6DE6A72F2}</a:tableStyleId>
              </a:tblPr>
              <a:tblGrid>
                <a:gridCol w="3128553">
                  <a:extLst>
                    <a:ext uri="{9D8B030D-6E8A-4147-A177-3AD203B41FA5}">
                      <a16:colId xmlns:a16="http://schemas.microsoft.com/office/drawing/2014/main" val="4044684254"/>
                    </a:ext>
                  </a:extLst>
                </a:gridCol>
                <a:gridCol w="1531210">
                  <a:extLst>
                    <a:ext uri="{9D8B030D-6E8A-4147-A177-3AD203B41FA5}">
                      <a16:colId xmlns:a16="http://schemas.microsoft.com/office/drawing/2014/main" val="4056312379"/>
                    </a:ext>
                  </a:extLst>
                </a:gridCol>
                <a:gridCol w="1531210">
                  <a:extLst>
                    <a:ext uri="{9D8B030D-6E8A-4147-A177-3AD203B41FA5}">
                      <a16:colId xmlns:a16="http://schemas.microsoft.com/office/drawing/2014/main" val="6315694"/>
                    </a:ext>
                  </a:extLst>
                </a:gridCol>
                <a:gridCol w="1531210">
                  <a:extLst>
                    <a:ext uri="{9D8B030D-6E8A-4147-A177-3AD203B41FA5}">
                      <a16:colId xmlns:a16="http://schemas.microsoft.com/office/drawing/2014/main" val="1713148876"/>
                    </a:ext>
                  </a:extLst>
                </a:gridCol>
                <a:gridCol w="1531210">
                  <a:extLst>
                    <a:ext uri="{9D8B030D-6E8A-4147-A177-3AD203B41FA5}">
                      <a16:colId xmlns:a16="http://schemas.microsoft.com/office/drawing/2014/main" val="4054185005"/>
                    </a:ext>
                  </a:extLst>
                </a:gridCol>
                <a:gridCol w="1531210">
                  <a:extLst>
                    <a:ext uri="{9D8B030D-6E8A-4147-A177-3AD203B41FA5}">
                      <a16:colId xmlns:a16="http://schemas.microsoft.com/office/drawing/2014/main" val="16905533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uk-UA" dirty="0" smtClean="0"/>
                        <a:t>Рішення</a:t>
                      </a:r>
                    </a:p>
                    <a:p>
                      <a:pPr algn="l"/>
                      <a:r>
                        <a:rPr lang="uk-UA" dirty="0" smtClean="0"/>
                        <a:t>Критерії</a:t>
                      </a:r>
                      <a:endParaRPr lang="uk-UA" dirty="0"/>
                    </a:p>
                  </a:txBody>
                  <a:tcPr anchor="ctr"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Media.io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PicWish.com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Topaz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baseline="0" dirty="0" err="1" smtClean="0"/>
                        <a:t>Gigapixel</a:t>
                      </a:r>
                      <a:r>
                        <a:rPr lang="en-US" baseline="0" dirty="0" smtClean="0"/>
                        <a:t> AI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Let's Enhance 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Remini</a:t>
                      </a:r>
                      <a:endParaRPr lang="uk-UA" dirty="0"/>
                    </a:p>
                  </a:txBody>
                  <a:tcPr anchor="ctr"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153456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Платформи</a:t>
                      </a:r>
                      <a:endParaRPr lang="uk-UA" dirty="0"/>
                    </a:p>
                  </a:txBody>
                  <a:tcPr anchor="ctr"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Веб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Веб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err="1" smtClean="0"/>
                        <a:t>Десктоп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Веб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Мобільний додаток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4124908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Вартість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Безкоштовно/платно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142347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Якість</a:t>
                      </a:r>
                      <a:r>
                        <a:rPr lang="uk-UA" baseline="0" dirty="0" smtClean="0"/>
                        <a:t> вихідних зображень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Дуже 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349471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Простота використання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9214064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Швидкість обробки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Середня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Висока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3741979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uk-UA" dirty="0" smtClean="0"/>
                        <a:t>Підтримка форматів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Різноманітні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Обмежені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Різноманітні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Різноманітні</a:t>
                      </a:r>
                      <a:endParaRPr lang="uk-UA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uk-UA" dirty="0" smtClean="0"/>
                        <a:t>Обмежені</a:t>
                      </a:r>
                      <a:endParaRPr lang="uk-UA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168629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02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" name="Овал 5"/>
          <p:cNvSpPr/>
          <p:nvPr/>
        </p:nvSpPr>
        <p:spPr>
          <a:xfrm>
            <a:off x="3675017" y="966664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8" name="Овал 7"/>
          <p:cNvSpPr/>
          <p:nvPr/>
        </p:nvSpPr>
        <p:spPr>
          <a:xfrm>
            <a:off x="8286206" y="2105304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9" name="Овал 8"/>
          <p:cNvSpPr/>
          <p:nvPr/>
        </p:nvSpPr>
        <p:spPr>
          <a:xfrm>
            <a:off x="6733062" y="3866612"/>
            <a:ext cx="1371601" cy="1406434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0" name="Овал 9"/>
          <p:cNvSpPr/>
          <p:nvPr/>
        </p:nvSpPr>
        <p:spPr>
          <a:xfrm>
            <a:off x="2196739" y="4153990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1" name="Овал 10"/>
          <p:cNvSpPr/>
          <p:nvPr/>
        </p:nvSpPr>
        <p:spPr>
          <a:xfrm>
            <a:off x="10567855" y="2044359"/>
            <a:ext cx="627018" cy="62701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4" name="Овал 13"/>
          <p:cNvSpPr/>
          <p:nvPr/>
        </p:nvSpPr>
        <p:spPr>
          <a:xfrm>
            <a:off x="3509556" y="5290465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8" name="Овал 17"/>
          <p:cNvSpPr/>
          <p:nvPr/>
        </p:nvSpPr>
        <p:spPr>
          <a:xfrm>
            <a:off x="4218758" y="2751911"/>
            <a:ext cx="722811" cy="72281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9" name="Овал 18"/>
          <p:cNvSpPr/>
          <p:nvPr/>
        </p:nvSpPr>
        <p:spPr>
          <a:xfrm>
            <a:off x="6117772" y="1728666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1" name="Овал 20"/>
          <p:cNvSpPr/>
          <p:nvPr/>
        </p:nvSpPr>
        <p:spPr>
          <a:xfrm>
            <a:off x="9489622" y="3509560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4" name="Овал 23"/>
          <p:cNvSpPr/>
          <p:nvPr/>
        </p:nvSpPr>
        <p:spPr>
          <a:xfrm>
            <a:off x="5053449" y="4528462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5" name="Овал 24"/>
          <p:cNvSpPr/>
          <p:nvPr/>
        </p:nvSpPr>
        <p:spPr>
          <a:xfrm>
            <a:off x="9215850" y="5155479"/>
            <a:ext cx="640077" cy="64007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6" name="Овал 25"/>
          <p:cNvSpPr/>
          <p:nvPr/>
        </p:nvSpPr>
        <p:spPr>
          <a:xfrm>
            <a:off x="1008020" y="1641569"/>
            <a:ext cx="1258387" cy="125838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" name="Прямокутник 1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" name="Округлений прямокутник 2"/>
          <p:cNvSpPr/>
          <p:nvPr/>
        </p:nvSpPr>
        <p:spPr>
          <a:xfrm>
            <a:off x="2803347" y="2493386"/>
            <a:ext cx="6432913" cy="1890835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2" name="TextBox 21"/>
          <p:cNvSpPr txBox="1"/>
          <p:nvPr/>
        </p:nvSpPr>
        <p:spPr>
          <a:xfrm>
            <a:off x="3040381" y="2838638"/>
            <a:ext cx="595884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36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3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0647864" y="3787170"/>
            <a:ext cx="46753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00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01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02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03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04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05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06</a:t>
            </a:r>
          </a:p>
          <a:p>
            <a:r>
              <a:rPr lang="en-US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07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448594" y="2360023"/>
            <a:ext cx="39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uk-UA" dirty="0"/>
          </a:p>
        </p:txBody>
      </p:sp>
      <p:sp>
        <p:nvSpPr>
          <p:cNvPr id="33" name="TextBox 32"/>
          <p:cNvSpPr txBox="1"/>
          <p:nvPr/>
        </p:nvSpPr>
        <p:spPr>
          <a:xfrm>
            <a:off x="11498704" y="6309602"/>
            <a:ext cx="5104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07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261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1802" y="2357576"/>
            <a:ext cx="6562725" cy="2543175"/>
          </a:xfrm>
          <a:prstGeom prst="rect">
            <a:avLst/>
          </a:prstGeom>
        </p:spPr>
      </p:pic>
      <p:sp>
        <p:nvSpPr>
          <p:cNvPr id="4" name="Овал 3"/>
          <p:cNvSpPr/>
          <p:nvPr/>
        </p:nvSpPr>
        <p:spPr>
          <a:xfrm>
            <a:off x="163289" y="117563"/>
            <a:ext cx="844731" cy="8447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7" name="Овал 6"/>
          <p:cNvSpPr/>
          <p:nvPr/>
        </p:nvSpPr>
        <p:spPr>
          <a:xfrm>
            <a:off x="6379029" y="189419"/>
            <a:ext cx="627017" cy="627017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2" name="Овал 11"/>
          <p:cNvSpPr/>
          <p:nvPr/>
        </p:nvSpPr>
        <p:spPr>
          <a:xfrm>
            <a:off x="181253" y="5342710"/>
            <a:ext cx="1166947" cy="1166947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3" name="Овал 12"/>
          <p:cNvSpPr/>
          <p:nvPr/>
        </p:nvSpPr>
        <p:spPr>
          <a:xfrm>
            <a:off x="542656" y="4881155"/>
            <a:ext cx="770709" cy="77070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5" name="Овал 14"/>
          <p:cNvSpPr/>
          <p:nvPr/>
        </p:nvSpPr>
        <p:spPr>
          <a:xfrm>
            <a:off x="11382105" y="189419"/>
            <a:ext cx="696686" cy="696686"/>
          </a:xfrm>
          <a:prstGeom prst="ellipse">
            <a:avLst/>
          </a:prstGeom>
          <a:solidFill>
            <a:srgbClr val="FFC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6" name="Овал 15"/>
          <p:cNvSpPr/>
          <p:nvPr/>
        </p:nvSpPr>
        <p:spPr>
          <a:xfrm>
            <a:off x="11194873" y="4458792"/>
            <a:ext cx="883918" cy="883918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17" name="Овал 16"/>
          <p:cNvSpPr/>
          <p:nvPr/>
        </p:nvSpPr>
        <p:spPr>
          <a:xfrm>
            <a:off x="8286206" y="6368147"/>
            <a:ext cx="370115" cy="370115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0" name="Овал 19"/>
          <p:cNvSpPr/>
          <p:nvPr/>
        </p:nvSpPr>
        <p:spPr>
          <a:xfrm>
            <a:off x="9535892" y="343990"/>
            <a:ext cx="896977" cy="892631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23" name="Овал 22"/>
          <p:cNvSpPr/>
          <p:nvPr/>
        </p:nvSpPr>
        <p:spPr>
          <a:xfrm>
            <a:off x="4941569" y="6011097"/>
            <a:ext cx="709749" cy="727165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5" name="Овал 4"/>
          <p:cNvSpPr/>
          <p:nvPr/>
        </p:nvSpPr>
        <p:spPr>
          <a:xfrm>
            <a:off x="2420982" y="1214845"/>
            <a:ext cx="374469" cy="374469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2" name="TextBox 31"/>
          <p:cNvSpPr txBox="1"/>
          <p:nvPr/>
        </p:nvSpPr>
        <p:spPr>
          <a:xfrm>
            <a:off x="11498704" y="6309602"/>
            <a:ext cx="4842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000" dirty="0" smtClean="0">
                <a:solidFill>
                  <a:srgbClr val="0070C0"/>
                </a:solidFill>
                <a:latin typeface="Bahnschrift SemiCondensed" panose="020B0502040204020203" pitchFamily="34" charset="0"/>
              </a:rPr>
              <a:t>08</a:t>
            </a:r>
            <a:endParaRPr lang="uk-UA" dirty="0">
              <a:solidFill>
                <a:srgbClr val="0070C0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35" name="Округлений прямокутник 34"/>
          <p:cNvSpPr/>
          <p:nvPr/>
        </p:nvSpPr>
        <p:spPr>
          <a:xfrm>
            <a:off x="3056709" y="966664"/>
            <a:ext cx="6432913" cy="6226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36" name="TextBox 35"/>
          <p:cNvSpPr txBox="1"/>
          <p:nvPr/>
        </p:nvSpPr>
        <p:spPr>
          <a:xfrm>
            <a:off x="3257006" y="1082282"/>
            <a:ext cx="5958844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uk-UA" sz="2000" dirty="0" smtClean="0">
                <a:solidFill>
                  <a:schemeClr val="bg1"/>
                </a:solidFill>
                <a:latin typeface="Bahnschrift SemiCondensed" panose="020B0502040204020203" pitchFamily="34" charset="0"/>
              </a:rPr>
              <a:t>Огляд обраних алгоритмів машинного навчання</a:t>
            </a:r>
            <a:endParaRPr lang="uk-UA" sz="20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</p:txBody>
      </p:sp>
      <p:sp>
        <p:nvSpPr>
          <p:cNvPr id="28" name="Прямокутник 27"/>
          <p:cNvSpPr/>
          <p:nvPr/>
        </p:nvSpPr>
        <p:spPr>
          <a:xfrm>
            <a:off x="827314" y="117563"/>
            <a:ext cx="1306285" cy="17547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pic>
        <p:nvPicPr>
          <p:cNvPr id="29" name="Picture 2" descr="https://mobilnist.kpi.ua/wp-content/uploads/2021/08/shield-kpi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234" y="156751"/>
            <a:ext cx="1096424" cy="1603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217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Офіс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Офіс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1278</TotalTime>
  <Words>738</Words>
  <Application>Microsoft Office PowerPoint</Application>
  <PresentationFormat>Широкий екран</PresentationFormat>
  <Paragraphs>292</Paragraphs>
  <Slides>30</Slides>
  <Notes>1</Notes>
  <HiddenSlides>0</HiddenSlides>
  <MMClips>0</MMClips>
  <ScaleCrop>false</ScaleCrop>
  <HeadingPairs>
    <vt:vector size="6" baseType="variant">
      <vt:variant>
        <vt:lpstr>Використані шрифти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слайдів</vt:lpstr>
      </vt:variant>
      <vt:variant>
        <vt:i4>30</vt:i4>
      </vt:variant>
    </vt:vector>
  </HeadingPairs>
  <TitlesOfParts>
    <vt:vector size="37" baseType="lpstr">
      <vt:lpstr>Arial</vt:lpstr>
      <vt:lpstr>Bahnschrift SemiCondensed</vt:lpstr>
      <vt:lpstr>Calibri</vt:lpstr>
      <vt:lpstr>Calibri Light</vt:lpstr>
      <vt:lpstr>Cambria Math</vt:lpstr>
      <vt:lpstr>Lexend</vt:lpstr>
      <vt:lpstr>Тема Office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Презентація PowerPoint</dc:title>
  <dc:creator>Token</dc:creator>
  <cp:lastModifiedBy>Token</cp:lastModifiedBy>
  <cp:revision>114</cp:revision>
  <dcterms:created xsi:type="dcterms:W3CDTF">2024-03-26T22:46:38Z</dcterms:created>
  <dcterms:modified xsi:type="dcterms:W3CDTF">2024-06-20T03:34:32Z</dcterms:modified>
</cp:coreProperties>
</file>