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9"/>
  </p:notesMasterIdLst>
  <p:sldIdLst>
    <p:sldId id="256" r:id="rId2"/>
    <p:sldId id="262" r:id="rId3"/>
    <p:sldId id="259" r:id="rId4"/>
    <p:sldId id="260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Ігор Суховій" initials="ІС" lastIdx="1" clrIdx="0">
    <p:extLst>
      <p:ext uri="{19B8F6BF-5375-455C-9EA6-DF929625EA0E}">
        <p15:presenceInfo xmlns:p15="http://schemas.microsoft.com/office/powerpoint/2012/main" userId="7eb1f8852174bf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0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2350C-5AFA-4CCE-A7A1-9C19CF198A49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72EF-2748-4BC2-B4B6-9C5D7FE1FCD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95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172EF-2748-4BC2-B4B6-9C5D7FE1FCD2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71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172EF-2748-4BC2-B4B6-9C5D7FE1FCD2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56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702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87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62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5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421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22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3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80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280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25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20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924BEC-7899-4A17-86EA-CA3A7D45BEBC}" type="datetimeFigureOut">
              <a:rPr lang="LID4096" smtClean="0"/>
              <a:t>05/05/2023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E74D07-B144-4430-B595-37EF0DEADBBC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9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AD001-02DE-435D-8615-CC89942E4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92" y="929416"/>
            <a:ext cx="8361229" cy="2098226"/>
          </a:xfrm>
        </p:spPr>
        <p:txBody>
          <a:bodyPr/>
          <a:lstStyle/>
          <a:p>
            <a:r>
              <a:rPr lang="en-US" sz="4800" dirty="0">
                <a:latin typeface="Bahnschrift SemiLight Condensed" panose="020B0502040204020203" pitchFamily="34" charset="0"/>
              </a:rPr>
              <a:t>Inpatient Analysis and Predicating Length of Stay</a:t>
            </a:r>
            <a:endParaRPr lang="LID4096" sz="4800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2674FA-4B1E-4941-BF0C-53F3C241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027642"/>
            <a:ext cx="6831673" cy="1086237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Presentation for laboratory work</a:t>
            </a:r>
            <a:r>
              <a:rPr lang="uk-UA" dirty="0">
                <a:latin typeface="Bahnschrift SemiLight Condensed" panose="020B0502040204020203" pitchFamily="34" charset="0"/>
              </a:rPr>
              <a:t> №1</a:t>
            </a:r>
            <a:endParaRPr lang="LID4096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6C7455-C720-4B6E-93E3-67C3F14D7C79}"/>
              </a:ext>
            </a:extLst>
          </p:cNvPr>
          <p:cNvSpPr txBox="1">
            <a:spLocks/>
          </p:cNvSpPr>
          <p:nvPr/>
        </p:nvSpPr>
        <p:spPr>
          <a:xfrm>
            <a:off x="6469085" y="3658459"/>
            <a:ext cx="4441995" cy="1960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 SemiLight SemiConde" panose="020B0502040204020203" pitchFamily="34" charset="0"/>
              </a:rPr>
              <a:t>Developed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 SemiConde" panose="020B0502040204020203" pitchFamily="34" charset="0"/>
              </a:rPr>
              <a:t>Babych</a:t>
            </a:r>
            <a:r>
              <a:rPr lang="en-US" dirty="0">
                <a:latin typeface="Bahnschrift SemiLight SemiConde" panose="020B0502040204020203" pitchFamily="34" charset="0"/>
              </a:rPr>
              <a:t> Iryna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 SemiConde" panose="020B0502040204020203" pitchFamily="34" charset="0"/>
              </a:rPr>
              <a:t>Ivanyk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Yurii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 SemiConde" panose="020B0502040204020203" pitchFamily="34" charset="0"/>
              </a:rPr>
              <a:t>Romanetskiy</a:t>
            </a:r>
            <a:r>
              <a:rPr lang="en-US" dirty="0">
                <a:latin typeface="Bahnschrift SemiLight SemiConde" panose="020B0502040204020203" pitchFamily="34" charset="0"/>
              </a:rPr>
              <a:t> Nick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 SemiConde" panose="020B0502040204020203" pitchFamily="34" charset="0"/>
              </a:rPr>
              <a:t>Sukhovii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Ihor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SemiLight SemiConde" panose="020B0502040204020203" pitchFamily="34" charset="0"/>
              </a:rPr>
              <a:t>Sholop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 err="1">
                <a:latin typeface="Bahnschrift SemiLight SemiConde" panose="020B0502040204020203" pitchFamily="34" charset="0"/>
              </a:rPr>
              <a:t>Lyubomyr</a:t>
            </a:r>
            <a:endParaRPr lang="en-US" dirty="0">
              <a:latin typeface="Bahnschrift SemiLight SemiConde" panose="020B0502040204020203" pitchFamily="34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112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24B2-7202-48D5-BC00-6E7B6F86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	Графік логарифму ціни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2DDC16-1C75-47A2-B659-82F762256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54" y="1424763"/>
            <a:ext cx="9379291" cy="462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2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41B57-79D7-4286-82D3-80ADB364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3902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Графік логарифму собівартості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2F8962-5A8E-4C89-87A4-70AAF4DC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24" y="1435395"/>
            <a:ext cx="9144551" cy="45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1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DE4A9-44F5-4A8C-915A-5A5482AA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3661"/>
            <a:ext cx="9601200" cy="781493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Результати </a:t>
            </a:r>
            <a:r>
              <a:rPr lang="en-US" dirty="0">
                <a:latin typeface="Gabriola" panose="04040605051002020D02" pitchFamily="82" charset="0"/>
              </a:rPr>
              <a:t>EDA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7360B9-5882-471D-AB6D-4B6B02DA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7294"/>
            <a:ext cx="9601200" cy="606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>
                <a:solidFill>
                  <a:schemeClr val="tx1"/>
                </a:solidFill>
                <a:latin typeface="Gabriola" panose="04040605051002020D02" pitchFamily="82" charset="0"/>
              </a:rPr>
              <a:t>Розподіл</a:t>
            </a:r>
            <a:r>
              <a:rPr lang="ru-RU" sz="3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3200" dirty="0" err="1">
                <a:solidFill>
                  <a:schemeClr val="tx1"/>
                </a:solidFill>
                <a:latin typeface="Gabriola" panose="04040605051002020D02" pitchFamily="82" charset="0"/>
              </a:rPr>
              <a:t>пацієнтів</a:t>
            </a:r>
            <a:r>
              <a:rPr lang="ru-RU" sz="3200" dirty="0">
                <a:solidFill>
                  <a:schemeClr val="tx1"/>
                </a:solidFill>
                <a:latin typeface="Gabriola" panose="04040605051002020D02" pitchFamily="82" charset="0"/>
              </a:rPr>
              <a:t> за </a:t>
            </a:r>
            <a:r>
              <a:rPr lang="ru-RU" sz="3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віком</a:t>
            </a:r>
            <a:r>
              <a:rPr lang="ru-RU" sz="3200" dirty="0">
                <a:solidFill>
                  <a:schemeClr val="tx1"/>
                </a:solidFill>
                <a:latin typeface="Gabriola" panose="04040605051002020D02" pitchFamily="82" charset="0"/>
              </a:rPr>
              <a:t>, расою та </a:t>
            </a:r>
            <a:r>
              <a:rPr lang="ru-RU" sz="3200" dirty="0" err="1">
                <a:solidFill>
                  <a:schemeClr val="tx1"/>
                </a:solidFill>
                <a:latin typeface="Gabriola" panose="04040605051002020D02" pitchFamily="82" charset="0"/>
              </a:rPr>
              <a:t>статтю</a:t>
            </a:r>
            <a:endParaRPr lang="LID4096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2D37DA0-EF56-4A67-B054-D0FDAD40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94" y="2445489"/>
            <a:ext cx="9235105" cy="35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0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CA160-F047-4058-B64D-F2123AD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3412"/>
            <a:ext cx="9601200" cy="676835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Проміжні висновки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36CCD-A77F-41AF-A112-21580770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0247"/>
            <a:ext cx="9601200" cy="53743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Розбиття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пацієнтів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статтю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трохи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відрізняється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від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відповідного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розбиття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серед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населення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, але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різниця</a:t>
            </a:r>
            <a:r>
              <a:rPr lang="en-US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(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приблизно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4</a:t>
            </a:r>
            <a:r>
              <a:rPr lang="en-US" sz="2400" dirty="0">
                <a:solidFill>
                  <a:schemeClr val="tx1"/>
                </a:solidFill>
                <a:latin typeface="Gabriola" panose="04040605051002020D02" pitchFamily="82" charset="0"/>
              </a:rPr>
              <a:t>%)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невелика,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отже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, вона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може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виявитись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статистично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незначущою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подальшого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дослідження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Люди, старші за 50 років, потрапляють в лікарню частіше за інших, оскільки їх відсоток серед пацієнтів переважає їх відсоток серед населення. Особливо серед них вирізняються пацієнти 70+, оскільки в них відсоток різниці між кількістю населення і кількістю пацієнтів найбільший. Серед молоді і людей середніх років різниця даними з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датасету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та даними про населення приблизно однакова.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Найменше відносно їх частки в популяції в лікарню потрапляють білі пацієнти, а найбільше - представники інших рас, тобто азіати, корінні американці та жителі Тихоокеанських островів. Пояснення, чому так відбувається, потребує подальшого дослідження. </a:t>
            </a:r>
          </a:p>
          <a:p>
            <a:pPr marL="0" indent="0">
              <a:buNone/>
            </a:pPr>
            <a:endParaRPr lang="LID4096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8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40DBC-4347-4DF4-AEFC-A69DA0EF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09354"/>
            <a:ext cx="9601200" cy="664535"/>
          </a:xfrm>
        </p:spPr>
        <p:txBody>
          <a:bodyPr>
            <a:normAutofit/>
          </a:bodyPr>
          <a:lstStyle/>
          <a:p>
            <a:pPr algn="ctr"/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Залежності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тривалості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лікування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від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віку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,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статі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та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раси</a:t>
            </a:r>
            <a:endParaRPr lang="LID4096" sz="7200" dirty="0">
              <a:latin typeface="Gabriola" panose="04040605051002020D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6B5B9-E023-4BF4-ABAB-5565F9177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1" y="1350335"/>
            <a:ext cx="9482469" cy="50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5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B3B33-6580-462B-9827-720FBAB8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5" y="292396"/>
            <a:ext cx="9601200" cy="622005"/>
          </a:xfrm>
        </p:spPr>
        <p:txBody>
          <a:bodyPr>
            <a:normAutofit/>
          </a:bodyPr>
          <a:lstStyle/>
          <a:p>
            <a:pPr algn="ctr"/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Ризик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смертності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у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відсотках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в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залежності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від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віку</a:t>
            </a:r>
            <a:r>
              <a:rPr lang="ru-RU" sz="3600" b="0" u="none" strike="noStrike" dirty="0">
                <a:effectLst/>
                <a:latin typeface="Gabriola" panose="04040605051002020D02" pitchFamily="82" charset="0"/>
              </a:rPr>
              <a:t> та </a:t>
            </a:r>
            <a:r>
              <a:rPr lang="ru-RU" sz="3600" b="0" u="none" strike="noStrike" dirty="0" err="1">
                <a:effectLst/>
                <a:latin typeface="Gabriola" panose="04040605051002020D02" pitchFamily="82" charset="0"/>
              </a:rPr>
              <a:t>статі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0CBE5A-0902-426B-82DE-E64A1D06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67" y="914401"/>
            <a:ext cx="9024768" cy="568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8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A28C8-4283-457D-846A-1297CC5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0243"/>
            <a:ext cx="9601200" cy="650358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latin typeface="Gabriola" panose="04040605051002020D02" pitchFamily="82" charset="0"/>
              </a:rPr>
              <a:t>Ризик</a:t>
            </a:r>
            <a:r>
              <a:rPr lang="ru-RU" sz="3600" dirty="0">
                <a:latin typeface="Gabriola" panose="04040605051002020D02" pitchFamily="82" charset="0"/>
              </a:rPr>
              <a:t> </a:t>
            </a:r>
            <a:r>
              <a:rPr lang="ru-RU" sz="3600" dirty="0" err="1">
                <a:latin typeface="Gabriola" panose="04040605051002020D02" pitchFamily="82" charset="0"/>
              </a:rPr>
              <a:t>смертності</a:t>
            </a:r>
            <a:r>
              <a:rPr lang="ru-RU" sz="3600" dirty="0">
                <a:latin typeface="Gabriola" panose="04040605051002020D02" pitchFamily="82" charset="0"/>
              </a:rPr>
              <a:t> в </a:t>
            </a:r>
            <a:r>
              <a:rPr lang="ru-RU" sz="3600" dirty="0" err="1">
                <a:latin typeface="Gabriola" panose="04040605051002020D02" pitchFamily="82" charset="0"/>
              </a:rPr>
              <a:t>залежності</a:t>
            </a:r>
            <a:r>
              <a:rPr lang="ru-RU" sz="3600" dirty="0">
                <a:latin typeface="Gabriola" panose="04040605051002020D02" pitchFamily="82" charset="0"/>
              </a:rPr>
              <a:t> </a:t>
            </a:r>
            <a:r>
              <a:rPr lang="ru-RU" sz="3600" dirty="0" err="1">
                <a:latin typeface="Gabriola" panose="04040605051002020D02" pitchFamily="82" charset="0"/>
              </a:rPr>
              <a:t>від</a:t>
            </a:r>
            <a:r>
              <a:rPr lang="ru-RU" sz="3600" dirty="0">
                <a:latin typeface="Gabriola" panose="04040605051002020D02" pitchFamily="82" charset="0"/>
              </a:rPr>
              <a:t> </a:t>
            </a:r>
            <a:r>
              <a:rPr lang="ru-RU" sz="3600" dirty="0" err="1">
                <a:latin typeface="Gabriola" panose="04040605051002020D02" pitchFamily="82" charset="0"/>
              </a:rPr>
              <a:t>раси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F63441-1592-4A3B-83A4-30835536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3" y="990601"/>
            <a:ext cx="9404497" cy="530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9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D04CD-27B5-4CDD-9EA8-C70AF32E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9219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Висновки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7A536-0369-4F0E-A5E4-D80252DB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59219"/>
            <a:ext cx="9601200" cy="61987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Розподіл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собівартостей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та цін за обслуговування в лікарнях схожий на логарифмічно нормальний. Розподіл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тривалостей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перебування в лікарні не схожий на якісь специфічні, а кількість випадків спадає за збільшення тривалості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uk-UA" sz="2400" b="0" i="0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Щодо характеристик пацієнтів за віком: їх розподіл відносно кількості людей цієї ж категорії в населенні дає підґрунтя для спостереження, що люди до 50 років потрапляють в лікарню приблизно з однаковою частотою, для 50-69 років ця частота зростає, а найчастіше туди потрапляють люди віку 70+ років, якщо дані різниці є статистично значущими. </a:t>
            </a:r>
            <a:r>
              <a:rPr lang="uk-UA" sz="2400" b="1" i="0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Це відповідає попереднім припущенням про те, що в лікарню здебільшого потрапляють люди старшого віку. </a:t>
            </a:r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Чоловіки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менше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потрапляють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в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лікарню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при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чому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навіть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якщо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врахувати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їх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відсоток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в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населенні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.</a:t>
            </a:r>
            <a:r>
              <a:rPr lang="uk-UA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Наші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припущення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стверджували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що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характеристики за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статтю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будуть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приблизно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однакові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і в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чоловіків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і в </a:t>
            </a:r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жінок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.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Це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припущення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здається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доведеться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відкинути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, але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лише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після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подальшої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перевірки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.</a:t>
            </a:r>
            <a:endParaRPr lang="uk-UA" sz="2400" b="1" i="0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Представники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білої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раси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потрапляють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в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лікарні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менше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,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ніж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можна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було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б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очікувати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розподілом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населення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, 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представники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інших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рас (люди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азійського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походження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та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корінні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жителі</a:t>
            </a:r>
            <a:r>
              <a:rPr lang="ru-RU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Америки)- </a:t>
            </a:r>
            <a:r>
              <a:rPr lang="ru-RU" sz="24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більше</a:t>
            </a:r>
            <a:r>
              <a:rPr 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,</a:t>
            </a:r>
            <a:r>
              <a:rPr lang="uk-UA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що </a:t>
            </a:r>
            <a:r>
              <a:rPr lang="uk-UA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відрізняється від нашої гіпотези</a:t>
            </a:r>
            <a:endParaRPr lang="ru-RU" sz="2400" b="1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564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9F1B47-83B2-4BAB-99C8-ADA21F7B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8" y="217967"/>
            <a:ext cx="9601200" cy="100477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6000" dirty="0">
                <a:latin typeface="Gabriola" panose="04040605051002020D02" pitchFamily="82" charset="0"/>
              </a:rPr>
              <a:t>Основні дослідницькі питання</a:t>
            </a:r>
            <a:br>
              <a:rPr lang="LID4096" dirty="0"/>
            </a:br>
            <a:endParaRPr lang="LID4096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5F551A6-4CE7-4F92-8994-97AD83D8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798" y="1196163"/>
            <a:ext cx="4443984" cy="563525"/>
          </a:xfrm>
        </p:spPr>
        <p:txBody>
          <a:bodyPr/>
          <a:lstStyle/>
          <a:p>
            <a:pPr algn="ctr"/>
            <a:r>
              <a:rPr lang="uk-UA" sz="4000" dirty="0">
                <a:latin typeface="Gabriola" panose="04040605051002020D02" pitchFamily="82" charset="0"/>
              </a:rPr>
              <a:t>Дослідницьке питання</a:t>
            </a:r>
            <a:endParaRPr lang="LID4096" sz="4000" dirty="0">
              <a:latin typeface="Gabriola" panose="04040605051002020D02" pitchFamily="82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896B933-CF55-4A64-AB61-53CED3E9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7798" y="1924493"/>
            <a:ext cx="4443984" cy="4332872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Люди якого віку / статі / раси більше часу проводить в лікарні</a:t>
            </a:r>
          </a:p>
          <a:p>
            <a:pPr marL="400050" indent="-400050">
              <a:buFont typeface="+mj-lt"/>
              <a:buAutoNum type="romanUcPeriod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Який вік / стать / раса людей найчастіше зустрічається в лікарні</a:t>
            </a:r>
          </a:p>
          <a:p>
            <a:pPr marL="400050" indent="-400050">
              <a:buFont typeface="+mj-lt"/>
              <a:buAutoNum type="romanUcPeriod"/>
            </a:pPr>
            <a:r>
              <a:rPr lang="uk-UA" sz="2800" i="0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Ризик смертності в залежності від віку / статі / раси</a:t>
            </a:r>
            <a:endParaRPr lang="LID4096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6159DDA-A130-45DF-9380-AC9A6200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0218" y="1222744"/>
            <a:ext cx="4443984" cy="563525"/>
          </a:xfrm>
        </p:spPr>
        <p:txBody>
          <a:bodyPr/>
          <a:lstStyle/>
          <a:p>
            <a:pPr algn="ctr"/>
            <a:r>
              <a:rPr lang="uk-UA" sz="4000" dirty="0">
                <a:latin typeface="Gabriola" panose="04040605051002020D02" pitchFamily="82" charset="0"/>
              </a:rPr>
              <a:t>Попередня відповідь</a:t>
            </a:r>
            <a:endParaRPr lang="LID4096" sz="4000" dirty="0">
              <a:latin typeface="Gabriola" panose="04040605051002020D02" pitchFamily="82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5B7C326-E993-4157-9A33-7105C8557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0218" y="1924493"/>
            <a:ext cx="4443984" cy="451883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Тривалість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перебування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лікарні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буде в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середньому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меншою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дітей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повільно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зростатиме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до 30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років</a:t>
            </a:r>
            <a:endParaRPr lang="ru-RU" sz="2400" dirty="0">
              <a:solidFill>
                <a:schemeClr val="tx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Серед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пацієнтів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буде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більше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людей старшого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віку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Розподіли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статтю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та расою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мають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приблизно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відповідати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таким самим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посеред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населення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штату Нью-Йорк станом на 2015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рік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Ризик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смертності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, на нашу думку,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зростатиме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віком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і,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скоріш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за все, не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залежатиме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від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статі</a:t>
            </a:r>
            <a:r>
              <a:rPr lang="ru-RU" sz="2400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0605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28395-8C14-4F13-A31D-9B7F692C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430"/>
            <a:ext cx="9601200" cy="63817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Опис даних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623FCA-8A07-4DF4-8982-268BB181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754606"/>
            <a:ext cx="9444998" cy="41221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Обраний </a:t>
            </a:r>
            <a:r>
              <a:rPr lang="uk-UA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</a:t>
            </a: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 містить дані щодо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надання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лікарських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послуг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пацієнтам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у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штаті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Нью-Йорк за 2015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рік</a:t>
            </a: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200" dirty="0">
                <a:solidFill>
                  <a:schemeClr val="tx1"/>
                </a:solidFill>
                <a:latin typeface="Gabriola" panose="04040605051002020D02" pitchFamily="82" charset="0"/>
              </a:rPr>
              <a:t>Він не містить даних, які би могли вказувати на причетність  до них окремих осіб.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Також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, з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цього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файлу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було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виключено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вторинні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діагнози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та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процедури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, а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також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коди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оплати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послуг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. Один рядок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відповідає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інформації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про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рівно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1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клінічний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випадок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Вік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пацієнтів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представлений у таких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вікових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Gabriola" panose="04040605051002020D02" pitchFamily="82" charset="0"/>
              </a:rPr>
              <a:t>групах</a:t>
            </a:r>
            <a:r>
              <a:rPr lang="ru-RU" sz="2200" dirty="0">
                <a:solidFill>
                  <a:schemeClr val="tx1"/>
                </a:solidFill>
                <a:latin typeface="Gabriola" panose="04040605051002020D02" pitchFamily="82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0 до 17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ru-RU" sz="2200" b="0" i="0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18 до 29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ru-RU" sz="2200" b="0" i="0" u="none" strike="noStrike" dirty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30 до 49 років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50 до 69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endParaRPr lang="uk-UA" sz="2200" i="0" dirty="0">
              <a:solidFill>
                <a:srgbClr val="000000"/>
              </a:solidFill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і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від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70 </a:t>
            </a:r>
            <a:r>
              <a:rPr lang="ru-RU" sz="22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років</a:t>
            </a:r>
            <a:r>
              <a:rPr lang="ru-RU" sz="22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і старше</a:t>
            </a:r>
            <a:endParaRPr lang="LID4096" sz="2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4DDD6A-09BB-4125-985C-6D1E8E079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2664" y="5219698"/>
            <a:ext cx="4443984" cy="497777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Після очистки: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46936D4-304B-46AA-8F44-179BB3C25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2664" y="5727001"/>
            <a:ext cx="4443984" cy="57146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UA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2342182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записів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та 33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змінних</a:t>
            </a:r>
            <a:endParaRPr lang="LID4096" sz="2400" dirty="0">
              <a:latin typeface="Gabriola" panose="04040605051002020D02" pitchFamily="82" charset="0"/>
            </a:endParaRPr>
          </a:p>
          <a:p>
            <a:endParaRPr lang="LID4096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B55B556A-113A-4F3F-88F5-91F889CD623F}"/>
              </a:ext>
            </a:extLst>
          </p:cNvPr>
          <p:cNvSpPr txBox="1">
            <a:spLocks/>
          </p:cNvSpPr>
          <p:nvPr/>
        </p:nvSpPr>
        <p:spPr>
          <a:xfrm>
            <a:off x="1371600" y="5219699"/>
            <a:ext cx="4443984" cy="497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dirty="0" err="1">
                <a:latin typeface="Gabriola" panose="04040605051002020D02" pitchFamily="82" charset="0"/>
              </a:rPr>
              <a:t>Датасет</a:t>
            </a:r>
            <a:r>
              <a:rPr lang="uk-UA" dirty="0">
                <a:latin typeface="Gabriola" panose="04040605051002020D02" pitchFamily="82" charset="0"/>
              </a:rPr>
              <a:t> перед очисткою містив: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AC7EB4E5-692A-4550-AD00-42B06844684F}"/>
              </a:ext>
            </a:extLst>
          </p:cNvPr>
          <p:cNvSpPr txBox="1">
            <a:spLocks/>
          </p:cNvSpPr>
          <p:nvPr/>
        </p:nvSpPr>
        <p:spPr>
          <a:xfrm>
            <a:off x="1524000" y="5727001"/>
            <a:ext cx="4443984" cy="57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2346760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записів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та 37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змінних</a:t>
            </a:r>
            <a:endParaRPr lang="LID4096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3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53C6D-36C7-451B-8220-725FF5DA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1005"/>
            <a:ext cx="9601200" cy="749595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Робота з </a:t>
            </a:r>
            <a:r>
              <a:rPr lang="uk-UA" dirty="0" err="1">
                <a:latin typeface="Gabriola" panose="04040605051002020D02" pitchFamily="82" charset="0"/>
              </a:rPr>
              <a:t>датасетом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00F5A-40C1-4913-BDA3-75C8CAD4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4425"/>
            <a:ext cx="96012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>
                <a:solidFill>
                  <a:schemeClr val="tx1"/>
                </a:solidFill>
                <a:latin typeface="Gabriola" panose="04040605051002020D02" pitchFamily="82" charset="0"/>
              </a:rPr>
              <a:t>Безпосередньо перед </a:t>
            </a:r>
            <a:r>
              <a:rPr lang="uk-UA" sz="3200" dirty="0" err="1">
                <a:solidFill>
                  <a:schemeClr val="tx1"/>
                </a:solidFill>
                <a:latin typeface="Gabriola" panose="04040605051002020D02" pitchFamily="82" charset="0"/>
              </a:rPr>
              <a:t>розвідковим</a:t>
            </a:r>
            <a:r>
              <a:rPr lang="uk-UA" sz="3200" dirty="0">
                <a:solidFill>
                  <a:schemeClr val="tx1"/>
                </a:solidFill>
                <a:latin typeface="Gabriola" panose="04040605051002020D02" pitchFamily="82" charset="0"/>
              </a:rPr>
              <a:t> аналізом даних, було виконано: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Перевірку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даних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на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наявність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пропущених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значень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Очищення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Перевірку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колонок на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відповідність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типам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даних</a:t>
            </a:r>
            <a:endParaRPr lang="ru-RU" sz="2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Обраховано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Gabriola" panose="04040605051002020D02" pitchFamily="82" charset="0"/>
              </a:rPr>
              <a:t>дескриптивні</a:t>
            </a:r>
            <a:r>
              <a:rPr lang="ru-RU" sz="2800" dirty="0">
                <a:solidFill>
                  <a:schemeClr val="tx1"/>
                </a:solidFill>
                <a:latin typeface="Gabriola" panose="04040605051002020D02" pitchFamily="82" charset="0"/>
              </a:rPr>
              <a:t> статистики</a:t>
            </a:r>
            <a:endParaRPr lang="LID4096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3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0CA3D-02FF-4A33-958C-C67EFA06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040"/>
            <a:ext cx="9601200" cy="797560"/>
          </a:xfrm>
        </p:spPr>
        <p:txBody>
          <a:bodyPr/>
          <a:lstStyle/>
          <a:p>
            <a:pPr algn="ctr"/>
            <a:r>
              <a:rPr lang="uk-UA" dirty="0">
                <a:latin typeface="Gabriola" panose="04040605051002020D02" pitchFamily="82" charset="0"/>
              </a:rPr>
              <a:t>Змінні </a:t>
            </a:r>
            <a:r>
              <a:rPr lang="uk-UA" dirty="0" err="1">
                <a:latin typeface="Gabriola" panose="04040605051002020D02" pitchFamily="82" charset="0"/>
              </a:rPr>
              <a:t>датасету</a:t>
            </a:r>
            <a:endParaRPr lang="LID4096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AD3C-0E5C-4419-A0D3-EAD7F7B0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601200" cy="4876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Кожна колонка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датасету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відповідає одній змінній.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Більшість змінних в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датасеті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є категорійними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Числовими і впорядкованими змінними в </a:t>
            </a:r>
            <a:r>
              <a:rPr lang="uk-UA" sz="2400" dirty="0" err="1">
                <a:solidFill>
                  <a:schemeClr val="tx1"/>
                </a:solidFill>
                <a:latin typeface="Gabriola" panose="04040605051002020D02" pitchFamily="82" charset="0"/>
              </a:rPr>
              <a:t>датасеті</a:t>
            </a:r>
            <a:r>
              <a:rPr lang="uk-UA" sz="2400" dirty="0">
                <a:solidFill>
                  <a:schemeClr val="tx1"/>
                </a:solidFill>
                <a:latin typeface="Gabriola" panose="04040605051002020D02" pitchFamily="82" charset="0"/>
              </a:rPr>
              <a:t> є: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Length.of.Stay</a:t>
            </a:r>
            <a:endParaRPr lang="uk-UA" sz="2400" b="0" i="1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Birth.Weight</a:t>
            </a:r>
            <a:r>
              <a:rPr lang="uk-UA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 (через природу даних містить найбільшу кількість </a:t>
            </a:r>
            <a:r>
              <a:rPr lang="en-US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NA </a:t>
            </a:r>
            <a:r>
              <a:rPr lang="uk-UA" sz="2400" b="0" i="1" u="none" strike="noStrike" dirty="0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значень)</a:t>
            </a:r>
            <a:endParaRPr lang="uk-UA" sz="24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Total.Charges</a:t>
            </a:r>
            <a:endParaRPr lang="uk-UA" sz="2400" b="0" i="1" u="none" strike="noStrike" dirty="0">
              <a:solidFill>
                <a:schemeClr val="tx1"/>
              </a:solidFill>
              <a:effectLst/>
              <a:latin typeface="Gabriola" panose="04040605051002020D02" pitchFamily="8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0" i="1" u="none" strike="noStrike" dirty="0" err="1">
                <a:solidFill>
                  <a:schemeClr val="tx1"/>
                </a:solidFill>
                <a:effectLst/>
                <a:latin typeface="Gabriola" panose="04040605051002020D02" pitchFamily="82" charset="0"/>
              </a:rPr>
              <a:t>Total.Costs</a:t>
            </a:r>
            <a:endParaRPr lang="LID4096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74995-837B-4B94-A478-688A26B2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46" y="593345"/>
            <a:ext cx="9601200" cy="82391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Графік тривалості </a:t>
            </a:r>
            <a:r>
              <a:rPr lang="ru-RU" sz="3600" dirty="0" err="1">
                <a:latin typeface="Gabriola" panose="04040605051002020D02" pitchFamily="82" charset="0"/>
              </a:rPr>
              <a:t>перебування</a:t>
            </a:r>
            <a:r>
              <a:rPr lang="ru-RU" sz="3600" dirty="0">
                <a:latin typeface="Gabriola" panose="04040605051002020D02" pitchFamily="82" charset="0"/>
              </a:rPr>
              <a:t> за </a:t>
            </a:r>
            <a:r>
              <a:rPr lang="ru-RU" sz="3600" dirty="0" err="1">
                <a:latin typeface="Gabriola" panose="04040605051002020D02" pitchFamily="82" charset="0"/>
              </a:rPr>
              <a:t>log</a:t>
            </a:r>
            <a:r>
              <a:rPr lang="ru-RU" sz="3600" dirty="0">
                <a:latin typeface="Gabriola" panose="04040605051002020D02" pitchFamily="82" charset="0"/>
              </a:rPr>
              <a:t> шкалою </a:t>
            </a:r>
            <a:r>
              <a:rPr lang="ru-RU" sz="3600" dirty="0" err="1">
                <a:latin typeface="Gabriola" panose="04040605051002020D02" pitchFamily="82" charset="0"/>
              </a:rPr>
              <a:t>кількості</a:t>
            </a:r>
            <a:r>
              <a:rPr lang="ru-RU" sz="3600" dirty="0">
                <a:latin typeface="Gabriola" panose="04040605051002020D02" pitchFamily="82" charset="0"/>
              </a:rPr>
              <a:t> </a:t>
            </a:r>
            <a:r>
              <a:rPr lang="ru-RU" sz="3600" dirty="0" err="1">
                <a:latin typeface="Gabriola" panose="04040605051002020D02" pitchFamily="82" charset="0"/>
              </a:rPr>
              <a:t>випадків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8256C6-1885-4949-B396-1DBBA55C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38" y="1417257"/>
            <a:ext cx="9281415" cy="44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735E4-E8A1-4760-A40A-81A21431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28521" cy="802341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Графік логарифму тривалості </a:t>
            </a:r>
            <a:r>
              <a:rPr lang="ru-RU" sz="3600" dirty="0" err="1">
                <a:latin typeface="Gabriola" panose="04040605051002020D02" pitchFamily="82" charset="0"/>
              </a:rPr>
              <a:t>перебування</a:t>
            </a:r>
            <a:r>
              <a:rPr lang="ru-RU" sz="3600" dirty="0">
                <a:latin typeface="Gabriola" panose="04040605051002020D02" pitchFamily="82" charset="0"/>
              </a:rPr>
              <a:t> в </a:t>
            </a:r>
            <a:r>
              <a:rPr lang="ru-RU" sz="3600" dirty="0" err="1">
                <a:latin typeface="Gabriola" panose="04040605051002020D02" pitchFamily="82" charset="0"/>
              </a:rPr>
              <a:t>лікарні</a:t>
            </a:r>
            <a:r>
              <a:rPr lang="ru-RU" sz="3600" dirty="0">
                <a:latin typeface="Gabriola" panose="04040605051002020D02" pitchFamily="82" charset="0"/>
              </a:rPr>
              <a:t> </a:t>
            </a:r>
            <a:endParaRPr lang="LID4096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392876-1065-4B4F-9E85-B2A0CA92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20" y="1488141"/>
            <a:ext cx="9006477" cy="444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8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AA1FC-80D5-4CB9-8695-E51C6455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860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latin typeface="Gabriola" panose="04040605051002020D02" pitchFamily="82" charset="0"/>
              </a:rPr>
              <a:t>Графік загальної ціни з </a:t>
            </a:r>
            <a:r>
              <a:rPr lang="en-US" sz="3600" dirty="0">
                <a:latin typeface="Gabriola" panose="04040605051002020D02" pitchFamily="82" charset="0"/>
              </a:rPr>
              <a:t>log </a:t>
            </a:r>
            <a:r>
              <a:rPr lang="uk-UA" sz="3600" dirty="0">
                <a:latin typeface="Gabriola" panose="04040605051002020D02" pitchFamily="82" charset="0"/>
              </a:rPr>
              <a:t>шкалою кількості випадків</a:t>
            </a:r>
            <a:endParaRPr lang="LID4096" sz="3600" dirty="0">
              <a:latin typeface="Gabriola" panose="04040605051002020D02" pitchFamily="8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1E069F-3BD4-4601-9EF2-8E4455CD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87" y="1668868"/>
            <a:ext cx="9163426" cy="45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3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008D-70C4-4900-84B7-DF189E5C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535"/>
          </a:xfrm>
        </p:spPr>
        <p:txBody>
          <a:bodyPr>
            <a:normAutofit/>
          </a:bodyPr>
          <a:lstStyle/>
          <a:p>
            <a:pPr algn="ctr"/>
            <a:r>
              <a:rPr lang="uk-UA" sz="3600" b="0" u="none" strike="noStrike" dirty="0">
                <a:effectLst/>
                <a:latin typeface="Gabriola" panose="04040605051002020D02" pitchFamily="82" charset="0"/>
              </a:rPr>
              <a:t>Графік загальної собівартості з </a:t>
            </a:r>
            <a:r>
              <a:rPr lang="en-US" sz="3600" b="0" u="none" strike="noStrike" dirty="0">
                <a:effectLst/>
                <a:latin typeface="Gabriola" panose="04040605051002020D02" pitchFamily="82" charset="0"/>
              </a:rPr>
              <a:t>log </a:t>
            </a:r>
            <a:r>
              <a:rPr lang="uk-UA" sz="3600" b="0" u="none" strike="noStrike" dirty="0">
                <a:effectLst/>
                <a:latin typeface="Gabriola" panose="04040605051002020D02" pitchFamily="82" charset="0"/>
              </a:rPr>
              <a:t>шкалою кількості випадків</a:t>
            </a:r>
            <a:endParaRPr lang="LID4096" sz="7200" dirty="0">
              <a:latin typeface="Gabriola" panose="04040605051002020D02" pitchFamily="8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C0CFC6-FA9C-415E-9424-9DC02DE7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95" y="1576388"/>
            <a:ext cx="9351605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1258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546</TotalTime>
  <Words>724</Words>
  <Application>Microsoft Office PowerPoint</Application>
  <PresentationFormat>Широкоэкранный</PresentationFormat>
  <Paragraphs>66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Bahnschrift SemiLight Condensed</vt:lpstr>
      <vt:lpstr>Bahnschrift SemiLight SemiConde</vt:lpstr>
      <vt:lpstr>Calibri</vt:lpstr>
      <vt:lpstr>Courier New</vt:lpstr>
      <vt:lpstr>Franklin Gothic Book</vt:lpstr>
      <vt:lpstr>Gabriola</vt:lpstr>
      <vt:lpstr>Wingdings</vt:lpstr>
      <vt:lpstr>Уголки</vt:lpstr>
      <vt:lpstr>Inpatient Analysis and Predicating Length of Stay</vt:lpstr>
      <vt:lpstr>Основні дослідницькі питання </vt:lpstr>
      <vt:lpstr>Опис даних</vt:lpstr>
      <vt:lpstr>Робота з датасетом</vt:lpstr>
      <vt:lpstr>Змінні датасету</vt:lpstr>
      <vt:lpstr>Графік тривалості перебування за log шкалою кількості випадків</vt:lpstr>
      <vt:lpstr>Графік логарифму тривалості перебування в лікарні </vt:lpstr>
      <vt:lpstr>Графік загальної ціни з log шкалою кількості випадків</vt:lpstr>
      <vt:lpstr>Графік загальної собівартості з log шкалою кількості випадків</vt:lpstr>
      <vt:lpstr> Графік логарифму ціни</vt:lpstr>
      <vt:lpstr>Графік логарифму собівартості</vt:lpstr>
      <vt:lpstr>Результати EDA</vt:lpstr>
      <vt:lpstr>Проміжні висновки</vt:lpstr>
      <vt:lpstr>Залежності тривалості лікування від віку, статі та раси</vt:lpstr>
      <vt:lpstr>Ризик смертності у відсотках в залежності від віку та статі</vt:lpstr>
      <vt:lpstr>Ризик смертності в залежності від раси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Ігор Суховій</dc:creator>
  <cp:lastModifiedBy>Ігор Суховій</cp:lastModifiedBy>
  <cp:revision>45</cp:revision>
  <dcterms:created xsi:type="dcterms:W3CDTF">2023-04-26T11:29:07Z</dcterms:created>
  <dcterms:modified xsi:type="dcterms:W3CDTF">2023-05-05T09:37:25Z</dcterms:modified>
</cp:coreProperties>
</file>