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260" r:id="rId4"/>
    <p:sldId id="261" r:id="rId5"/>
    <p:sldId id="262" r:id="rId6"/>
    <p:sldId id="284" r:id="rId7"/>
    <p:sldId id="263" r:id="rId8"/>
    <p:sldId id="264" r:id="rId9"/>
    <p:sldId id="265" r:id="rId10"/>
    <p:sldId id="267" r:id="rId11"/>
    <p:sldId id="269" r:id="rId12"/>
    <p:sldId id="280" r:id="rId13"/>
    <p:sldId id="25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8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9B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0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68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4C321-DB96-4C37-89E3-9BFD18DC8DA4}" type="datetimeFigureOut">
              <a:rPr lang="uk-UA" smtClean="0"/>
              <a:t>08.06.2023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FF79B-B131-4C58-8CE5-5D809603408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59175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6F834C-96CF-41DB-8226-30AEC0C01B50}" type="datetime1">
              <a:rPr lang="LID4096" smtClean="0"/>
              <a:t>06/08/2023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E5ECE96-7814-4981-B463-156D9524B113}" type="slidenum">
              <a:rPr lang="LID4096" smtClean="0"/>
              <a:t>‹№›</a:t>
            </a:fld>
            <a:endParaRPr lang="LID4096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16212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FD04-519F-432C-A986-2A3AE506E4B8}" type="datetime1">
              <a:rPr lang="LID4096" smtClean="0"/>
              <a:t>06/08/2023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CE96-7814-4981-B463-156D9524B113}" type="slidenum">
              <a:rPr lang="LID4096" smtClean="0"/>
              <a:t>‹№›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123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3223-B201-4B36-A0EA-E91232C4D054}" type="datetime1">
              <a:rPr lang="LID4096" smtClean="0"/>
              <a:t>06/08/2023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CE96-7814-4981-B463-156D9524B113}" type="slidenum">
              <a:rPr lang="LID4096" smtClean="0"/>
              <a:t>‹№›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7876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EC09-AFA7-4D55-A924-441B0360C0A7}" type="datetime1">
              <a:rPr lang="LID4096" smtClean="0"/>
              <a:t>06/08/2023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39518"/>
            <a:ext cx="462951" cy="404614"/>
          </a:xfrm>
        </p:spPr>
        <p:txBody>
          <a:bodyPr/>
          <a:lstStyle/>
          <a:p>
            <a:fld id="{0E5ECE96-7814-4981-B463-156D9524B113}" type="slidenum">
              <a:rPr lang="LID4096" smtClean="0"/>
              <a:t>‹№›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76670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06DAB-93AF-453F-90E3-207DBDEBC269}" type="datetime1">
              <a:rPr lang="LID4096" smtClean="0"/>
              <a:t>06/08/2023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5ECE96-7814-4981-B463-156D9524B113}" type="slidenum">
              <a:rPr lang="LID4096" smtClean="0"/>
              <a:t>‹№›</a:t>
            </a:fld>
            <a:endParaRPr lang="LID4096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79992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0352-21B3-4130-8660-AAB62D7561E5}" type="datetime1">
              <a:rPr lang="LID4096" smtClean="0"/>
              <a:t>06/08/2023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CE96-7814-4981-B463-156D9524B113}" type="slidenum">
              <a:rPr lang="LID4096" smtClean="0"/>
              <a:t>‹№›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5308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E3B2-ECB0-4885-B953-8142D94173D2}" type="datetime1">
              <a:rPr lang="LID4096" smtClean="0"/>
              <a:t>06/08/2023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CE96-7814-4981-B463-156D9524B113}" type="slidenum">
              <a:rPr lang="LID4096" smtClean="0"/>
              <a:t>‹№›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94902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2937-10B9-46AE-89FA-208BF7540A08}" type="datetime1">
              <a:rPr lang="LID4096" smtClean="0"/>
              <a:t>06/08/2023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CE96-7814-4981-B463-156D9524B113}" type="slidenum">
              <a:rPr lang="LID4096" smtClean="0"/>
              <a:t>‹№›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48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9F09-AB2E-4E1C-B589-FA2A1E8AB5C9}" type="datetime1">
              <a:rPr lang="LID4096" smtClean="0"/>
              <a:t>06/08/2023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42739"/>
            <a:ext cx="463276" cy="404614"/>
          </a:xfrm>
        </p:spPr>
        <p:txBody>
          <a:bodyPr/>
          <a:lstStyle/>
          <a:p>
            <a:fld id="{0E5ECE96-7814-4981-B463-156D9524B113}" type="slidenum">
              <a:rPr lang="LID4096" smtClean="0"/>
              <a:t>‹№›</a:t>
            </a:fld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84708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23F700-AC0B-4DC1-8E0A-3A0BA77FC8E0}" type="datetime1">
              <a:rPr lang="LID4096" smtClean="0"/>
              <a:t>06/08/2023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5ECE96-7814-4981-B463-156D9524B113}" type="slidenum">
              <a:rPr lang="LID4096" smtClean="0"/>
              <a:t>‹№›</a:t>
            </a:fld>
            <a:endParaRPr lang="LID4096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258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892A16-963D-4F9E-A156-81726A88D452}" type="datetime1">
              <a:rPr lang="LID4096" smtClean="0"/>
              <a:t>06/08/2023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5ECE96-7814-4981-B463-156D9524B113}" type="slidenum">
              <a:rPr lang="LID4096" smtClean="0"/>
              <a:t>‹№›</a:t>
            </a:fld>
            <a:endParaRPr lang="LID4096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783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25083BF-66BB-45BB-B948-7B075CBB8860}" type="datetime1">
              <a:rPr lang="LID4096" smtClean="0"/>
              <a:t>06/08/2023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E5ECE96-7814-4981-B463-156D9524B113}" type="slidenum">
              <a:rPr lang="LID4096" smtClean="0"/>
              <a:t>‹№›</a:t>
            </a:fld>
            <a:endParaRPr lang="LID4096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16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4626FD-4DCB-46FD-A333-38D99D798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330774"/>
            <a:ext cx="8361229" cy="2098226"/>
          </a:xfrm>
        </p:spPr>
        <p:txBody>
          <a:bodyPr/>
          <a:lstStyle/>
          <a:p>
            <a:r>
              <a:rPr lang="uk-UA" dirty="0">
                <a:latin typeface="Gabriola" panose="04040605051002020D02" pitchFamily="82" charset="0"/>
              </a:rPr>
              <a:t>Регресійний Аналіз</a:t>
            </a:r>
            <a:endParaRPr lang="LID4096" dirty="0">
              <a:latin typeface="Gabriola" panose="04040605051002020D02" pitchFamily="8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B7B175-0027-438E-8CFF-3B6C19C26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3584804"/>
            <a:ext cx="6831673" cy="1086237"/>
          </a:xfrm>
        </p:spPr>
        <p:txBody>
          <a:bodyPr/>
          <a:lstStyle/>
          <a:p>
            <a:r>
              <a:rPr lang="uk-UA" dirty="0">
                <a:latin typeface="Gabriola" panose="04040605051002020D02" pitchFamily="82" charset="0"/>
              </a:rPr>
              <a:t>Лабораторна робота </a:t>
            </a:r>
            <a:r>
              <a:rPr lang="uk-UA" dirty="0" smtClean="0">
                <a:latin typeface="Gabriola" panose="04040605051002020D02" pitchFamily="82" charset="0"/>
              </a:rPr>
              <a:t>№</a:t>
            </a:r>
            <a:r>
              <a:rPr lang="en-US" dirty="0" smtClean="0">
                <a:latin typeface="Gabriola" panose="04040605051002020D02" pitchFamily="82" charset="0"/>
              </a:rPr>
              <a:t>3</a:t>
            </a:r>
            <a:endParaRPr lang="LID4096" dirty="0">
              <a:latin typeface="Gabriola" panose="04040605051002020D02" pitchFamily="8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12AD5BBB-249D-4645-82CB-8BB6339AEE4E}"/>
              </a:ext>
            </a:extLst>
          </p:cNvPr>
          <p:cNvSpPr txBox="1">
            <a:spLocks/>
          </p:cNvSpPr>
          <p:nvPr/>
        </p:nvSpPr>
        <p:spPr>
          <a:xfrm>
            <a:off x="7419975" y="3781425"/>
            <a:ext cx="3467100" cy="1990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dirty="0">
                <a:latin typeface="Gabriola" panose="04040605051002020D02" pitchFamily="82" charset="0"/>
              </a:rPr>
              <a:t>Виконали студенти КМ-01:</a:t>
            </a:r>
          </a:p>
          <a:p>
            <a:pPr algn="r"/>
            <a:r>
              <a:rPr lang="uk-UA" dirty="0">
                <a:latin typeface="Gabriola" panose="04040605051002020D02" pitchFamily="82" charset="0"/>
              </a:rPr>
              <a:t>Бабич Ірина</a:t>
            </a:r>
          </a:p>
          <a:p>
            <a:pPr algn="r"/>
            <a:r>
              <a:rPr lang="uk-UA" dirty="0">
                <a:latin typeface="Gabriola" panose="04040605051002020D02" pitchFamily="82" charset="0"/>
              </a:rPr>
              <a:t>Іваник Юрій</a:t>
            </a:r>
          </a:p>
          <a:p>
            <a:pPr algn="r"/>
            <a:r>
              <a:rPr lang="uk-UA" dirty="0" err="1">
                <a:latin typeface="Gabriola" panose="04040605051002020D02" pitchFamily="82" charset="0"/>
              </a:rPr>
              <a:t>Романецький</a:t>
            </a:r>
            <a:r>
              <a:rPr lang="uk-UA" dirty="0">
                <a:latin typeface="Gabriola" panose="04040605051002020D02" pitchFamily="82" charset="0"/>
              </a:rPr>
              <a:t> Микита</a:t>
            </a:r>
          </a:p>
          <a:p>
            <a:pPr algn="r"/>
            <a:r>
              <a:rPr lang="uk-UA" dirty="0">
                <a:latin typeface="Gabriola" panose="04040605051002020D02" pitchFamily="82" charset="0"/>
              </a:rPr>
              <a:t>Суховій Ігор</a:t>
            </a:r>
          </a:p>
          <a:p>
            <a:pPr algn="r"/>
            <a:r>
              <a:rPr lang="uk-UA" dirty="0" err="1">
                <a:latin typeface="Gabriola" panose="04040605051002020D02" pitchFamily="82" charset="0"/>
              </a:rPr>
              <a:t>Шолоп</a:t>
            </a:r>
            <a:r>
              <a:rPr lang="uk-UA" dirty="0">
                <a:latin typeface="Gabriola" panose="04040605051002020D02" pitchFamily="82" charset="0"/>
              </a:rPr>
              <a:t> Любомир</a:t>
            </a:r>
            <a:endParaRPr lang="LID4096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0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71BD0E-14E0-4D2D-8D26-4186C3B4E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8125"/>
            <a:ext cx="9601200" cy="752475"/>
          </a:xfrm>
        </p:spPr>
        <p:txBody>
          <a:bodyPr>
            <a:normAutofit/>
          </a:bodyPr>
          <a:lstStyle/>
          <a:p>
            <a:pPr algn="ctr"/>
            <a:r>
              <a:rPr lang="uk-UA" sz="3600" dirty="0">
                <a:latin typeface="Gabriola" panose="04040605051002020D02" pitchFamily="82" charset="0"/>
              </a:rPr>
              <a:t>Проста регресія. Довірчі інтервали</a:t>
            </a:r>
            <a:endParaRPr lang="LID4096" sz="3600" dirty="0">
              <a:latin typeface="Gabriola" panose="04040605051002020D02" pitchFamily="8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121CBC-D315-4755-8502-5AC120EC1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4810125"/>
            <a:ext cx="10353676" cy="1743074"/>
          </a:xfrm>
        </p:spPr>
        <p:txBody>
          <a:bodyPr>
            <a:normAutofit/>
          </a:bodyPr>
          <a:lstStyle/>
          <a:p>
            <a:pPr mar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uk-UA" sz="24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Довірчі інтервали для ціни в залежності від вікової групи</a:t>
            </a:r>
            <a:endParaRPr lang="uk-UA" sz="2400" dirty="0">
              <a:latin typeface="Gabriola" panose="04040605051002020D02" pitchFamily="82" charset="0"/>
            </a:endParaRPr>
          </a:p>
          <a:p>
            <a:pPr mar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uk-UA" sz="24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За основу тут візьмемо 18-29. Це означає, що вікова група 0-17 буде мати від’ємний коефіцієнт, а для решти груп коефіцієнт буде додатнім.</a:t>
            </a:r>
            <a:endParaRPr lang="uk-UA" sz="2400" b="0" dirty="0">
              <a:effectLst/>
              <a:latin typeface="Gabriola" panose="04040605051002020D02" pitchFamily="82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BC1497A0-90D6-485E-8D26-6602707C5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990600"/>
            <a:ext cx="6000750" cy="370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CE96-7814-4981-B463-156D9524B113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852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71BD0E-14E0-4D2D-8D26-4186C3B4E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8125"/>
            <a:ext cx="9601200" cy="752475"/>
          </a:xfrm>
        </p:spPr>
        <p:txBody>
          <a:bodyPr>
            <a:normAutofit/>
          </a:bodyPr>
          <a:lstStyle/>
          <a:p>
            <a:pPr algn="ctr"/>
            <a:r>
              <a:rPr lang="uk-UA" sz="3600" dirty="0">
                <a:latin typeface="Gabriola" panose="04040605051002020D02" pitchFamily="82" charset="0"/>
              </a:rPr>
              <a:t>Проста регресія. Довірчі інтервали</a:t>
            </a:r>
            <a:endParaRPr lang="LID4096" sz="3600" dirty="0">
              <a:latin typeface="Gabriola" panose="04040605051002020D02" pitchFamily="8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121CBC-D315-4755-8502-5AC120EC1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4810125"/>
            <a:ext cx="10353676" cy="1743074"/>
          </a:xfrm>
        </p:spPr>
        <p:txBody>
          <a:bodyPr>
            <a:normAutofit/>
          </a:bodyPr>
          <a:lstStyle/>
          <a:p>
            <a:pPr mar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uk-UA" sz="24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Довірчі інтервали для ціни в залежності від важкості хвороби</a:t>
            </a:r>
            <a:endParaRPr lang="uk-UA" sz="2400" b="0" dirty="0">
              <a:effectLst/>
              <a:latin typeface="Gabriola" panose="04040605051002020D02" pitchFamily="82" charset="0"/>
            </a:endParaRPr>
          </a:p>
          <a:p>
            <a:pPr mar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uk-UA" sz="24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Базова буде друга важкість, оскільки її найбільше. Отже перша важкість буде мати від'ємний коефіцієнт, 3 і 4 – додатній.</a:t>
            </a:r>
            <a:endParaRPr lang="uk-UA" sz="2400" b="0" dirty="0">
              <a:effectLst/>
              <a:latin typeface="Gabriola" panose="04040605051002020D02" pitchFamily="82" charset="0"/>
            </a:endParaRPr>
          </a:p>
          <a:p>
            <a:pPr marL="0" indent="0">
              <a:buNone/>
            </a:pPr>
            <a:endParaRPr lang="uk-UA" sz="2400" b="0" dirty="0">
              <a:effectLst/>
              <a:latin typeface="Gabriola" panose="04040605051002020D02" pitchFamily="82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235C289-9BCB-402E-9DFE-7212D0BD0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90599"/>
            <a:ext cx="6057900" cy="3742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CE96-7814-4981-B463-156D9524B113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120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71BD0E-14E0-4D2D-8D26-4186C3B4E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8125"/>
            <a:ext cx="9601200" cy="752475"/>
          </a:xfrm>
        </p:spPr>
        <p:txBody>
          <a:bodyPr>
            <a:normAutofit/>
          </a:bodyPr>
          <a:lstStyle/>
          <a:p>
            <a:pPr algn="ctr"/>
            <a:r>
              <a:rPr lang="uk-UA" sz="3600" dirty="0">
                <a:latin typeface="Gabriola" panose="04040605051002020D02" pitchFamily="82" charset="0"/>
              </a:rPr>
              <a:t>Проста регресія. Довірчі інтервали</a:t>
            </a:r>
            <a:endParaRPr lang="LID4096" sz="3600" dirty="0">
              <a:latin typeface="Gabriola" panose="04040605051002020D02" pitchFamily="8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121CBC-D315-4755-8502-5AC120EC1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4810125"/>
            <a:ext cx="10353676" cy="1743074"/>
          </a:xfrm>
        </p:spPr>
        <p:txBody>
          <a:bodyPr>
            <a:normAutofit/>
          </a:bodyPr>
          <a:lstStyle/>
          <a:p>
            <a:pPr mar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uk-UA" sz="2400" b="0" i="0" u="none" strike="noStrike" dirty="0" smtClean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Довірчі інтервали для ціни в залежності від раси</a:t>
            </a:r>
            <a:endParaRPr lang="uk-UA" sz="2400" b="0" dirty="0" smtClean="0">
              <a:effectLst/>
              <a:latin typeface="Gabriola" panose="04040605051002020D02" pitchFamily="82" charset="0"/>
            </a:endParaRPr>
          </a:p>
          <a:p>
            <a:pPr marL="0" indent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uk-UA" sz="2400" dirty="0">
                <a:solidFill>
                  <a:srgbClr val="000000"/>
                </a:solidFill>
                <a:latin typeface="Gabriola" panose="04040605051002020D02" pitchFamily="82" charset="0"/>
              </a:rPr>
              <a:t>Оскільки людей білої раси найбільше в лікарні, вони </a:t>
            </a:r>
            <a:r>
              <a:rPr lang="uk-UA" sz="2400" dirty="0" smtClean="0">
                <a:solidFill>
                  <a:srgbClr val="000000"/>
                </a:solidFill>
                <a:latin typeface="Gabriola" panose="04040605051002020D02" pitchFamily="82" charset="0"/>
              </a:rPr>
              <a:t>базові. Виходить, </a:t>
            </a:r>
            <a:r>
              <a:rPr lang="uk-UA" sz="2400" dirty="0">
                <a:solidFill>
                  <a:srgbClr val="000000"/>
                </a:solidFill>
                <a:latin typeface="Gabriola" panose="04040605051002020D02" pitchFamily="82" charset="0"/>
              </a:rPr>
              <a:t>що білі платять найменше, отже знак коефіцієнта в регресії для інших рас буде додатнім. Щодо абсолютного значення, то найбільше воно буде для </a:t>
            </a:r>
            <a:r>
              <a:rPr lang="uk-UA" sz="2400" dirty="0" err="1">
                <a:solidFill>
                  <a:srgbClr val="000000"/>
                </a:solidFill>
                <a:latin typeface="Gabriola" panose="04040605051002020D02" pitchFamily="82" charset="0"/>
              </a:rPr>
              <a:t>мультирас</a:t>
            </a:r>
            <a:r>
              <a:rPr lang="uk-UA" sz="2400" dirty="0">
                <a:solidFill>
                  <a:srgbClr val="000000"/>
                </a:solidFill>
                <a:latin typeface="Gabriola" panose="04040605051002020D02" pitchFamily="82" charset="0"/>
              </a:rPr>
              <a:t>.</a:t>
            </a:r>
            <a:endParaRPr lang="uk-UA" sz="2400" b="0" dirty="0">
              <a:effectLst/>
              <a:latin typeface="Gabriola" panose="04040605051002020D02" pitchFamily="82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825" y="1233829"/>
            <a:ext cx="5585990" cy="3447354"/>
          </a:xfrm>
          <a:prstGeom prst="rect">
            <a:avLst/>
          </a:prstGeom>
        </p:spPr>
      </p:pic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CE96-7814-4981-B463-156D9524B113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8991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4FA5B-DFD4-4BDD-BBEA-9868E94B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5350"/>
          </a:xfrm>
        </p:spPr>
        <p:txBody>
          <a:bodyPr/>
          <a:lstStyle/>
          <a:p>
            <a:pPr algn="ctr"/>
            <a:r>
              <a:rPr lang="uk-UA" dirty="0">
                <a:latin typeface="Gabriola" panose="04040605051002020D02" pitchFamily="82" charset="0"/>
              </a:rPr>
              <a:t>Гіпотези</a:t>
            </a:r>
            <a:endParaRPr lang="LID4096" dirty="0">
              <a:latin typeface="Gabriola" panose="04040605051002020D02" pitchFamily="8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B04D70-3590-487B-A812-35838C3F8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9225"/>
            <a:ext cx="9601200" cy="4448175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uk-UA" sz="24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Гіпотези, щодо знаків коефіцієнтів структурної моделі: </a:t>
            </a:r>
            <a:endParaRPr lang="uk-UA" sz="2400" b="0" dirty="0">
              <a:effectLst/>
              <a:latin typeface="Gabriola" panose="04040605051002020D02" pitchFamily="82" charset="0"/>
            </a:endParaRPr>
          </a:p>
          <a:p>
            <a:pPr lvl="1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uk-UA" sz="24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Коефіцієнт біля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Gender </a:t>
            </a:r>
            <a:r>
              <a:rPr lang="uk-UA" sz="24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додатній (якщо чоловік, то йому більше прийдеться заплатити) або дуже малий і незначний (подумати треба)</a:t>
            </a:r>
          </a:p>
          <a:p>
            <a:pPr lvl="1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uk-UA" sz="24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Коефіцієнт біля важкості хвороби додатній</a:t>
            </a:r>
          </a:p>
          <a:p>
            <a:pPr lvl="1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uk-UA" sz="24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Коефіцієнт біля ризику смерті буде додатнім</a:t>
            </a:r>
          </a:p>
          <a:p>
            <a:pPr lvl="1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uk-UA" sz="24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Коефіцієнт біля раси буде додатнім</a:t>
            </a:r>
          </a:p>
          <a:p>
            <a:pPr lvl="1" fontAlgn="base">
              <a:spcBef>
                <a:spcPts val="0"/>
              </a:spcBef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uk-UA" sz="24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Коефіцієнт біля вікової групи буде додатнім</a:t>
            </a:r>
          </a:p>
          <a:p>
            <a:endParaRPr lang="LID4096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CE96-7814-4981-B463-156D9524B113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030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D65400-9C22-4B88-AD98-C63B2BB3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3350"/>
            <a:ext cx="9601200" cy="857250"/>
          </a:xfrm>
        </p:spPr>
        <p:txBody>
          <a:bodyPr/>
          <a:lstStyle/>
          <a:p>
            <a:pPr algn="ctr"/>
            <a:r>
              <a:rPr lang="uk-UA" dirty="0">
                <a:latin typeface="Gabriola" panose="04040605051002020D02" pitchFamily="82" charset="0"/>
              </a:rPr>
              <a:t>Вплив контрольних змінних</a:t>
            </a:r>
            <a:endParaRPr lang="LID4096" dirty="0">
              <a:latin typeface="Gabriola" panose="04040605051002020D02" pitchFamily="82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0A9AF6F-5346-40F4-99A2-1AD3B1A5F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786535"/>
            <a:ext cx="3186112" cy="580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5F09C560-06D5-4A2D-91AB-DCC228B45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887" y="808130"/>
            <a:ext cx="3071812" cy="578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Місце для номера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CE96-7814-4981-B463-156D9524B113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5249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682B9C-3EA9-4984-9B40-65602380E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85725"/>
            <a:ext cx="9601200" cy="723900"/>
          </a:xfrm>
        </p:spPr>
        <p:txBody>
          <a:bodyPr>
            <a:normAutofit/>
          </a:bodyPr>
          <a:lstStyle/>
          <a:p>
            <a:pPr algn="ctr"/>
            <a:r>
              <a:rPr lang="uk-UA" sz="4000" dirty="0">
                <a:latin typeface="Gabriola" panose="04040605051002020D02" pitchFamily="82" charset="0"/>
              </a:rPr>
              <a:t>Вплив контрольних змінних</a:t>
            </a:r>
            <a:endParaRPr lang="LID4096" sz="4000" dirty="0">
              <a:latin typeface="Gabriola" panose="04040605051002020D02" pitchFamily="8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5F0F92-1E06-4074-BEBA-78979B617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524" y="5267325"/>
            <a:ext cx="10258425" cy="13716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uk-UA" sz="2600" dirty="0">
                <a:latin typeface="Gabriola" panose="04040605051002020D02" pitchFamily="82" charset="0"/>
              </a:rPr>
              <a:t>Отримали, що довжина перебування ще більше впливає на ціну, ніж було спочатку</a:t>
            </a:r>
          </a:p>
          <a:p>
            <a:pPr marL="0" indent="0" algn="ctr">
              <a:buNone/>
            </a:pPr>
            <a:r>
              <a:rPr lang="uk-UA" sz="2600" dirty="0">
                <a:latin typeface="Gabriola" panose="04040605051002020D02" pitchFamily="82" charset="0"/>
              </a:rPr>
              <a:t>Після цього ми вирішили перевірити вплив статі та помітили, що це ніяк не впливає на значення коефіцієнту при довжині перебування. Можемо зробити висновок, що стать не впливає на ціну, отже в подальших моделях її використовувати не будемо</a:t>
            </a:r>
          </a:p>
          <a:p>
            <a:endParaRPr lang="LID4096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A49EE99-93E2-4DD2-BA01-1B65FADB0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6" y="809625"/>
            <a:ext cx="4414839" cy="431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CE96-7814-4981-B463-156D9524B113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403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682B9C-3EA9-4984-9B40-65602380E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85725"/>
            <a:ext cx="9601200" cy="723900"/>
          </a:xfrm>
        </p:spPr>
        <p:txBody>
          <a:bodyPr>
            <a:normAutofit/>
          </a:bodyPr>
          <a:lstStyle/>
          <a:p>
            <a:pPr algn="ctr"/>
            <a:r>
              <a:rPr lang="uk-UA" sz="4000" dirty="0">
                <a:latin typeface="Gabriola" panose="04040605051002020D02" pitchFamily="82" charset="0"/>
              </a:rPr>
              <a:t>Вплив контрольних змінних</a:t>
            </a:r>
            <a:endParaRPr lang="LID4096" sz="4000" dirty="0">
              <a:latin typeface="Gabriola" panose="04040605051002020D02" pitchFamily="8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5F0F92-1E06-4074-BEBA-78979B617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3486" y="1599205"/>
            <a:ext cx="2734315" cy="49720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uk-UA" sz="2400" b="0" i="0" u="none" strike="noStrike" dirty="0" smtClean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У першій моделі додаємо вікові групи</a:t>
            </a:r>
          </a:p>
          <a:p>
            <a:pPr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uk-UA" sz="2400" b="0" i="0" u="none" strike="noStrike" dirty="0" smtClean="0">
              <a:solidFill>
                <a:srgbClr val="000000"/>
              </a:solidFill>
              <a:effectLst/>
              <a:latin typeface="Gabriola" panose="04040605051002020D02" pitchFamily="82" charset="0"/>
            </a:endParaRPr>
          </a:p>
          <a:p>
            <a:pPr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rgbClr val="000000"/>
                </a:solidFill>
                <a:latin typeface="Gabriola" panose="04040605051002020D02" pitchFamily="82" charset="0"/>
              </a:rPr>
              <a:t>У</a:t>
            </a:r>
            <a:r>
              <a:rPr lang="uk-UA" sz="2400" b="0" i="0" u="none" strike="noStrike" dirty="0" smtClean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другій – раси</a:t>
            </a:r>
          </a:p>
          <a:p>
            <a:pPr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uk-UA" sz="2400" b="0" i="0" u="none" strike="noStrike" dirty="0" smtClean="0">
              <a:solidFill>
                <a:srgbClr val="000000"/>
              </a:solidFill>
              <a:effectLst/>
              <a:latin typeface="Gabriola" panose="04040605051002020D02" pitchFamily="82" charset="0"/>
            </a:endParaRPr>
          </a:p>
          <a:p>
            <a:pPr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rgbClr val="000000"/>
                </a:solidFill>
                <a:latin typeface="Gabriola" panose="04040605051002020D02" pitchFamily="82" charset="0"/>
              </a:rPr>
              <a:t>У</a:t>
            </a:r>
            <a:r>
              <a:rPr lang="uk-UA" sz="2400" b="0" i="0" u="none" strike="noStrike" dirty="0" smtClean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</a:t>
            </a:r>
            <a:r>
              <a:rPr lang="uk-UA" sz="2400" dirty="0">
                <a:solidFill>
                  <a:srgbClr val="000000"/>
                </a:solidFill>
                <a:latin typeface="Gabriola" panose="04040605051002020D02" pitchFamily="82" charset="0"/>
              </a:rPr>
              <a:t>третій – </a:t>
            </a:r>
            <a:r>
              <a:rPr lang="uk-UA" sz="2400" dirty="0" smtClean="0">
                <a:solidFill>
                  <a:srgbClr val="000000"/>
                </a:solidFill>
                <a:latin typeface="Gabriola" panose="04040605051002020D02" pitchFamily="82" charset="0"/>
              </a:rPr>
              <a:t> додаємо ризик смертності та важкість хвороби</a:t>
            </a:r>
            <a:endParaRPr lang="uk-UA" sz="2400" b="0" dirty="0">
              <a:effectLst/>
              <a:latin typeface="Gabriola" panose="04040605051002020D02" pitchFamily="8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LID4096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CE96-7814-4981-B463-156D9524B113}" type="slidenum">
              <a:rPr lang="LID4096" smtClean="0"/>
              <a:t>16</a:t>
            </a:fld>
            <a:endParaRPr lang="LID4096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627" y="661950"/>
            <a:ext cx="3282288" cy="599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7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E7C34C-4F4C-4E86-92AB-C42E42E5F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3826"/>
            <a:ext cx="9601200" cy="866774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>
                <a:latin typeface="Gabriola" panose="04040605051002020D02" pitchFamily="82" charset="0"/>
              </a:rPr>
              <a:t>Дослідження значущості </a:t>
            </a:r>
            <a:r>
              <a:rPr lang="uk-UA" dirty="0" smtClean="0">
                <a:latin typeface="Gabriola" panose="04040605051002020D02" pitchFamily="82" charset="0"/>
              </a:rPr>
              <a:t>груп коефіцієнтів віку та раси</a:t>
            </a:r>
            <a:endParaRPr lang="LID4096" dirty="0">
              <a:latin typeface="Gabriola" panose="04040605051002020D02" pitchFamily="82" charset="0"/>
            </a:endParaRPr>
          </a:p>
        </p:txBody>
      </p:sp>
      <p:sp>
        <p:nvSpPr>
          <p:cNvPr id="10" name="Місце для номера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CE96-7814-4981-B463-156D9524B113}" type="slidenum">
              <a:rPr lang="LID4096" smtClean="0"/>
              <a:t>17</a:t>
            </a:fld>
            <a:endParaRPr lang="LID4096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866" y="1277203"/>
            <a:ext cx="4810830" cy="463686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039" y="1277203"/>
            <a:ext cx="5087866" cy="463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6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ADCFD-F012-46EC-9274-FEEE4D5E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2876"/>
            <a:ext cx="9601200" cy="7429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uk-UA" sz="4400" dirty="0" smtClean="0">
                <a:latin typeface="Gabriola" panose="04040605051002020D02" pitchFamily="82" charset="0"/>
              </a:rPr>
              <a:t>Дослідимо мультиколінеарність</a:t>
            </a:r>
            <a:endParaRPr lang="LID4096" sz="4400" dirty="0">
              <a:latin typeface="Gabriola" panose="04040605051002020D02" pitchFamily="82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D416942-09C5-4148-B4C3-7F21B3F87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96" y="885826"/>
            <a:ext cx="6893607" cy="579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Місце для номера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CE96-7814-4981-B463-156D9524B113}" type="slidenum">
              <a:rPr lang="LID4096" smtClean="0"/>
              <a:t>18</a:t>
            </a:fld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7718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10E36D-AAA6-44E3-9B56-A92DFF14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922" y="359819"/>
            <a:ext cx="11184340" cy="74295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FC000"/>
                </a:solidFill>
                <a:latin typeface="Gabriola" panose="04040605051002020D02" pitchFamily="82" charset="0"/>
              </a:rPr>
              <a:t>Length.of.Stay</a:t>
            </a:r>
            <a:r>
              <a:rPr lang="en-US" sz="3600" dirty="0" smtClean="0">
                <a:latin typeface="Gabriola" panose="04040605051002020D02" pitchFamily="82" charset="0"/>
              </a:rPr>
              <a:t> vs </a:t>
            </a:r>
            <a:r>
              <a:rPr lang="en-US" sz="3600" dirty="0" smtClean="0">
                <a:solidFill>
                  <a:srgbClr val="00B050"/>
                </a:solidFill>
                <a:latin typeface="Gabriola" panose="04040605051002020D02" pitchFamily="82" charset="0"/>
              </a:rPr>
              <a:t>ln(Length.of.Stay)</a:t>
            </a:r>
            <a:r>
              <a:rPr lang="uk-UA" sz="3600" dirty="0" smtClean="0">
                <a:solidFill>
                  <a:srgbClr val="00B050"/>
                </a:solidFill>
                <a:latin typeface="Gabriola" panose="04040605051002020D02" pitchFamily="82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Gabriola" panose="04040605051002020D02" pitchFamily="82" charset="0"/>
              </a:rPr>
              <a:t>vs </a:t>
            </a:r>
            <a:r>
              <a:rPr lang="en-US" sz="3600" dirty="0" smtClean="0">
                <a:solidFill>
                  <a:srgbClr val="0070C0"/>
                </a:solidFill>
                <a:latin typeface="Gabriola" panose="04040605051002020D02" pitchFamily="82" charset="0"/>
              </a:rPr>
              <a:t>Length.of.Stay^2</a:t>
            </a:r>
            <a:r>
              <a:rPr lang="uk-UA" sz="3600" dirty="0" smtClean="0">
                <a:solidFill>
                  <a:srgbClr val="0070C0"/>
                </a:solidFill>
                <a:latin typeface="Gabriola" panose="04040605051002020D02" pitchFamily="82" charset="0"/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vs </a:t>
            </a:r>
            <a:r>
              <a:rPr lang="en-US" sz="3600" dirty="0" smtClean="0">
                <a:solidFill>
                  <a:srgbClr val="FF0000"/>
                </a:solidFill>
                <a:latin typeface="Gabriola" panose="04040605051002020D02" pitchFamily="82" charset="0"/>
              </a:rPr>
              <a:t>ln(Length.of.Stay)^2</a:t>
            </a:r>
            <a:endParaRPr lang="LID4096" sz="3600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3" name="Місце для номера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CE96-7814-4981-B463-156D9524B113}" type="slidenum">
              <a:rPr lang="LID4096" smtClean="0"/>
              <a:t>19</a:t>
            </a:fld>
            <a:endParaRPr lang="LID4096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943" y="1233701"/>
            <a:ext cx="7841549" cy="490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4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F9CEF-D327-466D-A5E3-A5D70E6FE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2950"/>
          </a:xfrm>
        </p:spPr>
        <p:txBody>
          <a:bodyPr>
            <a:noAutofit/>
          </a:bodyPr>
          <a:lstStyle/>
          <a:p>
            <a:pPr algn="ctr"/>
            <a:r>
              <a:rPr lang="uk-UA" sz="5400" dirty="0">
                <a:latin typeface="Gabriola" panose="04040605051002020D02" pitchFamily="82" charset="0"/>
              </a:rPr>
              <a:t>Мотивація проведення дослідження</a:t>
            </a:r>
            <a:endParaRPr lang="LID4096" sz="5400" dirty="0">
              <a:latin typeface="Gabriola" panose="04040605051002020D02" pitchFamily="8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01494B-7D64-4C5D-BA1F-0D2AD4173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1625"/>
            <a:ext cx="9601200" cy="4110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800" i="0" dirty="0">
                <a:solidFill>
                  <a:schemeClr val="tx1"/>
                </a:solidFill>
                <a:effectLst/>
                <a:latin typeface="Gabriola" panose="04040605051002020D02" pitchFamily="82" charset="0"/>
              </a:rPr>
              <a:t>Дослідити наступні змінні на вплив вартості оплати (</a:t>
            </a:r>
            <a:r>
              <a:rPr lang="en-US" sz="2800" i="0" dirty="0">
                <a:solidFill>
                  <a:schemeClr val="tx1"/>
                </a:solidFill>
                <a:effectLst/>
                <a:latin typeface="Gabriola" panose="04040605051002020D02" pitchFamily="82" charset="0"/>
              </a:rPr>
              <a:t>Total.Charges):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uk-UA" sz="2800" i="0" dirty="0">
                <a:solidFill>
                  <a:schemeClr val="tx1"/>
                </a:solidFill>
                <a:effectLst/>
                <a:latin typeface="Gabriola" panose="04040605051002020D02" pitchFamily="82" charset="0"/>
              </a:rPr>
              <a:t>довжина перебування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uk-UA" sz="2800" i="0" dirty="0">
                <a:solidFill>
                  <a:schemeClr val="tx1"/>
                </a:solidFill>
                <a:effectLst/>
                <a:latin typeface="Gabriola" panose="04040605051002020D02" pitchFamily="82" charset="0"/>
              </a:rPr>
              <a:t>стать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uk-UA" sz="2800" i="0" dirty="0">
                <a:solidFill>
                  <a:schemeClr val="tx1"/>
                </a:solidFill>
                <a:effectLst/>
                <a:latin typeface="Gabriola" panose="04040605051002020D02" pitchFamily="82" charset="0"/>
              </a:rPr>
              <a:t>раса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uk-UA" sz="2800" i="0" dirty="0">
                <a:solidFill>
                  <a:schemeClr val="tx1"/>
                </a:solidFill>
                <a:effectLst/>
                <a:latin typeface="Gabriola" panose="04040605051002020D02" pitchFamily="82" charset="0"/>
              </a:rPr>
              <a:t>вік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uk-UA" sz="2800" i="0" dirty="0">
                <a:solidFill>
                  <a:schemeClr val="tx1"/>
                </a:solidFill>
                <a:effectLst/>
                <a:latin typeface="Gabriola" panose="04040605051002020D02" pitchFamily="82" charset="0"/>
              </a:rPr>
              <a:t>важкість захворювання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uk-UA" sz="2800" i="0" dirty="0">
                <a:solidFill>
                  <a:schemeClr val="tx1"/>
                </a:solidFill>
                <a:effectLst/>
                <a:latin typeface="Gabriola" panose="04040605051002020D02" pitchFamily="82" charset="0"/>
              </a:rPr>
              <a:t>ризик смертності</a:t>
            </a:r>
          </a:p>
          <a:p>
            <a:pPr marL="400050" indent="-400050">
              <a:buFont typeface="+mj-lt"/>
              <a:buAutoNum type="romanUcPeriod"/>
            </a:pPr>
            <a:endParaRPr lang="uk-UA" sz="2000" i="0" dirty="0">
              <a:solidFill>
                <a:schemeClr val="tx1"/>
              </a:solidFill>
              <a:effectLst/>
              <a:latin typeface="Gabriola" panose="04040605051002020D02" pitchFamily="82" charset="0"/>
            </a:endParaRPr>
          </a:p>
          <a:p>
            <a:endParaRPr lang="LID4096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F4423A-1C44-418C-B94A-48F3A484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33A7-177E-4DBE-B0C2-2145E70A43E9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569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73849" y="354842"/>
            <a:ext cx="2504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B050"/>
                </a:solidFill>
                <a:latin typeface="Gabriola" panose="04040605051002020D02" pitchFamily="82" charset="0"/>
                <a:cs typeface="Helvetica" panose="020B0604020202020204" pitchFamily="34" charset="0"/>
              </a:rPr>
              <a:t>l</a:t>
            </a:r>
            <a:r>
              <a:rPr lang="en-US" sz="3000" dirty="0" smtClean="0">
                <a:solidFill>
                  <a:srgbClr val="00B050"/>
                </a:solidFill>
                <a:latin typeface="Gabriola" panose="04040605051002020D02" pitchFamily="82" charset="0"/>
                <a:cs typeface="Helvetica" panose="020B0604020202020204" pitchFamily="34" charset="0"/>
              </a:rPr>
              <a:t>n(Length.of.Stay)</a:t>
            </a:r>
            <a:endParaRPr lang="uk-UA" sz="3000" dirty="0">
              <a:solidFill>
                <a:srgbClr val="00B050"/>
              </a:solidFill>
              <a:latin typeface="Gabriola" panose="04040605051002020D02" pitchFamily="82" charset="0"/>
              <a:cs typeface="Helvetica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89452" y="354842"/>
            <a:ext cx="2504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0070C0"/>
                </a:solidFill>
                <a:latin typeface="Gabriola" panose="04040605051002020D02" pitchFamily="82" charset="0"/>
                <a:cs typeface="Helvetica" panose="020B0604020202020204" pitchFamily="34" charset="0"/>
              </a:rPr>
              <a:t>Length.of.Stay^2</a:t>
            </a:r>
            <a:endParaRPr lang="uk-UA" sz="3000" dirty="0">
              <a:solidFill>
                <a:srgbClr val="0070C0"/>
              </a:solidFill>
              <a:latin typeface="Gabriola" panose="04040605051002020D02" pitchFamily="82" charset="0"/>
              <a:cs typeface="Helvetica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71989" y="354842"/>
            <a:ext cx="26441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  <a:latin typeface="Gabriola" panose="04040605051002020D02" pitchFamily="82" charset="0"/>
                <a:cs typeface="Helvetica" panose="020B0604020202020204" pitchFamily="34" charset="0"/>
              </a:rPr>
              <a:t>ln(Length.of.Stay)^2</a:t>
            </a:r>
            <a:endParaRPr lang="uk-UA" sz="3000" dirty="0">
              <a:solidFill>
                <a:srgbClr val="FF0000"/>
              </a:solidFill>
              <a:latin typeface="Gabriola" panose="04040605051002020D02" pitchFamily="82" charset="0"/>
              <a:cs typeface="Helvetica" panose="020B0604020202020204" pitchFamily="34" charset="0"/>
            </a:endParaRPr>
          </a:p>
        </p:txBody>
      </p:sp>
      <p:sp>
        <p:nvSpPr>
          <p:cNvPr id="11" name="Місце для номера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CE96-7814-4981-B463-156D9524B113}" type="slidenum">
              <a:rPr lang="LID4096" smtClean="0"/>
              <a:t>20</a:t>
            </a:fld>
            <a:endParaRPr lang="LID4096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849" y="1021946"/>
            <a:ext cx="3000456" cy="543144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206" y="1021946"/>
            <a:ext cx="2640611" cy="538086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1989" y="1021946"/>
            <a:ext cx="2644112" cy="536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3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CE96-7814-4981-B463-156D9524B113}" type="slidenum">
              <a:rPr lang="LID4096" smtClean="0"/>
              <a:t>21</a:t>
            </a:fld>
            <a:endParaRPr lang="LID4096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012" y="1060449"/>
            <a:ext cx="6560950" cy="53929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00304" y="378836"/>
            <a:ext cx="2504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B050"/>
                </a:solidFill>
                <a:latin typeface="Gabriola" panose="04040605051002020D02" pitchFamily="82" charset="0"/>
                <a:cs typeface="Helvetica" panose="020B0604020202020204" pitchFamily="34" charset="0"/>
              </a:rPr>
              <a:t>l</a:t>
            </a:r>
            <a:r>
              <a:rPr lang="en-US" sz="3000" dirty="0" smtClean="0">
                <a:solidFill>
                  <a:srgbClr val="00B050"/>
                </a:solidFill>
                <a:latin typeface="Gabriola" panose="04040605051002020D02" pitchFamily="82" charset="0"/>
                <a:cs typeface="Helvetica" panose="020B0604020202020204" pitchFamily="34" charset="0"/>
              </a:rPr>
              <a:t>n(Length.of.Stay)</a:t>
            </a:r>
            <a:endParaRPr lang="uk-UA" sz="3000" dirty="0">
              <a:solidFill>
                <a:srgbClr val="00B050"/>
              </a:solidFill>
              <a:latin typeface="Gabriola" panose="04040605051002020D02" pitchFamily="82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1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CE96-7814-4981-B463-156D9524B113}" type="slidenum">
              <a:rPr lang="LID4096" smtClean="0"/>
              <a:t>22</a:t>
            </a:fld>
            <a:endParaRPr lang="LID4096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041" y="962378"/>
            <a:ext cx="6344632" cy="53929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48237" y="269367"/>
            <a:ext cx="2504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0070C0"/>
                </a:solidFill>
                <a:latin typeface="Gabriola" panose="04040605051002020D02" pitchFamily="82" charset="0"/>
                <a:cs typeface="Helvetica" panose="020B0604020202020204" pitchFamily="34" charset="0"/>
              </a:rPr>
              <a:t>Length.of.Stay^2</a:t>
            </a:r>
            <a:endParaRPr lang="uk-UA" sz="3000" dirty="0">
              <a:solidFill>
                <a:srgbClr val="0070C0"/>
              </a:solidFill>
              <a:latin typeface="Gabriola" panose="04040605051002020D02" pitchFamily="82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90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CE96-7814-4981-B463-156D9524B113}" type="slidenum">
              <a:rPr lang="LID4096" smtClean="0"/>
              <a:t>23</a:t>
            </a:fld>
            <a:endParaRPr lang="LID4096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251" y="928259"/>
            <a:ext cx="6262770" cy="53929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49580" y="251432"/>
            <a:ext cx="26441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  <a:latin typeface="Gabriola" panose="04040605051002020D02" pitchFamily="82" charset="0"/>
                <a:cs typeface="Helvetica" panose="020B0604020202020204" pitchFamily="34" charset="0"/>
              </a:rPr>
              <a:t>ln(Length.of.Stay)^2</a:t>
            </a:r>
            <a:endParaRPr lang="uk-UA" sz="3000" dirty="0">
              <a:solidFill>
                <a:srgbClr val="FF0000"/>
              </a:solidFill>
              <a:latin typeface="Gabriola" panose="04040605051002020D02" pitchFamily="82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87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CE96-7814-4981-B463-156D9524B113}" type="slidenum">
              <a:rPr lang="LID4096" smtClean="0"/>
              <a:t>24</a:t>
            </a:fld>
            <a:endParaRPr lang="LID4096" dirty="0"/>
          </a:p>
        </p:txBody>
      </p:sp>
      <p:sp>
        <p:nvSpPr>
          <p:cNvPr id="3" name="TextBox 2"/>
          <p:cNvSpPr txBox="1"/>
          <p:nvPr/>
        </p:nvSpPr>
        <p:spPr>
          <a:xfrm>
            <a:off x="5093923" y="832720"/>
            <a:ext cx="2265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 smtClean="0">
                <a:latin typeface="Gabriola" panose="04040605051002020D02" pitchFamily="82" charset="0"/>
              </a:rPr>
              <a:t>Висновки</a:t>
            </a:r>
            <a:endParaRPr lang="uk-UA" sz="4800" dirty="0">
              <a:latin typeface="Gabriola" panose="04040605051002020D02" pitchFamily="82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1077375" y="2301088"/>
            <a:ext cx="7562455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uk-UA" dirty="0" smtClean="0"/>
              <a:t>Ура, ми встигли!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uk-UA" dirty="0" smtClean="0"/>
              <a:t>Було досліджено чи існує вплив факторів на змінну </a:t>
            </a:r>
            <a:r>
              <a:rPr lang="en-US" dirty="0" smtClean="0"/>
              <a:t>Total.Charges</a:t>
            </a:r>
            <a:endParaRPr lang="uk-UA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uk-UA" dirty="0" smtClean="0"/>
              <a:t>Була розроблена модель з контрольними змінними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uk-UA" dirty="0" smtClean="0"/>
              <a:t>Було застосовано логарифмування та використані поліноми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uk-UA" dirty="0" smtClean="0"/>
              <a:t>Було визначено, що ціна пов’язана з: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uk-UA" dirty="0" smtClean="0"/>
              <a:t>Довжиною перебування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uk-UA" dirty="0" smtClean="0"/>
              <a:t>Віком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uk-UA" dirty="0" smtClean="0"/>
              <a:t>Расою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uk-UA" dirty="0" smtClean="0"/>
              <a:t>Важкістю захворювання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uk-UA" dirty="0" smtClean="0"/>
              <a:t>Ризиком смертності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1164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A1926-5DA0-4B4C-B856-FC47BAAE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76250"/>
            <a:ext cx="9601200" cy="790575"/>
          </a:xfrm>
        </p:spPr>
        <p:txBody>
          <a:bodyPr>
            <a:noAutofit/>
          </a:bodyPr>
          <a:lstStyle/>
          <a:p>
            <a:pPr algn="ctr"/>
            <a:r>
              <a:rPr lang="uk-UA" sz="4800" dirty="0">
                <a:latin typeface="Gabriola" panose="04040605051002020D02" pitchFamily="82" charset="0"/>
              </a:rPr>
              <a:t>Опис даних</a:t>
            </a:r>
            <a:endParaRPr lang="LID4096" sz="4800" dirty="0">
              <a:latin typeface="Gabriola" panose="04040605051002020D02" pitchFamily="8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B0EE95-7C9B-4474-A58D-AE41F5061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66825"/>
            <a:ext cx="9601200" cy="52197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uk-UA" sz="2200" dirty="0">
                <a:solidFill>
                  <a:schemeClr val="tx1"/>
                </a:solidFill>
                <a:latin typeface="Gabriola" panose="04040605051002020D02" pitchFamily="82" charset="0"/>
              </a:rPr>
              <a:t>Обраний </a:t>
            </a:r>
            <a:r>
              <a:rPr lang="uk-UA" sz="2200" dirty="0" err="1">
                <a:solidFill>
                  <a:schemeClr val="tx1"/>
                </a:solidFill>
                <a:latin typeface="Gabriola" panose="04040605051002020D02" pitchFamily="82" charset="0"/>
              </a:rPr>
              <a:t>датасет</a:t>
            </a:r>
            <a:r>
              <a:rPr lang="uk-UA" sz="2200" dirty="0">
                <a:solidFill>
                  <a:schemeClr val="tx1"/>
                </a:solidFill>
                <a:latin typeface="Gabriola" panose="04040605051002020D02" pitchFamily="82" charset="0"/>
              </a:rPr>
              <a:t> містить дані щодо </a:t>
            </a:r>
            <a:r>
              <a:rPr lang="uk-UA" sz="22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надання лікарських послуг пацієнтам у штаті </a:t>
            </a:r>
            <a:r>
              <a:rPr lang="ru-RU" sz="22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Нью-Йорк </a:t>
            </a:r>
            <a:r>
              <a:rPr lang="ru-RU" sz="2200" dirty="0">
                <a:solidFill>
                  <a:schemeClr val="tx1"/>
                </a:solidFill>
                <a:latin typeface="Gabriola" panose="04040605051002020D02" pitchFamily="82" charset="0"/>
              </a:rPr>
              <a:t>за 2015 </a:t>
            </a:r>
            <a:r>
              <a:rPr lang="uk-UA" sz="22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рік.</a:t>
            </a:r>
            <a:endParaRPr lang="uk-UA" sz="2200" dirty="0">
              <a:solidFill>
                <a:schemeClr val="tx1"/>
              </a:solidFill>
              <a:latin typeface="Gabriola" panose="04040605051002020D02" pitchFamily="8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uk-UA" sz="2200" dirty="0">
                <a:solidFill>
                  <a:schemeClr val="tx1"/>
                </a:solidFill>
                <a:latin typeface="Gabriola" panose="04040605051002020D02" pitchFamily="82" charset="0"/>
              </a:rPr>
              <a:t>Він не містить даних, які би могли вказувати на причетність  до них окремих осіб. </a:t>
            </a:r>
            <a:r>
              <a:rPr lang="uk-UA" sz="22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Також, з цього </a:t>
            </a:r>
            <a:r>
              <a:rPr lang="ru-RU" sz="22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файлу </a:t>
            </a:r>
            <a:r>
              <a:rPr lang="uk-UA" sz="22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було виключено вторинні діагнози та процедури, а також коди оплати послуг</a:t>
            </a:r>
            <a:r>
              <a:rPr lang="ru-RU" sz="22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. </a:t>
            </a:r>
            <a:r>
              <a:rPr lang="ru-RU" sz="2200" dirty="0">
                <a:solidFill>
                  <a:schemeClr val="tx1"/>
                </a:solidFill>
                <a:latin typeface="Gabriola" panose="04040605051002020D02" pitchFamily="82" charset="0"/>
              </a:rPr>
              <a:t>Один рядок </a:t>
            </a:r>
            <a:r>
              <a:rPr lang="uk-UA" sz="22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відповідає інформації про рівно 1 клінічний випадок</a:t>
            </a:r>
            <a:r>
              <a:rPr lang="ru-RU" sz="22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.</a:t>
            </a:r>
            <a:endParaRPr lang="ru-RU" sz="2200" dirty="0">
              <a:solidFill>
                <a:schemeClr val="tx1"/>
              </a:solidFill>
              <a:latin typeface="Gabriola" panose="04040605051002020D02" pitchFamily="8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200" dirty="0" err="1">
                <a:solidFill>
                  <a:schemeClr val="tx1"/>
                </a:solidFill>
                <a:latin typeface="Gabriola" panose="04040605051002020D02" pitchFamily="82" charset="0"/>
              </a:rPr>
              <a:t>Датасет</a:t>
            </a:r>
            <a:r>
              <a:rPr lang="ru-RU" sz="2200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ru-RU" sz="2200" dirty="0" err="1">
                <a:solidFill>
                  <a:schemeClr val="tx1"/>
                </a:solidFill>
                <a:latin typeface="Gabriola" panose="04040605051002020D02" pitchFamily="82" charset="0"/>
              </a:rPr>
              <a:t>після</a:t>
            </a:r>
            <a:r>
              <a:rPr lang="ru-RU" sz="2200" dirty="0">
                <a:solidFill>
                  <a:schemeClr val="tx1"/>
                </a:solidFill>
                <a:latin typeface="Gabriola" panose="04040605051002020D02" pitchFamily="82" charset="0"/>
              </a:rPr>
              <a:t> очистки </a:t>
            </a:r>
            <a:r>
              <a:rPr lang="ru-RU" sz="2200" dirty="0" err="1">
                <a:solidFill>
                  <a:schemeClr val="tx1"/>
                </a:solidFill>
                <a:latin typeface="Gabriola" panose="04040605051002020D02" pitchFamily="82" charset="0"/>
              </a:rPr>
              <a:t>містить</a:t>
            </a:r>
            <a:r>
              <a:rPr lang="ru-RU" sz="2200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ru-UA" sz="20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2342182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</a:t>
            </a:r>
            <a:r>
              <a:rPr lang="ru-RU" sz="2000" b="0" i="0" u="none" strike="noStrike" dirty="0" err="1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записів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та 33 </a:t>
            </a:r>
            <a:r>
              <a:rPr lang="ru-RU" sz="2000" b="0" i="0" u="none" strike="noStrike" dirty="0" err="1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змінних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.</a:t>
            </a:r>
            <a:endParaRPr lang="ru-RU" sz="2200" dirty="0">
              <a:solidFill>
                <a:schemeClr val="tx1"/>
              </a:solidFill>
              <a:latin typeface="Gabriola" panose="04040605051002020D02" pitchFamily="8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200" dirty="0" err="1">
                <a:solidFill>
                  <a:schemeClr val="tx1"/>
                </a:solidFill>
                <a:latin typeface="Gabriola" panose="04040605051002020D02" pitchFamily="82" charset="0"/>
              </a:rPr>
              <a:t>Вік</a:t>
            </a:r>
            <a:r>
              <a:rPr lang="ru-RU" sz="2200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ru-RU" sz="2200" dirty="0" err="1">
                <a:solidFill>
                  <a:schemeClr val="tx1"/>
                </a:solidFill>
                <a:latin typeface="Gabriola" panose="04040605051002020D02" pitchFamily="82" charset="0"/>
              </a:rPr>
              <a:t>пацієнтів</a:t>
            </a:r>
            <a:r>
              <a:rPr lang="ru-RU" sz="2200" dirty="0">
                <a:solidFill>
                  <a:schemeClr val="tx1"/>
                </a:solidFill>
                <a:latin typeface="Gabriola" panose="04040605051002020D02" pitchFamily="82" charset="0"/>
              </a:rPr>
              <a:t> представлений у таких </a:t>
            </a:r>
            <a:r>
              <a:rPr lang="ru-RU" sz="2200" dirty="0" err="1">
                <a:solidFill>
                  <a:schemeClr val="tx1"/>
                </a:solidFill>
                <a:latin typeface="Gabriola" panose="04040605051002020D02" pitchFamily="82" charset="0"/>
              </a:rPr>
              <a:t>вікових</a:t>
            </a:r>
            <a:r>
              <a:rPr lang="ru-RU" sz="2200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ru-RU" sz="2200" dirty="0" err="1">
                <a:solidFill>
                  <a:schemeClr val="tx1"/>
                </a:solidFill>
                <a:latin typeface="Gabriola" panose="04040605051002020D02" pitchFamily="82" charset="0"/>
              </a:rPr>
              <a:t>групах</a:t>
            </a:r>
            <a:r>
              <a:rPr lang="ru-RU" sz="2200" dirty="0">
                <a:solidFill>
                  <a:schemeClr val="tx1"/>
                </a:solidFill>
                <a:latin typeface="Gabriola" panose="04040605051002020D02" pitchFamily="82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2200" b="0" i="0" u="none" strike="noStrike" dirty="0" err="1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від</a:t>
            </a:r>
            <a:r>
              <a:rPr lang="ru-RU" sz="22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0 до 17 </a:t>
            </a:r>
            <a:r>
              <a:rPr lang="ru-RU" sz="2200" b="0" i="0" u="none" strike="noStrike" dirty="0" err="1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років</a:t>
            </a:r>
            <a:endParaRPr lang="ru-RU" sz="2200" b="0" i="0" u="none" strike="noStrike" dirty="0">
              <a:solidFill>
                <a:schemeClr val="tx1"/>
              </a:solidFill>
              <a:effectLst/>
              <a:latin typeface="Gabriola" panose="04040605051002020D02" pitchFamily="82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2200" b="0" i="0" u="none" strike="noStrike" dirty="0" err="1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від</a:t>
            </a:r>
            <a:r>
              <a:rPr lang="ru-RU" sz="22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18 до 29 </a:t>
            </a:r>
            <a:r>
              <a:rPr lang="ru-RU" sz="2200" b="0" i="0" u="none" strike="noStrike" dirty="0" err="1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років</a:t>
            </a:r>
            <a:endParaRPr lang="ru-RU" sz="2200" b="0" i="0" u="none" strike="noStrike" dirty="0">
              <a:solidFill>
                <a:srgbClr val="000000"/>
              </a:solidFill>
              <a:effectLst/>
              <a:latin typeface="Gabriola" panose="04040605051002020D02" pitchFamily="82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uk-UA" sz="22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30 до 49 років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22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 </a:t>
            </a:r>
            <a:r>
              <a:rPr lang="ru-RU" sz="2200" b="0" i="0" u="none" strike="noStrike" dirty="0" err="1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від</a:t>
            </a:r>
            <a:r>
              <a:rPr lang="ru-RU" sz="22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50 до 69 </a:t>
            </a:r>
            <a:r>
              <a:rPr lang="ru-RU" sz="2200" b="0" i="0" u="none" strike="noStrike" dirty="0" err="1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років</a:t>
            </a:r>
            <a:endParaRPr lang="uk-UA" sz="2200" i="0" dirty="0">
              <a:solidFill>
                <a:srgbClr val="000000"/>
              </a:solidFill>
              <a:latin typeface="Gabriola" panose="04040605051002020D02" pitchFamily="82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22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 і </a:t>
            </a:r>
            <a:r>
              <a:rPr lang="ru-RU" sz="2200" b="0" i="0" u="none" strike="noStrike" dirty="0" err="1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від</a:t>
            </a:r>
            <a:r>
              <a:rPr lang="ru-RU" sz="22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70 </a:t>
            </a:r>
            <a:r>
              <a:rPr lang="ru-RU" sz="2200" b="0" i="0" u="none" strike="noStrike" dirty="0" err="1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років</a:t>
            </a:r>
            <a:r>
              <a:rPr lang="ru-RU" sz="22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і старше</a:t>
            </a:r>
          </a:p>
          <a:p>
            <a:pPr marL="530352" lvl="1" indent="0">
              <a:buNone/>
            </a:pPr>
            <a:endParaRPr lang="uk-UA" sz="2200" i="0" dirty="0">
              <a:solidFill>
                <a:srgbClr val="000000"/>
              </a:solidFill>
              <a:latin typeface="Gabriola" panose="04040605051002020D02" pitchFamily="82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B1E1EA-A3C1-4D78-8D0C-0760880B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33A7-177E-4DBE-B0C2-2145E70A43E9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3145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21EE7-3E4B-45C3-BD17-0040C598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6275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>
                <a:latin typeface="Gabriola" panose="04040605051002020D02" pitchFamily="82" charset="0"/>
              </a:rPr>
              <a:t>Змінні </a:t>
            </a:r>
            <a:r>
              <a:rPr lang="uk-UA" dirty="0" err="1">
                <a:latin typeface="Gabriola" panose="04040605051002020D02" pitchFamily="82" charset="0"/>
              </a:rPr>
              <a:t>датасету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E90280-EFFE-4079-A0D6-9A4C18CDD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2075"/>
            <a:ext cx="9601200" cy="45053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tx1"/>
                </a:solidFill>
                <a:latin typeface="Gabriola" panose="04040605051002020D02" pitchFamily="82" charset="0"/>
              </a:rPr>
              <a:t>Кожна колонка </a:t>
            </a:r>
            <a:r>
              <a:rPr lang="uk-UA" sz="2400" dirty="0" err="1">
                <a:solidFill>
                  <a:schemeClr val="tx1"/>
                </a:solidFill>
                <a:latin typeface="Gabriola" panose="04040605051002020D02" pitchFamily="82" charset="0"/>
              </a:rPr>
              <a:t>датасету</a:t>
            </a:r>
            <a:r>
              <a:rPr lang="uk-UA" sz="2400" dirty="0">
                <a:solidFill>
                  <a:schemeClr val="tx1"/>
                </a:solidFill>
                <a:latin typeface="Gabriola" panose="04040605051002020D02" pitchFamily="82" charset="0"/>
              </a:rPr>
              <a:t> відповідає одній змінній.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tx1"/>
                </a:solidFill>
                <a:latin typeface="Gabriola" panose="04040605051002020D02" pitchFamily="82" charset="0"/>
              </a:rPr>
              <a:t>Більшість змінних в </a:t>
            </a:r>
            <a:r>
              <a:rPr lang="uk-UA" sz="2400" dirty="0" err="1">
                <a:solidFill>
                  <a:schemeClr val="tx1"/>
                </a:solidFill>
                <a:latin typeface="Gabriola" panose="04040605051002020D02" pitchFamily="82" charset="0"/>
              </a:rPr>
              <a:t>датасеті</a:t>
            </a:r>
            <a:r>
              <a:rPr lang="uk-UA" sz="2400" dirty="0">
                <a:solidFill>
                  <a:schemeClr val="tx1"/>
                </a:solidFill>
                <a:latin typeface="Gabriola" panose="04040605051002020D02" pitchFamily="82" charset="0"/>
              </a:rPr>
              <a:t> є категорійними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tx1"/>
                </a:solidFill>
                <a:latin typeface="Gabriola" panose="04040605051002020D02" pitchFamily="82" charset="0"/>
              </a:rPr>
              <a:t>Числовими і впорядкованими змінними в </a:t>
            </a:r>
            <a:r>
              <a:rPr lang="uk-UA" sz="2400" dirty="0" err="1">
                <a:solidFill>
                  <a:schemeClr val="tx1"/>
                </a:solidFill>
                <a:latin typeface="Gabriola" panose="04040605051002020D02" pitchFamily="82" charset="0"/>
              </a:rPr>
              <a:t>датасеті</a:t>
            </a:r>
            <a:r>
              <a:rPr lang="uk-UA" sz="2400" dirty="0">
                <a:solidFill>
                  <a:schemeClr val="tx1"/>
                </a:solidFill>
                <a:latin typeface="Gabriola" panose="04040605051002020D02" pitchFamily="82" charset="0"/>
              </a:rPr>
              <a:t> є: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b="0" i="1" u="none" strike="noStrike" dirty="0">
                <a:solidFill>
                  <a:schemeClr val="tx1"/>
                </a:solidFill>
                <a:effectLst/>
                <a:latin typeface="Gabriola" panose="04040605051002020D02" pitchFamily="82" charset="0"/>
              </a:rPr>
              <a:t>Length.of.Stay</a:t>
            </a:r>
            <a:endParaRPr lang="uk-UA" sz="2400" b="0" i="1" u="none" strike="noStrike" dirty="0">
              <a:solidFill>
                <a:schemeClr val="tx1"/>
              </a:solidFill>
              <a:effectLst/>
              <a:latin typeface="Gabriola" panose="04040605051002020D02" pitchFamily="82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b="0" i="1" u="none" strike="noStrike" dirty="0" err="1">
                <a:solidFill>
                  <a:schemeClr val="tx1"/>
                </a:solidFill>
                <a:effectLst/>
                <a:latin typeface="Gabriola" panose="04040605051002020D02" pitchFamily="82" charset="0"/>
              </a:rPr>
              <a:t>Birth.Weight</a:t>
            </a:r>
            <a:r>
              <a:rPr lang="uk-UA" sz="2400" b="0" i="1" u="none" strike="noStrike" dirty="0">
                <a:solidFill>
                  <a:schemeClr val="tx1"/>
                </a:solidFill>
                <a:effectLst/>
                <a:latin typeface="Gabriola" panose="04040605051002020D02" pitchFamily="82" charset="0"/>
              </a:rPr>
              <a:t> (через природу даних містить найбільшу кількість </a:t>
            </a:r>
            <a:r>
              <a:rPr lang="en-US" sz="2400" b="0" i="1" u="none" strike="noStrike" dirty="0">
                <a:solidFill>
                  <a:schemeClr val="tx1"/>
                </a:solidFill>
                <a:effectLst/>
                <a:latin typeface="Gabriola" panose="04040605051002020D02" pitchFamily="82" charset="0"/>
              </a:rPr>
              <a:t>NA </a:t>
            </a:r>
            <a:r>
              <a:rPr lang="uk-UA" sz="2400" b="0" i="1" u="none" strike="noStrike" dirty="0">
                <a:solidFill>
                  <a:schemeClr val="tx1"/>
                </a:solidFill>
                <a:effectLst/>
                <a:latin typeface="Gabriola" panose="04040605051002020D02" pitchFamily="82" charset="0"/>
              </a:rPr>
              <a:t>значень)</a:t>
            </a:r>
            <a:endParaRPr lang="uk-UA" sz="2400" dirty="0">
              <a:solidFill>
                <a:schemeClr val="tx1"/>
              </a:solidFill>
              <a:latin typeface="Gabriola" panose="04040605051002020D02" pitchFamily="82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b="0" i="1" u="none" strike="noStrike" dirty="0">
                <a:solidFill>
                  <a:schemeClr val="tx1"/>
                </a:solidFill>
                <a:effectLst/>
                <a:latin typeface="Gabriola" panose="04040605051002020D02" pitchFamily="82" charset="0"/>
              </a:rPr>
              <a:t>Total.Charges</a:t>
            </a:r>
            <a:endParaRPr lang="uk-UA" sz="2400" b="0" i="1" u="none" strike="noStrike" dirty="0">
              <a:solidFill>
                <a:schemeClr val="tx1"/>
              </a:solidFill>
              <a:effectLst/>
              <a:latin typeface="Gabriola" panose="04040605051002020D02" pitchFamily="82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b="0" i="1" u="none" strike="noStrike" dirty="0" err="1">
                <a:solidFill>
                  <a:schemeClr val="tx1"/>
                </a:solidFill>
                <a:effectLst/>
                <a:latin typeface="Gabriola" panose="04040605051002020D02" pitchFamily="82" charset="0"/>
              </a:rPr>
              <a:t>Total.Costs</a:t>
            </a:r>
            <a:endParaRPr lang="LID4096" sz="2400" dirty="0">
              <a:solidFill>
                <a:schemeClr val="tx1"/>
              </a:solidFill>
              <a:latin typeface="Gabriola" panose="04040605051002020D02" pitchFamily="82" charset="0"/>
            </a:endParaRPr>
          </a:p>
          <a:p>
            <a:endParaRPr lang="LID4096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5C289F-95E7-4D7A-86C2-4510A067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33A7-177E-4DBE-B0C2-2145E70A43E9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3204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D423E-2194-43BA-87C1-1FF0269D1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076325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>
                <a:latin typeface="Gabriola" panose="04040605051002020D02" pitchFamily="82" charset="0"/>
              </a:rPr>
              <a:t/>
            </a:r>
            <a:br>
              <a:rPr lang="uk-UA" dirty="0">
                <a:latin typeface="Gabriola" panose="04040605051002020D02" pitchFamily="82" charset="0"/>
              </a:rPr>
            </a:br>
            <a:r>
              <a:rPr lang="uk-UA" dirty="0">
                <a:latin typeface="Gabriola" panose="04040605051002020D02" pitchFamily="82" charset="0"/>
              </a:rPr>
              <a:t>Дослідження </a:t>
            </a:r>
            <a:r>
              <a:rPr lang="en-US" dirty="0">
                <a:latin typeface="Gabriola" panose="04040605051002020D02" pitchFamily="82" charset="0"/>
              </a:rPr>
              <a:t>Total.Charges</a:t>
            </a:r>
            <a:r>
              <a:rPr lang="en-US" dirty="0"/>
              <a:t/>
            </a:r>
            <a:br>
              <a:rPr lang="en-US" dirty="0"/>
            </a:br>
            <a:endParaRPr lang="LID4096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2FFF973-412D-43C0-A3E0-F3DC0A4BD7A5}"/>
              </a:ext>
            </a:extLst>
          </p:cNvPr>
          <p:cNvSpPr txBox="1">
            <a:spLocks/>
          </p:cNvSpPr>
          <p:nvPr/>
        </p:nvSpPr>
        <p:spPr>
          <a:xfrm>
            <a:off x="2887690" y="5336687"/>
            <a:ext cx="6585046" cy="1266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uk-UA" sz="2400" dirty="0" smtClean="0">
                <a:solidFill>
                  <a:srgbClr val="000000"/>
                </a:solidFill>
                <a:latin typeface="Gabriola" panose="04040605051002020D02" pitchFamily="82" charset="0"/>
              </a:rPr>
              <a:t>Як можемо побачити, гістограма є “скошеною”, тобто має дуже багато значень при малих цінах та дуже мало при великих. </a:t>
            </a:r>
            <a:endParaRPr lang="uk-UA" sz="2400" dirty="0">
              <a:solidFill>
                <a:srgbClr val="000000"/>
              </a:solidFill>
              <a:latin typeface="Gabriola" panose="04040605051002020D02" pitchFamily="82" charset="0"/>
            </a:endParaRPr>
          </a:p>
        </p:txBody>
      </p:sp>
      <p:sp>
        <p:nvSpPr>
          <p:cNvPr id="3" name="Місце для номера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CE96-7814-4981-B463-156D9524B113}" type="slidenum">
              <a:rPr lang="LID4096" smtClean="0"/>
              <a:t>5</a:t>
            </a:fld>
            <a:endParaRPr lang="LID4096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54" y="1450804"/>
            <a:ext cx="7140116" cy="373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0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D423E-2194-43BA-87C1-1FF0269D1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076325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>
                <a:latin typeface="Gabriola" panose="04040605051002020D02" pitchFamily="82" charset="0"/>
              </a:rPr>
              <a:t/>
            </a:r>
            <a:br>
              <a:rPr lang="uk-UA" dirty="0">
                <a:latin typeface="Gabriola" panose="04040605051002020D02" pitchFamily="82" charset="0"/>
              </a:rPr>
            </a:br>
            <a:r>
              <a:rPr lang="uk-UA" dirty="0">
                <a:latin typeface="Gabriola" panose="04040605051002020D02" pitchFamily="82" charset="0"/>
              </a:rPr>
              <a:t>Дослідження </a:t>
            </a:r>
            <a:r>
              <a:rPr lang="en-US" dirty="0">
                <a:latin typeface="Gabriola" panose="04040605051002020D02" pitchFamily="82" charset="0"/>
              </a:rPr>
              <a:t>Total.Charges</a:t>
            </a:r>
            <a:r>
              <a:rPr lang="en-US" dirty="0"/>
              <a:t/>
            </a:r>
            <a:br>
              <a:rPr lang="en-US" dirty="0"/>
            </a:br>
            <a:endParaRPr lang="LID4096" dirty="0"/>
          </a:p>
        </p:txBody>
      </p:sp>
      <p:sp>
        <p:nvSpPr>
          <p:cNvPr id="3" name="Місце для номера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CE96-7814-4981-B463-156D9524B113}" type="slidenum">
              <a:rPr lang="LID4096" smtClean="0"/>
              <a:t>6</a:t>
            </a:fld>
            <a:endParaRPr lang="LID4096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457" y="1678675"/>
            <a:ext cx="8714109" cy="430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121B3C-AA7F-4AEC-985A-73A22376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79569"/>
            <a:ext cx="9601200" cy="790575"/>
          </a:xfrm>
        </p:spPr>
        <p:txBody>
          <a:bodyPr/>
          <a:lstStyle/>
          <a:p>
            <a:pPr algn="ctr"/>
            <a:r>
              <a:rPr lang="uk-UA" dirty="0">
                <a:latin typeface="Gabriola" panose="04040605051002020D02" pitchFamily="82" charset="0"/>
              </a:rPr>
              <a:t>Базова регресійна модель</a:t>
            </a:r>
            <a:endParaRPr lang="LID4096" dirty="0">
              <a:latin typeface="Gabriola" panose="04040605051002020D02" pitchFamily="8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2F6273-B4CB-4433-9242-4A07E2592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90601"/>
            <a:ext cx="9601200" cy="4876800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uk-UA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Розглянемо регресійну модель, де залежною змінною будемо вважати 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ln(Total.Charges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), 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а незалежною -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Length.of.Stay (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довжина перебування в лікарні). Побудуємо її та отримаємо наступне:</a:t>
            </a:r>
            <a:endParaRPr lang="uk-UA" b="0" dirty="0">
              <a:effectLst/>
              <a:latin typeface="Gabriola" panose="04040605051002020D02" pitchFamily="82" charset="0"/>
            </a:endParaRP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DE02E9EC-36D9-4F52-BDC9-CF7C6FD38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993" y="1781176"/>
            <a:ext cx="4672013" cy="357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E644B667-5A16-47E3-9463-2276AB1A9791}"/>
              </a:ext>
            </a:extLst>
          </p:cNvPr>
          <p:cNvSpPr txBox="1">
            <a:spLocks/>
          </p:cNvSpPr>
          <p:nvPr/>
        </p:nvSpPr>
        <p:spPr>
          <a:xfrm>
            <a:off x="1371600" y="5495925"/>
            <a:ext cx="9963150" cy="904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uk-UA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Коефіцієнт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Length.of.Stay 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має значення 0.07, його стандартна похибка - 0.0002. Бачимо, що коефіцієнт є значущий, отже можна зробити наступні висновки з цієї моделі: збільшення кількості днів перебування на 1 призводить до збільшення суми оплати на 7%.</a:t>
            </a:r>
            <a:endParaRPr lang="uk-UA" b="0" dirty="0">
              <a:effectLst/>
              <a:latin typeface="Gabriola" panose="04040605051002020D02" pitchFamily="82" charset="0"/>
            </a:endParaRPr>
          </a:p>
          <a:p>
            <a:pPr marL="0" indent="0">
              <a:buNone/>
            </a:pPr>
            <a:endParaRPr lang="uk-UA" sz="2400" dirty="0">
              <a:solidFill>
                <a:srgbClr val="000000"/>
              </a:solidFill>
              <a:latin typeface="Gabriola" panose="04040605051002020D02" pitchFamily="82" charset="0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CE96-7814-4981-B463-156D9524B113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433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71BD0E-14E0-4D2D-8D26-4186C3B4E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8125"/>
            <a:ext cx="9601200" cy="752475"/>
          </a:xfrm>
        </p:spPr>
        <p:txBody>
          <a:bodyPr>
            <a:normAutofit/>
          </a:bodyPr>
          <a:lstStyle/>
          <a:p>
            <a:pPr algn="ctr"/>
            <a:r>
              <a:rPr lang="uk-UA" sz="3600" dirty="0">
                <a:latin typeface="Gabriola" panose="04040605051002020D02" pitchFamily="82" charset="0"/>
              </a:rPr>
              <a:t>Проста регресія. Довірчі інтервали</a:t>
            </a:r>
            <a:endParaRPr lang="LID4096" sz="3600" dirty="0">
              <a:latin typeface="Gabriola" panose="04040605051002020D02" pitchFamily="8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121CBC-D315-4755-8502-5AC120EC1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275" y="4714875"/>
            <a:ext cx="11259403" cy="15430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2400" dirty="0">
                <a:latin typeface="Gabriola" panose="04040605051002020D02" pitchFamily="82" charset="0"/>
              </a:rPr>
              <a:t>Довірчі інтервали для ціни в залежності від статі</a:t>
            </a:r>
          </a:p>
          <a:p>
            <a:pPr marL="0" indent="0" algn="ctr">
              <a:buNone/>
            </a:pPr>
            <a:r>
              <a:rPr lang="uk-UA" sz="2400" dirty="0">
                <a:latin typeface="Gabriola" panose="04040605051002020D02" pitchFamily="82" charset="0"/>
              </a:rPr>
              <a:t>В нас </a:t>
            </a:r>
            <a:r>
              <a:rPr lang="en-US" sz="2400" dirty="0">
                <a:latin typeface="Gabriola" panose="04040605051002020D02" pitchFamily="82" charset="0"/>
              </a:rPr>
              <a:t>Gender </a:t>
            </a:r>
            <a:r>
              <a:rPr lang="uk-UA" sz="2400" dirty="0">
                <a:latin typeface="Gabriola" panose="04040605051002020D02" pitchFamily="82" charset="0"/>
              </a:rPr>
              <a:t>це 1 - жінки, 0 чоловіки. Середнє для жінок менше ніж середнє для чоловіків. Отже, якщо наш </a:t>
            </a:r>
            <a:r>
              <a:rPr lang="uk-UA" sz="2400" dirty="0" err="1">
                <a:latin typeface="Gabriola" panose="04040605051002020D02" pitchFamily="82" charset="0"/>
              </a:rPr>
              <a:t>регресор</a:t>
            </a:r>
            <a:r>
              <a:rPr lang="uk-UA" sz="2400" dirty="0">
                <a:latin typeface="Gabriola" panose="04040605051002020D02" pitchFamily="82" charset="0"/>
              </a:rPr>
              <a:t> </a:t>
            </a:r>
            <a:r>
              <a:rPr lang="en-US" sz="2400" dirty="0">
                <a:latin typeface="Gabriola" panose="04040605051002020D02" pitchFamily="82" charset="0"/>
              </a:rPr>
              <a:t>Gender </a:t>
            </a:r>
            <a:r>
              <a:rPr lang="uk-UA" sz="2400" dirty="0">
                <a:latin typeface="Gabriola" panose="04040605051002020D02" pitchFamily="82" charset="0"/>
              </a:rPr>
              <a:t>буде 1, то це буде </a:t>
            </a:r>
            <a:r>
              <a:rPr lang="uk-UA" sz="2400" dirty="0" smtClean="0">
                <a:latin typeface="Gabriola" panose="04040605051002020D02" pitchFamily="82" charset="0"/>
              </a:rPr>
              <a:t>зменшувати значення, повернені моделлю, </a:t>
            </a:r>
            <a:r>
              <a:rPr lang="uk-UA" sz="2400" dirty="0">
                <a:latin typeface="Gabriola" panose="04040605051002020D02" pitchFamily="82" charset="0"/>
              </a:rPr>
              <a:t>тобто коефіцієнт буде від'ємний.</a:t>
            </a:r>
          </a:p>
          <a:p>
            <a:endParaRPr lang="LID4096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E424D4B-F187-49A3-A073-EEED7663E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171575"/>
            <a:ext cx="533400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CE96-7814-4981-B463-156D9524B113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794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71BD0E-14E0-4D2D-8D26-4186C3B4E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8125"/>
            <a:ext cx="9601200" cy="752475"/>
          </a:xfrm>
        </p:spPr>
        <p:txBody>
          <a:bodyPr>
            <a:normAutofit/>
          </a:bodyPr>
          <a:lstStyle/>
          <a:p>
            <a:pPr algn="ctr"/>
            <a:r>
              <a:rPr lang="uk-UA" sz="3600" dirty="0">
                <a:latin typeface="Gabriola" panose="04040605051002020D02" pitchFamily="82" charset="0"/>
              </a:rPr>
              <a:t>Проста регресія. Довірчі інтервали</a:t>
            </a:r>
            <a:endParaRPr lang="LID4096" sz="3600" dirty="0">
              <a:latin typeface="Gabriola" panose="04040605051002020D02" pitchFamily="8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121CBC-D315-4755-8502-5AC120EC1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5191125"/>
            <a:ext cx="10353676" cy="136207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uk-UA" sz="2600" dirty="0">
                <a:latin typeface="Gabriola" panose="04040605051002020D02" pitchFamily="82" charset="0"/>
              </a:rPr>
              <a:t>Довірчі інтервали для ціни в залежності від ризику смертності</a:t>
            </a:r>
          </a:p>
          <a:p>
            <a:pPr marL="0" indent="0" algn="ctr">
              <a:buNone/>
            </a:pPr>
            <a:r>
              <a:rPr lang="uk-UA" sz="2600" dirty="0">
                <a:latin typeface="Gabriola" panose="04040605051002020D02" pitchFamily="82" charset="0"/>
              </a:rPr>
              <a:t>У порівняння з ризиком 1, значення коефіцієнтів 2, 3, 4 будуть більші (чим більший ризик, тим більше тобі прийдеться платити). Щодо знаку коефіцієнта - вона буде у всіх </a:t>
            </a:r>
            <a:r>
              <a:rPr lang="uk-UA" sz="2600" dirty="0" err="1">
                <a:latin typeface="Gabriola" panose="04040605051002020D02" pitchFamily="82" charset="0"/>
              </a:rPr>
              <a:t>додатня</a:t>
            </a:r>
            <a:endParaRPr lang="uk-UA" sz="2600" dirty="0">
              <a:latin typeface="Gabriola" panose="04040605051002020D02" pitchFamily="82" charset="0"/>
            </a:endParaRPr>
          </a:p>
          <a:p>
            <a:pPr marL="0" indent="0" algn="ctr">
              <a:buNone/>
            </a:pPr>
            <a:endParaRPr lang="uk-UA" sz="2400" dirty="0">
              <a:latin typeface="Gabriola" panose="04040605051002020D02" pitchFamily="82" charset="0"/>
            </a:endParaRPr>
          </a:p>
          <a:p>
            <a:endParaRPr lang="LID4096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52FA0E4-3F27-4319-87BB-62835CC34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1245632"/>
            <a:ext cx="6200775" cy="383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CE96-7814-4981-B463-156D9524B113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917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174</TotalTime>
  <Words>692</Words>
  <Application>Microsoft Office PowerPoint</Application>
  <PresentationFormat>Широкий екран</PresentationFormat>
  <Paragraphs>115</Paragraphs>
  <Slides>24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24</vt:i4>
      </vt:variant>
    </vt:vector>
  </HeadingPairs>
  <TitlesOfParts>
    <vt:vector size="32" baseType="lpstr">
      <vt:lpstr>Arial</vt:lpstr>
      <vt:lpstr>Calibri</vt:lpstr>
      <vt:lpstr>Courier New</vt:lpstr>
      <vt:lpstr>Franklin Gothic Book</vt:lpstr>
      <vt:lpstr>Gabriola</vt:lpstr>
      <vt:lpstr>Helvetica</vt:lpstr>
      <vt:lpstr>Wingdings</vt:lpstr>
      <vt:lpstr>Уголки</vt:lpstr>
      <vt:lpstr>Регресійний Аналіз</vt:lpstr>
      <vt:lpstr>Мотивація проведення дослідження</vt:lpstr>
      <vt:lpstr>Опис даних</vt:lpstr>
      <vt:lpstr>Змінні датасету</vt:lpstr>
      <vt:lpstr> Дослідження Total.Charges </vt:lpstr>
      <vt:lpstr> Дослідження Total.Charges </vt:lpstr>
      <vt:lpstr>Базова регресійна модель</vt:lpstr>
      <vt:lpstr>Проста регресія. Довірчі інтервали</vt:lpstr>
      <vt:lpstr>Проста регресія. Довірчі інтервали</vt:lpstr>
      <vt:lpstr>Проста регресія. Довірчі інтервали</vt:lpstr>
      <vt:lpstr>Проста регресія. Довірчі інтервали</vt:lpstr>
      <vt:lpstr>Проста регресія. Довірчі інтервали</vt:lpstr>
      <vt:lpstr>Гіпотези</vt:lpstr>
      <vt:lpstr>Вплив контрольних змінних</vt:lpstr>
      <vt:lpstr>Вплив контрольних змінних</vt:lpstr>
      <vt:lpstr>Вплив контрольних змінних</vt:lpstr>
      <vt:lpstr>Дослідження значущості груп коефіцієнтів віку та раси</vt:lpstr>
      <vt:lpstr>Дослідимо мультиколінеарність</vt:lpstr>
      <vt:lpstr>Length.of.Stay vs ln(Length.of.Stay) vs Length.of.Stay^2 vs ln(Length.of.Stay)^2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Регресійний Аналіз</dc:title>
  <dc:creator>Ігор Суховій</dc:creator>
  <cp:lastModifiedBy>Token</cp:lastModifiedBy>
  <cp:revision>29</cp:revision>
  <dcterms:created xsi:type="dcterms:W3CDTF">2023-06-08T16:30:18Z</dcterms:created>
  <dcterms:modified xsi:type="dcterms:W3CDTF">2023-06-08T19:26:30Z</dcterms:modified>
</cp:coreProperties>
</file>