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6" r:id="rId3"/>
    <p:sldId id="315" r:id="rId4"/>
    <p:sldId id="298" r:id="rId5"/>
    <p:sldId id="299" r:id="rId6"/>
    <p:sldId id="300" r:id="rId7"/>
    <p:sldId id="314" r:id="rId8"/>
    <p:sldId id="301" r:id="rId9"/>
    <p:sldId id="308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258"/>
    <a:srgbClr val="FF3300"/>
    <a:srgbClr val="F04077"/>
    <a:srgbClr val="BF55DB"/>
    <a:srgbClr val="F8D845"/>
    <a:srgbClr val="FEFEFE"/>
    <a:srgbClr val="FFFFFF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AD1F81-5960-46E2-97A6-BB283C431324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2B10ED-3105-4FF4-86B7-F0AB3C527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AD1695-E3D2-40C7-8305-1A6355740E0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348288" y="-635000"/>
            <a:ext cx="725487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949AE-392E-4C33-BF0D-938840866E57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87D4-8905-493A-B077-1A059F640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7D651-956A-4E97-A8A6-EB830C381C4C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21CBD-03FD-482C-855E-B904CBE8C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19FC-CD72-459D-9DCB-D8F30A0434FA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5D664-70BF-4EF6-861B-409CF0A88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89AFA-71DF-4942-BCD4-1051574E9B1E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FD51D-C3F6-4F7E-BD0A-5172C8365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73600-3F05-4D14-B73C-92143A51AB78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F845D-CCE6-4218-A70C-F7CCC1FD8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8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858FB-9C87-451F-9A93-D18C6A866D32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D68E-A559-4621-AA9D-311F0A02F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6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16E2-93CC-433B-A6B7-0591BA3B8DDD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29F6-BCDE-4CE8-B22A-5F998FE893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C6E13-B42D-4FA2-8D39-111174897A43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5863-620C-4C2B-9DE3-7A113D747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9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9ED2-ABE7-4B36-AC9A-EE42C6E40196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7C19-1480-4F41-A345-2FFCD8ECB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A196-4A4E-48EF-8E5B-8005BAA92543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BB014-A580-4538-B056-6FD31D7A1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65BE-25A5-41C7-92E0-DF9F419949D9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BF054-356F-4B01-9EA0-A7CC97DE33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13AD9CAC-1015-4962-8800-FE8C4818BF50}" type="datetimeFigureOut">
              <a:rPr lang="zh-CN" altLang="en-US"/>
              <a:pPr>
                <a:defRPr/>
              </a:pPr>
              <a:t>2018/10/27/Sat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2F7A7567-49AE-48C2-9434-4D9A4B83E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111" name="组合 17"/>
          <p:cNvGrpSpPr>
            <a:grpSpLocks/>
          </p:cNvGrpSpPr>
          <p:nvPr/>
        </p:nvGrpSpPr>
        <p:grpSpPr bwMode="auto">
          <a:xfrm>
            <a:off x="5157788" y="2574925"/>
            <a:ext cx="6234112" cy="1851025"/>
            <a:chOff x="297950" y="2420002"/>
            <a:chExt cx="6234569" cy="1849740"/>
          </a:xfrm>
        </p:grpSpPr>
        <p:sp>
          <p:nvSpPr>
            <p:cNvPr id="4115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5891703" cy="1015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000" b="1" dirty="0" err="1" smtClean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SuperGame</a:t>
              </a:r>
              <a:endParaRPr lang="en-US" altLang="zh-CN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" name="文本框 19"/>
            <p:cNvSpPr txBox="1">
              <a:spLocks noChangeArrowheads="1"/>
            </p:cNvSpPr>
            <p:nvPr/>
          </p:nvSpPr>
          <p:spPr bwMode="auto">
            <a:xfrm>
              <a:off x="297950" y="3962068"/>
              <a:ext cx="6234569" cy="307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游戏连接所有人，世界不再孤独！</a:t>
              </a:r>
            </a:p>
          </p:txBody>
        </p:sp>
      </p:grpSp>
      <p:sp>
        <p:nvSpPr>
          <p:cNvPr id="4112" name="文本框 20"/>
          <p:cNvSpPr txBox="1">
            <a:spLocks noChangeArrowheads="1"/>
          </p:cNvSpPr>
          <p:nvPr/>
        </p:nvSpPr>
        <p:spPr bwMode="auto">
          <a:xfrm>
            <a:off x="5157788" y="4373563"/>
            <a:ext cx="6049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link everyone ,World no more alone</a:t>
            </a:r>
            <a:r>
              <a:rPr lang="zh-CN" altLang="en-US" sz="14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4113" name="文本框 19"/>
          <p:cNvSpPr txBox="1">
            <a:spLocks noChangeArrowheads="1"/>
          </p:cNvSpPr>
          <p:nvPr/>
        </p:nvSpPr>
        <p:spPr bwMode="auto">
          <a:xfrm>
            <a:off x="5157788" y="3576638"/>
            <a:ext cx="3574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发现好游戏 最懂你的链游平台 </a:t>
            </a:r>
            <a:endParaRPr lang="zh-CN" altLang="en-US" sz="1800" b="1" dirty="0">
              <a:solidFill>
                <a:srgbClr val="2DCC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230813" y="3968750"/>
            <a:ext cx="5788025" cy="111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3"/>
          <p:cNvSpPr txBox="1">
            <a:spLocks noChangeArrowheads="1"/>
          </p:cNvSpPr>
          <p:nvPr/>
        </p:nvSpPr>
        <p:spPr bwMode="auto">
          <a:xfrm>
            <a:off x="722313" y="223838"/>
            <a:ext cx="3871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游戏市场演变</a:t>
            </a:r>
            <a:endParaRPr lang="zh-CN" altLang="en-US" sz="3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7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Freeform 17"/>
          <p:cNvSpPr>
            <a:spLocks noChangeAspect="1"/>
          </p:cNvSpPr>
          <p:nvPr/>
        </p:nvSpPr>
        <p:spPr bwMode="auto">
          <a:xfrm>
            <a:off x="6488113" y="1944688"/>
            <a:ext cx="1550987" cy="1527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BF55DB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Lato" panose="020F0502020204030203" pitchFamily="34" charset="0"/>
              </a:rPr>
              <a:t>    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Lato" panose="020F0502020204030203" pitchFamily="34" charset="0"/>
              </a:rPr>
              <a:t>区块链</a:t>
            </a:r>
            <a:endParaRPr lang="zh-CN" altLang="en-US" sz="2000" b="1" kern="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5448300" y="2003425"/>
            <a:ext cx="1481138" cy="1458913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8D84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4529138" y="2122488"/>
            <a:ext cx="1295400" cy="1265237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0407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3300413" y="2166938"/>
            <a:ext cx="1535112" cy="1220787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77258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0" name="任意多边形 100"/>
          <p:cNvSpPr/>
          <p:nvPr/>
        </p:nvSpPr>
        <p:spPr bwMode="auto">
          <a:xfrm>
            <a:off x="7781925" y="2166938"/>
            <a:ext cx="2549525" cy="287337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1" name="任意多边形 108"/>
          <p:cNvSpPr/>
          <p:nvPr/>
        </p:nvSpPr>
        <p:spPr bwMode="auto">
          <a:xfrm flipH="1">
            <a:off x="1535113" y="2474913"/>
            <a:ext cx="2551112" cy="287337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2" name="任意多边形 112"/>
          <p:cNvSpPr/>
          <p:nvPr/>
        </p:nvSpPr>
        <p:spPr>
          <a:xfrm>
            <a:off x="6189663" y="1466850"/>
            <a:ext cx="673100" cy="1001713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3" name="任意多边形 113"/>
          <p:cNvSpPr/>
          <p:nvPr/>
        </p:nvSpPr>
        <p:spPr>
          <a:xfrm flipH="1">
            <a:off x="4476750" y="1458913"/>
            <a:ext cx="673100" cy="10033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6156" name="矩形 15"/>
          <p:cNvSpPr>
            <a:spLocks noChangeArrowheads="1"/>
          </p:cNvSpPr>
          <p:nvPr/>
        </p:nvSpPr>
        <p:spPr bwMode="auto">
          <a:xfrm>
            <a:off x="1557338" y="2159000"/>
            <a:ext cx="206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（文字，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矩形 16"/>
          <p:cNvSpPr>
            <a:spLocks noChangeArrowheads="1"/>
          </p:cNvSpPr>
          <p:nvPr/>
        </p:nvSpPr>
        <p:spPr bwMode="auto">
          <a:xfrm>
            <a:off x="3328988" y="1182688"/>
            <a:ext cx="234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网页游戏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（文字，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矩形 17"/>
          <p:cNvSpPr>
            <a:spLocks noChangeArrowheads="1"/>
          </p:cNvSpPr>
          <p:nvPr/>
        </p:nvSpPr>
        <p:spPr bwMode="auto">
          <a:xfrm>
            <a:off x="6149975" y="1182688"/>
            <a:ext cx="2128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手机游戏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9" name="矩形 18"/>
          <p:cNvSpPr>
            <a:spLocks noChangeArrowheads="1"/>
          </p:cNvSpPr>
          <p:nvPr/>
        </p:nvSpPr>
        <p:spPr bwMode="auto">
          <a:xfrm>
            <a:off x="8704263" y="1849438"/>
            <a:ext cx="2262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链游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（原始阶段）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99640" y="2651160"/>
            <a:ext cx="258763" cy="222250"/>
            <a:chOff x="7558088" y="4610101"/>
            <a:chExt cx="258763" cy="222250"/>
          </a:xfrm>
          <a:solidFill>
            <a:schemeClr val="bg1"/>
          </a:solidFill>
        </p:grpSpPr>
        <p:sp>
          <p:nvSpPr>
            <p:cNvPr id="21" name="Freeform 442"/>
            <p:cNvSpPr>
              <a:spLocks noEditPoints="1"/>
            </p:cNvSpPr>
            <p:nvPr/>
          </p:nvSpPr>
          <p:spPr bwMode="auto">
            <a:xfrm>
              <a:off x="7558088" y="4610101"/>
              <a:ext cx="258763" cy="222250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Rectangle 443"/>
            <p:cNvSpPr>
              <a:spLocks noChangeArrowheads="1"/>
            </p:cNvSpPr>
            <p:nvPr/>
          </p:nvSpPr>
          <p:spPr bwMode="auto">
            <a:xfrm>
              <a:off x="7631113" y="4646613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Rectangle 444"/>
            <p:cNvSpPr>
              <a:spLocks noChangeArrowheads="1"/>
            </p:cNvSpPr>
            <p:nvPr/>
          </p:nvSpPr>
          <p:spPr bwMode="auto">
            <a:xfrm>
              <a:off x="7721600" y="4656138"/>
              <a:ext cx="5715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Rectangle 445"/>
            <p:cNvSpPr>
              <a:spLocks noChangeArrowheads="1"/>
            </p:cNvSpPr>
            <p:nvPr/>
          </p:nvSpPr>
          <p:spPr bwMode="auto">
            <a:xfrm>
              <a:off x="7721600" y="4691063"/>
              <a:ext cx="5715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Rectangle 446"/>
            <p:cNvSpPr>
              <a:spLocks noChangeArrowheads="1"/>
            </p:cNvSpPr>
            <p:nvPr/>
          </p:nvSpPr>
          <p:spPr bwMode="auto">
            <a:xfrm>
              <a:off x="7631113" y="4738688"/>
              <a:ext cx="1476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Rectangle 447"/>
            <p:cNvSpPr>
              <a:spLocks noChangeArrowheads="1"/>
            </p:cNvSpPr>
            <p:nvPr/>
          </p:nvSpPr>
          <p:spPr bwMode="auto">
            <a:xfrm>
              <a:off x="7631113" y="4775201"/>
              <a:ext cx="1476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161" name="组合 1"/>
          <p:cNvGrpSpPr>
            <a:grpSpLocks/>
          </p:cNvGrpSpPr>
          <p:nvPr/>
        </p:nvGrpSpPr>
        <p:grpSpPr bwMode="auto">
          <a:xfrm>
            <a:off x="3656013" y="2452688"/>
            <a:ext cx="600075" cy="581025"/>
            <a:chOff x="3656805" y="2452198"/>
            <a:chExt cx="598742" cy="582073"/>
          </a:xfrm>
        </p:grpSpPr>
        <p:sp>
          <p:nvSpPr>
            <p:cNvPr id="6181" name="Freeform 489"/>
            <p:cNvSpPr>
              <a:spLocks/>
            </p:cNvSpPr>
            <p:nvPr/>
          </p:nvSpPr>
          <p:spPr bwMode="auto">
            <a:xfrm>
              <a:off x="3656805" y="2452198"/>
              <a:ext cx="598742" cy="582073"/>
            </a:xfrm>
            <a:custGeom>
              <a:avLst/>
              <a:gdLst>
                <a:gd name="T0" fmla="*/ 2147483646 w 575"/>
                <a:gd name="T1" fmla="*/ 2147483646 h 575"/>
                <a:gd name="T2" fmla="*/ 2147483646 w 575"/>
                <a:gd name="T3" fmla="*/ 2147483646 h 575"/>
                <a:gd name="T4" fmla="*/ 2147483646 w 575"/>
                <a:gd name="T5" fmla="*/ 2147483646 h 575"/>
                <a:gd name="T6" fmla="*/ 2147483646 w 575"/>
                <a:gd name="T7" fmla="*/ 2147483646 h 575"/>
                <a:gd name="T8" fmla="*/ 0 w 575"/>
                <a:gd name="T9" fmla="*/ 2147483646 h 575"/>
                <a:gd name="T10" fmla="*/ 0 w 575"/>
                <a:gd name="T11" fmla="*/ 2147483646 h 575"/>
                <a:gd name="T12" fmla="*/ 2147483646 w 575"/>
                <a:gd name="T13" fmla="*/ 0 h 575"/>
                <a:gd name="T14" fmla="*/ 2147483646 w 575"/>
                <a:gd name="T15" fmla="*/ 0 h 575"/>
                <a:gd name="T16" fmla="*/ 2147483646 w 575"/>
                <a:gd name="T17" fmla="*/ 2147483646 h 5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5" h="575">
                  <a:moveTo>
                    <a:pt x="575" y="147"/>
                  </a:moveTo>
                  <a:cubicBezTo>
                    <a:pt x="575" y="428"/>
                    <a:pt x="575" y="428"/>
                    <a:pt x="575" y="428"/>
                  </a:cubicBezTo>
                  <a:cubicBezTo>
                    <a:pt x="575" y="509"/>
                    <a:pt x="509" y="575"/>
                    <a:pt x="428" y="575"/>
                  </a:cubicBezTo>
                  <a:cubicBezTo>
                    <a:pt x="146" y="575"/>
                    <a:pt x="146" y="575"/>
                    <a:pt x="146" y="575"/>
                  </a:cubicBezTo>
                  <a:cubicBezTo>
                    <a:pt x="66" y="575"/>
                    <a:pt x="0" y="509"/>
                    <a:pt x="0" y="42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66"/>
                    <a:pt x="66" y="0"/>
                    <a:pt x="146" y="0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509" y="0"/>
                    <a:pt x="575" y="66"/>
                    <a:pt x="575" y="147"/>
                  </a:cubicBezTo>
                  <a:close/>
                </a:path>
              </a:pathLst>
            </a:custGeom>
            <a:solidFill>
              <a:srgbClr val="F772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Freeform 490"/>
            <p:cNvSpPr>
              <a:spLocks/>
            </p:cNvSpPr>
            <p:nvPr/>
          </p:nvSpPr>
          <p:spPr bwMode="auto">
            <a:xfrm>
              <a:off x="3731648" y="2604134"/>
              <a:ext cx="523899" cy="430134"/>
            </a:xfrm>
            <a:custGeom>
              <a:avLst/>
              <a:gdLst>
                <a:gd name="T0" fmla="*/ 2147483646 w 503"/>
                <a:gd name="T1" fmla="*/ 2147483646 h 425"/>
                <a:gd name="T2" fmla="*/ 2147483646 w 503"/>
                <a:gd name="T3" fmla="*/ 0 h 425"/>
                <a:gd name="T4" fmla="*/ 2147483646 w 503"/>
                <a:gd name="T5" fmla="*/ 2147483646 h 425"/>
                <a:gd name="T6" fmla="*/ 2147483646 w 503"/>
                <a:gd name="T7" fmla="*/ 2147483646 h 425"/>
                <a:gd name="T8" fmla="*/ 2147483646 w 503"/>
                <a:gd name="T9" fmla="*/ 2147483646 h 425"/>
                <a:gd name="T10" fmla="*/ 2147483646 w 503"/>
                <a:gd name="T11" fmla="*/ 2147483646 h 425"/>
                <a:gd name="T12" fmla="*/ 0 w 503"/>
                <a:gd name="T13" fmla="*/ 2147483646 h 425"/>
                <a:gd name="T14" fmla="*/ 2147483646 w 503"/>
                <a:gd name="T15" fmla="*/ 2147483646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3" h="425">
                  <a:moveTo>
                    <a:pt x="347" y="30"/>
                  </a:moveTo>
                  <a:cubicBezTo>
                    <a:pt x="377" y="0"/>
                    <a:pt x="377" y="0"/>
                    <a:pt x="377" y="0"/>
                  </a:cubicBezTo>
                  <a:cubicBezTo>
                    <a:pt x="503" y="125"/>
                    <a:pt x="503" y="125"/>
                    <a:pt x="503" y="125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359"/>
                    <a:pt x="437" y="425"/>
                    <a:pt x="356" y="425"/>
                  </a:cubicBezTo>
                  <a:cubicBezTo>
                    <a:pt x="146" y="425"/>
                    <a:pt x="146" y="425"/>
                    <a:pt x="146" y="425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47" y="30"/>
                    <a:pt x="347" y="30"/>
                    <a:pt x="347" y="30"/>
                  </a:cubicBezTo>
                  <a:close/>
                </a:path>
              </a:pathLst>
            </a:custGeom>
            <a:solidFill>
              <a:srgbClr val="F772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491"/>
            <p:cNvSpPr>
              <a:spLocks/>
            </p:cNvSpPr>
            <p:nvPr/>
          </p:nvSpPr>
          <p:spPr bwMode="auto">
            <a:xfrm>
              <a:off x="3722403" y="2601138"/>
              <a:ext cx="466666" cy="284189"/>
            </a:xfrm>
            <a:custGeom>
              <a:avLst/>
              <a:gdLst>
                <a:gd name="T0" fmla="*/ 2147483646 w 448"/>
                <a:gd name="T1" fmla="*/ 0 h 281"/>
                <a:gd name="T2" fmla="*/ 2147483646 w 448"/>
                <a:gd name="T3" fmla="*/ 0 h 281"/>
                <a:gd name="T4" fmla="*/ 2147483646 w 448"/>
                <a:gd name="T5" fmla="*/ 2147483646 h 281"/>
                <a:gd name="T6" fmla="*/ 2147483646 w 448"/>
                <a:gd name="T7" fmla="*/ 2147483646 h 281"/>
                <a:gd name="T8" fmla="*/ 2147483646 w 448"/>
                <a:gd name="T9" fmla="*/ 2147483646 h 281"/>
                <a:gd name="T10" fmla="*/ 2147483646 w 448"/>
                <a:gd name="T11" fmla="*/ 2147483646 h 281"/>
                <a:gd name="T12" fmla="*/ 2147483646 w 448"/>
                <a:gd name="T13" fmla="*/ 2147483646 h 281"/>
                <a:gd name="T14" fmla="*/ 2147483646 w 448"/>
                <a:gd name="T15" fmla="*/ 2147483646 h 281"/>
                <a:gd name="T16" fmla="*/ 2147483646 w 448"/>
                <a:gd name="T17" fmla="*/ 2147483646 h 281"/>
                <a:gd name="T18" fmla="*/ 2147483646 w 448"/>
                <a:gd name="T19" fmla="*/ 2147483646 h 281"/>
                <a:gd name="T20" fmla="*/ 2147483646 w 448"/>
                <a:gd name="T21" fmla="*/ 2147483646 h 281"/>
                <a:gd name="T22" fmla="*/ 2147483646 w 448"/>
                <a:gd name="T23" fmla="*/ 2147483646 h 281"/>
                <a:gd name="T24" fmla="*/ 0 w 448"/>
                <a:gd name="T25" fmla="*/ 2147483646 h 281"/>
                <a:gd name="T26" fmla="*/ 0 w 448"/>
                <a:gd name="T27" fmla="*/ 2147483646 h 281"/>
                <a:gd name="T28" fmla="*/ 0 w 448"/>
                <a:gd name="T29" fmla="*/ 2147483646 h 281"/>
                <a:gd name="T30" fmla="*/ 0 w 448"/>
                <a:gd name="T31" fmla="*/ 2147483646 h 281"/>
                <a:gd name="T32" fmla="*/ 2147483646 w 448"/>
                <a:gd name="T33" fmla="*/ 2147483646 h 281"/>
                <a:gd name="T34" fmla="*/ 2147483646 w 448"/>
                <a:gd name="T35" fmla="*/ 2147483646 h 281"/>
                <a:gd name="T36" fmla="*/ 2147483646 w 448"/>
                <a:gd name="T37" fmla="*/ 2147483646 h 281"/>
                <a:gd name="T38" fmla="*/ 2147483646 w 448"/>
                <a:gd name="T39" fmla="*/ 2147483646 h 281"/>
                <a:gd name="T40" fmla="*/ 2147483646 w 448"/>
                <a:gd name="T41" fmla="*/ 0 h 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281">
                  <a:moveTo>
                    <a:pt x="69" y="0"/>
                  </a:moveTo>
                  <a:cubicBezTo>
                    <a:pt x="379" y="0"/>
                    <a:pt x="379" y="0"/>
                    <a:pt x="379" y="0"/>
                  </a:cubicBezTo>
                  <a:cubicBezTo>
                    <a:pt x="385" y="0"/>
                    <a:pt x="390" y="5"/>
                    <a:pt x="390" y="12"/>
                  </a:cubicBezTo>
                  <a:cubicBezTo>
                    <a:pt x="390" y="226"/>
                    <a:pt x="390" y="226"/>
                    <a:pt x="390" y="226"/>
                  </a:cubicBezTo>
                  <a:cubicBezTo>
                    <a:pt x="390" y="233"/>
                    <a:pt x="385" y="238"/>
                    <a:pt x="379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8" y="277"/>
                    <a:pt x="444" y="281"/>
                    <a:pt x="440" y="281"/>
                  </a:cubicBezTo>
                  <a:cubicBezTo>
                    <a:pt x="9" y="281"/>
                    <a:pt x="9" y="281"/>
                    <a:pt x="9" y="281"/>
                  </a:cubicBezTo>
                  <a:cubicBezTo>
                    <a:pt x="4" y="281"/>
                    <a:pt x="0" y="277"/>
                    <a:pt x="0" y="272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3" y="238"/>
                    <a:pt x="58" y="233"/>
                    <a:pt x="58" y="226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5"/>
                    <a:pt x="63" y="0"/>
                    <a:pt x="69" y="0"/>
                  </a:cubicBezTo>
                  <a:close/>
                </a:path>
              </a:pathLst>
            </a:custGeom>
            <a:solidFill>
              <a:srgbClr val="FCF2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Rectangle 515"/>
            <p:cNvSpPr>
              <a:spLocks noChangeArrowheads="1"/>
            </p:cNvSpPr>
            <p:nvPr/>
          </p:nvSpPr>
          <p:spPr bwMode="auto">
            <a:xfrm>
              <a:off x="3800327" y="2626390"/>
              <a:ext cx="310377" cy="176334"/>
            </a:xfrm>
            <a:prstGeom prst="rect">
              <a:avLst/>
            </a:prstGeom>
            <a:solidFill>
              <a:srgbClr val="F772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85" name="Rectangle 599"/>
            <p:cNvSpPr>
              <a:spLocks noChangeArrowheads="1"/>
            </p:cNvSpPr>
            <p:nvPr/>
          </p:nvSpPr>
          <p:spPr bwMode="auto">
            <a:xfrm>
              <a:off x="3957937" y="2712417"/>
              <a:ext cx="23774" cy="8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162" name="组合 73"/>
          <p:cNvGrpSpPr>
            <a:grpSpLocks/>
          </p:cNvGrpSpPr>
          <p:nvPr/>
        </p:nvGrpSpPr>
        <p:grpSpPr bwMode="auto">
          <a:xfrm>
            <a:off x="6070600" y="2487613"/>
            <a:ext cx="447675" cy="509587"/>
            <a:chOff x="7957837" y="2487563"/>
            <a:chExt cx="915076" cy="915076"/>
          </a:xfrm>
        </p:grpSpPr>
        <p:sp>
          <p:nvSpPr>
            <p:cNvPr id="44" name="Freeform 73"/>
            <p:cNvSpPr>
              <a:spLocks/>
            </p:cNvSpPr>
            <p:nvPr/>
          </p:nvSpPr>
          <p:spPr bwMode="auto">
            <a:xfrm>
              <a:off x="7957837" y="2487563"/>
              <a:ext cx="915076" cy="915076"/>
            </a:xfrm>
            <a:custGeom>
              <a:avLst/>
              <a:gdLst>
                <a:gd name="T0" fmla="*/ 1591946931 w 526"/>
                <a:gd name="T1" fmla="*/ 1352852882 h 526"/>
                <a:gd name="T2" fmla="*/ 1352852882 w 526"/>
                <a:gd name="T3" fmla="*/ 1591946931 h 526"/>
                <a:gd name="T4" fmla="*/ 239094050 w 526"/>
                <a:gd name="T5" fmla="*/ 1591946931 h 526"/>
                <a:gd name="T6" fmla="*/ 0 w 526"/>
                <a:gd name="T7" fmla="*/ 1352852882 h 526"/>
                <a:gd name="T8" fmla="*/ 0 w 526"/>
                <a:gd name="T9" fmla="*/ 239094050 h 526"/>
                <a:gd name="T10" fmla="*/ 239094050 w 526"/>
                <a:gd name="T11" fmla="*/ 0 h 526"/>
                <a:gd name="T12" fmla="*/ 1352852882 w 526"/>
                <a:gd name="T13" fmla="*/ 0 h 526"/>
                <a:gd name="T14" fmla="*/ 1591946931 w 526"/>
                <a:gd name="T15" fmla="*/ 239094050 h 526"/>
                <a:gd name="T16" fmla="*/ 1591946931 w 526"/>
                <a:gd name="T17" fmla="*/ 1352852882 h 5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6">
                  <a:moveTo>
                    <a:pt x="526" y="447"/>
                  </a:moveTo>
                  <a:cubicBezTo>
                    <a:pt x="526" y="490"/>
                    <a:pt x="490" y="526"/>
                    <a:pt x="447" y="526"/>
                  </a:cubicBezTo>
                  <a:cubicBezTo>
                    <a:pt x="79" y="526"/>
                    <a:pt x="79" y="526"/>
                    <a:pt x="79" y="526"/>
                  </a:cubicBezTo>
                  <a:cubicBezTo>
                    <a:pt x="35" y="526"/>
                    <a:pt x="0" y="490"/>
                    <a:pt x="0" y="44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90" y="0"/>
                    <a:pt x="526" y="35"/>
                    <a:pt x="526" y="79"/>
                  </a:cubicBezTo>
                  <a:lnTo>
                    <a:pt x="526" y="44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2" name="Freeform 97"/>
            <p:cNvSpPr>
              <a:spLocks/>
            </p:cNvSpPr>
            <p:nvPr/>
          </p:nvSpPr>
          <p:spPr bwMode="auto">
            <a:xfrm>
              <a:off x="8214993" y="2635623"/>
              <a:ext cx="398537" cy="618957"/>
            </a:xfrm>
            <a:custGeom>
              <a:avLst/>
              <a:gdLst>
                <a:gd name="T0" fmla="*/ 2147483646 w 229"/>
                <a:gd name="T1" fmla="*/ 2147483646 h 356"/>
                <a:gd name="T2" fmla="*/ 2147483646 w 229"/>
                <a:gd name="T3" fmla="*/ 2147483646 h 356"/>
                <a:gd name="T4" fmla="*/ 2147483646 w 229"/>
                <a:gd name="T5" fmla="*/ 2147483646 h 356"/>
                <a:gd name="T6" fmla="*/ 0 w 229"/>
                <a:gd name="T7" fmla="*/ 2147483646 h 356"/>
                <a:gd name="T8" fmla="*/ 0 w 229"/>
                <a:gd name="T9" fmla="*/ 2147483646 h 356"/>
                <a:gd name="T10" fmla="*/ 2147483646 w 229"/>
                <a:gd name="T11" fmla="*/ 0 h 356"/>
                <a:gd name="T12" fmla="*/ 2147483646 w 229"/>
                <a:gd name="T13" fmla="*/ 0 h 356"/>
                <a:gd name="T14" fmla="*/ 2147483646 w 229"/>
                <a:gd name="T15" fmla="*/ 2147483646 h 356"/>
                <a:gd name="T16" fmla="*/ 2147483646 w 229"/>
                <a:gd name="T17" fmla="*/ 2147483646 h 3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9" h="356">
                  <a:moveTo>
                    <a:pt x="229" y="310"/>
                  </a:moveTo>
                  <a:cubicBezTo>
                    <a:pt x="229" y="335"/>
                    <a:pt x="209" y="356"/>
                    <a:pt x="183" y="356"/>
                  </a:cubicBezTo>
                  <a:cubicBezTo>
                    <a:pt x="46" y="356"/>
                    <a:pt x="46" y="356"/>
                    <a:pt x="46" y="356"/>
                  </a:cubicBezTo>
                  <a:cubicBezTo>
                    <a:pt x="20" y="356"/>
                    <a:pt x="0" y="335"/>
                    <a:pt x="0" y="3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9" y="0"/>
                    <a:pt x="229" y="20"/>
                    <a:pt x="229" y="46"/>
                  </a:cubicBezTo>
                  <a:lnTo>
                    <a:pt x="22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8"/>
            <p:cNvSpPr>
              <a:spLocks/>
            </p:cNvSpPr>
            <p:nvPr/>
          </p:nvSpPr>
          <p:spPr bwMode="auto">
            <a:xfrm>
              <a:off x="7957837" y="2698515"/>
              <a:ext cx="597071" cy="704124"/>
            </a:xfrm>
            <a:custGeom>
              <a:avLst/>
              <a:gdLst>
                <a:gd name="T0" fmla="*/ 1003817058 w 342"/>
                <a:gd name="T1" fmla="*/ 968762831 h 405"/>
                <a:gd name="T2" fmla="*/ 588339755 w 342"/>
                <a:gd name="T3" fmla="*/ 968762831 h 405"/>
                <a:gd name="T4" fmla="*/ 448836693 w 342"/>
                <a:gd name="T5" fmla="*/ 829503391 h 405"/>
                <a:gd name="T6" fmla="*/ 448836693 w 342"/>
                <a:gd name="T7" fmla="*/ 30273186 h 405"/>
                <a:gd name="T8" fmla="*/ 451868574 w 342"/>
                <a:gd name="T9" fmla="*/ 3027493 h 405"/>
                <a:gd name="T10" fmla="*/ 448836693 w 342"/>
                <a:gd name="T11" fmla="*/ 0 h 405"/>
                <a:gd name="T12" fmla="*/ 0 w 342"/>
                <a:gd name="T13" fmla="*/ 505573864 h 405"/>
                <a:gd name="T14" fmla="*/ 0 w 342"/>
                <a:gd name="T15" fmla="*/ 986927786 h 405"/>
                <a:gd name="T16" fmla="*/ 239581231 w 342"/>
                <a:gd name="T17" fmla="*/ 1226091002 h 405"/>
                <a:gd name="T18" fmla="*/ 864313997 w 342"/>
                <a:gd name="T19" fmla="*/ 1226091002 h 405"/>
                <a:gd name="T20" fmla="*/ 1037176448 w 342"/>
                <a:gd name="T21" fmla="*/ 968762831 h 405"/>
                <a:gd name="T22" fmla="*/ 1034144568 w 342"/>
                <a:gd name="T23" fmla="*/ 965735338 h 405"/>
                <a:gd name="T24" fmla="*/ 1003817058 w 342"/>
                <a:gd name="T25" fmla="*/ 968762831 h 4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2" h="405">
                  <a:moveTo>
                    <a:pt x="331" y="320"/>
                  </a:moveTo>
                  <a:cubicBezTo>
                    <a:pt x="194" y="320"/>
                    <a:pt x="194" y="320"/>
                    <a:pt x="194" y="320"/>
                  </a:cubicBezTo>
                  <a:cubicBezTo>
                    <a:pt x="168" y="320"/>
                    <a:pt x="148" y="299"/>
                    <a:pt x="148" y="274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7"/>
                    <a:pt x="148" y="4"/>
                    <a:pt x="149" y="1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69"/>
                    <a:pt x="35" y="405"/>
                    <a:pt x="79" y="40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1" y="319"/>
                    <a:pt x="341" y="319"/>
                    <a:pt x="341" y="319"/>
                  </a:cubicBezTo>
                  <a:cubicBezTo>
                    <a:pt x="338" y="319"/>
                    <a:pt x="335" y="320"/>
                    <a:pt x="331" y="32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>
              <a:off x="8256372" y="2698515"/>
              <a:ext cx="318005" cy="419053"/>
            </a:xfrm>
            <a:custGeom>
              <a:avLst/>
              <a:gdLst>
                <a:gd name="T0" fmla="*/ 553925527 w 183"/>
                <a:gd name="T1" fmla="*/ 619836395 h 242"/>
                <a:gd name="T2" fmla="*/ 441929171 w 183"/>
                <a:gd name="T3" fmla="*/ 731708602 h 242"/>
                <a:gd name="T4" fmla="*/ 111996356 w 183"/>
                <a:gd name="T5" fmla="*/ 731708602 h 242"/>
                <a:gd name="T6" fmla="*/ 0 w 183"/>
                <a:gd name="T7" fmla="*/ 619836395 h 242"/>
                <a:gd name="T8" fmla="*/ 0 w 183"/>
                <a:gd name="T9" fmla="*/ 108848351 h 242"/>
                <a:gd name="T10" fmla="*/ 111996356 w 183"/>
                <a:gd name="T11" fmla="*/ 0 h 242"/>
                <a:gd name="T12" fmla="*/ 441929171 w 183"/>
                <a:gd name="T13" fmla="*/ 0 h 242"/>
                <a:gd name="T14" fmla="*/ 553925527 w 183"/>
                <a:gd name="T15" fmla="*/ 108848351 h 242"/>
                <a:gd name="T16" fmla="*/ 553925527 w 183"/>
                <a:gd name="T17" fmla="*/ 619836395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242">
                  <a:moveTo>
                    <a:pt x="183" y="205"/>
                  </a:moveTo>
                  <a:cubicBezTo>
                    <a:pt x="183" y="225"/>
                    <a:pt x="167" y="242"/>
                    <a:pt x="146" y="242"/>
                  </a:cubicBezTo>
                  <a:cubicBezTo>
                    <a:pt x="37" y="242"/>
                    <a:pt x="37" y="242"/>
                    <a:pt x="37" y="242"/>
                  </a:cubicBezTo>
                  <a:cubicBezTo>
                    <a:pt x="17" y="242"/>
                    <a:pt x="0" y="225"/>
                    <a:pt x="0" y="20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7" y="0"/>
                    <a:pt x="183" y="16"/>
                    <a:pt x="183" y="36"/>
                  </a:cubicBezTo>
                  <a:lnTo>
                    <a:pt x="183" y="20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5" name="Oval 100"/>
            <p:cNvSpPr>
              <a:spLocks noChangeArrowheads="1"/>
            </p:cNvSpPr>
            <p:nvPr/>
          </p:nvSpPr>
          <p:spPr bwMode="auto">
            <a:xfrm>
              <a:off x="8381978" y="3164407"/>
              <a:ext cx="64568" cy="62341"/>
            </a:xfrm>
            <a:prstGeom prst="ellipse">
              <a:avLst/>
            </a:pr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6" name="Rectangle 101"/>
            <p:cNvSpPr>
              <a:spLocks noChangeArrowheads="1"/>
            </p:cNvSpPr>
            <p:nvPr/>
          </p:nvSpPr>
          <p:spPr bwMode="auto">
            <a:xfrm>
              <a:off x="8286240" y="3176653"/>
              <a:ext cx="54549" cy="6679"/>
            </a:xfrm>
            <a:prstGeom prst="rect">
              <a:avLst/>
            </a:pr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7" name="Rectangle 102"/>
            <p:cNvSpPr>
              <a:spLocks noChangeArrowheads="1"/>
            </p:cNvSpPr>
            <p:nvPr/>
          </p:nvSpPr>
          <p:spPr bwMode="auto">
            <a:xfrm>
              <a:off x="8286240" y="3192238"/>
              <a:ext cx="54549" cy="6679"/>
            </a:xfrm>
            <a:prstGeom prst="rect">
              <a:avLst/>
            </a:pr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8" name="Rectangle 103"/>
            <p:cNvSpPr>
              <a:spLocks noChangeArrowheads="1"/>
            </p:cNvSpPr>
            <p:nvPr/>
          </p:nvSpPr>
          <p:spPr bwMode="auto">
            <a:xfrm>
              <a:off x="8286240" y="3208937"/>
              <a:ext cx="54549" cy="5566"/>
            </a:xfrm>
            <a:prstGeom prst="rect">
              <a:avLst/>
            </a:pr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9" name="Freeform 104"/>
            <p:cNvSpPr>
              <a:spLocks/>
            </p:cNvSpPr>
            <p:nvPr/>
          </p:nvSpPr>
          <p:spPr bwMode="auto">
            <a:xfrm>
              <a:off x="8505547" y="3181106"/>
              <a:ext cx="36737" cy="30057"/>
            </a:xfrm>
            <a:custGeom>
              <a:avLst/>
              <a:gdLst>
                <a:gd name="T0" fmla="*/ 2147483646 w 33"/>
                <a:gd name="T1" fmla="*/ 0 h 27"/>
                <a:gd name="T2" fmla="*/ 2147483646 w 33"/>
                <a:gd name="T3" fmla="*/ 2147483646 h 27"/>
                <a:gd name="T4" fmla="*/ 2147483646 w 33"/>
                <a:gd name="T5" fmla="*/ 2147483646 h 27"/>
                <a:gd name="T6" fmla="*/ 2147483646 w 33"/>
                <a:gd name="T7" fmla="*/ 2147483646 h 27"/>
                <a:gd name="T8" fmla="*/ 0 w 33"/>
                <a:gd name="T9" fmla="*/ 2147483646 h 27"/>
                <a:gd name="T10" fmla="*/ 2147483646 w 33"/>
                <a:gd name="T11" fmla="*/ 2147483646 h 27"/>
                <a:gd name="T12" fmla="*/ 2147483646 w 33"/>
                <a:gd name="T13" fmla="*/ 2147483646 h 27"/>
                <a:gd name="T14" fmla="*/ 2147483646 w 33"/>
                <a:gd name="T15" fmla="*/ 2147483646 h 27"/>
                <a:gd name="T16" fmla="*/ 2147483646 w 33"/>
                <a:gd name="T17" fmla="*/ 2147483646 h 27"/>
                <a:gd name="T18" fmla="*/ 2147483646 w 33"/>
                <a:gd name="T19" fmla="*/ 2147483646 h 27"/>
                <a:gd name="T20" fmla="*/ 2147483646 w 33"/>
                <a:gd name="T21" fmla="*/ 0 h 27"/>
                <a:gd name="T22" fmla="*/ 2147483646 w 33"/>
                <a:gd name="T23" fmla="*/ 0 h 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" h="27">
                  <a:moveTo>
                    <a:pt x="30" y="0"/>
                  </a:moveTo>
                  <a:lnTo>
                    <a:pt x="30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0" y="18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33" y="21"/>
                  </a:lnTo>
                  <a:lnTo>
                    <a:pt x="33" y="16"/>
                  </a:lnTo>
                  <a:lnTo>
                    <a:pt x="33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Rectangle 105"/>
            <p:cNvSpPr>
              <a:spLocks noChangeArrowheads="1"/>
            </p:cNvSpPr>
            <p:nvPr/>
          </p:nvSpPr>
          <p:spPr bwMode="auto">
            <a:xfrm>
              <a:off x="8375299" y="2661227"/>
              <a:ext cx="77926" cy="11132"/>
            </a:xfrm>
            <a:prstGeom prst="rect">
              <a:avLst/>
            </a:pr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084820" y="2339479"/>
            <a:ext cx="4121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区块链必将诞生一个新的游戏类型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06488" y="3810000"/>
            <a:ext cx="9309100" cy="127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文本框 14"/>
          <p:cNvSpPr txBox="1">
            <a:spLocks noChangeArrowheads="1"/>
          </p:cNvSpPr>
          <p:nvPr/>
        </p:nvSpPr>
        <p:spPr bwMode="auto">
          <a:xfrm>
            <a:off x="1003300" y="34607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市场演变</a:t>
            </a:r>
          </a:p>
        </p:txBody>
      </p:sp>
      <p:sp>
        <p:nvSpPr>
          <p:cNvPr id="6166" name="文本框 15"/>
          <p:cNvSpPr txBox="1">
            <a:spLocks noChangeArrowheads="1"/>
          </p:cNvSpPr>
          <p:nvPr/>
        </p:nvSpPr>
        <p:spPr bwMode="auto">
          <a:xfrm>
            <a:off x="2755900" y="347186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7" name="文本框 51"/>
          <p:cNvSpPr txBox="1">
            <a:spLocks noChangeArrowheads="1"/>
          </p:cNvSpPr>
          <p:nvPr/>
        </p:nvSpPr>
        <p:spPr bwMode="auto">
          <a:xfrm>
            <a:off x="4167188" y="347186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</a:p>
        </p:txBody>
      </p:sp>
      <p:sp>
        <p:nvSpPr>
          <p:cNvPr id="6168" name="文本框 52"/>
          <p:cNvSpPr txBox="1">
            <a:spLocks noChangeArrowheads="1"/>
          </p:cNvSpPr>
          <p:nvPr/>
        </p:nvSpPr>
        <p:spPr bwMode="auto">
          <a:xfrm>
            <a:off x="5754688" y="346710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169" name="文本框 56"/>
          <p:cNvSpPr txBox="1">
            <a:spLocks noChangeArrowheads="1"/>
          </p:cNvSpPr>
          <p:nvPr/>
        </p:nvSpPr>
        <p:spPr bwMode="auto">
          <a:xfrm>
            <a:off x="7343775" y="3444875"/>
            <a:ext cx="496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0" name="文本框 14"/>
          <p:cNvSpPr txBox="1">
            <a:spLocks noChangeArrowheads="1"/>
          </p:cNvSpPr>
          <p:nvPr/>
        </p:nvSpPr>
        <p:spPr bwMode="auto">
          <a:xfrm>
            <a:off x="1704921" y="4638100"/>
            <a:ext cx="9334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区块链游戏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即将成为下一个游戏行业爆发的风口！</a:t>
            </a:r>
          </a:p>
        </p:txBody>
      </p: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8783638" y="344011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3"/>
          <p:cNvSpPr txBox="1">
            <a:spLocks noChangeArrowheads="1"/>
          </p:cNvSpPr>
          <p:nvPr/>
        </p:nvSpPr>
        <p:spPr bwMode="auto">
          <a:xfrm>
            <a:off x="712788" y="165100"/>
            <a:ext cx="5748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err="1" smtClean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TokenSDK</a:t>
            </a:r>
            <a:r>
              <a:rPr lang="zh-CN" altLang="en-US" sz="32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能为你做什么？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7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1314450" y="4295775"/>
            <a:ext cx="795338" cy="728663"/>
          </a:xfrm>
          <a:custGeom>
            <a:avLst/>
            <a:gdLst>
              <a:gd name="T0" fmla="*/ 163 w 163"/>
              <a:gd name="T1" fmla="*/ 31 h 150"/>
              <a:gd name="T2" fmla="*/ 163 w 163"/>
              <a:gd name="T3" fmla="*/ 0 h 150"/>
              <a:gd name="T4" fmla="*/ 157 w 163"/>
              <a:gd name="T5" fmla="*/ 0 h 150"/>
              <a:gd name="T6" fmla="*/ 7 w 163"/>
              <a:gd name="T7" fmla="*/ 0 h 150"/>
              <a:gd name="T8" fmla="*/ 0 w 163"/>
              <a:gd name="T9" fmla="*/ 0 h 150"/>
              <a:gd name="T10" fmla="*/ 0 w 163"/>
              <a:gd name="T11" fmla="*/ 31 h 150"/>
              <a:gd name="T12" fmla="*/ 7 w 163"/>
              <a:gd name="T13" fmla="*/ 39 h 150"/>
              <a:gd name="T14" fmla="*/ 7 w 163"/>
              <a:gd name="T15" fmla="*/ 46 h 150"/>
              <a:gd name="T16" fmla="*/ 0 w 163"/>
              <a:gd name="T17" fmla="*/ 53 h 150"/>
              <a:gd name="T18" fmla="*/ 7 w 163"/>
              <a:gd name="T19" fmla="*/ 59 h 150"/>
              <a:gd name="T20" fmla="*/ 7 w 163"/>
              <a:gd name="T21" fmla="*/ 69 h 150"/>
              <a:gd name="T22" fmla="*/ 0 w 163"/>
              <a:gd name="T23" fmla="*/ 76 h 150"/>
              <a:gd name="T24" fmla="*/ 7 w 163"/>
              <a:gd name="T25" fmla="*/ 82 h 150"/>
              <a:gd name="T26" fmla="*/ 7 w 163"/>
              <a:gd name="T27" fmla="*/ 92 h 150"/>
              <a:gd name="T28" fmla="*/ 0 w 163"/>
              <a:gd name="T29" fmla="*/ 99 h 150"/>
              <a:gd name="T30" fmla="*/ 7 w 163"/>
              <a:gd name="T31" fmla="*/ 105 h 150"/>
              <a:gd name="T32" fmla="*/ 7 w 163"/>
              <a:gd name="T33" fmla="*/ 113 h 150"/>
              <a:gd name="T34" fmla="*/ 57 w 163"/>
              <a:gd name="T35" fmla="*/ 141 h 150"/>
              <a:gd name="T36" fmla="*/ 61 w 163"/>
              <a:gd name="T37" fmla="*/ 141 h 150"/>
              <a:gd name="T38" fmla="*/ 82 w 163"/>
              <a:gd name="T39" fmla="*/ 150 h 150"/>
              <a:gd name="T40" fmla="*/ 102 w 163"/>
              <a:gd name="T41" fmla="*/ 141 h 150"/>
              <a:gd name="T42" fmla="*/ 106 w 163"/>
              <a:gd name="T43" fmla="*/ 141 h 150"/>
              <a:gd name="T44" fmla="*/ 157 w 163"/>
              <a:gd name="T45" fmla="*/ 113 h 150"/>
              <a:gd name="T46" fmla="*/ 157 w 163"/>
              <a:gd name="T47" fmla="*/ 113 h 150"/>
              <a:gd name="T48" fmla="*/ 157 w 163"/>
              <a:gd name="T49" fmla="*/ 105 h 150"/>
              <a:gd name="T50" fmla="*/ 163 w 163"/>
              <a:gd name="T51" fmla="*/ 99 h 150"/>
              <a:gd name="T52" fmla="*/ 157 w 163"/>
              <a:gd name="T53" fmla="*/ 92 h 150"/>
              <a:gd name="T54" fmla="*/ 157 w 163"/>
              <a:gd name="T55" fmla="*/ 82 h 150"/>
              <a:gd name="T56" fmla="*/ 163 w 163"/>
              <a:gd name="T57" fmla="*/ 76 h 150"/>
              <a:gd name="T58" fmla="*/ 157 w 163"/>
              <a:gd name="T59" fmla="*/ 69 h 150"/>
              <a:gd name="T60" fmla="*/ 157 w 163"/>
              <a:gd name="T61" fmla="*/ 59 h 150"/>
              <a:gd name="T62" fmla="*/ 163 w 163"/>
              <a:gd name="T63" fmla="*/ 53 h 150"/>
              <a:gd name="T64" fmla="*/ 157 w 163"/>
              <a:gd name="T65" fmla="*/ 46 h 150"/>
              <a:gd name="T66" fmla="*/ 157 w 163"/>
              <a:gd name="T67" fmla="*/ 39 h 150"/>
              <a:gd name="T68" fmla="*/ 163 w 163"/>
              <a:gd name="T69" fmla="*/ 3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150">
                <a:moveTo>
                  <a:pt x="163" y="31"/>
                </a:moveTo>
                <a:cubicBezTo>
                  <a:pt x="163" y="0"/>
                  <a:pt x="163" y="0"/>
                  <a:pt x="163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46"/>
                  <a:pt x="0" y="49"/>
                  <a:pt x="0" y="53"/>
                </a:cubicBezTo>
                <a:cubicBezTo>
                  <a:pt x="0" y="56"/>
                  <a:pt x="3" y="59"/>
                  <a:pt x="7" y="59"/>
                </a:cubicBezTo>
                <a:cubicBezTo>
                  <a:pt x="7" y="69"/>
                  <a:pt x="7" y="69"/>
                  <a:pt x="7" y="69"/>
                </a:cubicBezTo>
                <a:cubicBezTo>
                  <a:pt x="3" y="69"/>
                  <a:pt x="0" y="72"/>
                  <a:pt x="0" y="76"/>
                </a:cubicBezTo>
                <a:cubicBezTo>
                  <a:pt x="0" y="79"/>
                  <a:pt x="3" y="82"/>
                  <a:pt x="7" y="82"/>
                </a:cubicBezTo>
                <a:cubicBezTo>
                  <a:pt x="7" y="92"/>
                  <a:pt x="7" y="92"/>
                  <a:pt x="7" y="92"/>
                </a:cubicBezTo>
                <a:cubicBezTo>
                  <a:pt x="3" y="92"/>
                  <a:pt x="0" y="95"/>
                  <a:pt x="0" y="99"/>
                </a:cubicBezTo>
                <a:cubicBezTo>
                  <a:pt x="0" y="102"/>
                  <a:pt x="3" y="105"/>
                  <a:pt x="7" y="105"/>
                </a:cubicBezTo>
                <a:cubicBezTo>
                  <a:pt x="7" y="113"/>
                  <a:pt x="7" y="113"/>
                  <a:pt x="7" y="113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61" y="141"/>
                  <a:pt x="61" y="141"/>
                  <a:pt x="61" y="141"/>
                </a:cubicBezTo>
                <a:cubicBezTo>
                  <a:pt x="64" y="146"/>
                  <a:pt x="72" y="150"/>
                  <a:pt x="82" y="150"/>
                </a:cubicBezTo>
                <a:cubicBezTo>
                  <a:pt x="91" y="150"/>
                  <a:pt x="99" y="146"/>
                  <a:pt x="102" y="141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60" y="105"/>
                  <a:pt x="163" y="102"/>
                  <a:pt x="163" y="99"/>
                </a:cubicBezTo>
                <a:cubicBezTo>
                  <a:pt x="163" y="95"/>
                  <a:pt x="160" y="92"/>
                  <a:pt x="157" y="92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60" y="82"/>
                  <a:pt x="163" y="79"/>
                  <a:pt x="163" y="76"/>
                </a:cubicBezTo>
                <a:cubicBezTo>
                  <a:pt x="163" y="72"/>
                  <a:pt x="160" y="69"/>
                  <a:pt x="157" y="6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60" y="59"/>
                  <a:pt x="163" y="56"/>
                  <a:pt x="163" y="53"/>
                </a:cubicBezTo>
                <a:cubicBezTo>
                  <a:pt x="163" y="49"/>
                  <a:pt x="160" y="46"/>
                  <a:pt x="157" y="46"/>
                </a:cubicBezTo>
                <a:cubicBezTo>
                  <a:pt x="157" y="39"/>
                  <a:pt x="157" y="39"/>
                  <a:pt x="157" y="39"/>
                </a:cubicBezTo>
                <a:lnTo>
                  <a:pt x="163" y="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Freeform 9"/>
          <p:cNvSpPr>
            <a:spLocks/>
          </p:cNvSpPr>
          <p:nvPr/>
        </p:nvSpPr>
        <p:spPr bwMode="auto">
          <a:xfrm>
            <a:off x="798513" y="1846263"/>
            <a:ext cx="1778000" cy="598487"/>
          </a:xfrm>
          <a:custGeom>
            <a:avLst/>
            <a:gdLst>
              <a:gd name="T0" fmla="*/ 0 w 365"/>
              <a:gd name="T1" fmla="*/ 2147483646 h 123"/>
              <a:gd name="T2" fmla="*/ 2147483646 w 365"/>
              <a:gd name="T3" fmla="*/ 2147483646 h 123"/>
              <a:gd name="T4" fmla="*/ 2147483646 w 365"/>
              <a:gd name="T5" fmla="*/ 0 h 123"/>
              <a:gd name="T6" fmla="*/ 0 w 365"/>
              <a:gd name="T7" fmla="*/ 2147483646 h 1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5" h="123">
                <a:moveTo>
                  <a:pt x="0" y="123"/>
                </a:moveTo>
                <a:cubicBezTo>
                  <a:pt x="365" y="123"/>
                  <a:pt x="365" y="123"/>
                  <a:pt x="365" y="123"/>
                </a:cubicBezTo>
                <a:cubicBezTo>
                  <a:pt x="341" y="60"/>
                  <a:pt x="282" y="0"/>
                  <a:pt x="183" y="0"/>
                </a:cubicBezTo>
                <a:cubicBezTo>
                  <a:pt x="83" y="0"/>
                  <a:pt x="24" y="60"/>
                  <a:pt x="0" y="123"/>
                </a:cubicBez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8"/>
          <p:cNvSpPr>
            <a:spLocks/>
          </p:cNvSpPr>
          <p:nvPr/>
        </p:nvSpPr>
        <p:spPr bwMode="auto">
          <a:xfrm>
            <a:off x="739775" y="2444750"/>
            <a:ext cx="1900238" cy="601663"/>
          </a:xfrm>
          <a:custGeom>
            <a:avLst/>
            <a:gdLst>
              <a:gd name="T0" fmla="*/ 0 w 390"/>
              <a:gd name="T1" fmla="*/ 2147483646 h 124"/>
              <a:gd name="T2" fmla="*/ 2147483646 w 390"/>
              <a:gd name="T3" fmla="*/ 2147483646 h 124"/>
              <a:gd name="T4" fmla="*/ 2147483646 w 390"/>
              <a:gd name="T5" fmla="*/ 2147483646 h 124"/>
              <a:gd name="T6" fmla="*/ 2147483646 w 390"/>
              <a:gd name="T7" fmla="*/ 2147483646 h 124"/>
              <a:gd name="T8" fmla="*/ 2147483646 w 390"/>
              <a:gd name="T9" fmla="*/ 0 h 124"/>
              <a:gd name="T10" fmla="*/ 2147483646 w 390"/>
              <a:gd name="T11" fmla="*/ 0 h 124"/>
              <a:gd name="T12" fmla="*/ 0 w 390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0" h="124">
                <a:moveTo>
                  <a:pt x="0" y="67"/>
                </a:moveTo>
                <a:cubicBezTo>
                  <a:pt x="0" y="87"/>
                  <a:pt x="4" y="105"/>
                  <a:pt x="10" y="124"/>
                </a:cubicBezTo>
                <a:cubicBezTo>
                  <a:pt x="380" y="124"/>
                  <a:pt x="380" y="124"/>
                  <a:pt x="380" y="124"/>
                </a:cubicBezTo>
                <a:cubicBezTo>
                  <a:pt x="386" y="105"/>
                  <a:pt x="390" y="87"/>
                  <a:pt x="390" y="67"/>
                </a:cubicBezTo>
                <a:cubicBezTo>
                  <a:pt x="390" y="46"/>
                  <a:pt x="385" y="23"/>
                  <a:pt x="37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4" y="23"/>
                  <a:pt x="0" y="46"/>
                  <a:pt x="0" y="67"/>
                </a:cubicBezTo>
                <a:close/>
              </a:path>
            </a:pathLst>
          </a:custGeom>
          <a:solidFill>
            <a:srgbClr val="F04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88988" y="3046413"/>
            <a:ext cx="1801812" cy="598487"/>
          </a:xfrm>
          <a:custGeom>
            <a:avLst/>
            <a:gdLst>
              <a:gd name="T0" fmla="*/ 2147483646 w 370"/>
              <a:gd name="T1" fmla="*/ 2147483646 h 123"/>
              <a:gd name="T2" fmla="*/ 2147483646 w 370"/>
              <a:gd name="T3" fmla="*/ 2147483646 h 123"/>
              <a:gd name="T4" fmla="*/ 2147483646 w 370"/>
              <a:gd name="T5" fmla="*/ 0 h 123"/>
              <a:gd name="T6" fmla="*/ 0 w 370"/>
              <a:gd name="T7" fmla="*/ 0 h 123"/>
              <a:gd name="T8" fmla="*/ 2147483646 w 370"/>
              <a:gd name="T9" fmla="*/ 2147483646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" h="123">
                <a:moveTo>
                  <a:pt x="65" y="123"/>
                </a:moveTo>
                <a:cubicBezTo>
                  <a:pt x="304" y="123"/>
                  <a:pt x="304" y="123"/>
                  <a:pt x="304" y="123"/>
                </a:cubicBezTo>
                <a:cubicBezTo>
                  <a:pt x="324" y="87"/>
                  <a:pt x="354" y="45"/>
                  <a:pt x="37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45"/>
                  <a:pt x="45" y="87"/>
                  <a:pt x="65" y="123"/>
                </a:cubicBezTo>
                <a:close/>
              </a:path>
            </a:pathLst>
          </a:custGeom>
          <a:solidFill>
            <a:srgbClr val="F8D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Freeform 6"/>
          <p:cNvSpPr>
            <a:spLocks/>
          </p:cNvSpPr>
          <p:nvPr/>
        </p:nvSpPr>
        <p:spPr bwMode="auto">
          <a:xfrm>
            <a:off x="1106488" y="3644900"/>
            <a:ext cx="1163637" cy="596900"/>
          </a:xfrm>
          <a:custGeom>
            <a:avLst/>
            <a:gdLst>
              <a:gd name="T0" fmla="*/ 2147483646 w 239"/>
              <a:gd name="T1" fmla="*/ 2147483646 h 123"/>
              <a:gd name="T2" fmla="*/ 2147483646 w 239"/>
              <a:gd name="T3" fmla="*/ 0 h 123"/>
              <a:gd name="T4" fmla="*/ 0 w 239"/>
              <a:gd name="T5" fmla="*/ 0 h 123"/>
              <a:gd name="T6" fmla="*/ 2147483646 w 239"/>
              <a:gd name="T7" fmla="*/ 2147483646 h 123"/>
              <a:gd name="T8" fmla="*/ 2147483646 w 239"/>
              <a:gd name="T9" fmla="*/ 2147483646 h 123"/>
              <a:gd name="T10" fmla="*/ 2147483646 w 239"/>
              <a:gd name="T11" fmla="*/ 2147483646 h 123"/>
              <a:gd name="T12" fmla="*/ 2147483646 w 239"/>
              <a:gd name="T13" fmla="*/ 2147483646 h 123"/>
              <a:gd name="T14" fmla="*/ 2147483646 w 239"/>
              <a:gd name="T15" fmla="*/ 2147483646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" h="123">
                <a:moveTo>
                  <a:pt x="221" y="52"/>
                </a:moveTo>
                <a:cubicBezTo>
                  <a:pt x="221" y="37"/>
                  <a:pt x="228" y="19"/>
                  <a:pt x="239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19"/>
                  <a:pt x="19" y="37"/>
                  <a:pt x="19" y="52"/>
                </a:cubicBezTo>
                <a:cubicBezTo>
                  <a:pt x="19" y="105"/>
                  <a:pt x="37" y="123"/>
                  <a:pt x="51" y="123"/>
                </a:cubicBezTo>
                <a:cubicBezTo>
                  <a:pt x="65" y="123"/>
                  <a:pt x="120" y="123"/>
                  <a:pt x="120" y="123"/>
                </a:cubicBezTo>
                <a:cubicBezTo>
                  <a:pt x="120" y="123"/>
                  <a:pt x="174" y="123"/>
                  <a:pt x="188" y="123"/>
                </a:cubicBezTo>
                <a:cubicBezTo>
                  <a:pt x="202" y="123"/>
                  <a:pt x="221" y="105"/>
                  <a:pt x="221" y="52"/>
                </a:cubicBezTo>
                <a:close/>
              </a:path>
            </a:pathLst>
          </a:custGeom>
          <a:solidFill>
            <a:srgbClr val="BF55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29"/>
          <p:cNvSpPr>
            <a:spLocks noChangeAspect="1"/>
          </p:cNvSpPr>
          <p:nvPr/>
        </p:nvSpPr>
        <p:spPr>
          <a:xfrm>
            <a:off x="4389438" y="1406525"/>
            <a:ext cx="552450" cy="550863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0"/>
          <p:cNvSpPr>
            <a:spLocks noChangeAspect="1"/>
          </p:cNvSpPr>
          <p:nvPr/>
        </p:nvSpPr>
        <p:spPr>
          <a:xfrm>
            <a:off x="4389438" y="2489200"/>
            <a:ext cx="552450" cy="550863"/>
          </a:xfrm>
          <a:prstGeom prst="ellipse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8"/>
          <p:cNvSpPr>
            <a:spLocks noChangeAspect="1"/>
          </p:cNvSpPr>
          <p:nvPr/>
        </p:nvSpPr>
        <p:spPr>
          <a:xfrm>
            <a:off x="4389438" y="3571875"/>
            <a:ext cx="552450" cy="552450"/>
          </a:xfrm>
          <a:prstGeom prst="ellipse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AU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42"/>
          <p:cNvSpPr>
            <a:spLocks noChangeAspect="1"/>
          </p:cNvSpPr>
          <p:nvPr/>
        </p:nvSpPr>
        <p:spPr>
          <a:xfrm>
            <a:off x="4389438" y="4654550"/>
            <a:ext cx="552450" cy="552450"/>
          </a:xfrm>
          <a:prstGeom prst="ellipse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AU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Elbow Connector 9"/>
          <p:cNvCxnSpPr/>
          <p:nvPr/>
        </p:nvCxnSpPr>
        <p:spPr>
          <a:xfrm flipV="1">
            <a:off x="2686050" y="1685925"/>
            <a:ext cx="1443038" cy="404813"/>
          </a:xfrm>
          <a:prstGeom prst="bentConnector3">
            <a:avLst>
              <a:gd name="adj1" fmla="val 39133"/>
            </a:avLst>
          </a:prstGeom>
          <a:ln w="12700">
            <a:solidFill>
              <a:srgbClr val="F0407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2"/>
          <p:cNvCxnSpPr/>
          <p:nvPr/>
        </p:nvCxnSpPr>
        <p:spPr>
          <a:xfrm>
            <a:off x="2384425" y="3943350"/>
            <a:ext cx="1744663" cy="987425"/>
          </a:xfrm>
          <a:prstGeom prst="bentConnector3">
            <a:avLst>
              <a:gd name="adj1" fmla="val 50000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64"/>
          <p:cNvCxnSpPr/>
          <p:nvPr/>
        </p:nvCxnSpPr>
        <p:spPr>
          <a:xfrm>
            <a:off x="2686050" y="3357563"/>
            <a:ext cx="1457325" cy="501650"/>
          </a:xfrm>
          <a:prstGeom prst="bentConnector3">
            <a:avLst>
              <a:gd name="adj1" fmla="val 58370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0"/>
          <p:cNvCxnSpPr/>
          <p:nvPr/>
        </p:nvCxnSpPr>
        <p:spPr>
          <a:xfrm>
            <a:off x="2900363" y="2754313"/>
            <a:ext cx="1228725" cy="0"/>
          </a:xfrm>
          <a:prstGeom prst="line">
            <a:avLst/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Box 16"/>
          <p:cNvSpPr txBox="1">
            <a:spLocks noChangeArrowheads="1"/>
          </p:cNvSpPr>
          <p:nvPr/>
        </p:nvSpPr>
        <p:spPr bwMode="auto">
          <a:xfrm>
            <a:off x="5059363" y="2308225"/>
            <a:ext cx="6972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一键发币</a:t>
            </a:r>
            <a:endParaRPr lang="en-US" altLang="zh-CN" sz="18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自定义</a:t>
            </a:r>
            <a:r>
              <a:rPr lang="en-US" altLang="zh-CN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ERC20</a:t>
            </a: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、</a:t>
            </a:r>
            <a:r>
              <a:rPr lang="en-US" altLang="zh-CN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721</a:t>
            </a: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、</a:t>
            </a:r>
            <a:r>
              <a:rPr lang="en-US" altLang="zh-CN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998</a:t>
            </a: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、</a:t>
            </a:r>
            <a:r>
              <a:rPr lang="en-US" altLang="zh-CN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1155</a:t>
            </a: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等标准代币，对应各类游戏资产</a:t>
            </a:r>
            <a:endParaRPr lang="en-US" altLang="zh-CN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6162" name="TextBox 16"/>
          <p:cNvSpPr txBox="1">
            <a:spLocks noChangeArrowheads="1"/>
          </p:cNvSpPr>
          <p:nvPr/>
        </p:nvSpPr>
        <p:spPr bwMode="auto">
          <a:xfrm>
            <a:off x="5059363" y="3378200"/>
            <a:ext cx="616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快速建立游戏交易所</a:t>
            </a:r>
            <a:endParaRPr lang="en-US" altLang="zh-CN" sz="18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提供各种相关接口，游戏可以快速定制自己的游戏交易所</a:t>
            </a:r>
            <a:endParaRPr lang="en-US" altLang="zh-CN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6163" name="TextBox 16"/>
          <p:cNvSpPr txBox="1">
            <a:spLocks noChangeArrowheads="1"/>
          </p:cNvSpPr>
          <p:nvPr/>
        </p:nvSpPr>
        <p:spPr bwMode="auto">
          <a:xfrm>
            <a:off x="5059363" y="4448175"/>
            <a:ext cx="4686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快速部署合约工具</a:t>
            </a:r>
            <a:endParaRPr lang="en-US" altLang="zh-CN" sz="18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无需学习区块链，直接上手</a:t>
            </a:r>
            <a:endParaRPr lang="en-US" altLang="zh-CN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6164" name="TextBox 16"/>
          <p:cNvSpPr txBox="1">
            <a:spLocks noChangeArrowheads="1"/>
          </p:cNvSpPr>
          <p:nvPr/>
        </p:nvSpPr>
        <p:spPr bwMode="auto">
          <a:xfrm>
            <a:off x="5059363" y="1208088"/>
            <a:ext cx="56626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内置钱包</a:t>
            </a:r>
            <a:endParaRPr lang="en-US" altLang="zh-CN" sz="18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内置钱包、用户零门槛体验区块链游戏、应用</a:t>
            </a:r>
            <a:endParaRPr lang="en-US" altLang="zh-CN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016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3"/>
          <p:cNvSpPr txBox="1">
            <a:spLocks noChangeArrowheads="1"/>
          </p:cNvSpPr>
          <p:nvPr/>
        </p:nvSpPr>
        <p:spPr bwMode="auto">
          <a:xfrm>
            <a:off x="722313" y="165100"/>
            <a:ext cx="53127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SuperGame</a:t>
            </a:r>
            <a:r>
              <a:rPr lang="zh-CN" altLang="en-US" sz="32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的对标产品</a:t>
            </a:r>
            <a:endParaRPr lang="zh-CN" altLang="en-US" sz="32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Oval 15"/>
          <p:cNvSpPr/>
          <p:nvPr/>
        </p:nvSpPr>
        <p:spPr>
          <a:xfrm>
            <a:off x="469900" y="1581150"/>
            <a:ext cx="1828800" cy="1828800"/>
          </a:xfrm>
          <a:prstGeom prst="ellipse">
            <a:avLst/>
          </a:prstGeom>
          <a:noFill/>
          <a:ln w="3175">
            <a:solidFill>
              <a:srgbClr val="F7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</a:t>
            </a:r>
            <a:endParaRPr 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rc 16"/>
          <p:cNvSpPr/>
          <p:nvPr/>
        </p:nvSpPr>
        <p:spPr>
          <a:xfrm>
            <a:off x="588963" y="1700213"/>
            <a:ext cx="1590675" cy="1590675"/>
          </a:xfrm>
          <a:prstGeom prst="arc">
            <a:avLst>
              <a:gd name="adj1" fmla="val 16200000"/>
              <a:gd name="adj2" fmla="val 10335247"/>
            </a:avLst>
          </a:prstGeom>
          <a:noFill/>
          <a:ln w="28575">
            <a:solidFill>
              <a:srgbClr val="F04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c 17"/>
          <p:cNvSpPr/>
          <p:nvPr/>
        </p:nvSpPr>
        <p:spPr>
          <a:xfrm>
            <a:off x="658813" y="1770063"/>
            <a:ext cx="1450975" cy="1450975"/>
          </a:xfrm>
          <a:prstGeom prst="arc">
            <a:avLst/>
          </a:prstGeom>
          <a:noFill/>
          <a:ln w="127000">
            <a:solidFill>
              <a:srgbClr val="F04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23"/>
          <p:cNvSpPr/>
          <p:nvPr/>
        </p:nvSpPr>
        <p:spPr>
          <a:xfrm>
            <a:off x="469900" y="3924300"/>
            <a:ext cx="1828800" cy="1828800"/>
          </a:xfrm>
          <a:prstGeom prst="ellipse">
            <a:avLst/>
          </a:prstGeom>
          <a:noFill/>
          <a:ln w="3175">
            <a:solidFill>
              <a:srgbClr val="F7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TAPTAP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c 24"/>
          <p:cNvSpPr/>
          <p:nvPr/>
        </p:nvSpPr>
        <p:spPr>
          <a:xfrm>
            <a:off x="588963" y="4041775"/>
            <a:ext cx="1590675" cy="1592263"/>
          </a:xfrm>
          <a:prstGeom prst="arc">
            <a:avLst>
              <a:gd name="adj1" fmla="val 16200000"/>
              <a:gd name="adj2" fmla="val 3974555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25"/>
          <p:cNvSpPr/>
          <p:nvPr/>
        </p:nvSpPr>
        <p:spPr>
          <a:xfrm>
            <a:off x="658813" y="4111625"/>
            <a:ext cx="1450975" cy="1452563"/>
          </a:xfrm>
          <a:prstGeom prst="arc">
            <a:avLst>
              <a:gd name="adj1" fmla="val 16200000"/>
              <a:gd name="adj2" fmla="val 19514272"/>
            </a:avLst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2492375" y="1439863"/>
            <a:ext cx="2900363" cy="14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顶级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游戏平台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Steam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平台是目前全球最大的综合性数字发行平台之一。玩家可以在该平台购买、下载、讨论、上传和分享游戏和软件。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4" name="Rectangle 68"/>
          <p:cNvSpPr>
            <a:spLocks noChangeArrowheads="1"/>
          </p:cNvSpPr>
          <p:nvPr/>
        </p:nvSpPr>
        <p:spPr bwMode="auto">
          <a:xfrm>
            <a:off x="2492375" y="3913188"/>
            <a:ext cx="3748405" cy="12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手游平台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玩家向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TapTap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是一个推荐高品质手游的手游分享社区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实时同步全球各大应用市场游戏排行榜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与全球玩家共同交流并发掘高品质手游。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19" y="875513"/>
            <a:ext cx="3418439" cy="2478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0447" r="10634"/>
          <a:stretch/>
        </p:blipFill>
        <p:spPr>
          <a:xfrm>
            <a:off x="8941837" y="1166158"/>
            <a:ext cx="3025140" cy="1897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98" y="3561121"/>
            <a:ext cx="1558551" cy="3117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69" y="3561121"/>
            <a:ext cx="1558551" cy="3117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23"/>
          <p:cNvSpPr txBox="1">
            <a:spLocks noChangeArrowheads="1"/>
          </p:cNvSpPr>
          <p:nvPr/>
        </p:nvSpPr>
        <p:spPr bwMode="auto">
          <a:xfrm>
            <a:off x="722313" y="223838"/>
            <a:ext cx="3230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OSpak</a:t>
            </a:r>
            <a:r>
              <a:rPr lang="zh-CN" altLang="en-US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</a:t>
            </a:r>
          </a:p>
        </p:txBody>
      </p:sp>
      <p:grpSp>
        <p:nvGrpSpPr>
          <p:cNvPr id="9219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Rounded Rectangle 2"/>
          <p:cNvSpPr/>
          <p:nvPr/>
        </p:nvSpPr>
        <p:spPr>
          <a:xfrm>
            <a:off x="6842125" y="1165225"/>
            <a:ext cx="4900613" cy="523875"/>
          </a:xfrm>
          <a:prstGeom prst="roundRect">
            <a:avLst>
              <a:gd name="adj" fmla="val 1163"/>
            </a:avLst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Oval 3"/>
          <p:cNvSpPr/>
          <p:nvPr/>
        </p:nvSpPr>
        <p:spPr>
          <a:xfrm>
            <a:off x="7004050" y="1165225"/>
            <a:ext cx="542925" cy="542925"/>
          </a:xfrm>
          <a:prstGeom prst="ellipse">
            <a:avLst/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222" name="矩形 8"/>
          <p:cNvSpPr>
            <a:spLocks noChangeArrowheads="1"/>
          </p:cNvSpPr>
          <p:nvPr/>
        </p:nvSpPr>
        <p:spPr bwMode="auto">
          <a:xfrm>
            <a:off x="7334250" y="1816100"/>
            <a:ext cx="37957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：上传个性头像，关注，点赞，留言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文本框 9"/>
          <p:cNvSpPr txBox="1">
            <a:spLocks noChangeArrowheads="1"/>
          </p:cNvSpPr>
          <p:nvPr/>
        </p:nvSpPr>
        <p:spPr bwMode="auto">
          <a:xfrm>
            <a:off x="7680325" y="1252538"/>
            <a:ext cx="347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高端精品游戏，社交联动平台</a:t>
            </a:r>
            <a:endParaRPr lang="en-US" altLang="zh-CN" sz="1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060450"/>
            <a:ext cx="5199063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3"/>
          <p:cNvSpPr/>
          <p:nvPr/>
        </p:nvSpPr>
        <p:spPr>
          <a:xfrm>
            <a:off x="661988" y="1060450"/>
            <a:ext cx="398462" cy="661988"/>
          </a:xfrm>
          <a:prstGeom prst="roundRect">
            <a:avLst>
              <a:gd name="adj" fmla="val 1163"/>
            </a:avLst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平台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3816350"/>
            <a:ext cx="3857625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13"/>
          <p:cNvSpPr/>
          <p:nvPr/>
        </p:nvSpPr>
        <p:spPr>
          <a:xfrm>
            <a:off x="671513" y="3973513"/>
            <a:ext cx="388937" cy="661987"/>
          </a:xfrm>
          <a:prstGeom prst="roundRect">
            <a:avLst>
              <a:gd name="adj" fmla="val 1163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游戏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8134" name="Picture 6" descr="Top Creative Work On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271963"/>
            <a:ext cx="28956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矩形 8"/>
          <p:cNvSpPr>
            <a:spLocks noChangeArrowheads="1"/>
          </p:cNvSpPr>
          <p:nvPr/>
        </p:nvSpPr>
        <p:spPr bwMode="auto">
          <a:xfrm>
            <a:off x="7334250" y="2236788"/>
            <a:ext cx="42084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找朋友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：扫一扫，周边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LBS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地域社交，分享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0" name="矩形 8"/>
          <p:cNvSpPr>
            <a:spLocks noChangeArrowheads="1"/>
          </p:cNvSpPr>
          <p:nvPr/>
        </p:nvSpPr>
        <p:spPr bwMode="auto">
          <a:xfrm>
            <a:off x="7334250" y="3060700"/>
            <a:ext cx="32464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朋友圈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：游戏主题的朋友圈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1" name="矩形 8"/>
          <p:cNvSpPr>
            <a:spLocks noChangeArrowheads="1"/>
          </p:cNvSpPr>
          <p:nvPr/>
        </p:nvSpPr>
        <p:spPr bwMode="auto">
          <a:xfrm>
            <a:off x="7334250" y="2636838"/>
            <a:ext cx="32464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：游戏核心的话题，灌水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Rounded Rectangle 2"/>
          <p:cNvSpPr/>
          <p:nvPr/>
        </p:nvSpPr>
        <p:spPr>
          <a:xfrm>
            <a:off x="6842125" y="4010025"/>
            <a:ext cx="4900613" cy="523875"/>
          </a:xfrm>
          <a:prstGeom prst="roundRect">
            <a:avLst>
              <a:gd name="adj" fmla="val 1163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Oval 3"/>
          <p:cNvSpPr/>
          <p:nvPr/>
        </p:nvSpPr>
        <p:spPr>
          <a:xfrm>
            <a:off x="7004050" y="4010025"/>
            <a:ext cx="542925" cy="542925"/>
          </a:xfrm>
          <a:prstGeom prst="ellipse">
            <a:avLst/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7334250" y="4660900"/>
            <a:ext cx="42084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语音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：摆脱手机打字的窘迫，实时语音交互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9"/>
          <p:cNvSpPr txBox="1">
            <a:spLocks noChangeArrowheads="1"/>
          </p:cNvSpPr>
          <p:nvPr/>
        </p:nvSpPr>
        <p:spPr bwMode="auto">
          <a:xfrm>
            <a:off x="7680325" y="4097338"/>
            <a:ext cx="347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创意本质游戏，多人社交互动</a:t>
            </a:r>
            <a:endParaRPr lang="en-US" altLang="zh-CN" sz="1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7334250" y="5083175"/>
            <a:ext cx="47244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战队（公会）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：朋友，伙伴一起来玩，团队联赛共挑战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7334250" y="5905500"/>
            <a:ext cx="32464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创造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：游戏主题的朋友圈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7334250" y="5483225"/>
            <a:ext cx="32464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观战（直播）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：游戏网红，粉丝经济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39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4438"/>
            <a:ext cx="3852863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23"/>
          <p:cNvSpPr txBox="1">
            <a:spLocks noChangeArrowheads="1"/>
          </p:cNvSpPr>
          <p:nvPr/>
        </p:nvSpPr>
        <p:spPr bwMode="auto">
          <a:xfrm>
            <a:off x="712788" y="217488"/>
            <a:ext cx="3232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OSpak</a:t>
            </a:r>
            <a:r>
              <a:rPr lang="zh-CN" altLang="en-US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</a:p>
        </p:txBody>
      </p:sp>
      <p:grpSp>
        <p:nvGrpSpPr>
          <p:cNvPr id="10243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Oval 66"/>
          <p:cNvSpPr>
            <a:spLocks noChangeAspect="1"/>
          </p:cNvSpPr>
          <p:nvPr/>
        </p:nvSpPr>
        <p:spPr>
          <a:xfrm>
            <a:off x="1619250" y="1816100"/>
            <a:ext cx="625475" cy="606425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7" name="Oval 74"/>
          <p:cNvSpPr>
            <a:spLocks noChangeAspect="1"/>
          </p:cNvSpPr>
          <p:nvPr/>
        </p:nvSpPr>
        <p:spPr>
          <a:xfrm>
            <a:off x="1619250" y="3136900"/>
            <a:ext cx="625475" cy="606425"/>
          </a:xfrm>
          <a:prstGeom prst="ellipse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8" name="Oval 80"/>
          <p:cNvSpPr>
            <a:spLocks noChangeAspect="1"/>
          </p:cNvSpPr>
          <p:nvPr/>
        </p:nvSpPr>
        <p:spPr>
          <a:xfrm>
            <a:off x="1619250" y="4457700"/>
            <a:ext cx="625475" cy="606425"/>
          </a:xfrm>
          <a:prstGeom prst="ellipse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21" name="Oval 66"/>
          <p:cNvSpPr>
            <a:spLocks noChangeAspect="1"/>
          </p:cNvSpPr>
          <p:nvPr/>
        </p:nvSpPr>
        <p:spPr>
          <a:xfrm>
            <a:off x="6013450" y="1816100"/>
            <a:ext cx="625475" cy="606425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22" name="Oval 74"/>
          <p:cNvSpPr>
            <a:spLocks noChangeAspect="1"/>
          </p:cNvSpPr>
          <p:nvPr/>
        </p:nvSpPr>
        <p:spPr>
          <a:xfrm>
            <a:off x="6013450" y="3136900"/>
            <a:ext cx="625475" cy="606425"/>
          </a:xfrm>
          <a:prstGeom prst="ellipse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23" name="Oval 80"/>
          <p:cNvSpPr>
            <a:spLocks noChangeAspect="1"/>
          </p:cNvSpPr>
          <p:nvPr/>
        </p:nvSpPr>
        <p:spPr>
          <a:xfrm>
            <a:off x="6013450" y="4457700"/>
            <a:ext cx="625475" cy="606425"/>
          </a:xfrm>
          <a:prstGeom prst="ellipse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56" dirty="0">
              <a:solidFill>
                <a:prstClr val="white"/>
              </a:solidFill>
            </a:endParaRPr>
          </a:p>
        </p:txBody>
      </p:sp>
      <p:sp>
        <p:nvSpPr>
          <p:cNvPr id="10250" name="Text Placeholder 3"/>
          <p:cNvSpPr txBox="1">
            <a:spLocks/>
          </p:cNvSpPr>
          <p:nvPr/>
        </p:nvSpPr>
        <p:spPr bwMode="auto">
          <a:xfrm>
            <a:off x="6804025" y="1906588"/>
            <a:ext cx="2141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轻度，休闲，易上手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女性用户约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30-40%</a:t>
            </a:r>
          </a:p>
        </p:txBody>
      </p:sp>
      <p:sp>
        <p:nvSpPr>
          <p:cNvPr id="10251" name="Text Placeholder 3"/>
          <p:cNvSpPr txBox="1">
            <a:spLocks/>
          </p:cNvSpPr>
          <p:nvPr/>
        </p:nvSpPr>
        <p:spPr bwMode="auto">
          <a:xfrm>
            <a:off x="2406650" y="1906588"/>
            <a:ext cx="2141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高品质休闲游戏平台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少量精品化，创新创意游戏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游戏更新快，平台粘性强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H5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跨平台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0252" name="Text Placeholder 3"/>
          <p:cNvSpPr txBox="1">
            <a:spLocks/>
          </p:cNvSpPr>
          <p:nvPr/>
        </p:nvSpPr>
        <p:spPr bwMode="auto">
          <a:xfrm>
            <a:off x="2406650" y="3225800"/>
            <a:ext cx="21415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社交平台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以游戏为支点，社交为途径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延伸外延产品（新闻、社区）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0253" name="Text Placeholder 3"/>
          <p:cNvSpPr txBox="1">
            <a:spLocks/>
          </p:cNvSpPr>
          <p:nvPr/>
        </p:nvSpPr>
        <p:spPr bwMode="auto">
          <a:xfrm>
            <a:off x="2406650" y="4545013"/>
            <a:ext cx="21415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盈利方式多样化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游戏会员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虚拟交易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广告载体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0254" name="Text Placeholder 3"/>
          <p:cNvSpPr txBox="1">
            <a:spLocks/>
          </p:cNvSpPr>
          <p:nvPr/>
        </p:nvSpPr>
        <p:spPr bwMode="auto">
          <a:xfrm>
            <a:off x="6804025" y="3213100"/>
            <a:ext cx="214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H5</a:t>
            </a: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易于传播分享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跟适合休闲社交游戏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0255" name="Text Placeholder 3"/>
          <p:cNvSpPr txBox="1">
            <a:spLocks/>
          </p:cNvSpPr>
          <p:nvPr/>
        </p:nvSpPr>
        <p:spPr bwMode="auto">
          <a:xfrm>
            <a:off x="6804025" y="4519613"/>
            <a:ext cx="21415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纯粹本质游戏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让真正的游戏回归大众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不吭钱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0256" name="文本框 34"/>
          <p:cNvSpPr txBox="1">
            <a:spLocks noChangeArrowheads="1"/>
          </p:cNvSpPr>
          <p:nvPr/>
        </p:nvSpPr>
        <p:spPr bwMode="auto">
          <a:xfrm>
            <a:off x="1500188" y="1884363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文本框 35"/>
          <p:cNvSpPr txBox="1">
            <a:spLocks noChangeArrowheads="1"/>
          </p:cNvSpPr>
          <p:nvPr/>
        </p:nvSpPr>
        <p:spPr bwMode="auto">
          <a:xfrm>
            <a:off x="1500188" y="321310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8" name="文本框 36"/>
          <p:cNvSpPr txBox="1">
            <a:spLocks noChangeArrowheads="1"/>
          </p:cNvSpPr>
          <p:nvPr/>
        </p:nvSpPr>
        <p:spPr bwMode="auto">
          <a:xfrm>
            <a:off x="1500188" y="4541838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9" name="文本框 37"/>
          <p:cNvSpPr txBox="1">
            <a:spLocks noChangeArrowheads="1"/>
          </p:cNvSpPr>
          <p:nvPr/>
        </p:nvSpPr>
        <p:spPr bwMode="auto">
          <a:xfrm>
            <a:off x="5894388" y="187325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0" name="文本框 38"/>
          <p:cNvSpPr txBox="1">
            <a:spLocks noChangeArrowheads="1"/>
          </p:cNvSpPr>
          <p:nvPr/>
        </p:nvSpPr>
        <p:spPr bwMode="auto">
          <a:xfrm>
            <a:off x="5894388" y="3201988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文本框 39"/>
          <p:cNvSpPr txBox="1">
            <a:spLocks noChangeArrowheads="1"/>
          </p:cNvSpPr>
          <p:nvPr/>
        </p:nvSpPr>
        <p:spPr bwMode="auto">
          <a:xfrm>
            <a:off x="5894388" y="4530725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3"/>
          <p:cNvSpPr/>
          <p:nvPr/>
        </p:nvSpPr>
        <p:spPr>
          <a:xfrm>
            <a:off x="1619250" y="1016000"/>
            <a:ext cx="1654175" cy="352425"/>
          </a:xfrm>
          <a:prstGeom prst="roundRect">
            <a:avLst>
              <a:gd name="adj" fmla="val 116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平台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Rounded Rectangle 13"/>
          <p:cNvSpPr/>
          <p:nvPr/>
        </p:nvSpPr>
        <p:spPr>
          <a:xfrm>
            <a:off x="5976938" y="1016000"/>
            <a:ext cx="1654175" cy="352425"/>
          </a:xfrm>
          <a:prstGeom prst="roundRect">
            <a:avLst>
              <a:gd name="adj" fmla="val 1163"/>
            </a:avLst>
          </a:prstGeom>
          <a:solidFill>
            <a:srgbClr val="FF33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游戏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518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TokenSDK</a:t>
            </a:r>
            <a:r>
              <a:rPr lang="zh-CN" altLang="en-US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打造链游生态</a:t>
            </a:r>
          </a:p>
        </p:txBody>
      </p:sp>
      <p:grpSp>
        <p:nvGrpSpPr>
          <p:cNvPr id="7171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172" name="Freeform 10"/>
          <p:cNvSpPr>
            <a:spLocks/>
          </p:cNvSpPr>
          <p:nvPr/>
        </p:nvSpPr>
        <p:spPr bwMode="auto">
          <a:xfrm>
            <a:off x="4802188" y="3714750"/>
            <a:ext cx="533400" cy="1042988"/>
          </a:xfrm>
          <a:custGeom>
            <a:avLst/>
            <a:gdLst>
              <a:gd name="T0" fmla="*/ 2147483646 w 292"/>
              <a:gd name="T1" fmla="*/ 2147483646 h 572"/>
              <a:gd name="T2" fmla="*/ 0 w 292"/>
              <a:gd name="T3" fmla="*/ 2147483646 h 572"/>
              <a:gd name="T4" fmla="*/ 2147483646 w 292"/>
              <a:gd name="T5" fmla="*/ 0 h 572"/>
              <a:gd name="T6" fmla="*/ 2147483646 w 292"/>
              <a:gd name="T7" fmla="*/ 2147483646 h 572"/>
              <a:gd name="T8" fmla="*/ 2147483646 w 292"/>
              <a:gd name="T9" fmla="*/ 2147483646 h 572"/>
              <a:gd name="T10" fmla="*/ 2147483646 w 292"/>
              <a:gd name="T11" fmla="*/ 2147483646 h 572"/>
              <a:gd name="T12" fmla="*/ 2147483646 w 292"/>
              <a:gd name="T13" fmla="*/ 2147483646 h 5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72">
                <a:moveTo>
                  <a:pt x="14" y="572"/>
                </a:moveTo>
                <a:cubicBezTo>
                  <a:pt x="4" y="527"/>
                  <a:pt x="0" y="481"/>
                  <a:pt x="0" y="435"/>
                </a:cubicBezTo>
                <a:cubicBezTo>
                  <a:pt x="0" y="250"/>
                  <a:pt x="108" y="79"/>
                  <a:pt x="277" y="0"/>
                </a:cubicBezTo>
                <a:cubicBezTo>
                  <a:pt x="292" y="33"/>
                  <a:pt x="292" y="33"/>
                  <a:pt x="292" y="33"/>
                </a:cubicBezTo>
                <a:cubicBezTo>
                  <a:pt x="136" y="106"/>
                  <a:pt x="36" y="264"/>
                  <a:pt x="36" y="435"/>
                </a:cubicBezTo>
                <a:cubicBezTo>
                  <a:pt x="36" y="479"/>
                  <a:pt x="40" y="522"/>
                  <a:pt x="49" y="564"/>
                </a:cubicBezTo>
                <a:lnTo>
                  <a:pt x="14" y="572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Freeform 11"/>
          <p:cNvSpPr>
            <a:spLocks/>
          </p:cNvSpPr>
          <p:nvPr/>
        </p:nvSpPr>
        <p:spPr bwMode="auto">
          <a:xfrm>
            <a:off x="5562600" y="5011738"/>
            <a:ext cx="1620838" cy="652462"/>
          </a:xfrm>
          <a:custGeom>
            <a:avLst/>
            <a:gdLst>
              <a:gd name="T0" fmla="*/ 2147483646 w 888"/>
              <a:gd name="T1" fmla="*/ 2147483646 h 358"/>
              <a:gd name="T2" fmla="*/ 0 w 888"/>
              <a:gd name="T3" fmla="*/ 2147483646 h 358"/>
              <a:gd name="T4" fmla="*/ 2147483646 w 888"/>
              <a:gd name="T5" fmla="*/ 2147483646 h 358"/>
              <a:gd name="T6" fmla="*/ 2147483646 w 888"/>
              <a:gd name="T7" fmla="*/ 2147483646 h 358"/>
              <a:gd name="T8" fmla="*/ 2147483646 w 888"/>
              <a:gd name="T9" fmla="*/ 0 h 358"/>
              <a:gd name="T10" fmla="*/ 2147483646 w 888"/>
              <a:gd name="T11" fmla="*/ 2147483646 h 358"/>
              <a:gd name="T12" fmla="*/ 2147483646 w 888"/>
              <a:gd name="T13" fmla="*/ 2147483646 h 358"/>
              <a:gd name="T14" fmla="*/ 2147483646 w 888"/>
              <a:gd name="T15" fmla="*/ 2147483646 h 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8" h="358">
                <a:moveTo>
                  <a:pt x="216" y="358"/>
                </a:moveTo>
                <a:cubicBezTo>
                  <a:pt x="142" y="358"/>
                  <a:pt x="70" y="345"/>
                  <a:pt x="0" y="320"/>
                </a:cubicBezTo>
                <a:cubicBezTo>
                  <a:pt x="13" y="287"/>
                  <a:pt x="13" y="287"/>
                  <a:pt x="13" y="287"/>
                </a:cubicBezTo>
                <a:cubicBezTo>
                  <a:pt x="78" y="310"/>
                  <a:pt x="146" y="322"/>
                  <a:pt x="216" y="322"/>
                </a:cubicBezTo>
                <a:cubicBezTo>
                  <a:pt x="472" y="322"/>
                  <a:pt x="706" y="205"/>
                  <a:pt x="859" y="0"/>
                </a:cubicBezTo>
                <a:cubicBezTo>
                  <a:pt x="888" y="22"/>
                  <a:pt x="888" y="22"/>
                  <a:pt x="888" y="22"/>
                </a:cubicBezTo>
                <a:cubicBezTo>
                  <a:pt x="812" y="124"/>
                  <a:pt x="711" y="209"/>
                  <a:pt x="598" y="267"/>
                </a:cubicBezTo>
                <a:cubicBezTo>
                  <a:pt x="479" y="327"/>
                  <a:pt x="351" y="358"/>
                  <a:pt x="216" y="358"/>
                </a:cubicBez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12"/>
          <p:cNvSpPr>
            <a:spLocks/>
          </p:cNvSpPr>
          <p:nvPr/>
        </p:nvSpPr>
        <p:spPr bwMode="auto">
          <a:xfrm>
            <a:off x="7200900" y="3195638"/>
            <a:ext cx="274638" cy="717550"/>
          </a:xfrm>
          <a:custGeom>
            <a:avLst/>
            <a:gdLst>
              <a:gd name="T0" fmla="*/ 2147483646 w 150"/>
              <a:gd name="T1" fmla="*/ 2147483646 h 393"/>
              <a:gd name="T2" fmla="*/ 0 w 150"/>
              <a:gd name="T3" fmla="*/ 2147483646 h 393"/>
              <a:gd name="T4" fmla="*/ 2147483646 w 150"/>
              <a:gd name="T5" fmla="*/ 0 h 393"/>
              <a:gd name="T6" fmla="*/ 2147483646 w 150"/>
              <a:gd name="T7" fmla="*/ 2147483646 h 393"/>
              <a:gd name="T8" fmla="*/ 2147483646 w 150"/>
              <a:gd name="T9" fmla="*/ 2147483646 h 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" h="393">
                <a:moveTo>
                  <a:pt x="114" y="393"/>
                </a:moveTo>
                <a:cubicBezTo>
                  <a:pt x="100" y="261"/>
                  <a:pt x="61" y="135"/>
                  <a:pt x="0" y="17"/>
                </a:cubicBezTo>
                <a:cubicBezTo>
                  <a:pt x="32" y="0"/>
                  <a:pt x="32" y="0"/>
                  <a:pt x="32" y="0"/>
                </a:cubicBezTo>
                <a:cubicBezTo>
                  <a:pt x="95" y="122"/>
                  <a:pt x="135" y="253"/>
                  <a:pt x="150" y="389"/>
                </a:cubicBezTo>
                <a:lnTo>
                  <a:pt x="114" y="393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54"/>
          <p:cNvGrpSpPr/>
          <p:nvPr/>
        </p:nvGrpSpPr>
        <p:grpSpPr>
          <a:xfrm rot="633760">
            <a:off x="5392175" y="1681161"/>
            <a:ext cx="1206278" cy="357231"/>
            <a:chOff x="5311775" y="2128979"/>
            <a:chExt cx="991005" cy="328469"/>
          </a:xfrm>
          <a:solidFill>
            <a:srgbClr val="F77258"/>
          </a:solidFill>
        </p:grpSpPr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5311775" y="2128979"/>
              <a:ext cx="243006" cy="243787"/>
            </a:xfrm>
            <a:custGeom>
              <a:avLst/>
              <a:gdLst>
                <a:gd name="T0" fmla="*/ 145 w 145"/>
                <a:gd name="T1" fmla="*/ 227 h 227"/>
                <a:gd name="T2" fmla="*/ 0 w 145"/>
                <a:gd name="T3" fmla="*/ 114 h 227"/>
                <a:gd name="T4" fmla="*/ 145 w 145"/>
                <a:gd name="T5" fmla="*/ 0 h 227"/>
                <a:gd name="T6" fmla="*/ 145 w 145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27">
                  <a:moveTo>
                    <a:pt x="145" y="227"/>
                  </a:moveTo>
                  <a:lnTo>
                    <a:pt x="0" y="114"/>
                  </a:lnTo>
                  <a:lnTo>
                    <a:pt x="145" y="0"/>
                  </a:lnTo>
                  <a:lnTo>
                    <a:pt x="145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478867" y="2224086"/>
              <a:ext cx="823913" cy="233362"/>
            </a:xfrm>
            <a:custGeom>
              <a:avLst/>
              <a:gdLst>
                <a:gd name="T0" fmla="*/ 437 w 452"/>
                <a:gd name="T1" fmla="*/ 128 h 128"/>
                <a:gd name="T2" fmla="*/ 0 w 452"/>
                <a:gd name="T3" fmla="*/ 36 h 128"/>
                <a:gd name="T4" fmla="*/ 0 w 452"/>
                <a:gd name="T5" fmla="*/ 0 h 128"/>
                <a:gd name="T6" fmla="*/ 452 w 452"/>
                <a:gd name="T7" fmla="*/ 95 h 128"/>
                <a:gd name="T8" fmla="*/ 437 w 452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28">
                  <a:moveTo>
                    <a:pt x="437" y="128"/>
                  </a:moveTo>
                  <a:cubicBezTo>
                    <a:pt x="299" y="67"/>
                    <a:pt x="152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309" y="32"/>
                    <a:pt x="452" y="95"/>
                  </a:cubicBezTo>
                  <a:lnTo>
                    <a:pt x="43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7176" name="Freeform 5"/>
          <p:cNvSpPr>
            <a:spLocks noEditPoints="1"/>
          </p:cNvSpPr>
          <p:nvPr/>
        </p:nvSpPr>
        <p:spPr bwMode="auto">
          <a:xfrm>
            <a:off x="5276850" y="3198813"/>
            <a:ext cx="925513" cy="925512"/>
          </a:xfrm>
          <a:custGeom>
            <a:avLst/>
            <a:gdLst>
              <a:gd name="T0" fmla="*/ 2147483646 w 507"/>
              <a:gd name="T1" fmla="*/ 2147483646 h 507"/>
              <a:gd name="T2" fmla="*/ 0 w 507"/>
              <a:gd name="T3" fmla="*/ 2147483646 h 507"/>
              <a:gd name="T4" fmla="*/ 2147483646 w 507"/>
              <a:gd name="T5" fmla="*/ 0 h 507"/>
              <a:gd name="T6" fmla="*/ 2147483646 w 507"/>
              <a:gd name="T7" fmla="*/ 2147483646 h 507"/>
              <a:gd name="T8" fmla="*/ 2147483646 w 507"/>
              <a:gd name="T9" fmla="*/ 2147483646 h 507"/>
              <a:gd name="T10" fmla="*/ 2147483646 w 507"/>
              <a:gd name="T11" fmla="*/ 2147483646 h 507"/>
              <a:gd name="T12" fmla="*/ 2147483646 w 507"/>
              <a:gd name="T13" fmla="*/ 2147483646 h 507"/>
              <a:gd name="T14" fmla="*/ 2147483646 w 507"/>
              <a:gd name="T15" fmla="*/ 2147483646 h 507"/>
              <a:gd name="T16" fmla="*/ 2147483646 w 507"/>
              <a:gd name="T17" fmla="*/ 2147483646 h 507"/>
              <a:gd name="T18" fmla="*/ 2147483646 w 507"/>
              <a:gd name="T19" fmla="*/ 2147483646 h 5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7" h="507">
                <a:moveTo>
                  <a:pt x="253" y="507"/>
                </a:moveTo>
                <a:cubicBezTo>
                  <a:pt x="113" y="507"/>
                  <a:pt x="0" y="393"/>
                  <a:pt x="0" y="253"/>
                </a:cubicBezTo>
                <a:cubicBezTo>
                  <a:pt x="0" y="114"/>
                  <a:pt x="113" y="0"/>
                  <a:pt x="253" y="0"/>
                </a:cubicBezTo>
                <a:cubicBezTo>
                  <a:pt x="393" y="0"/>
                  <a:pt x="507" y="114"/>
                  <a:pt x="507" y="253"/>
                </a:cubicBezTo>
                <a:cubicBezTo>
                  <a:pt x="507" y="393"/>
                  <a:pt x="393" y="507"/>
                  <a:pt x="253" y="507"/>
                </a:cubicBezTo>
                <a:close/>
                <a:moveTo>
                  <a:pt x="253" y="40"/>
                </a:moveTo>
                <a:cubicBezTo>
                  <a:pt x="136" y="40"/>
                  <a:pt x="40" y="136"/>
                  <a:pt x="40" y="253"/>
                </a:cubicBezTo>
                <a:cubicBezTo>
                  <a:pt x="40" y="371"/>
                  <a:pt x="136" y="467"/>
                  <a:pt x="253" y="467"/>
                </a:cubicBezTo>
                <a:cubicBezTo>
                  <a:pt x="371" y="467"/>
                  <a:pt x="467" y="371"/>
                  <a:pt x="467" y="253"/>
                </a:cubicBezTo>
                <a:cubicBezTo>
                  <a:pt x="467" y="136"/>
                  <a:pt x="371" y="40"/>
                  <a:pt x="253" y="40"/>
                </a:cubicBez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Freeform 6"/>
          <p:cNvSpPr>
            <a:spLocks noEditPoints="1"/>
          </p:cNvSpPr>
          <p:nvPr/>
        </p:nvSpPr>
        <p:spPr bwMode="auto">
          <a:xfrm>
            <a:off x="4532313" y="4649788"/>
            <a:ext cx="1173162" cy="1173162"/>
          </a:xfrm>
          <a:custGeom>
            <a:avLst/>
            <a:gdLst>
              <a:gd name="T0" fmla="*/ 2147483646 w 643"/>
              <a:gd name="T1" fmla="*/ 2147483646 h 643"/>
              <a:gd name="T2" fmla="*/ 0 w 643"/>
              <a:gd name="T3" fmla="*/ 2147483646 h 643"/>
              <a:gd name="T4" fmla="*/ 2147483646 w 643"/>
              <a:gd name="T5" fmla="*/ 0 h 643"/>
              <a:gd name="T6" fmla="*/ 2147483646 w 643"/>
              <a:gd name="T7" fmla="*/ 2147483646 h 643"/>
              <a:gd name="T8" fmla="*/ 2147483646 w 643"/>
              <a:gd name="T9" fmla="*/ 2147483646 h 643"/>
              <a:gd name="T10" fmla="*/ 2147483646 w 643"/>
              <a:gd name="T11" fmla="*/ 2147483646 h 643"/>
              <a:gd name="T12" fmla="*/ 2147483646 w 643"/>
              <a:gd name="T13" fmla="*/ 2147483646 h 643"/>
              <a:gd name="T14" fmla="*/ 2147483646 w 643"/>
              <a:gd name="T15" fmla="*/ 2147483646 h 643"/>
              <a:gd name="T16" fmla="*/ 2147483646 w 643"/>
              <a:gd name="T17" fmla="*/ 2147483646 h 643"/>
              <a:gd name="T18" fmla="*/ 2147483646 w 643"/>
              <a:gd name="T19" fmla="*/ 2147483646 h 6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3" h="643">
                <a:moveTo>
                  <a:pt x="322" y="643"/>
                </a:moveTo>
                <a:cubicBezTo>
                  <a:pt x="145" y="643"/>
                  <a:pt x="0" y="498"/>
                  <a:pt x="0" y="321"/>
                </a:cubicBezTo>
                <a:cubicBezTo>
                  <a:pt x="0" y="144"/>
                  <a:pt x="145" y="0"/>
                  <a:pt x="322" y="0"/>
                </a:cubicBezTo>
                <a:cubicBezTo>
                  <a:pt x="499" y="0"/>
                  <a:pt x="643" y="144"/>
                  <a:pt x="643" y="321"/>
                </a:cubicBezTo>
                <a:cubicBezTo>
                  <a:pt x="643" y="498"/>
                  <a:pt x="499" y="643"/>
                  <a:pt x="322" y="643"/>
                </a:cubicBezTo>
                <a:close/>
                <a:moveTo>
                  <a:pt x="322" y="40"/>
                </a:moveTo>
                <a:cubicBezTo>
                  <a:pt x="167" y="40"/>
                  <a:pt x="40" y="166"/>
                  <a:pt x="40" y="321"/>
                </a:cubicBezTo>
                <a:cubicBezTo>
                  <a:pt x="40" y="476"/>
                  <a:pt x="167" y="603"/>
                  <a:pt x="322" y="603"/>
                </a:cubicBezTo>
                <a:cubicBezTo>
                  <a:pt x="477" y="603"/>
                  <a:pt x="603" y="476"/>
                  <a:pt x="603" y="321"/>
                </a:cubicBezTo>
                <a:cubicBezTo>
                  <a:pt x="603" y="166"/>
                  <a:pt x="477" y="40"/>
                  <a:pt x="322" y="4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Freeform 7"/>
          <p:cNvSpPr>
            <a:spLocks noEditPoints="1"/>
          </p:cNvSpPr>
          <p:nvPr/>
        </p:nvSpPr>
        <p:spPr bwMode="auto">
          <a:xfrm>
            <a:off x="6769100" y="3870325"/>
            <a:ext cx="1246188" cy="1246188"/>
          </a:xfrm>
          <a:custGeom>
            <a:avLst/>
            <a:gdLst>
              <a:gd name="T0" fmla="*/ 2147483646 w 683"/>
              <a:gd name="T1" fmla="*/ 2147483646 h 683"/>
              <a:gd name="T2" fmla="*/ 0 w 683"/>
              <a:gd name="T3" fmla="*/ 2147483646 h 683"/>
              <a:gd name="T4" fmla="*/ 2147483646 w 683"/>
              <a:gd name="T5" fmla="*/ 0 h 683"/>
              <a:gd name="T6" fmla="*/ 2147483646 w 683"/>
              <a:gd name="T7" fmla="*/ 2147483646 h 683"/>
              <a:gd name="T8" fmla="*/ 2147483646 w 683"/>
              <a:gd name="T9" fmla="*/ 2147483646 h 683"/>
              <a:gd name="T10" fmla="*/ 2147483646 w 683"/>
              <a:gd name="T11" fmla="*/ 2147483646 h 683"/>
              <a:gd name="T12" fmla="*/ 2147483646 w 683"/>
              <a:gd name="T13" fmla="*/ 2147483646 h 683"/>
              <a:gd name="T14" fmla="*/ 2147483646 w 683"/>
              <a:gd name="T15" fmla="*/ 2147483646 h 683"/>
              <a:gd name="T16" fmla="*/ 2147483646 w 683"/>
              <a:gd name="T17" fmla="*/ 2147483646 h 683"/>
              <a:gd name="T18" fmla="*/ 2147483646 w 683"/>
              <a:gd name="T19" fmla="*/ 2147483646 h 6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3" h="683">
                <a:moveTo>
                  <a:pt x="342" y="683"/>
                </a:moveTo>
                <a:cubicBezTo>
                  <a:pt x="154" y="683"/>
                  <a:pt x="0" y="530"/>
                  <a:pt x="0" y="341"/>
                </a:cubicBezTo>
                <a:cubicBezTo>
                  <a:pt x="0" y="153"/>
                  <a:pt x="154" y="0"/>
                  <a:pt x="342" y="0"/>
                </a:cubicBezTo>
                <a:cubicBezTo>
                  <a:pt x="530" y="0"/>
                  <a:pt x="683" y="153"/>
                  <a:pt x="683" y="341"/>
                </a:cubicBezTo>
                <a:cubicBezTo>
                  <a:pt x="683" y="530"/>
                  <a:pt x="530" y="683"/>
                  <a:pt x="342" y="683"/>
                </a:cubicBezTo>
                <a:close/>
                <a:moveTo>
                  <a:pt x="342" y="40"/>
                </a:moveTo>
                <a:cubicBezTo>
                  <a:pt x="176" y="40"/>
                  <a:pt x="40" y="175"/>
                  <a:pt x="40" y="341"/>
                </a:cubicBezTo>
                <a:cubicBezTo>
                  <a:pt x="40" y="508"/>
                  <a:pt x="176" y="643"/>
                  <a:pt x="342" y="643"/>
                </a:cubicBezTo>
                <a:cubicBezTo>
                  <a:pt x="508" y="643"/>
                  <a:pt x="643" y="508"/>
                  <a:pt x="643" y="341"/>
                </a:cubicBezTo>
                <a:cubicBezTo>
                  <a:pt x="643" y="175"/>
                  <a:pt x="508" y="40"/>
                  <a:pt x="342" y="40"/>
                </a:cubicBezTo>
                <a:close/>
              </a:path>
            </a:pathLst>
          </a:custGeom>
          <a:solidFill>
            <a:srgbClr val="F8D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Freeform 8"/>
          <p:cNvSpPr>
            <a:spLocks noEditPoints="1"/>
          </p:cNvSpPr>
          <p:nvPr/>
        </p:nvSpPr>
        <p:spPr bwMode="auto">
          <a:xfrm>
            <a:off x="6122988" y="1978025"/>
            <a:ext cx="1414462" cy="1412875"/>
          </a:xfrm>
          <a:custGeom>
            <a:avLst/>
            <a:gdLst>
              <a:gd name="T0" fmla="*/ 2147483646 w 775"/>
              <a:gd name="T1" fmla="*/ 2147483646 h 775"/>
              <a:gd name="T2" fmla="*/ 0 w 775"/>
              <a:gd name="T3" fmla="*/ 2147483646 h 775"/>
              <a:gd name="T4" fmla="*/ 2147483646 w 775"/>
              <a:gd name="T5" fmla="*/ 0 h 775"/>
              <a:gd name="T6" fmla="*/ 2147483646 w 775"/>
              <a:gd name="T7" fmla="*/ 2147483646 h 775"/>
              <a:gd name="T8" fmla="*/ 2147483646 w 775"/>
              <a:gd name="T9" fmla="*/ 2147483646 h 775"/>
              <a:gd name="T10" fmla="*/ 2147483646 w 775"/>
              <a:gd name="T11" fmla="*/ 2147483646 h 775"/>
              <a:gd name="T12" fmla="*/ 2147483646 w 775"/>
              <a:gd name="T13" fmla="*/ 2147483646 h 775"/>
              <a:gd name="T14" fmla="*/ 2147483646 w 775"/>
              <a:gd name="T15" fmla="*/ 2147483646 h 775"/>
              <a:gd name="T16" fmla="*/ 2147483646 w 775"/>
              <a:gd name="T17" fmla="*/ 2147483646 h 775"/>
              <a:gd name="T18" fmla="*/ 2147483646 w 775"/>
              <a:gd name="T19" fmla="*/ 2147483646 h 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75" h="775">
                <a:moveTo>
                  <a:pt x="388" y="775"/>
                </a:moveTo>
                <a:cubicBezTo>
                  <a:pt x="174" y="775"/>
                  <a:pt x="0" y="601"/>
                  <a:pt x="0" y="387"/>
                </a:cubicBezTo>
                <a:cubicBezTo>
                  <a:pt x="0" y="174"/>
                  <a:pt x="174" y="0"/>
                  <a:pt x="388" y="0"/>
                </a:cubicBezTo>
                <a:cubicBezTo>
                  <a:pt x="602" y="0"/>
                  <a:pt x="775" y="174"/>
                  <a:pt x="775" y="387"/>
                </a:cubicBezTo>
                <a:cubicBezTo>
                  <a:pt x="775" y="601"/>
                  <a:pt x="602" y="775"/>
                  <a:pt x="388" y="775"/>
                </a:cubicBezTo>
                <a:close/>
                <a:moveTo>
                  <a:pt x="388" y="44"/>
                </a:moveTo>
                <a:cubicBezTo>
                  <a:pt x="199" y="44"/>
                  <a:pt x="44" y="198"/>
                  <a:pt x="44" y="387"/>
                </a:cubicBezTo>
                <a:cubicBezTo>
                  <a:pt x="44" y="577"/>
                  <a:pt x="199" y="731"/>
                  <a:pt x="388" y="731"/>
                </a:cubicBezTo>
                <a:cubicBezTo>
                  <a:pt x="577" y="731"/>
                  <a:pt x="731" y="577"/>
                  <a:pt x="731" y="387"/>
                </a:cubicBezTo>
                <a:cubicBezTo>
                  <a:pt x="731" y="198"/>
                  <a:pt x="577" y="44"/>
                  <a:pt x="388" y="44"/>
                </a:cubicBezTo>
                <a:close/>
              </a:path>
            </a:pathLst>
          </a:custGeom>
          <a:solidFill>
            <a:srgbClr val="F04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70"/>
          <p:cNvGrpSpPr/>
          <p:nvPr/>
        </p:nvGrpSpPr>
        <p:grpSpPr>
          <a:xfrm>
            <a:off x="7158037" y="4259261"/>
            <a:ext cx="468314" cy="468314"/>
            <a:chOff x="5497513" y="3068638"/>
            <a:chExt cx="239713" cy="239713"/>
          </a:xfrm>
          <a:solidFill>
            <a:srgbClr val="F8D845"/>
          </a:solidFill>
        </p:grpSpPr>
        <p:sp>
          <p:nvSpPr>
            <p:cNvPr id="21" name="Freeform 367"/>
            <p:cNvSpPr>
              <a:spLocks/>
            </p:cNvSpPr>
            <p:nvPr/>
          </p:nvSpPr>
          <p:spPr bwMode="auto">
            <a:xfrm>
              <a:off x="5572126" y="3162301"/>
              <a:ext cx="96838" cy="98425"/>
            </a:xfrm>
            <a:custGeom>
              <a:avLst/>
              <a:gdLst>
                <a:gd name="T0" fmla="*/ 4 w 26"/>
                <a:gd name="T1" fmla="*/ 25 h 26"/>
                <a:gd name="T2" fmla="*/ 24 w 26"/>
                <a:gd name="T3" fmla="*/ 15 h 26"/>
                <a:gd name="T4" fmla="*/ 24 w 26"/>
                <a:gd name="T5" fmla="*/ 11 h 26"/>
                <a:gd name="T6" fmla="*/ 4 w 26"/>
                <a:gd name="T7" fmla="*/ 1 h 26"/>
                <a:gd name="T8" fmla="*/ 0 w 26"/>
                <a:gd name="T9" fmla="*/ 3 h 26"/>
                <a:gd name="T10" fmla="*/ 0 w 26"/>
                <a:gd name="T11" fmla="*/ 23 h 26"/>
                <a:gd name="T12" fmla="*/ 4 w 26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4" y="2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6" y="12"/>
                    <a:pt x="24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22" name="Freeform 368"/>
            <p:cNvSpPr>
              <a:spLocks noEditPoints="1"/>
            </p:cNvSpPr>
            <p:nvPr/>
          </p:nvSpPr>
          <p:spPr bwMode="auto">
            <a:xfrm>
              <a:off x="5497513" y="3068638"/>
              <a:ext cx="239713" cy="239713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40 w 64"/>
                <a:gd name="T19" fmla="*/ 4 h 64"/>
                <a:gd name="T20" fmla="*/ 44 w 64"/>
                <a:gd name="T21" fmla="*/ 12 h 64"/>
                <a:gd name="T22" fmla="*/ 36 w 64"/>
                <a:gd name="T23" fmla="*/ 12 h 64"/>
                <a:gd name="T24" fmla="*/ 32 w 64"/>
                <a:gd name="T25" fmla="*/ 4 h 64"/>
                <a:gd name="T26" fmla="*/ 40 w 64"/>
                <a:gd name="T27" fmla="*/ 4 h 64"/>
                <a:gd name="T28" fmla="*/ 24 w 64"/>
                <a:gd name="T29" fmla="*/ 4 h 64"/>
                <a:gd name="T30" fmla="*/ 28 w 64"/>
                <a:gd name="T31" fmla="*/ 12 h 64"/>
                <a:gd name="T32" fmla="*/ 20 w 64"/>
                <a:gd name="T33" fmla="*/ 12 h 64"/>
                <a:gd name="T34" fmla="*/ 16 w 64"/>
                <a:gd name="T35" fmla="*/ 4 h 64"/>
                <a:gd name="T36" fmla="*/ 24 w 64"/>
                <a:gd name="T37" fmla="*/ 4 h 64"/>
                <a:gd name="T38" fmla="*/ 4 w 64"/>
                <a:gd name="T39" fmla="*/ 6 h 64"/>
                <a:gd name="T40" fmla="*/ 6 w 64"/>
                <a:gd name="T41" fmla="*/ 4 h 64"/>
                <a:gd name="T42" fmla="*/ 8 w 64"/>
                <a:gd name="T43" fmla="*/ 4 h 64"/>
                <a:gd name="T44" fmla="*/ 12 w 64"/>
                <a:gd name="T45" fmla="*/ 12 h 64"/>
                <a:gd name="T46" fmla="*/ 4 w 64"/>
                <a:gd name="T47" fmla="*/ 12 h 64"/>
                <a:gd name="T48" fmla="*/ 4 w 64"/>
                <a:gd name="T49" fmla="*/ 6 h 64"/>
                <a:gd name="T50" fmla="*/ 60 w 64"/>
                <a:gd name="T51" fmla="*/ 58 h 64"/>
                <a:gd name="T52" fmla="*/ 58 w 64"/>
                <a:gd name="T53" fmla="*/ 60 h 64"/>
                <a:gd name="T54" fmla="*/ 6 w 64"/>
                <a:gd name="T55" fmla="*/ 60 h 64"/>
                <a:gd name="T56" fmla="*/ 4 w 64"/>
                <a:gd name="T57" fmla="*/ 58 h 64"/>
                <a:gd name="T58" fmla="*/ 4 w 64"/>
                <a:gd name="T59" fmla="*/ 16 h 64"/>
                <a:gd name="T60" fmla="*/ 60 w 64"/>
                <a:gd name="T61" fmla="*/ 16 h 64"/>
                <a:gd name="T62" fmla="*/ 60 w 64"/>
                <a:gd name="T63" fmla="*/ 58 h 64"/>
                <a:gd name="T64" fmla="*/ 52 w 64"/>
                <a:gd name="T65" fmla="*/ 12 h 64"/>
                <a:gd name="T66" fmla="*/ 48 w 64"/>
                <a:gd name="T67" fmla="*/ 4 h 64"/>
                <a:gd name="T68" fmla="*/ 56 w 64"/>
                <a:gd name="T69" fmla="*/ 4 h 64"/>
                <a:gd name="T70" fmla="*/ 60 w 64"/>
                <a:gd name="T71" fmla="*/ 12 h 64"/>
                <a:gd name="T72" fmla="*/ 52 w 64"/>
                <a:gd name="T7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40" y="4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40" y="4"/>
                  </a:lnTo>
                  <a:close/>
                  <a:moveTo>
                    <a:pt x="24" y="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24" y="4"/>
                  </a:lnTo>
                  <a:close/>
                  <a:moveTo>
                    <a:pt x="4" y="6"/>
                  </a:moveTo>
                  <a:cubicBezTo>
                    <a:pt x="4" y="5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6"/>
                  </a:ln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58"/>
                  </a:lnTo>
                  <a:close/>
                  <a:moveTo>
                    <a:pt x="52" y="12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grpSp>
        <p:nvGrpSpPr>
          <p:cNvPr id="7181" name="组合 35"/>
          <p:cNvGrpSpPr>
            <a:grpSpLocks/>
          </p:cNvGrpSpPr>
          <p:nvPr/>
        </p:nvGrpSpPr>
        <p:grpSpPr bwMode="auto">
          <a:xfrm>
            <a:off x="7726363" y="2328863"/>
            <a:ext cx="2682875" cy="1057275"/>
            <a:chOff x="7739699" y="2468062"/>
            <a:chExt cx="2682082" cy="1057771"/>
          </a:xfrm>
        </p:grpSpPr>
        <p:sp>
          <p:nvSpPr>
            <p:cNvPr id="7196" name="TextBox 76"/>
            <p:cNvSpPr txBox="1">
              <a:spLocks noChangeArrowheads="1"/>
            </p:cNvSpPr>
            <p:nvPr/>
          </p:nvSpPr>
          <p:spPr bwMode="auto">
            <a:xfrm>
              <a:off x="7739699" y="2468062"/>
              <a:ext cx="1620478" cy="33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推广发行为一体</a:t>
              </a:r>
              <a:endParaRPr lang="id-ID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7" name="Rectangle 77"/>
            <p:cNvSpPr>
              <a:spLocks noChangeArrowheads="1"/>
            </p:cNvSpPr>
            <p:nvPr/>
          </p:nvSpPr>
          <p:spPr bwMode="auto">
            <a:xfrm>
              <a:off x="7739699" y="2786432"/>
              <a:ext cx="2682082" cy="73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连接助力更多的链游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营运数据统计分析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广告组件</a:t>
              </a:r>
              <a:endParaRPr lang="id-ID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2" name="组合 38"/>
          <p:cNvGrpSpPr>
            <a:grpSpLocks/>
          </p:cNvGrpSpPr>
          <p:nvPr/>
        </p:nvGrpSpPr>
        <p:grpSpPr bwMode="auto">
          <a:xfrm>
            <a:off x="3559175" y="2973388"/>
            <a:ext cx="1487488" cy="820737"/>
            <a:chOff x="3572204" y="3111917"/>
            <a:chExt cx="1486867" cy="821851"/>
          </a:xfrm>
        </p:grpSpPr>
        <p:sp>
          <p:nvSpPr>
            <p:cNvPr id="7194" name="TextBox 78"/>
            <p:cNvSpPr txBox="1">
              <a:spLocks noChangeArrowheads="1"/>
            </p:cNvSpPr>
            <p:nvPr/>
          </p:nvSpPr>
          <p:spPr bwMode="auto">
            <a:xfrm>
              <a:off x="3769704" y="3111917"/>
              <a:ext cx="1226793" cy="33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TokenSDK</a:t>
              </a:r>
              <a:endParaRPr lang="id-ID" altLang="zh-CN" sz="16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5" name="Rectangle 79"/>
            <p:cNvSpPr>
              <a:spLocks noChangeArrowheads="1"/>
            </p:cNvSpPr>
            <p:nvPr/>
          </p:nvSpPr>
          <p:spPr bwMode="auto">
            <a:xfrm>
              <a:off x="3572204" y="3410185"/>
              <a:ext cx="1486867" cy="52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引入大量的优质游戏接入区块链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3" name="组合 41"/>
          <p:cNvGrpSpPr>
            <a:grpSpLocks/>
          </p:cNvGrpSpPr>
          <p:nvPr/>
        </p:nvGrpSpPr>
        <p:grpSpPr bwMode="auto">
          <a:xfrm>
            <a:off x="8058150" y="3832225"/>
            <a:ext cx="3122613" cy="1203325"/>
            <a:chOff x="8154223" y="4206883"/>
            <a:chExt cx="3124046" cy="1204045"/>
          </a:xfrm>
        </p:grpSpPr>
        <p:sp>
          <p:nvSpPr>
            <p:cNvPr id="7192" name="TextBox 80"/>
            <p:cNvSpPr txBox="1">
              <a:spLocks noChangeArrowheads="1"/>
            </p:cNvSpPr>
            <p:nvPr/>
          </p:nvSpPr>
          <p:spPr bwMode="auto">
            <a:xfrm>
              <a:off x="8154223" y="4206883"/>
              <a:ext cx="1826979" cy="338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高质量的链游平台</a:t>
              </a:r>
              <a:endParaRPr lang="id-ID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3" name="Rectangle 81"/>
            <p:cNvSpPr>
              <a:spLocks noChangeArrowheads="1"/>
            </p:cNvSpPr>
            <p:nvPr/>
          </p:nvSpPr>
          <p:spPr bwMode="auto">
            <a:xfrm>
              <a:off x="8154223" y="4456846"/>
              <a:ext cx="3124046" cy="954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游戏圈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社区、论坛、朋友圈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虚拟经济体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UGC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玩家创造，交易</a:t>
              </a:r>
            </a:p>
          </p:txBody>
        </p:sp>
      </p:grpSp>
      <p:sp>
        <p:nvSpPr>
          <p:cNvPr id="7184" name="Rectangle 83"/>
          <p:cNvSpPr>
            <a:spLocks noChangeArrowheads="1"/>
          </p:cNvSpPr>
          <p:nvPr/>
        </p:nvSpPr>
        <p:spPr bwMode="auto">
          <a:xfrm>
            <a:off x="2749550" y="5140325"/>
            <a:ext cx="180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引入大量的游戏玩家</a:t>
            </a:r>
            <a:endParaRPr lang="id-ID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TextBox 86"/>
          <p:cNvSpPr txBox="1">
            <a:spLocks noChangeArrowheads="1"/>
          </p:cNvSpPr>
          <p:nvPr/>
        </p:nvSpPr>
        <p:spPr bwMode="auto">
          <a:xfrm>
            <a:off x="4433888" y="1941513"/>
            <a:ext cx="81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endParaRPr lang="id-ID" altLang="zh-CN" sz="1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30"/>
          <p:cNvGrpSpPr>
            <a:grpSpLocks/>
          </p:cNvGrpSpPr>
          <p:nvPr/>
        </p:nvGrpSpPr>
        <p:grpSpPr bwMode="auto">
          <a:xfrm>
            <a:off x="4513870" y="1297001"/>
            <a:ext cx="664576" cy="661079"/>
            <a:chOff x="3937000" y="3552825"/>
            <a:chExt cx="414338" cy="414338"/>
          </a:xfrm>
          <a:solidFill>
            <a:srgbClr val="00B0F0"/>
          </a:solidFill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3937000" y="3552825"/>
              <a:ext cx="414338" cy="414338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latin typeface="Calibri" panose="020F0502020204030204"/>
                <a:ea typeface="+mn-ea"/>
              </a:endParaRPr>
            </a:p>
          </p:txBody>
        </p:sp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4000240" y="3607632"/>
              <a:ext cx="213711" cy="195111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latin typeface="Calibri" panose="020F0502020204030204"/>
                <a:ea typeface="+mn-ea"/>
              </a:endParaRPr>
            </a:p>
          </p:txBody>
        </p:sp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4115820" y="3756706"/>
              <a:ext cx="163554" cy="190726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latin typeface="Calibri" panose="020F0502020204030204"/>
                <a:ea typeface="+mn-ea"/>
              </a:endParaRPr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auto">
            <a:xfrm>
              <a:off x="4203049" y="3561594"/>
              <a:ext cx="141747" cy="2674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latin typeface="Calibri" panose="020F0502020204030204"/>
                <a:ea typeface="+mn-ea"/>
              </a:endParaRPr>
            </a:p>
          </p:txBody>
        </p:sp>
      </p:grpSp>
      <p:pic>
        <p:nvPicPr>
          <p:cNvPr id="7187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18063"/>
            <a:ext cx="7969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67"/>
          <p:cNvGrpSpPr/>
          <p:nvPr/>
        </p:nvGrpSpPr>
        <p:grpSpPr>
          <a:xfrm rot="11309149">
            <a:off x="6534199" y="2404648"/>
            <a:ext cx="592041" cy="512971"/>
            <a:chOff x="5016501" y="4030663"/>
            <a:chExt cx="244475" cy="242887"/>
          </a:xfrm>
          <a:solidFill>
            <a:srgbClr val="F04077"/>
          </a:solidFill>
        </p:grpSpPr>
        <p:sp>
          <p:nvSpPr>
            <p:cNvPr id="54" name="Freeform 434"/>
            <p:cNvSpPr>
              <a:spLocks/>
            </p:cNvSpPr>
            <p:nvPr/>
          </p:nvSpPr>
          <p:spPr bwMode="auto">
            <a:xfrm>
              <a:off x="5016501" y="4030663"/>
              <a:ext cx="203200" cy="201613"/>
            </a:xfrm>
            <a:custGeom>
              <a:avLst/>
              <a:gdLst>
                <a:gd name="T0" fmla="*/ 37 w 54"/>
                <a:gd name="T1" fmla="*/ 23 h 54"/>
                <a:gd name="T2" fmla="*/ 31 w 54"/>
                <a:gd name="T3" fmla="*/ 23 h 54"/>
                <a:gd name="T4" fmla="*/ 28 w 54"/>
                <a:gd name="T5" fmla="*/ 8 h 54"/>
                <a:gd name="T6" fmla="*/ 20 w 54"/>
                <a:gd name="T7" fmla="*/ 0 h 54"/>
                <a:gd name="T8" fmla="*/ 17 w 54"/>
                <a:gd name="T9" fmla="*/ 14 h 54"/>
                <a:gd name="T10" fmla="*/ 26 w 54"/>
                <a:gd name="T11" fmla="*/ 23 h 54"/>
                <a:gd name="T12" fmla="*/ 23 w 54"/>
                <a:gd name="T13" fmla="*/ 25 h 54"/>
                <a:gd name="T14" fmla="*/ 14 w 54"/>
                <a:gd name="T15" fmla="*/ 17 h 54"/>
                <a:gd name="T16" fmla="*/ 0 w 54"/>
                <a:gd name="T17" fmla="*/ 20 h 54"/>
                <a:gd name="T18" fmla="*/ 9 w 54"/>
                <a:gd name="T19" fmla="*/ 28 h 54"/>
                <a:gd name="T20" fmla="*/ 23 w 54"/>
                <a:gd name="T21" fmla="*/ 31 h 54"/>
                <a:gd name="T22" fmla="*/ 23 w 54"/>
                <a:gd name="T23" fmla="*/ 37 h 54"/>
                <a:gd name="T24" fmla="*/ 40 w 54"/>
                <a:gd name="T25" fmla="*/ 54 h 54"/>
                <a:gd name="T26" fmla="*/ 54 w 54"/>
                <a:gd name="T27" fmla="*/ 40 h 54"/>
                <a:gd name="T28" fmla="*/ 37 w 54"/>
                <a:gd name="T29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37" y="23"/>
                  </a:moveTo>
                  <a:cubicBezTo>
                    <a:pt x="35" y="21"/>
                    <a:pt x="33" y="21"/>
                    <a:pt x="31" y="23"/>
                  </a:cubicBezTo>
                  <a:cubicBezTo>
                    <a:pt x="31" y="23"/>
                    <a:pt x="37" y="17"/>
                    <a:pt x="28" y="8"/>
                  </a:cubicBezTo>
                  <a:cubicBezTo>
                    <a:pt x="26" y="6"/>
                    <a:pt x="20" y="0"/>
                    <a:pt x="20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6" y="25"/>
                    <a:pt x="9" y="28"/>
                  </a:cubicBezTo>
                  <a:cubicBezTo>
                    <a:pt x="17" y="37"/>
                    <a:pt x="23" y="31"/>
                    <a:pt x="23" y="31"/>
                  </a:cubicBezTo>
                  <a:cubicBezTo>
                    <a:pt x="21" y="33"/>
                    <a:pt x="21" y="35"/>
                    <a:pt x="23" y="37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54" y="40"/>
                    <a:pt x="54" y="40"/>
                    <a:pt x="54" y="40"/>
                  </a:cubicBezTo>
                  <a:lnTo>
                    <a:pt x="3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5" name="Freeform 435"/>
            <p:cNvSpPr>
              <a:spLocks/>
            </p:cNvSpPr>
            <p:nvPr/>
          </p:nvSpPr>
          <p:spPr bwMode="auto">
            <a:xfrm>
              <a:off x="5178426" y="4187825"/>
              <a:ext cx="82550" cy="85725"/>
            </a:xfrm>
            <a:custGeom>
              <a:avLst/>
              <a:gdLst>
                <a:gd name="T0" fmla="*/ 17 w 22"/>
                <a:gd name="T1" fmla="*/ 3 h 23"/>
                <a:gd name="T2" fmla="*/ 14 w 22"/>
                <a:gd name="T3" fmla="*/ 0 h 23"/>
                <a:gd name="T4" fmla="*/ 0 w 22"/>
                <a:gd name="T5" fmla="*/ 15 h 23"/>
                <a:gd name="T6" fmla="*/ 2 w 22"/>
                <a:gd name="T7" fmla="*/ 17 h 23"/>
                <a:gd name="T8" fmla="*/ 21 w 22"/>
                <a:gd name="T9" fmla="*/ 22 h 23"/>
                <a:gd name="T10" fmla="*/ 17 w 22"/>
                <a:gd name="T1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17" y="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2" y="17"/>
                  </a:cubicBezTo>
                  <a:cubicBezTo>
                    <a:pt x="8" y="23"/>
                    <a:pt x="21" y="22"/>
                    <a:pt x="21" y="22"/>
                  </a:cubicBezTo>
                  <a:cubicBezTo>
                    <a:pt x="21" y="22"/>
                    <a:pt x="22" y="9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2" name="左弧形箭头 1"/>
          <p:cNvSpPr/>
          <p:nvPr/>
        </p:nvSpPr>
        <p:spPr>
          <a:xfrm rot="1450580">
            <a:off x="1458913" y="860425"/>
            <a:ext cx="1795462" cy="3578225"/>
          </a:xfrm>
          <a:prstGeom prst="curvedRightArrow">
            <a:avLst>
              <a:gd name="adj1" fmla="val 9048"/>
              <a:gd name="adj2" fmla="val 15611"/>
              <a:gd name="adj3" fmla="val 12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90" name="文本框 2"/>
          <p:cNvSpPr txBox="1">
            <a:spLocks noChangeArrowheads="1"/>
          </p:cNvSpPr>
          <p:nvPr/>
        </p:nvSpPr>
        <p:spPr bwMode="auto">
          <a:xfrm>
            <a:off x="1657350" y="1968500"/>
            <a:ext cx="801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更多的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</a:p>
        </p:txBody>
      </p:sp>
      <p:sp>
        <p:nvSpPr>
          <p:cNvPr id="7191" name="TextBox 78"/>
          <p:cNvSpPr txBox="1">
            <a:spLocks noChangeArrowheads="1"/>
          </p:cNvSpPr>
          <p:nvPr/>
        </p:nvSpPr>
        <p:spPr bwMode="auto">
          <a:xfrm>
            <a:off x="5426075" y="3494088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id-ID" altLang="zh-CN" sz="1600" b="1">
              <a:solidFill>
                <a:srgbClr val="2DCC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2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374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OSpak</a:t>
            </a:r>
            <a:r>
              <a:rPr lang="zh-CN" altLang="en-US" sz="32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的盈利模式</a:t>
            </a:r>
          </a:p>
        </p:txBody>
      </p:sp>
      <p:grpSp>
        <p:nvGrpSpPr>
          <p:cNvPr id="12291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2" name="TextBox 18"/>
          <p:cNvSpPr txBox="1">
            <a:spLocks noChangeArrowheads="1"/>
          </p:cNvSpPr>
          <p:nvPr/>
        </p:nvSpPr>
        <p:spPr bwMode="auto">
          <a:xfrm>
            <a:off x="8840788" y="4189413"/>
            <a:ext cx="164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7" name="Block Arc 4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21562814"/>
              <a:gd name="adj2" fmla="val 10800000"/>
              <a:gd name="adj3" fmla="val 18660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Block Arc 5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7812389"/>
              <a:gd name="adj2" fmla="val 12403941"/>
              <a:gd name="adj3" fmla="val 18008"/>
            </a:avLst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Block Arc 6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21550130"/>
              <a:gd name="adj2" fmla="val 7665187"/>
              <a:gd name="adj3" fmla="val 17797"/>
            </a:avLst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Block Arc 7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12551376"/>
              <a:gd name="adj2" fmla="val 14412706"/>
              <a:gd name="adj3" fmla="val 18112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Block Arc 8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10869873"/>
              <a:gd name="adj2" fmla="val 12770327"/>
              <a:gd name="adj3" fmla="val 1865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Block Arc 9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20003512"/>
              <a:gd name="adj2" fmla="val 21502308"/>
              <a:gd name="adj3" fmla="val 18716"/>
            </a:avLst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5645150" y="3111500"/>
            <a:ext cx="901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</a:p>
        </p:txBody>
      </p:sp>
      <p:sp>
        <p:nvSpPr>
          <p:cNvPr id="14" name="Block Arc 19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14593541"/>
              <a:gd name="adj2" fmla="val 15981909"/>
              <a:gd name="adj3" fmla="val 18387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1" name="Group 20"/>
          <p:cNvGrpSpPr>
            <a:grpSpLocks/>
          </p:cNvGrpSpPr>
          <p:nvPr/>
        </p:nvGrpSpPr>
        <p:grpSpPr bwMode="auto">
          <a:xfrm rot="5400000" flipH="1" flipV="1">
            <a:off x="6831013" y="1812925"/>
            <a:ext cx="2012950" cy="1412875"/>
            <a:chOff x="7368519" y="2580234"/>
            <a:chExt cx="1875697" cy="1400639"/>
          </a:xfrm>
        </p:grpSpPr>
        <p:cxnSp>
          <p:nvCxnSpPr>
            <p:cNvPr id="16" name="Straight Connector 21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2"/>
            <p:cNvCxnSpPr/>
            <p:nvPr/>
          </p:nvCxnSpPr>
          <p:spPr>
            <a:xfrm>
              <a:off x="924421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2" name="TextBox 25"/>
          <p:cNvSpPr txBox="1">
            <a:spLocks noChangeArrowheads="1"/>
          </p:cNvSpPr>
          <p:nvPr/>
        </p:nvSpPr>
        <p:spPr bwMode="auto">
          <a:xfrm>
            <a:off x="8686800" y="1250950"/>
            <a:ext cx="236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游戏内购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grpSp>
        <p:nvGrpSpPr>
          <p:cNvPr id="12303" name="Group 31"/>
          <p:cNvGrpSpPr>
            <a:grpSpLocks/>
          </p:cNvGrpSpPr>
          <p:nvPr/>
        </p:nvGrpSpPr>
        <p:grpSpPr bwMode="auto">
          <a:xfrm rot="16200000" flipV="1">
            <a:off x="3509169" y="1797844"/>
            <a:ext cx="1262062" cy="692150"/>
            <a:chOff x="7368519" y="2580234"/>
            <a:chExt cx="1875697" cy="1400639"/>
          </a:xfrm>
        </p:grpSpPr>
        <p:cxnSp>
          <p:nvCxnSpPr>
            <p:cNvPr id="20" name="Straight Connector 32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3"/>
            <p:cNvCxnSpPr/>
            <p:nvPr/>
          </p:nvCxnSpPr>
          <p:spPr>
            <a:xfrm>
              <a:off x="920646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4" name="TextBox 36"/>
          <p:cNvSpPr txBox="1">
            <a:spLocks noChangeArrowheads="1"/>
          </p:cNvSpPr>
          <p:nvPr/>
        </p:nvSpPr>
        <p:spPr bwMode="auto">
          <a:xfrm>
            <a:off x="1260475" y="1250950"/>
            <a:ext cx="236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交易佣金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</p:txBody>
      </p:sp>
      <p:sp>
        <p:nvSpPr>
          <p:cNvPr id="12305" name="TextBox 39"/>
          <p:cNvSpPr txBox="1">
            <a:spLocks noChangeArrowheads="1"/>
          </p:cNvSpPr>
          <p:nvPr/>
        </p:nvSpPr>
        <p:spPr bwMode="auto">
          <a:xfrm>
            <a:off x="989013" y="4194175"/>
            <a:ext cx="2360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平台会员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grpSp>
        <p:nvGrpSpPr>
          <p:cNvPr id="12306" name="Group 40"/>
          <p:cNvGrpSpPr>
            <a:grpSpLocks/>
          </p:cNvGrpSpPr>
          <p:nvPr/>
        </p:nvGrpSpPr>
        <p:grpSpPr bwMode="auto">
          <a:xfrm rot="-5400000" flipH="1" flipV="1">
            <a:off x="3950494" y="3320256"/>
            <a:ext cx="725488" cy="1546225"/>
            <a:chOff x="7368519" y="2580234"/>
            <a:chExt cx="1875697" cy="1400639"/>
          </a:xfrm>
        </p:grpSpPr>
        <p:cxnSp>
          <p:nvCxnSpPr>
            <p:cNvPr id="26" name="Straight Connector 41"/>
            <p:cNvCxnSpPr/>
            <p:nvPr/>
          </p:nvCxnSpPr>
          <p:spPr>
            <a:xfrm>
              <a:off x="7368520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/>
            <p:cNvCxnSpPr/>
            <p:nvPr/>
          </p:nvCxnSpPr>
          <p:spPr>
            <a:xfrm>
              <a:off x="930988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7" name="Group 15"/>
          <p:cNvGrpSpPr>
            <a:grpSpLocks/>
          </p:cNvGrpSpPr>
          <p:nvPr/>
        </p:nvGrpSpPr>
        <p:grpSpPr bwMode="auto">
          <a:xfrm rot="10800000" flipH="1" flipV="1">
            <a:off x="7858125" y="3833813"/>
            <a:ext cx="828675" cy="622300"/>
            <a:chOff x="7368519" y="2580234"/>
            <a:chExt cx="1875697" cy="1400639"/>
          </a:xfrm>
        </p:grpSpPr>
        <p:cxnSp>
          <p:nvCxnSpPr>
            <p:cNvPr id="32" name="Straight Connector 16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>
              <a:off x="924421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8" name="TextBox 16"/>
          <p:cNvSpPr txBox="1">
            <a:spLocks noChangeArrowheads="1"/>
          </p:cNvSpPr>
          <p:nvPr/>
        </p:nvSpPr>
        <p:spPr bwMode="auto">
          <a:xfrm>
            <a:off x="8772525" y="1803400"/>
            <a:ext cx="32877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ARPU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1-2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块钱；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万活跃，月收入在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20-40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万活跃，月收入在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50-100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万；</a:t>
            </a:r>
          </a:p>
        </p:txBody>
      </p:sp>
      <p:sp>
        <p:nvSpPr>
          <p:cNvPr id="12309" name="TextBox 16"/>
          <p:cNvSpPr txBox="1">
            <a:spLocks noChangeArrowheads="1"/>
          </p:cNvSpPr>
          <p:nvPr/>
        </p:nvSpPr>
        <p:spPr bwMode="auto">
          <a:xfrm>
            <a:off x="8772525" y="4632325"/>
            <a:ext cx="34067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万粉丝，月收入在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20-40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万粉丝，月收入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60-120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植入广告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活跃用户超过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50w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是才启动此业务。预计月收入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50-300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2310" name="TextBox 16"/>
          <p:cNvSpPr txBox="1">
            <a:spLocks noChangeArrowheads="1"/>
          </p:cNvSpPr>
          <p:nvPr/>
        </p:nvSpPr>
        <p:spPr bwMode="auto">
          <a:xfrm>
            <a:off x="338138" y="1803400"/>
            <a:ext cx="330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平台收取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10%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的游戏虚拟物品交易佣金。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预计占总营收的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3-10%</a:t>
            </a:r>
          </a:p>
        </p:txBody>
      </p:sp>
      <p:sp>
        <p:nvSpPr>
          <p:cNvPr id="12311" name="TextBox 16"/>
          <p:cNvSpPr txBox="1">
            <a:spLocks noChangeArrowheads="1"/>
          </p:cNvSpPr>
          <p:nvPr/>
        </p:nvSpPr>
        <p:spPr bwMode="auto">
          <a:xfrm>
            <a:off x="671513" y="4632325"/>
            <a:ext cx="29495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月会员价格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元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10%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的会员率计算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万活跃用户，月收入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60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万活跃用户，月收入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万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2312" name="文本框 1"/>
          <p:cNvSpPr txBox="1">
            <a:spLocks noChangeArrowheads="1"/>
          </p:cNvSpPr>
          <p:nvPr/>
        </p:nvSpPr>
        <p:spPr bwMode="auto">
          <a:xfrm>
            <a:off x="4994275" y="4667250"/>
            <a:ext cx="2203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万活跃用户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月营收在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万左右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495" name="组合 1"/>
          <p:cNvGrpSpPr>
            <a:grpSpLocks/>
          </p:cNvGrpSpPr>
          <p:nvPr/>
        </p:nvGrpSpPr>
        <p:grpSpPr bwMode="auto">
          <a:xfrm>
            <a:off x="5222875" y="2244725"/>
            <a:ext cx="6234113" cy="2541588"/>
            <a:chOff x="5222408" y="2405563"/>
            <a:chExt cx="6234569" cy="2540301"/>
          </a:xfrm>
        </p:grpSpPr>
        <p:grpSp>
          <p:nvGrpSpPr>
            <p:cNvPr id="20496" name="组合 17"/>
            <p:cNvGrpSpPr>
              <a:grpSpLocks/>
            </p:cNvGrpSpPr>
            <p:nvPr/>
          </p:nvGrpSpPr>
          <p:grpSpPr bwMode="auto">
            <a:xfrm>
              <a:off x="5222408" y="2405563"/>
              <a:ext cx="6234569" cy="1704875"/>
              <a:chOff x="267363" y="2420002"/>
              <a:chExt cx="6234569" cy="1704875"/>
            </a:xfrm>
          </p:grpSpPr>
          <p:sp>
            <p:nvSpPr>
              <p:cNvPr id="20498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6143599" cy="1015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 b="1" dirty="0" err="1">
                    <a:solidFill>
                      <a:srgbClr val="2DCC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SuperGame</a:t>
                </a:r>
                <a:endPara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99" name="文本框 19"/>
              <p:cNvSpPr txBox="1">
                <a:spLocks noChangeArrowheads="1"/>
              </p:cNvSpPr>
              <p:nvPr/>
            </p:nvSpPr>
            <p:spPr bwMode="auto">
              <a:xfrm>
                <a:off x="267363" y="3355727"/>
                <a:ext cx="6234569" cy="76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44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感谢观看！</a:t>
                </a:r>
              </a:p>
            </p:txBody>
          </p:sp>
        </p:grpSp>
        <p:sp>
          <p:nvSpPr>
            <p:cNvPr id="20497" name="文本框 20"/>
            <p:cNvSpPr txBox="1">
              <a:spLocks noChangeArrowheads="1"/>
            </p:cNvSpPr>
            <p:nvPr/>
          </p:nvSpPr>
          <p:spPr bwMode="auto">
            <a:xfrm>
              <a:off x="5222408" y="4299777"/>
              <a:ext cx="6050502" cy="6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尹凌峰   </a:t>
              </a:r>
              <a:r>
                <a:rPr lang="en-US" altLang="zh-CN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Tel</a:t>
              </a:r>
              <a:r>
                <a:rPr lang="zh-CN" altLang="en-US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15821393403   QQ/</a:t>
              </a:r>
              <a:r>
                <a:rPr lang="zh-CN" altLang="en-US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微信：</a:t>
              </a:r>
              <a:r>
                <a:rPr lang="en-US" altLang="zh-CN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27398189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Email</a:t>
              </a:r>
              <a:r>
                <a:rPr lang="zh-CN" altLang="en-US" sz="1800" dirty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sz="1800" dirty="0" smtClean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Vincent@ospak</a:t>
              </a:r>
              <a:r>
                <a:rPr lang="en-US" altLang="zh-CN" sz="1800" dirty="0" smtClean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.com</a:t>
              </a:r>
              <a:endParaRPr lang="en-US" altLang="zh-CN" sz="1800" dirty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673</Words>
  <Application>Microsoft Office PowerPoint</Application>
  <PresentationFormat>宽屏</PresentationFormat>
  <Paragraphs>123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Gill Sans</vt:lpstr>
      <vt:lpstr>Lato</vt:lpstr>
      <vt:lpstr>Open Sans Light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ylx</cp:lastModifiedBy>
  <cp:revision>105</cp:revision>
  <dcterms:created xsi:type="dcterms:W3CDTF">2015-09-12T09:18:54Z</dcterms:created>
  <dcterms:modified xsi:type="dcterms:W3CDTF">2018-10-26T17:25:36Z</dcterms:modified>
</cp:coreProperties>
</file>