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4" r:id="rId4"/>
  </p:sldMasterIdLst>
  <p:notesMasterIdLst>
    <p:notesMasterId r:id="rId65"/>
  </p:notesMasterIdLst>
  <p:handoutMasterIdLst>
    <p:handoutMasterId r:id="rId66"/>
  </p:handoutMasterIdLst>
  <p:sldIdLst>
    <p:sldId id="256" r:id="rId5"/>
    <p:sldId id="570" r:id="rId6"/>
    <p:sldId id="520" r:id="rId7"/>
    <p:sldId id="444" r:id="rId8"/>
    <p:sldId id="514" r:id="rId9"/>
    <p:sldId id="515" r:id="rId10"/>
    <p:sldId id="516" r:id="rId11"/>
    <p:sldId id="469" r:id="rId12"/>
    <p:sldId id="450" r:id="rId13"/>
    <p:sldId id="576" r:id="rId14"/>
    <p:sldId id="451" r:id="rId15"/>
    <p:sldId id="499" r:id="rId16"/>
    <p:sldId id="447" r:id="rId17"/>
    <p:sldId id="517" r:id="rId18"/>
    <p:sldId id="445" r:id="rId19"/>
    <p:sldId id="449" r:id="rId20"/>
    <p:sldId id="497" r:id="rId21"/>
    <p:sldId id="534" r:id="rId22"/>
    <p:sldId id="535" r:id="rId23"/>
    <p:sldId id="545" r:id="rId24"/>
    <p:sldId id="546" r:id="rId25"/>
    <p:sldId id="547" r:id="rId26"/>
    <p:sldId id="548" r:id="rId27"/>
    <p:sldId id="549" r:id="rId28"/>
    <p:sldId id="452" r:id="rId29"/>
    <p:sldId id="525" r:id="rId30"/>
    <p:sldId id="533" r:id="rId31"/>
    <p:sldId id="531" r:id="rId32"/>
    <p:sldId id="527" r:id="rId33"/>
    <p:sldId id="448" r:id="rId34"/>
    <p:sldId id="470" r:id="rId35"/>
    <p:sldId id="471" r:id="rId36"/>
    <p:sldId id="498" r:id="rId37"/>
    <p:sldId id="512" r:id="rId38"/>
    <p:sldId id="541" r:id="rId39"/>
    <p:sldId id="542" r:id="rId40"/>
    <p:sldId id="543" r:id="rId41"/>
    <p:sldId id="577" r:id="rId42"/>
    <p:sldId id="455" r:id="rId43"/>
    <p:sldId id="473" r:id="rId44"/>
    <p:sldId id="475" r:id="rId45"/>
    <p:sldId id="474" r:id="rId46"/>
    <p:sldId id="457" r:id="rId47"/>
    <p:sldId id="453" r:id="rId48"/>
    <p:sldId id="513" r:id="rId49"/>
    <p:sldId id="532" r:id="rId50"/>
    <p:sldId id="507" r:id="rId51"/>
    <p:sldId id="468" r:id="rId52"/>
    <p:sldId id="571" r:id="rId53"/>
    <p:sldId id="572" r:id="rId54"/>
    <p:sldId id="573" r:id="rId55"/>
    <p:sldId id="574" r:id="rId56"/>
    <p:sldId id="575" r:id="rId57"/>
    <p:sldId id="578" r:id="rId58"/>
    <p:sldId id="579" r:id="rId59"/>
    <p:sldId id="580" r:id="rId60"/>
    <p:sldId id="581" r:id="rId61"/>
    <p:sldId id="582" r:id="rId62"/>
    <p:sldId id="583" r:id="rId63"/>
    <p:sldId id="584" r:id="rId6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E9554C-7841-4B45-BA49-23D49F5B01FB}" v="2" dt="2021-10-04T16:39:01.1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58" autoAdjust="0"/>
    <p:restoredTop sz="95405" autoAdjust="0"/>
  </p:normalViewPr>
  <p:slideViewPr>
    <p:cSldViewPr>
      <p:cViewPr varScale="1">
        <p:scale>
          <a:sx n="109" d="100"/>
          <a:sy n="109" d="100"/>
        </p:scale>
        <p:origin x="1992" y="108"/>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8146"/>
    </p:cViewPr>
  </p:sorterViewPr>
  <p:notesViewPr>
    <p:cSldViewPr>
      <p:cViewPr varScale="1">
        <p:scale>
          <a:sx n="68" d="100"/>
          <a:sy n="68" d="100"/>
        </p:scale>
        <p:origin x="2189" y="5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mas A. Azimkhan" userId="S::a_azimkhan@kbtu.kz::6d943a8f-081c-4678-86f7-c71eb15bb933" providerId="AD" clId="Web-{A0E9554C-7841-4B45-BA49-23D49F5B01FB}"/>
    <pc:docChg chg="modSld">
      <pc:chgData name="Almas A. Azimkhan" userId="S::a_azimkhan@kbtu.kz::6d943a8f-081c-4678-86f7-c71eb15bb933" providerId="AD" clId="Web-{A0E9554C-7841-4B45-BA49-23D49F5B01FB}" dt="2021-10-04T16:39:01.192" v="1" actId="20577"/>
      <pc:docMkLst>
        <pc:docMk/>
      </pc:docMkLst>
      <pc:sldChg chg="modSp">
        <pc:chgData name="Almas A. Azimkhan" userId="S::a_azimkhan@kbtu.kz::6d943a8f-081c-4678-86f7-c71eb15bb933" providerId="AD" clId="Web-{A0E9554C-7841-4B45-BA49-23D49F5B01FB}" dt="2021-10-04T16:39:01.192" v="1" actId="20577"/>
        <pc:sldMkLst>
          <pc:docMk/>
          <pc:sldMk cId="0" sldId="450"/>
        </pc:sldMkLst>
        <pc:spChg chg="mod">
          <ac:chgData name="Almas A. Azimkhan" userId="S::a_azimkhan@kbtu.kz::6d943a8f-081c-4678-86f7-c71eb15bb933" providerId="AD" clId="Web-{A0E9554C-7841-4B45-BA49-23D49F5B01FB}" dt="2021-10-04T16:39:01.192" v="1" actId="20577"/>
          <ac:spMkLst>
            <pc:docMk/>
            <pc:sldMk cId="0" sldId="450"/>
            <ac:spMk id="8"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33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endParaRPr lang="tr-TR" altLang="tr-T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endParaRPr lang="tr-TR" altLang="tr-TR"/>
          </a:p>
        </p:txBody>
      </p:sp>
      <p:sp>
        <p:nvSpPr>
          <p:cNvPr id="64516"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endParaRPr lang="tr-TR" altLang="tr-T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61A153F7-097B-4FCD-8C48-92FC96316C3D}" type="slidenum">
              <a:rPr lang="en-US" altLang="tr-TR"/>
              <a:pPr/>
              <a:t>‹#›</a:t>
            </a:fld>
            <a:endParaRPr lang="en-US" altLang="tr-TR"/>
          </a:p>
        </p:txBody>
      </p:sp>
    </p:spTree>
    <p:extLst>
      <p:ext uri="{BB962C8B-B14F-4D97-AF65-F5344CB8AC3E}">
        <p14:creationId xmlns:p14="http://schemas.microsoft.com/office/powerpoint/2010/main" val="7556500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p:spPr>
        <p:txBody>
          <a:bodyPr/>
          <a:lstStyle/>
          <a:p>
            <a:endParaRPr lang="en-US" altLang="en-US"/>
          </a:p>
        </p:txBody>
      </p:sp>
      <p:sp>
        <p:nvSpPr>
          <p:cNvPr id="65540"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78D5C92-DDC1-4B3A-8F96-94B704F499D8}" type="slidenum">
              <a:rPr lang="en-US" altLang="en-US" sz="1000"/>
              <a:pPr/>
              <a:t>5</a:t>
            </a:fld>
            <a:endParaRPr lang="en-US" altLang="en-US" sz="1000"/>
          </a:p>
        </p:txBody>
      </p:sp>
    </p:spTree>
    <p:extLst>
      <p:ext uri="{BB962C8B-B14F-4D97-AF65-F5344CB8AC3E}">
        <p14:creationId xmlns:p14="http://schemas.microsoft.com/office/powerpoint/2010/main" val="2648275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07/09/2021</a:t>
            </a:r>
            <a:endParaRPr lang="kk-KZ" dirty="0"/>
          </a:p>
        </p:txBody>
      </p:sp>
      <p:sp>
        <p:nvSpPr>
          <p:cNvPr id="4" name="Slide Number Placeholder 3"/>
          <p:cNvSpPr>
            <a:spLocks noGrp="1"/>
          </p:cNvSpPr>
          <p:nvPr>
            <p:ph type="sldNum" sz="quarter" idx="5"/>
          </p:nvPr>
        </p:nvSpPr>
        <p:spPr/>
        <p:txBody>
          <a:bodyPr/>
          <a:lstStyle/>
          <a:p>
            <a:fld id="{61A153F7-097B-4FCD-8C48-92FC96316C3D}" type="slidenum">
              <a:rPr lang="en-US" altLang="tr-TR" smtClean="0"/>
              <a:pPr/>
              <a:t>26</a:t>
            </a:fld>
            <a:endParaRPr lang="en-US" altLang="tr-TR"/>
          </a:p>
        </p:txBody>
      </p:sp>
    </p:spTree>
    <p:extLst>
      <p:ext uri="{BB962C8B-B14F-4D97-AF65-F5344CB8AC3E}">
        <p14:creationId xmlns:p14="http://schemas.microsoft.com/office/powerpoint/2010/main" val="3553684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14/09/2021</a:t>
            </a:r>
            <a:endParaRPr lang="kk-KZ" dirty="0"/>
          </a:p>
        </p:txBody>
      </p:sp>
      <p:sp>
        <p:nvSpPr>
          <p:cNvPr id="4" name="Slide Number Placeholder 3"/>
          <p:cNvSpPr>
            <a:spLocks noGrp="1"/>
          </p:cNvSpPr>
          <p:nvPr>
            <p:ph type="sldNum" sz="quarter" idx="5"/>
          </p:nvPr>
        </p:nvSpPr>
        <p:spPr/>
        <p:txBody>
          <a:bodyPr/>
          <a:lstStyle/>
          <a:p>
            <a:fld id="{61A153F7-097B-4FCD-8C48-92FC96316C3D}" type="slidenum">
              <a:rPr lang="en-US" altLang="tr-TR" smtClean="0"/>
              <a:pPr/>
              <a:t>43</a:t>
            </a:fld>
            <a:endParaRPr lang="en-US" altLang="tr-TR"/>
          </a:p>
        </p:txBody>
      </p:sp>
    </p:spTree>
    <p:extLst>
      <p:ext uri="{BB962C8B-B14F-4D97-AF65-F5344CB8AC3E}">
        <p14:creationId xmlns:p14="http://schemas.microsoft.com/office/powerpoint/2010/main" val="1724365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endParaRPr lang="tr-TR"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847AFEB-B11E-4A26-870A-2C4279B9E8E2}" type="slidenum">
              <a:rPr lang="en-US" altLang="tr-TR" smtClean="0"/>
              <a:pPr/>
              <a:t>‹#›</a:t>
            </a:fld>
            <a:endParaRPr lang="en-US" altLang="tr-TR"/>
          </a:p>
        </p:txBody>
      </p:sp>
    </p:spTree>
    <p:extLst>
      <p:ext uri="{BB962C8B-B14F-4D97-AF65-F5344CB8AC3E}">
        <p14:creationId xmlns:p14="http://schemas.microsoft.com/office/powerpoint/2010/main" val="19381582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endParaRPr lang="tr-TR"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847AFEB-B11E-4A26-870A-2C4279B9E8E2}" type="slidenum">
              <a:rPr lang="en-US" altLang="tr-TR" smtClean="0"/>
              <a:pPr/>
              <a:t>‹#›</a:t>
            </a:fld>
            <a:endParaRPr lang="en-US" altLang="tr-TR"/>
          </a:p>
        </p:txBody>
      </p:sp>
    </p:spTree>
    <p:extLst>
      <p:ext uri="{BB962C8B-B14F-4D97-AF65-F5344CB8AC3E}">
        <p14:creationId xmlns:p14="http://schemas.microsoft.com/office/powerpoint/2010/main" val="8326760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endParaRPr lang="tr-TR"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847AFEB-B11E-4A26-870A-2C4279B9E8E2}" type="slidenum">
              <a:rPr lang="en-US" altLang="tr-TR" smtClean="0"/>
              <a:pPr/>
              <a:t>‹#›</a:t>
            </a:fld>
            <a:endParaRPr lang="en-US" altLang="tr-TR"/>
          </a:p>
        </p:txBody>
      </p:sp>
    </p:spTree>
    <p:extLst>
      <p:ext uri="{BB962C8B-B14F-4D97-AF65-F5344CB8AC3E}">
        <p14:creationId xmlns:p14="http://schemas.microsoft.com/office/powerpoint/2010/main" val="198946135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endParaRPr lang="tr-TR"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847AFEB-B11E-4A26-870A-2C4279B9E8E2}" type="slidenum">
              <a:rPr lang="en-US" altLang="tr-TR" smtClean="0"/>
              <a:pPr/>
              <a:t>‹#›</a:t>
            </a:fld>
            <a:endParaRPr lang="en-US" altLang="tr-TR"/>
          </a:p>
        </p:txBody>
      </p:sp>
    </p:spTree>
    <p:extLst>
      <p:ext uri="{BB962C8B-B14F-4D97-AF65-F5344CB8AC3E}">
        <p14:creationId xmlns:p14="http://schemas.microsoft.com/office/powerpoint/2010/main" val="65054936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endParaRPr lang="tr-TR"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847AFEB-B11E-4A26-870A-2C4279B9E8E2}" type="slidenum">
              <a:rPr lang="en-US" altLang="tr-TR" smtClean="0"/>
              <a:pPr/>
              <a:t>‹#›</a:t>
            </a:fld>
            <a:endParaRPr lang="en-US" altLang="tr-TR"/>
          </a:p>
        </p:txBody>
      </p:sp>
    </p:spTree>
    <p:extLst>
      <p:ext uri="{BB962C8B-B14F-4D97-AF65-F5344CB8AC3E}">
        <p14:creationId xmlns:p14="http://schemas.microsoft.com/office/powerpoint/2010/main" val="303577444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endParaRPr lang="tr-TR" alt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847AFEB-B11E-4A26-870A-2C4279B9E8E2}" type="slidenum">
              <a:rPr lang="en-US" altLang="tr-TR" smtClean="0"/>
              <a:pPr/>
              <a:t>‹#›</a:t>
            </a:fld>
            <a:endParaRPr lang="en-US" altLang="tr-TR"/>
          </a:p>
        </p:txBody>
      </p:sp>
    </p:spTree>
    <p:extLst>
      <p:ext uri="{BB962C8B-B14F-4D97-AF65-F5344CB8AC3E}">
        <p14:creationId xmlns:p14="http://schemas.microsoft.com/office/powerpoint/2010/main" val="269304910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endParaRPr lang="tr-TR" alt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A847AFEB-B11E-4A26-870A-2C4279B9E8E2}" type="slidenum">
              <a:rPr lang="en-US" altLang="tr-TR" smtClean="0"/>
              <a:pPr/>
              <a:t>‹#›</a:t>
            </a:fld>
            <a:endParaRPr lang="en-US" altLang="tr-TR"/>
          </a:p>
        </p:txBody>
      </p:sp>
    </p:spTree>
    <p:extLst>
      <p:ext uri="{BB962C8B-B14F-4D97-AF65-F5344CB8AC3E}">
        <p14:creationId xmlns:p14="http://schemas.microsoft.com/office/powerpoint/2010/main" val="149106358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endParaRPr lang="tr-TR" alt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A847AFEB-B11E-4A26-870A-2C4279B9E8E2}" type="slidenum">
              <a:rPr lang="en-US" altLang="tr-TR" smtClean="0"/>
              <a:pPr/>
              <a:t>‹#›</a:t>
            </a:fld>
            <a:endParaRPr lang="en-US" altLang="tr-TR"/>
          </a:p>
        </p:txBody>
      </p:sp>
    </p:spTree>
    <p:extLst>
      <p:ext uri="{BB962C8B-B14F-4D97-AF65-F5344CB8AC3E}">
        <p14:creationId xmlns:p14="http://schemas.microsoft.com/office/powerpoint/2010/main" val="252149102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endParaRPr lang="tr-TR" alt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A847AFEB-B11E-4A26-870A-2C4279B9E8E2}" type="slidenum">
              <a:rPr lang="en-US" altLang="tr-TR" smtClean="0"/>
              <a:pPr/>
              <a:t>‹#›</a:t>
            </a:fld>
            <a:endParaRPr lang="en-US" altLang="tr-TR"/>
          </a:p>
        </p:txBody>
      </p:sp>
    </p:spTree>
    <p:extLst>
      <p:ext uri="{BB962C8B-B14F-4D97-AF65-F5344CB8AC3E}">
        <p14:creationId xmlns:p14="http://schemas.microsoft.com/office/powerpoint/2010/main" val="42389695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endParaRPr lang="tr-TR" alt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847AFEB-B11E-4A26-870A-2C4279B9E8E2}" type="slidenum">
              <a:rPr lang="en-US" altLang="tr-TR" smtClean="0"/>
              <a:pPr/>
              <a:t>‹#›</a:t>
            </a:fld>
            <a:endParaRPr lang="en-US" altLang="tr-TR"/>
          </a:p>
        </p:txBody>
      </p:sp>
    </p:spTree>
    <p:extLst>
      <p:ext uri="{BB962C8B-B14F-4D97-AF65-F5344CB8AC3E}">
        <p14:creationId xmlns:p14="http://schemas.microsoft.com/office/powerpoint/2010/main" val="35202263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endParaRPr lang="tr-TR" alt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847AFEB-B11E-4A26-870A-2C4279B9E8E2}" type="slidenum">
              <a:rPr lang="en-US" altLang="tr-TR" smtClean="0"/>
              <a:pPr/>
              <a:t>‹#›</a:t>
            </a:fld>
            <a:endParaRPr lang="en-US" altLang="tr-TR"/>
          </a:p>
        </p:txBody>
      </p:sp>
    </p:spTree>
    <p:extLst>
      <p:ext uri="{BB962C8B-B14F-4D97-AF65-F5344CB8AC3E}">
        <p14:creationId xmlns:p14="http://schemas.microsoft.com/office/powerpoint/2010/main" val="403039219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tr-TR" alt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7AFEB-B11E-4A26-870A-2C4279B9E8E2}" type="slidenum">
              <a:rPr lang="en-US" altLang="tr-TR" smtClean="0"/>
              <a:pPr/>
              <a:t>‹#›</a:t>
            </a:fld>
            <a:endParaRPr lang="en-US" altLang="tr-TR"/>
          </a:p>
        </p:txBody>
      </p:sp>
    </p:spTree>
    <p:extLst>
      <p:ext uri="{BB962C8B-B14F-4D97-AF65-F5344CB8AC3E}">
        <p14:creationId xmlns:p14="http://schemas.microsoft.com/office/powerpoint/2010/main" val="210049203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www.cs.armstrong.edu/liang/intro10e/html/TV.html" TargetMode="External"/><Relationship Id="rId3" Type="http://schemas.openxmlformats.org/officeDocument/2006/relationships/hyperlink" Target="../Shared%20Documents/General/winword%20TestCircle.java" TargetMode="External"/><Relationship Id="rId7" Type="http://schemas.openxmlformats.org/officeDocument/2006/relationships/hyperlink" Target="http://www.cs.armstrong.edu/liang/intro10e/html/TestTV.html"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hyperlink" Target="../Shared%20Documents/General/html/TV.html" TargetMode="External"/><Relationship Id="rId5" Type="http://schemas.openxmlformats.org/officeDocument/2006/relationships/hyperlink" Target="../Shared%20Documents/General/html/TestTV.bat" TargetMode="External"/><Relationship Id="rId10" Type="http://schemas.openxmlformats.org/officeDocument/2006/relationships/image" Target="../media/image5.wmf"/><Relationship Id="rId4" Type="http://schemas.openxmlformats.org/officeDocument/2006/relationships/hyperlink" Target="../Shared%20Documents/General/html/TestTV.html" TargetMode="External"/><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2" Type="http://schemas.openxmlformats.org/officeDocument/2006/relationships/hyperlink" Target="../Shared%20Documents/General/winword%20TestCircleWithConstructors.jav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Shared%20Documents/General/winword%20TestCircleWithConstructors.java"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8.wmf"/><Relationship Id="rId4" Type="http://schemas.openxmlformats.org/officeDocument/2006/relationships/oleObject" Target="../embeddings/oleObject17.bin"/></Relationships>
</file>

<file path=ppt/slides/_rels/slide35.xml.rels><?xml version="1.0" encoding="UTF-8" standalone="yes"?>
<Relationships xmlns="http://schemas.openxmlformats.org/package/2006/relationships"><Relationship Id="rId2" Type="http://schemas.openxmlformats.org/officeDocument/2006/relationships/hyperlink" Target="../Shared%20Documents/General/winword%20TestCircleWithConstructors.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Shared%20Documents/General/winword%20TestCircleWithConstructors.java"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9.wmf"/><Relationship Id="rId4" Type="http://schemas.openxmlformats.org/officeDocument/2006/relationships/oleObject" Target="../embeddings/oleObject18.bin"/></Relationships>
</file>

<file path=ppt/slides/_rels/slide37.xml.rels><?xml version="1.0" encoding="UTF-8" standalone="yes"?>
<Relationships xmlns="http://schemas.openxmlformats.org/package/2006/relationships"><Relationship Id="rId2" Type="http://schemas.openxmlformats.org/officeDocument/2006/relationships/hyperlink" Target="../Shared%20Documents/General/winword%20TestCircleWithConstructors.jav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Shared%20Documents/General/html/TestCircleWithStaticMembers.html" TargetMode="External"/><Relationship Id="rId2" Type="http://schemas.openxmlformats.org/officeDocument/2006/relationships/hyperlink" Target="../Shared%20Documents/General/winword%20TestCircleWithConstructors.java"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www.cs.armstrong.edu/liang/intro10e/html/TestPoint2D.html" TargetMode="External"/><Relationship Id="rId4" Type="http://schemas.openxmlformats.org/officeDocument/2006/relationships/hyperlink" Target="../Shared%20Documents/General/html/TestPoint2D.ba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www.cs.armstrong.edu/liang/intro10e/html/CircleWithStaticMembers.html" TargetMode="External"/><Relationship Id="rId3" Type="http://schemas.openxmlformats.org/officeDocument/2006/relationships/hyperlink" Target="../Shared%20Documents/General/winword%20TestInstanceAndClassVariable.java" TargetMode="External"/><Relationship Id="rId7" Type="http://schemas.openxmlformats.org/officeDocument/2006/relationships/hyperlink" Target="http://www.cs.armstrong.edu/liang/intro10e/html/TestCircleWithStaticMember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Shared%20Documents/General/html/CircleWithStaticMembers.html" TargetMode="External"/><Relationship Id="rId5" Type="http://schemas.openxmlformats.org/officeDocument/2006/relationships/hyperlink" Target="../Shared%20Documents/General/html/TestCircleWithStaticMembers.bat" TargetMode="External"/><Relationship Id="rId4" Type="http://schemas.openxmlformats.org/officeDocument/2006/relationships/hyperlink" Target="../Shared%20Documents/General/html/TestCircleWithStaticMembers.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www.cs.armstrong.edu/liang/intro10e/html/TestCircleWithPrivateDataFields.html" TargetMode="External"/><Relationship Id="rId3" Type="http://schemas.openxmlformats.org/officeDocument/2006/relationships/hyperlink" Target="../Shared%20Documents/General/html/CircleWithPrivateDataFields.html" TargetMode="Externa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9.bin"/><Relationship Id="rId5" Type="http://schemas.openxmlformats.org/officeDocument/2006/relationships/hyperlink" Target="../Shared%20Documents/General/html/TestCircleWithPrivateDataFields.html" TargetMode="External"/><Relationship Id="rId4" Type="http://schemas.openxmlformats.org/officeDocument/2006/relationships/hyperlink" Target="../Shared%20Documents/General/html/TestCircleWithPrivateDataFields.bat" TargetMode="External"/><Relationship Id="rId9" Type="http://schemas.openxmlformats.org/officeDocument/2006/relationships/hyperlink" Target="http://www.cs.armstrong.edu/liang/intro10e/html/CircleWithPrivateDataFields.html"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Shared%20Documents/General/html/TestPassObject.bat" TargetMode="External"/><Relationship Id="rId2" Type="http://schemas.openxmlformats.org/officeDocument/2006/relationships/hyperlink" Target="../Shared%20Documents/General/html/TestPassObject.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PassObject.html"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Shared%20Documents/General/winword%20TestMortgageClass.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Shared%20Documents/General/winword%20TestMortgageClass.jav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Shared%20Documents/General/html/TotalArea.bat" TargetMode="External"/><Relationship Id="rId2" Type="http://schemas.openxmlformats.org/officeDocument/2006/relationships/hyperlink" Target="../Shared%20Documents/General/html/TotalArea.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otalArea.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Shared%20Documents/General/winword%20TestMortgageClass.jav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Shared%20Documents/General/winword%20TestMortgageClass.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Shared%20Documents/General/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8.wmf"/><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Shared%20Documents/General/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9.wmf"/><Relationship Id="rId4"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hyperlink" Target="../Shared%20Documents/General/html/TestSimpleCircle.html" TargetMode="External"/><Relationship Id="rId2" Type="http://schemas.openxmlformats.org/officeDocument/2006/relationships/hyperlink" Target="../Shared%20Documents/General/winword%20TestCircle.java" TargetMode="External"/><Relationship Id="rId1" Type="http://schemas.openxmlformats.org/officeDocument/2006/relationships/slideLayout" Target="../slideLayouts/slideLayout2.xml"/><Relationship Id="rId6" Type="http://schemas.openxmlformats.org/officeDocument/2006/relationships/hyperlink" Target="http://www.cs.armstrong.edu/liang/animation/web/java10e/Listing9_1.html" TargetMode="External"/><Relationship Id="rId5" Type="http://schemas.openxmlformats.org/officeDocument/2006/relationships/hyperlink" Target="http://www.cs.armstrong.edu/liang/intro10e/html/TestSimpleCircle.html" TargetMode="External"/><Relationship Id="rId4" Type="http://schemas.openxmlformats.org/officeDocument/2006/relationships/hyperlink" Target="../Shared%20Documents/General/html/TestSimpleCircle.ba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title"/>
          </p:nvPr>
        </p:nvSpPr>
        <p:spPr>
          <a:xfrm>
            <a:off x="577850" y="1700213"/>
            <a:ext cx="7804150" cy="762000"/>
          </a:xfrm>
        </p:spPr>
        <p:txBody>
          <a:bodyPr>
            <a:normAutofit fontScale="90000"/>
          </a:bodyPr>
          <a:lstStyle/>
          <a:p>
            <a:r>
              <a:rPr lang="en-US" altLang="en-US" dirty="0"/>
              <a:t>Chapter 9 </a:t>
            </a:r>
            <a:br>
              <a:rPr lang="tr-TR" altLang="en-US" dirty="0"/>
            </a:br>
            <a:r>
              <a:rPr lang="en-US" altLang="en-US" dirty="0"/>
              <a:t>Objects and Classes</a:t>
            </a:r>
            <a:endParaRPr lang="en-US" altLang="en-US" sz="4800" dirty="0"/>
          </a:p>
        </p:txBody>
      </p:sp>
      <p:sp>
        <p:nvSpPr>
          <p:cNvPr id="307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5FC3FA82-7DEE-4BA6-A02B-727F012775D1}" type="slidenum">
              <a:rPr lang="en-US" altLang="en-US" sz="1400"/>
              <a:pPr>
                <a:spcBef>
                  <a:spcPct val="0"/>
                </a:spcBef>
                <a:buClrTx/>
                <a:buSzTx/>
                <a:buFontTx/>
                <a:buNone/>
              </a:pPr>
              <a:t>1</a:t>
            </a:fld>
            <a:endParaRPr lang="en-US" altLang="en-US" sz="1400"/>
          </a:p>
        </p:txBody>
      </p:sp>
      <p:sp>
        <p:nvSpPr>
          <p:cNvPr id="3076" name="Rectangle 10"/>
          <p:cNvSpPr>
            <a:spLocks noChangeArrowheads="1"/>
          </p:cNvSpPr>
          <p:nvPr/>
        </p:nvSpPr>
        <p:spPr bwMode="auto">
          <a:xfrm>
            <a:off x="2090738" y="2195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077" name="Rectangle 12"/>
          <p:cNvSpPr>
            <a:spLocks noChangeArrowheads="1"/>
          </p:cNvSpPr>
          <p:nvPr/>
        </p:nvSpPr>
        <p:spPr bwMode="auto">
          <a:xfrm>
            <a:off x="2090738" y="176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078" name="Rectangle 14"/>
          <p:cNvSpPr>
            <a:spLocks noChangeArrowheads="1"/>
          </p:cNvSpPr>
          <p:nvPr/>
        </p:nvSpPr>
        <p:spPr bwMode="auto">
          <a:xfrm>
            <a:off x="2090738" y="176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079" name="Rectangle 16"/>
          <p:cNvSpPr>
            <a:spLocks noChangeArrowheads="1"/>
          </p:cNvSpPr>
          <p:nvPr/>
        </p:nvSpPr>
        <p:spPr bwMode="auto">
          <a:xfrm>
            <a:off x="0" y="1951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17475" y="125413"/>
            <a:ext cx="8909050" cy="744537"/>
          </a:xfrm>
        </p:spPr>
        <p:txBody>
          <a:bodyPr/>
          <a:lstStyle/>
          <a:p>
            <a:r>
              <a:rPr lang="en-US" altLang="en-US" sz="3200">
                <a:latin typeface="Book Antiqua" pitchFamily="18" charset="0"/>
              </a:rPr>
              <a:t>Example: Defining Classes and Creating Objects</a:t>
            </a:r>
            <a:endParaRPr lang="en-US" altLang="en-US" sz="3200" u="sng">
              <a:latin typeface="Book Antiqua" pitchFamily="18" charset="0"/>
              <a:hlinkClick r:id="rId3" action="ppaction://program"/>
            </a:endParaRPr>
          </a:p>
        </p:txBody>
      </p:sp>
      <p:sp>
        <p:nvSpPr>
          <p:cNvPr id="1229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5B64CF48-F51C-45D1-ADE2-CB882C73CDAA}" type="slidenum">
              <a:rPr lang="en-US" altLang="en-US" sz="1400"/>
              <a:pPr>
                <a:spcBef>
                  <a:spcPct val="0"/>
                </a:spcBef>
                <a:buClrTx/>
                <a:buSzTx/>
                <a:buFontTx/>
                <a:buNone/>
              </a:pPr>
              <a:t>10</a:t>
            </a:fld>
            <a:endParaRPr lang="en-US" altLang="en-US" sz="1400"/>
          </a:p>
        </p:txBody>
      </p:sp>
      <p:sp>
        <p:nvSpPr>
          <p:cNvPr id="374788" name="AutoShape 4">
            <a:hlinkClick r:id="" action="ppaction://noaction" highlightClick="1"/>
          </p:cNvPr>
          <p:cNvSpPr>
            <a:spLocks noChangeArrowheads="1"/>
          </p:cNvSpPr>
          <p:nvPr/>
        </p:nvSpPr>
        <p:spPr bwMode="auto">
          <a:xfrm>
            <a:off x="3419475" y="588645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4" action="ppaction://program"/>
              </a:rPr>
              <a:t>TestTV</a:t>
            </a:r>
            <a:endParaRPr lang="en-US" altLang="tr-TR">
              <a:solidFill>
                <a:schemeClr val="accent1"/>
              </a:solidFill>
            </a:endParaRPr>
          </a:p>
        </p:txBody>
      </p:sp>
      <p:sp>
        <p:nvSpPr>
          <p:cNvPr id="12293" name="AutoShape 5">
            <a:hlinkClick r:id="rId5" action="ppaction://program" highlightClick="1"/>
          </p:cNvPr>
          <p:cNvSpPr>
            <a:spLocks noChangeArrowheads="1"/>
          </p:cNvSpPr>
          <p:nvPr/>
        </p:nvSpPr>
        <p:spPr bwMode="auto">
          <a:xfrm>
            <a:off x="7029450" y="5872163"/>
            <a:ext cx="19050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374790" name="AutoShape 6">
            <a:hlinkClick r:id="" action="ppaction://noaction" highlightClick="1"/>
          </p:cNvPr>
          <p:cNvSpPr>
            <a:spLocks noChangeArrowheads="1"/>
          </p:cNvSpPr>
          <p:nvPr/>
        </p:nvSpPr>
        <p:spPr bwMode="auto">
          <a:xfrm>
            <a:off x="3381375" y="5233988"/>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6" action="ppaction://program"/>
              </a:rPr>
              <a:t>TV</a:t>
            </a:r>
            <a:endParaRPr lang="en-US" altLang="tr-TR">
              <a:solidFill>
                <a:schemeClr val="accent1"/>
              </a:solidFill>
            </a:endParaRPr>
          </a:p>
        </p:txBody>
      </p:sp>
      <p:sp>
        <p:nvSpPr>
          <p:cNvPr id="12295" name="AutoShape 7">
            <a:hlinkClick r:id="rId7" highlightClick="1"/>
          </p:cNvPr>
          <p:cNvSpPr>
            <a:spLocks noChangeArrowheads="1"/>
          </p:cNvSpPr>
          <p:nvPr/>
        </p:nvSpPr>
        <p:spPr bwMode="auto">
          <a:xfrm>
            <a:off x="2727325" y="584835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2296" name="AutoShape 8">
            <a:hlinkClick r:id="rId8" highlightClick="1"/>
          </p:cNvPr>
          <p:cNvSpPr>
            <a:spLocks noChangeArrowheads="1"/>
          </p:cNvSpPr>
          <p:nvPr/>
        </p:nvSpPr>
        <p:spPr bwMode="auto">
          <a:xfrm>
            <a:off x="2728913" y="5210175"/>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2297" name="Rectangle 11"/>
          <p:cNvSpPr>
            <a:spLocks noChangeArrowheads="1"/>
          </p:cNvSpPr>
          <p:nvPr/>
        </p:nvSpPr>
        <p:spPr bwMode="auto">
          <a:xfrm>
            <a:off x="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12298" name="Object 10"/>
          <p:cNvGraphicFramePr>
            <a:graphicFrameLocks noChangeAspect="1"/>
          </p:cNvGraphicFramePr>
          <p:nvPr/>
        </p:nvGraphicFramePr>
        <p:xfrm>
          <a:off x="0" y="893763"/>
          <a:ext cx="9144000" cy="3952875"/>
        </p:xfrm>
        <a:graphic>
          <a:graphicData uri="http://schemas.openxmlformats.org/presentationml/2006/ole">
            <mc:AlternateContent xmlns:mc="http://schemas.openxmlformats.org/markup-compatibility/2006">
              <mc:Choice xmlns:v="urn:schemas-microsoft-com:vml" Requires="v">
                <p:oleObj spid="_x0000_s24578" name="Picture" r:id="rId9" imgW="5422900" imgH="2349500" progId="Word.Picture.8">
                  <p:embed/>
                </p:oleObj>
              </mc:Choice>
              <mc:Fallback>
                <p:oleObj name="Picture" r:id="rId9" imgW="5422900" imgH="2349500" progId="Word.Picture.8">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893763"/>
                        <a:ext cx="9144000" cy="395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85800" y="0"/>
            <a:ext cx="7772400" cy="1428750"/>
          </a:xfrm>
          <a:solidFill>
            <a:srgbClr val="FFFF00"/>
          </a:solidFill>
        </p:spPr>
        <p:txBody>
          <a:bodyPr/>
          <a:lstStyle/>
          <a:p>
            <a:r>
              <a:rPr lang="en-US" altLang="en-US" dirty="0"/>
              <a:t>Constructors</a:t>
            </a:r>
            <a:endParaRPr lang="en-US" altLang="en-US" b="1" dirty="0">
              <a:latin typeface="Book Antiqua" pitchFamily="18" charset="0"/>
            </a:endParaRPr>
          </a:p>
        </p:txBody>
      </p:sp>
      <p:sp>
        <p:nvSpPr>
          <p:cNvPr id="13316" name="Rectangle 3"/>
          <p:cNvSpPr>
            <a:spLocks noGrp="1" noChangeArrowheads="1"/>
          </p:cNvSpPr>
          <p:nvPr>
            <p:ph idx="1"/>
          </p:nvPr>
        </p:nvSpPr>
        <p:spPr>
          <a:xfrm>
            <a:off x="533400" y="1524000"/>
            <a:ext cx="7772400" cy="4953000"/>
          </a:xfrm>
        </p:spPr>
        <p:txBody>
          <a:bodyPr/>
          <a:lstStyle/>
          <a:p>
            <a:pPr>
              <a:spcBef>
                <a:spcPct val="0"/>
              </a:spcBef>
              <a:buFont typeface="Monotype Sorts" pitchFamily="2" charset="2"/>
              <a:buNone/>
            </a:pPr>
            <a:r>
              <a:rPr lang="en-US" altLang="en-US" b="1">
                <a:solidFill>
                  <a:schemeClr val="tx2"/>
                </a:solidFill>
                <a:latin typeface="Courier New" pitchFamily="49" charset="0"/>
              </a:rPr>
              <a:t>Circle() {</a:t>
            </a:r>
          </a:p>
          <a:p>
            <a:pPr>
              <a:spcBef>
                <a:spcPct val="0"/>
              </a:spcBef>
              <a:buFont typeface="Monotype Sorts" pitchFamily="2" charset="2"/>
              <a:buNone/>
            </a:pPr>
            <a:r>
              <a:rPr lang="en-US" altLang="en-US" b="1">
                <a:solidFill>
                  <a:schemeClr val="tx2"/>
                </a:solidFill>
                <a:latin typeface="Courier New" pitchFamily="49" charset="0"/>
              </a:rPr>
              <a:t>}</a:t>
            </a:r>
          </a:p>
          <a:p>
            <a:pPr>
              <a:spcBef>
                <a:spcPct val="0"/>
              </a:spcBef>
              <a:buFont typeface="Monotype Sorts" pitchFamily="2" charset="2"/>
              <a:buNone/>
            </a:pPr>
            <a:endParaRPr lang="en-US" altLang="en-US" b="1">
              <a:solidFill>
                <a:schemeClr val="tx2"/>
              </a:solidFill>
              <a:latin typeface="Courier New" pitchFamily="49" charset="0"/>
            </a:endParaRPr>
          </a:p>
          <a:p>
            <a:pPr>
              <a:buFont typeface="Monotype Sorts" pitchFamily="2" charset="2"/>
              <a:buNone/>
            </a:pPr>
            <a:r>
              <a:rPr lang="en-US" altLang="en-US" b="1">
                <a:solidFill>
                  <a:schemeClr val="tx2"/>
                </a:solidFill>
                <a:latin typeface="Courier New" pitchFamily="49" charset="0"/>
              </a:rPr>
              <a:t>Circle(double newRadius) {  </a:t>
            </a:r>
          </a:p>
          <a:p>
            <a:pPr>
              <a:spcBef>
                <a:spcPct val="0"/>
              </a:spcBef>
              <a:buFont typeface="Monotype Sorts" pitchFamily="2" charset="2"/>
              <a:buNone/>
            </a:pPr>
            <a:r>
              <a:rPr lang="en-US" altLang="en-US" b="1">
                <a:solidFill>
                  <a:schemeClr val="tx2"/>
                </a:solidFill>
                <a:latin typeface="Courier New" pitchFamily="49" charset="0"/>
              </a:rPr>
              <a:t>  radius = newRadius;</a:t>
            </a:r>
          </a:p>
          <a:p>
            <a:pPr>
              <a:spcBef>
                <a:spcPct val="0"/>
              </a:spcBef>
              <a:buFont typeface="Monotype Sorts" pitchFamily="2" charset="2"/>
              <a:buNone/>
            </a:pPr>
            <a:r>
              <a:rPr lang="en-US" altLang="en-US" b="1">
                <a:solidFill>
                  <a:schemeClr val="tx2"/>
                </a:solidFill>
                <a:latin typeface="Courier New" pitchFamily="49" charset="0"/>
              </a:rPr>
              <a:t>}</a:t>
            </a:r>
          </a:p>
        </p:txBody>
      </p:sp>
      <p:sp>
        <p:nvSpPr>
          <p:cNvPr id="1331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9386E1F6-9B8C-42BF-BBAD-594970744415}" type="slidenum">
              <a:rPr lang="en-US" altLang="en-US" sz="1400"/>
              <a:pPr>
                <a:spcBef>
                  <a:spcPct val="0"/>
                </a:spcBef>
                <a:buClrTx/>
                <a:buSzTx/>
                <a:buFontTx/>
                <a:buNone/>
              </a:pPr>
              <a:t>11</a:t>
            </a:fld>
            <a:endParaRPr lang="en-US" altLang="en-US" sz="1400"/>
          </a:p>
        </p:txBody>
      </p:sp>
      <p:sp>
        <p:nvSpPr>
          <p:cNvPr id="13317" name="Text Box 4"/>
          <p:cNvSpPr txBox="1">
            <a:spLocks noChangeArrowheads="1"/>
          </p:cNvSpPr>
          <p:nvPr/>
        </p:nvSpPr>
        <p:spPr bwMode="auto">
          <a:xfrm>
            <a:off x="4267200" y="1143000"/>
            <a:ext cx="48768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a:t>Constructors are a special kind of methods that are invoked to construct objects.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85800" y="228600"/>
            <a:ext cx="7772400" cy="838200"/>
          </a:xfrm>
          <a:solidFill>
            <a:srgbClr val="FFFF00"/>
          </a:solidFill>
        </p:spPr>
        <p:txBody>
          <a:bodyPr/>
          <a:lstStyle/>
          <a:p>
            <a:r>
              <a:rPr lang="en-US" altLang="en-US" dirty="0"/>
              <a:t>Constructors, cont.</a:t>
            </a:r>
            <a:endParaRPr lang="en-US" altLang="en-US" b="1" dirty="0">
              <a:latin typeface="Book Antiqua" pitchFamily="18" charset="0"/>
            </a:endParaRPr>
          </a:p>
        </p:txBody>
      </p:sp>
      <p:sp>
        <p:nvSpPr>
          <p:cNvPr id="1433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3328949-22AB-442A-9A26-AB56B0673ED1}" type="slidenum">
              <a:rPr lang="en-US" altLang="en-US" sz="1400"/>
              <a:pPr>
                <a:spcBef>
                  <a:spcPct val="0"/>
                </a:spcBef>
                <a:buClrTx/>
                <a:buSzTx/>
                <a:buFontTx/>
                <a:buNone/>
              </a:pPr>
              <a:t>12</a:t>
            </a:fld>
            <a:endParaRPr lang="en-US" altLang="en-US" sz="1400"/>
          </a:p>
        </p:txBody>
      </p:sp>
      <p:sp>
        <p:nvSpPr>
          <p:cNvPr id="14340" name="Text Box 4"/>
          <p:cNvSpPr txBox="1">
            <a:spLocks noChangeArrowheads="1"/>
          </p:cNvSpPr>
          <p:nvPr/>
        </p:nvSpPr>
        <p:spPr bwMode="auto">
          <a:xfrm>
            <a:off x="381000" y="1143000"/>
            <a:ext cx="8534400" cy="521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a:cs typeface="Times New Roman" pitchFamily="18" charset="0"/>
              </a:rPr>
              <a:t>A constructor with no parameters is referred to as a </a:t>
            </a:r>
            <a:r>
              <a:rPr lang="en-US" altLang="en-US" i="1">
                <a:cs typeface="Times New Roman" pitchFamily="18" charset="0"/>
              </a:rPr>
              <a:t>no-arg constructor</a:t>
            </a:r>
            <a:r>
              <a:rPr lang="en-US" altLang="en-US">
                <a:cs typeface="Times New Roman" pitchFamily="18" charset="0"/>
              </a:rPr>
              <a:t>. </a:t>
            </a:r>
          </a:p>
          <a:p>
            <a:pPr>
              <a:spcBef>
                <a:spcPct val="50000"/>
              </a:spcBef>
              <a:buClrTx/>
              <a:buSzTx/>
              <a:buFontTx/>
              <a:buNone/>
            </a:pPr>
            <a:r>
              <a:rPr lang="en-US" altLang="en-US">
                <a:cs typeface="Times New Roman" pitchFamily="18" charset="0"/>
              </a:rPr>
              <a:t>·       Constructors must have the same name as the class itself. </a:t>
            </a:r>
          </a:p>
          <a:p>
            <a:pPr>
              <a:spcBef>
                <a:spcPct val="50000"/>
              </a:spcBef>
              <a:buClrTx/>
              <a:buSzTx/>
              <a:buFontTx/>
              <a:buNone/>
            </a:pPr>
            <a:r>
              <a:rPr lang="en-US" altLang="en-US">
                <a:cs typeface="Times New Roman" pitchFamily="18" charset="0"/>
              </a:rPr>
              <a:t>·       Constructors do not have a return type—not even void. </a:t>
            </a:r>
          </a:p>
          <a:p>
            <a:pPr>
              <a:spcBef>
                <a:spcPct val="50000"/>
              </a:spcBef>
              <a:buClrTx/>
              <a:buSzTx/>
              <a:buFontTx/>
              <a:buNone/>
            </a:pPr>
            <a:r>
              <a:rPr lang="en-US" altLang="en-US">
                <a:cs typeface="Times New Roman" pitchFamily="18" charset="0"/>
              </a:rPr>
              <a:t>·       Constructors are invoked using the new operator when an object is created. Constructors play the role of initializing objects.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85800" y="0"/>
            <a:ext cx="7772400" cy="1428750"/>
          </a:xfrm>
          <a:solidFill>
            <a:srgbClr val="FFFF00"/>
          </a:solidFill>
        </p:spPr>
        <p:txBody>
          <a:bodyPr>
            <a:normAutofit fontScale="90000"/>
          </a:bodyPr>
          <a:lstStyle/>
          <a:p>
            <a:r>
              <a:rPr lang="en-US" altLang="en-US" dirty="0"/>
              <a:t>Creating Objects Using Constructors</a:t>
            </a:r>
          </a:p>
        </p:txBody>
      </p:sp>
      <p:sp>
        <p:nvSpPr>
          <p:cNvPr id="15364" name="Rectangle 3"/>
          <p:cNvSpPr>
            <a:spLocks noGrp="1" noChangeArrowheads="1"/>
          </p:cNvSpPr>
          <p:nvPr>
            <p:ph idx="1"/>
          </p:nvPr>
        </p:nvSpPr>
        <p:spPr>
          <a:xfrm>
            <a:off x="609600" y="1600200"/>
            <a:ext cx="8077200" cy="4267200"/>
          </a:xfrm>
        </p:spPr>
        <p:txBody>
          <a:bodyPr/>
          <a:lstStyle/>
          <a:p>
            <a:pPr>
              <a:buFont typeface="Monotype Sorts" pitchFamily="2" charset="2"/>
              <a:buNone/>
            </a:pPr>
            <a:r>
              <a:rPr lang="en-US" altLang="en-US" sz="3000" b="1">
                <a:latin typeface="Courier New" pitchFamily="49" charset="0"/>
              </a:rPr>
              <a:t>new ClassName();</a:t>
            </a:r>
            <a:endParaRPr lang="en-US" altLang="en-US" sz="2800" b="1">
              <a:latin typeface="Courier New" pitchFamily="49" charset="0"/>
            </a:endParaRPr>
          </a:p>
          <a:p>
            <a:endParaRPr lang="en-US" altLang="en-US"/>
          </a:p>
          <a:p>
            <a:pPr>
              <a:buFont typeface="Monotype Sorts" pitchFamily="2" charset="2"/>
              <a:buNone/>
            </a:pPr>
            <a:r>
              <a:rPr lang="en-US" altLang="en-US"/>
              <a:t>Example:</a:t>
            </a:r>
          </a:p>
          <a:p>
            <a:pPr>
              <a:buFont typeface="Monotype Sorts" pitchFamily="2" charset="2"/>
              <a:buNone/>
            </a:pPr>
            <a:r>
              <a:rPr lang="en-US" altLang="en-US" sz="2800" b="1">
                <a:latin typeface="Courier New" pitchFamily="49" charset="0"/>
              </a:rPr>
              <a:t>new Circle();</a:t>
            </a:r>
          </a:p>
          <a:p>
            <a:pPr>
              <a:buFont typeface="Monotype Sorts" pitchFamily="2" charset="2"/>
              <a:buNone/>
            </a:pPr>
            <a:endParaRPr lang="en-US" altLang="en-US" sz="2800" b="1">
              <a:latin typeface="Courier New" pitchFamily="49" charset="0"/>
            </a:endParaRPr>
          </a:p>
          <a:p>
            <a:pPr>
              <a:spcBef>
                <a:spcPct val="0"/>
              </a:spcBef>
              <a:buFont typeface="Monotype Sorts" pitchFamily="2" charset="2"/>
              <a:buNone/>
            </a:pPr>
            <a:r>
              <a:rPr lang="en-US" altLang="en-US" b="1">
                <a:latin typeface="Courier New" pitchFamily="49" charset="0"/>
              </a:rPr>
              <a:t>new Circle(5.0);</a:t>
            </a:r>
            <a:r>
              <a:rPr lang="en-US" altLang="en-US" sz="3600" b="1">
                <a:latin typeface="Book Antiqua" pitchFamily="18" charset="0"/>
              </a:rPr>
              <a:t> </a:t>
            </a:r>
            <a:endParaRPr lang="en-US" altLang="en-US" b="1"/>
          </a:p>
          <a:p>
            <a:pPr>
              <a:buFont typeface="Monotype Sorts" pitchFamily="2" charset="2"/>
              <a:buNone/>
            </a:pPr>
            <a:endParaRPr lang="en-US" altLang="en-US"/>
          </a:p>
        </p:txBody>
      </p:sp>
      <p:sp>
        <p:nvSpPr>
          <p:cNvPr id="1536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8753300-FE28-4421-994C-4C47A7470908}" type="slidenum">
              <a:rPr lang="en-US" altLang="en-US" sz="1400"/>
              <a:pPr>
                <a:spcBef>
                  <a:spcPct val="0"/>
                </a:spcBef>
                <a:buClrTx/>
                <a:buSzTx/>
                <a:buFontTx/>
                <a:buNone/>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85800" y="228600"/>
            <a:ext cx="7772400" cy="838200"/>
          </a:xfrm>
          <a:solidFill>
            <a:srgbClr val="FFFF00"/>
          </a:solidFill>
        </p:spPr>
        <p:txBody>
          <a:bodyPr/>
          <a:lstStyle/>
          <a:p>
            <a:r>
              <a:rPr lang="en-US" altLang="en-US" dirty="0"/>
              <a:t>Default Constructor</a:t>
            </a:r>
            <a:endParaRPr lang="en-US" altLang="en-US" b="1" dirty="0">
              <a:latin typeface="Book Antiqua" pitchFamily="18" charset="0"/>
            </a:endParaRPr>
          </a:p>
        </p:txBody>
      </p:sp>
      <p:sp>
        <p:nvSpPr>
          <p:cNvPr id="1638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0AC0C02A-F827-4086-A42A-67DEEAC880CD}" type="slidenum">
              <a:rPr lang="en-US" altLang="en-US" sz="1400"/>
              <a:pPr>
                <a:spcBef>
                  <a:spcPct val="0"/>
                </a:spcBef>
                <a:buClrTx/>
                <a:buSzTx/>
                <a:buFontTx/>
                <a:buNone/>
              </a:pPr>
              <a:t>14</a:t>
            </a:fld>
            <a:endParaRPr lang="en-US" altLang="en-US" sz="1400"/>
          </a:p>
        </p:txBody>
      </p:sp>
      <p:sp>
        <p:nvSpPr>
          <p:cNvPr id="16388" name="Text Box 3"/>
          <p:cNvSpPr txBox="1">
            <a:spLocks noChangeArrowheads="1"/>
          </p:cNvSpPr>
          <p:nvPr/>
        </p:nvSpPr>
        <p:spPr bwMode="auto">
          <a:xfrm>
            <a:off x="381000" y="1295400"/>
            <a:ext cx="85344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a:cs typeface="Courier New" pitchFamily="49" charset="0"/>
              </a:rPr>
              <a:t>A class may be defined without constructors. In this case, a no-arg constructor with an empty body is implicitly defined in the class. This constructor, called </a:t>
            </a:r>
            <a:r>
              <a:rPr lang="en-US" altLang="en-US" i="1">
                <a:cs typeface="Courier New" pitchFamily="49" charset="0"/>
              </a:rPr>
              <a:t>a default constructor</a:t>
            </a:r>
            <a:r>
              <a:rPr lang="en-US" altLang="en-US">
                <a:cs typeface="Courier New" pitchFamily="49" charset="0"/>
              </a:rPr>
              <a:t>, is provided automatically </a:t>
            </a:r>
            <a:r>
              <a:rPr lang="en-US" altLang="en-US" i="1">
                <a:cs typeface="Courier New" pitchFamily="49" charset="0"/>
              </a:rPr>
              <a:t>only if no constructors are explicitly defined in the class</a:t>
            </a:r>
            <a:r>
              <a:rPr lang="en-US" altLang="en-US">
                <a:cs typeface="Courier New" pitchFamily="49" charset="0"/>
              </a:rPr>
              <a:t>.</a:t>
            </a:r>
            <a:endParaRPr lang="en-US" altLang="en-US">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228600"/>
            <a:ext cx="8153400" cy="838200"/>
          </a:xfrm>
          <a:solidFill>
            <a:srgbClr val="FFFF00"/>
          </a:solidFill>
        </p:spPr>
        <p:txBody>
          <a:bodyPr/>
          <a:lstStyle/>
          <a:p>
            <a:r>
              <a:rPr lang="en-US" altLang="en-US" sz="4000" dirty="0"/>
              <a:t>Declaring Object Reference Variables</a:t>
            </a:r>
          </a:p>
        </p:txBody>
      </p:sp>
      <p:sp>
        <p:nvSpPr>
          <p:cNvPr id="17412" name="Rectangle 3"/>
          <p:cNvSpPr>
            <a:spLocks noGrp="1" noChangeArrowheads="1"/>
          </p:cNvSpPr>
          <p:nvPr>
            <p:ph idx="1"/>
          </p:nvPr>
        </p:nvSpPr>
        <p:spPr>
          <a:xfrm>
            <a:off x="304800" y="1371600"/>
            <a:ext cx="8534400" cy="4724400"/>
          </a:xfrm>
        </p:spPr>
        <p:txBody>
          <a:bodyPr/>
          <a:lstStyle/>
          <a:p>
            <a:pPr marL="0" indent="0">
              <a:lnSpc>
                <a:spcPct val="90000"/>
              </a:lnSpc>
              <a:buFont typeface="Monotype Sorts" pitchFamily="2" charset="2"/>
              <a:buNone/>
            </a:pPr>
            <a:r>
              <a:rPr lang="en-US" altLang="en-US" sz="3000"/>
              <a:t>To reference an object, assign the object to a reference variable.</a:t>
            </a:r>
          </a:p>
          <a:p>
            <a:pPr marL="0" indent="0">
              <a:lnSpc>
                <a:spcPct val="90000"/>
              </a:lnSpc>
              <a:buFont typeface="Monotype Sorts" pitchFamily="2" charset="2"/>
              <a:buNone/>
            </a:pPr>
            <a:endParaRPr lang="en-US" altLang="en-US" sz="3000"/>
          </a:p>
          <a:p>
            <a:pPr marL="0" indent="0">
              <a:lnSpc>
                <a:spcPct val="90000"/>
              </a:lnSpc>
              <a:buFont typeface="Monotype Sorts" pitchFamily="2" charset="2"/>
              <a:buNone/>
            </a:pPr>
            <a:r>
              <a:rPr lang="en-US" altLang="en-US" sz="3000"/>
              <a:t>To declare a reference variable, use the syntax:</a:t>
            </a:r>
          </a:p>
          <a:p>
            <a:pPr marL="0" indent="0">
              <a:lnSpc>
                <a:spcPct val="90000"/>
              </a:lnSpc>
              <a:buFont typeface="Monotype Sorts" pitchFamily="2" charset="2"/>
              <a:buNone/>
            </a:pPr>
            <a:endParaRPr lang="en-US" altLang="en-US" sz="3000"/>
          </a:p>
          <a:p>
            <a:pPr marL="0" indent="0">
              <a:lnSpc>
                <a:spcPct val="90000"/>
              </a:lnSpc>
              <a:buFont typeface="Monotype Sorts" pitchFamily="2" charset="2"/>
              <a:buNone/>
            </a:pPr>
            <a:r>
              <a:rPr lang="en-US" altLang="en-US" sz="3000" b="1">
                <a:latin typeface="Courier New" pitchFamily="49" charset="0"/>
              </a:rPr>
              <a:t>ClassName objectRefVar;</a:t>
            </a:r>
            <a:endParaRPr lang="en-US" altLang="en-US" b="1"/>
          </a:p>
          <a:p>
            <a:pPr marL="0" indent="0" algn="just">
              <a:lnSpc>
                <a:spcPct val="90000"/>
              </a:lnSpc>
              <a:buFont typeface="Monotype Sorts" pitchFamily="2" charset="2"/>
              <a:buNone/>
            </a:pPr>
            <a:endParaRPr lang="en-US" altLang="en-US">
              <a:latin typeface="Book Antiqua" pitchFamily="18" charset="0"/>
            </a:endParaRPr>
          </a:p>
          <a:p>
            <a:pPr marL="0" indent="0" algn="just">
              <a:lnSpc>
                <a:spcPct val="90000"/>
              </a:lnSpc>
              <a:buFont typeface="Monotype Sorts" pitchFamily="2" charset="2"/>
              <a:buNone/>
            </a:pPr>
            <a:r>
              <a:rPr lang="en-US" altLang="en-US"/>
              <a:t>Example:</a:t>
            </a:r>
          </a:p>
          <a:p>
            <a:pPr marL="0" indent="0">
              <a:lnSpc>
                <a:spcPct val="90000"/>
              </a:lnSpc>
              <a:buFont typeface="Monotype Sorts" pitchFamily="2" charset="2"/>
              <a:buNone/>
            </a:pPr>
            <a:r>
              <a:rPr lang="en-US" altLang="en-US" sz="2800" b="1">
                <a:latin typeface="Courier New" pitchFamily="49" charset="0"/>
              </a:rPr>
              <a:t>Circle myCircle;</a:t>
            </a:r>
            <a:endParaRPr lang="en-US" altLang="en-US" b="1">
              <a:latin typeface="Book Antiqua" pitchFamily="18" charset="0"/>
            </a:endParaRPr>
          </a:p>
        </p:txBody>
      </p:sp>
      <p:sp>
        <p:nvSpPr>
          <p:cNvPr id="1741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27524135-99E2-4253-921D-76F4BD8D68C2}" type="slidenum">
              <a:rPr lang="en-US" altLang="en-US" sz="1400"/>
              <a:pPr>
                <a:spcBef>
                  <a:spcPct val="0"/>
                </a:spcBef>
                <a:buClrTx/>
                <a:buSzTx/>
                <a:buFontTx/>
                <a:buNone/>
              </a:pPr>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85800" y="228600"/>
            <a:ext cx="7772400" cy="1600200"/>
          </a:xfrm>
          <a:solidFill>
            <a:srgbClr val="FFFF00"/>
          </a:solidFill>
        </p:spPr>
        <p:txBody>
          <a:bodyPr/>
          <a:lstStyle/>
          <a:p>
            <a:r>
              <a:rPr lang="en-US" altLang="en-US" dirty="0"/>
              <a:t>Declaring/Creating Objects</a:t>
            </a:r>
            <a:br>
              <a:rPr lang="en-US" altLang="en-US" dirty="0"/>
            </a:br>
            <a:r>
              <a:rPr lang="en-US" altLang="en-US" dirty="0"/>
              <a:t>in a Single Step</a:t>
            </a:r>
          </a:p>
        </p:txBody>
      </p:sp>
      <p:sp>
        <p:nvSpPr>
          <p:cNvPr id="18436" name="Rectangle 3"/>
          <p:cNvSpPr>
            <a:spLocks noGrp="1" noChangeArrowheads="1"/>
          </p:cNvSpPr>
          <p:nvPr>
            <p:ph idx="1"/>
          </p:nvPr>
        </p:nvSpPr>
        <p:spPr>
          <a:xfrm>
            <a:off x="0" y="2133600"/>
            <a:ext cx="9906000" cy="2590800"/>
          </a:xfrm>
        </p:spPr>
        <p:txBody>
          <a:bodyPr/>
          <a:lstStyle/>
          <a:p>
            <a:pPr>
              <a:buFont typeface="Monotype Sorts" pitchFamily="2" charset="2"/>
              <a:buNone/>
            </a:pPr>
            <a:r>
              <a:rPr lang="en-US" altLang="en-US" sz="2800">
                <a:latin typeface="Courier New" pitchFamily="49" charset="0"/>
              </a:rPr>
              <a:t>ClassName </a:t>
            </a:r>
            <a:r>
              <a:rPr lang="en-US" altLang="en-US" sz="2600">
                <a:latin typeface="Courier New" pitchFamily="49" charset="0"/>
              </a:rPr>
              <a:t>objectRefVar</a:t>
            </a:r>
            <a:r>
              <a:rPr lang="en-US" altLang="en-US" sz="2800">
                <a:latin typeface="Courier New" pitchFamily="49" charset="0"/>
              </a:rPr>
              <a:t> = new ClassName();</a:t>
            </a:r>
          </a:p>
          <a:p>
            <a:endParaRPr lang="en-US" altLang="en-US"/>
          </a:p>
          <a:p>
            <a:pPr>
              <a:buFont typeface="Monotype Sorts" pitchFamily="2" charset="2"/>
              <a:buNone/>
            </a:pPr>
            <a:r>
              <a:rPr lang="en-US" altLang="en-US" sz="3000"/>
              <a:t>Example:</a:t>
            </a:r>
          </a:p>
          <a:p>
            <a:pPr algn="just">
              <a:buFont typeface="Monotype Sorts" pitchFamily="2" charset="2"/>
              <a:buNone/>
            </a:pPr>
            <a:r>
              <a:rPr lang="en-US" altLang="en-US" sz="2600">
                <a:latin typeface="Courier New" pitchFamily="49" charset="0"/>
              </a:rPr>
              <a:t>Circle myCircle = new Circle();</a:t>
            </a:r>
          </a:p>
        </p:txBody>
      </p:sp>
      <p:sp>
        <p:nvSpPr>
          <p:cNvPr id="1843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A87E263-8AD3-4DF3-AFEB-147933A86988}" type="slidenum">
              <a:rPr lang="en-US" altLang="en-US" sz="1400"/>
              <a:pPr>
                <a:spcBef>
                  <a:spcPct val="0"/>
                </a:spcBef>
                <a:buClrTx/>
                <a:buSzTx/>
                <a:buFontTx/>
                <a:buNone/>
              </a:pPr>
              <a:t>16</a:t>
            </a:fld>
            <a:endParaRPr lang="en-US" altLang="en-US" sz="1400"/>
          </a:p>
        </p:txBody>
      </p:sp>
      <p:sp>
        <p:nvSpPr>
          <p:cNvPr id="18437" name="Rectangle 4"/>
          <p:cNvSpPr>
            <a:spLocks noChangeArrowheads="1"/>
          </p:cNvSpPr>
          <p:nvPr/>
        </p:nvSpPr>
        <p:spPr bwMode="auto">
          <a:xfrm>
            <a:off x="3657600" y="3810000"/>
            <a:ext cx="2590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8438" name="Line 5"/>
          <p:cNvSpPr>
            <a:spLocks noChangeShapeType="1"/>
          </p:cNvSpPr>
          <p:nvPr/>
        </p:nvSpPr>
        <p:spPr bwMode="auto">
          <a:xfrm>
            <a:off x="4953000" y="3352800"/>
            <a:ext cx="0" cy="457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8439" name="Text Box 6"/>
          <p:cNvSpPr txBox="1">
            <a:spLocks noChangeArrowheads="1"/>
          </p:cNvSpPr>
          <p:nvPr/>
        </p:nvSpPr>
        <p:spPr bwMode="auto">
          <a:xfrm>
            <a:off x="4876800" y="2968625"/>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800"/>
              <a:t>Create an object</a:t>
            </a:r>
          </a:p>
        </p:txBody>
      </p:sp>
      <p:sp>
        <p:nvSpPr>
          <p:cNvPr id="18440" name="Line 7"/>
          <p:cNvSpPr>
            <a:spLocks noChangeShapeType="1"/>
          </p:cNvSpPr>
          <p:nvPr/>
        </p:nvSpPr>
        <p:spPr bwMode="auto">
          <a:xfrm flipH="1" flipV="1">
            <a:off x="3276600" y="3505200"/>
            <a:ext cx="3810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8441" name="Line 8"/>
          <p:cNvSpPr>
            <a:spLocks noChangeShapeType="1"/>
          </p:cNvSpPr>
          <p:nvPr/>
        </p:nvSpPr>
        <p:spPr bwMode="auto">
          <a:xfrm flipH="1">
            <a:off x="2667000" y="3505200"/>
            <a:ext cx="6096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8442" name="Text Box 9"/>
          <p:cNvSpPr txBox="1">
            <a:spLocks noChangeArrowheads="1"/>
          </p:cNvSpPr>
          <p:nvPr/>
        </p:nvSpPr>
        <p:spPr bwMode="auto">
          <a:xfrm>
            <a:off x="2133600" y="2971800"/>
            <a:ext cx="218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600"/>
              <a:t>Assign object reference</a:t>
            </a:r>
            <a:r>
              <a:rPr lang="en-US" altLang="en-US" sz="240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5800" y="0"/>
            <a:ext cx="7772400" cy="1428750"/>
          </a:xfrm>
          <a:solidFill>
            <a:srgbClr val="FFFF00"/>
          </a:solidFill>
        </p:spPr>
        <p:txBody>
          <a:bodyPr/>
          <a:lstStyle/>
          <a:p>
            <a:r>
              <a:rPr lang="en-US" altLang="en-US" dirty="0"/>
              <a:t>Accessing Object’s Members</a:t>
            </a:r>
          </a:p>
        </p:txBody>
      </p:sp>
      <p:sp>
        <p:nvSpPr>
          <p:cNvPr id="19460" name="Rectangle 3"/>
          <p:cNvSpPr>
            <a:spLocks noGrp="1" noChangeArrowheads="1"/>
          </p:cNvSpPr>
          <p:nvPr>
            <p:ph idx="1"/>
          </p:nvPr>
        </p:nvSpPr>
        <p:spPr>
          <a:xfrm>
            <a:off x="685800" y="1371600"/>
            <a:ext cx="7772400" cy="4114800"/>
          </a:xfrm>
        </p:spPr>
        <p:txBody>
          <a:bodyPr/>
          <a:lstStyle/>
          <a:p>
            <a:pPr>
              <a:buFont typeface="Wingdings" pitchFamily="2" charset="2"/>
              <a:buChar char="q"/>
            </a:pPr>
            <a:r>
              <a:rPr lang="en-US" altLang="en-US" sz="2800"/>
              <a:t>Referencing the object’s data:</a:t>
            </a:r>
          </a:p>
          <a:p>
            <a:pPr>
              <a:buFont typeface="Monotype Sorts" pitchFamily="2" charset="2"/>
              <a:buNone/>
            </a:pPr>
            <a:r>
              <a:rPr lang="en-US" altLang="en-US" sz="2800"/>
              <a:t>        </a:t>
            </a:r>
            <a:r>
              <a:rPr lang="en-US" altLang="en-US" sz="2600">
                <a:latin typeface="Courier New" pitchFamily="49" charset="0"/>
              </a:rPr>
              <a:t>objectRefVar.data</a:t>
            </a:r>
            <a:endParaRPr lang="en-US" altLang="en-US" sz="2800"/>
          </a:p>
          <a:p>
            <a:pPr>
              <a:buFont typeface="Monotype Sorts" pitchFamily="2" charset="2"/>
              <a:buNone/>
            </a:pPr>
            <a:r>
              <a:rPr lang="en-US" altLang="en-US" sz="2800" i="1">
                <a:latin typeface="Book Antiqua" pitchFamily="18" charset="0"/>
              </a:rPr>
              <a:t>        e.g., </a:t>
            </a:r>
            <a:r>
              <a:rPr lang="en-US" altLang="en-US" sz="2400">
                <a:latin typeface="Courier New" pitchFamily="49" charset="0"/>
              </a:rPr>
              <a:t>myCircle.radius</a:t>
            </a:r>
            <a:endParaRPr lang="en-US" altLang="en-US" sz="2800" i="1">
              <a:latin typeface="Book Antiqua" pitchFamily="18" charset="0"/>
            </a:endParaRPr>
          </a:p>
          <a:p>
            <a:pPr>
              <a:buFont typeface="Monotype Sorts" pitchFamily="2" charset="2"/>
              <a:buNone/>
            </a:pPr>
            <a:endParaRPr lang="en-US" altLang="en-US" sz="2800"/>
          </a:p>
          <a:p>
            <a:pPr>
              <a:buFont typeface="Wingdings" pitchFamily="2" charset="2"/>
              <a:buChar char="q"/>
            </a:pPr>
            <a:r>
              <a:rPr lang="en-US" altLang="en-US" sz="2800"/>
              <a:t>Invoking the object’s method:</a:t>
            </a:r>
          </a:p>
          <a:p>
            <a:pPr>
              <a:buFont typeface="Monotype Sorts" pitchFamily="2" charset="2"/>
              <a:buNone/>
            </a:pPr>
            <a:r>
              <a:rPr lang="en-US" altLang="en-US" sz="2800"/>
              <a:t>       </a:t>
            </a:r>
            <a:r>
              <a:rPr lang="en-US" altLang="en-US" sz="2600">
                <a:latin typeface="Courier New" pitchFamily="49" charset="0"/>
              </a:rPr>
              <a:t>objectRefVar.methodName(arguments)</a:t>
            </a:r>
            <a:endParaRPr lang="en-US" altLang="en-US" sz="2800"/>
          </a:p>
          <a:p>
            <a:pPr>
              <a:buFont typeface="Monotype Sorts" pitchFamily="2" charset="2"/>
              <a:buNone/>
            </a:pPr>
            <a:r>
              <a:rPr lang="en-US" altLang="en-US" sz="2800" i="1">
                <a:latin typeface="Book Antiqua" pitchFamily="18" charset="0"/>
              </a:rPr>
              <a:t>       e.g., </a:t>
            </a:r>
            <a:r>
              <a:rPr lang="en-US" altLang="en-US" sz="2400">
                <a:latin typeface="Courier New" pitchFamily="49" charset="0"/>
              </a:rPr>
              <a:t>myCircle.getArea()</a:t>
            </a:r>
          </a:p>
        </p:txBody>
      </p:sp>
      <p:sp>
        <p:nvSpPr>
          <p:cNvPr id="1945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92784C6A-C4C8-4C8D-8365-F08A0AD091E7}" type="slidenum">
              <a:rPr lang="en-US" altLang="en-US" sz="1400"/>
              <a:pPr>
                <a:spcBef>
                  <a:spcPct val="0"/>
                </a:spcBef>
                <a:buClrTx/>
                <a:buSzTx/>
                <a:buFontTx/>
                <a:buNone/>
              </a:pPr>
              <a:t>17</a:t>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762000" y="152400"/>
            <a:ext cx="7772400" cy="609600"/>
          </a:xfrm>
          <a:solidFill>
            <a:srgbClr val="FFFF00"/>
          </a:solidFill>
        </p:spPr>
        <p:txBody>
          <a:bodyPr>
            <a:normAutofit fontScale="90000"/>
          </a:bodyPr>
          <a:lstStyle/>
          <a:p>
            <a:r>
              <a:rPr lang="en-US" altLang="en-US" dirty="0"/>
              <a:t>Trace Code</a:t>
            </a:r>
          </a:p>
        </p:txBody>
      </p:sp>
      <p:sp>
        <p:nvSpPr>
          <p:cNvPr id="2048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3ED0FF02-F612-41C9-BCEA-E19568CF0869}" type="slidenum">
              <a:rPr lang="en-US" altLang="en-US" sz="1400"/>
              <a:pPr>
                <a:spcBef>
                  <a:spcPct val="0"/>
                </a:spcBef>
                <a:buClrTx/>
                <a:buSzTx/>
                <a:buFontTx/>
                <a:buNone/>
              </a:pPr>
              <a:t>18</a:t>
            </a:fld>
            <a:endParaRPr lang="en-US" altLang="en-US" sz="1400"/>
          </a:p>
        </p:txBody>
      </p:sp>
      <p:sp>
        <p:nvSpPr>
          <p:cNvPr id="20484"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0485"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0486" name="Text Box 6"/>
          <p:cNvSpPr txBox="1">
            <a:spLocks noChangeArrowheads="1"/>
          </p:cNvSpPr>
          <p:nvPr/>
        </p:nvSpPr>
        <p:spPr bwMode="auto">
          <a:xfrm>
            <a:off x="152400" y="190500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0487" name="Rectangle 7"/>
          <p:cNvSpPr>
            <a:spLocks noChangeArrowheads="1"/>
          </p:cNvSpPr>
          <p:nvPr/>
        </p:nvSpPr>
        <p:spPr bwMode="auto">
          <a:xfrm>
            <a:off x="228600" y="1981200"/>
            <a:ext cx="1577975"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0488" name="AutoShape 9"/>
          <p:cNvSpPr>
            <a:spLocks noChangeArrowheads="1"/>
          </p:cNvSpPr>
          <p:nvPr/>
        </p:nvSpPr>
        <p:spPr bwMode="auto">
          <a:xfrm>
            <a:off x="5838825" y="1009650"/>
            <a:ext cx="2265363" cy="344488"/>
          </a:xfrm>
          <a:prstGeom prst="wedgeRoundRectCallout">
            <a:avLst>
              <a:gd name="adj1" fmla="val -25824"/>
              <a:gd name="adj2" fmla="val 24585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t>Declare myCircle</a:t>
            </a:r>
          </a:p>
        </p:txBody>
      </p:sp>
      <p:sp>
        <p:nvSpPr>
          <p:cNvPr id="20489" name="Rectangle 10"/>
          <p:cNvSpPr>
            <a:spLocks noChangeArrowheads="1"/>
          </p:cNvSpPr>
          <p:nvPr/>
        </p:nvSpPr>
        <p:spPr bwMode="auto">
          <a:xfrm>
            <a:off x="6837363" y="20462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accent2"/>
                </a:solidFill>
              </a:rPr>
              <a:t>no value</a:t>
            </a:r>
          </a:p>
        </p:txBody>
      </p:sp>
      <p:sp>
        <p:nvSpPr>
          <p:cNvPr id="20490" name="Text Box 11"/>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800"/>
              <a:t>myCircle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85800" y="285750"/>
            <a:ext cx="7772400" cy="531813"/>
          </a:xfrm>
        </p:spPr>
        <p:txBody>
          <a:bodyPr>
            <a:normAutofit fontScale="90000"/>
          </a:bodyPr>
          <a:lstStyle/>
          <a:p>
            <a:r>
              <a:rPr lang="en-US" altLang="en-US" sz="4000"/>
              <a:t>Trace Code, cont.</a:t>
            </a:r>
          </a:p>
        </p:txBody>
      </p:sp>
      <p:graphicFrame>
        <p:nvGraphicFramePr>
          <p:cNvPr id="21512" name="Object 8"/>
          <p:cNvGraphicFramePr>
            <a:graphicFrameLocks noGrp="1" noChangeAspect="1"/>
          </p:cNvGraphicFramePr>
          <p:nvPr>
            <p:ph idx="1"/>
          </p:nvPr>
        </p:nvGraphicFramePr>
        <p:xfrm>
          <a:off x="5573713" y="2852738"/>
          <a:ext cx="2681287" cy="1193800"/>
        </p:xfrm>
        <a:graphic>
          <a:graphicData uri="http://schemas.openxmlformats.org/presentationml/2006/ole">
            <mc:AlternateContent xmlns:mc="http://schemas.openxmlformats.org/markup-compatibility/2006">
              <mc:Choice xmlns:v="urn:schemas-microsoft-com:vml" Requires="v">
                <p:oleObj spid="_x0000_s33794" name="Picture" r:id="rId3" imgW="1026429" imgH="457200" progId="Word.Picture.8">
                  <p:embed/>
                </p:oleObj>
              </mc:Choice>
              <mc:Fallback>
                <p:oleObj name="Picture" r:id="rId3" imgW="1026429" imgH="457200" progId="Word.Picture.8">
                  <p:embed/>
                  <p:pic>
                    <p:nvPicPr>
                      <p:cNvPr id="0" name="Picture 2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3713" y="2852738"/>
                        <a:ext cx="2681287"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02DD1AD-E45F-49E1-A5B8-DA311539BD9D}" type="slidenum">
              <a:rPr lang="en-US" altLang="en-US" sz="1400"/>
              <a:pPr>
                <a:spcBef>
                  <a:spcPct val="0"/>
                </a:spcBef>
                <a:buClrTx/>
                <a:buSzTx/>
                <a:buFontTx/>
                <a:buNone/>
              </a:pPr>
              <a:t>19</a:t>
            </a:fld>
            <a:endParaRPr lang="en-US" altLang="en-US" sz="1400"/>
          </a:p>
        </p:txBody>
      </p:sp>
      <p:sp>
        <p:nvSpPr>
          <p:cNvPr id="21508"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1509"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1510" name="Text Box 5"/>
          <p:cNvSpPr txBox="1">
            <a:spLocks noChangeArrowheads="1"/>
          </p:cNvSpPr>
          <p:nvPr/>
        </p:nvSpPr>
        <p:spPr bwMode="auto">
          <a:xfrm>
            <a:off x="152400" y="190500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1511" name="Rectangle 6"/>
          <p:cNvSpPr>
            <a:spLocks noChangeArrowheads="1"/>
          </p:cNvSpPr>
          <p:nvPr/>
        </p:nvSpPr>
        <p:spPr bwMode="auto">
          <a:xfrm>
            <a:off x="1974850" y="1970088"/>
            <a:ext cx="1651000" cy="2667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1513" name="Rectangle 11"/>
          <p:cNvSpPr>
            <a:spLocks noChangeArrowheads="1"/>
          </p:cNvSpPr>
          <p:nvPr/>
        </p:nvSpPr>
        <p:spPr bwMode="auto">
          <a:xfrm>
            <a:off x="6837363" y="20462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accent2"/>
                </a:solidFill>
              </a:rPr>
              <a:t>no value</a:t>
            </a:r>
          </a:p>
        </p:txBody>
      </p:sp>
      <p:sp>
        <p:nvSpPr>
          <p:cNvPr id="21514" name="Text Box 12"/>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800"/>
              <a:t>myCircle</a:t>
            </a:r>
          </a:p>
        </p:txBody>
      </p:sp>
      <p:sp>
        <p:nvSpPr>
          <p:cNvPr id="21515" name="AutoShape 7"/>
          <p:cNvSpPr>
            <a:spLocks noChangeArrowheads="1"/>
          </p:cNvSpPr>
          <p:nvPr/>
        </p:nvSpPr>
        <p:spPr bwMode="auto">
          <a:xfrm>
            <a:off x="3881438" y="4695825"/>
            <a:ext cx="1689100" cy="422275"/>
          </a:xfrm>
          <a:prstGeom prst="wedgeRoundRectCallout">
            <a:avLst>
              <a:gd name="adj1" fmla="val 77162"/>
              <a:gd name="adj2" fmla="val -407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t>Create a circle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52400" y="228600"/>
            <a:ext cx="8763000" cy="473075"/>
          </a:xfrm>
          <a:solidFill>
            <a:srgbClr val="FFFF00"/>
          </a:solidFill>
        </p:spPr>
        <p:txBody>
          <a:bodyPr>
            <a:normAutofit fontScale="90000"/>
          </a:bodyPr>
          <a:lstStyle/>
          <a:p>
            <a:r>
              <a:rPr lang="en-US" altLang="en-US" sz="4000" dirty="0"/>
              <a:t>Motivations</a:t>
            </a:r>
          </a:p>
        </p:txBody>
      </p:sp>
      <p:sp>
        <p:nvSpPr>
          <p:cNvPr id="4100" name="Rectangle 3"/>
          <p:cNvSpPr>
            <a:spLocks noGrp="1" noChangeArrowheads="1"/>
          </p:cNvSpPr>
          <p:nvPr>
            <p:ph idx="1"/>
          </p:nvPr>
        </p:nvSpPr>
        <p:spPr>
          <a:xfrm>
            <a:off x="231775" y="893763"/>
            <a:ext cx="8642350" cy="3073400"/>
          </a:xfrm>
          <a:noFill/>
        </p:spPr>
        <p:txBody>
          <a:bodyPr>
            <a:normAutofit lnSpcReduction="10000"/>
          </a:bodyPr>
          <a:lstStyle/>
          <a:p>
            <a:pPr marL="0" indent="0">
              <a:buFont typeface="Monotype Sorts" pitchFamily="2" charset="2"/>
              <a:buNone/>
            </a:pPr>
            <a:r>
              <a:rPr lang="en-US" altLang="en-US" sz="2800"/>
              <a:t>After learning the preceding chapters, you are capable of solving many programming problems using selections, loops, methods, and arrays. However, these Java features are not sufficient for developing graphical user interfaces and large scale software systems. Suppose you want to develop a graphical user interface as shown below. How do you program it?</a:t>
            </a:r>
          </a:p>
        </p:txBody>
      </p:sp>
      <p:sp>
        <p:nvSpPr>
          <p:cNvPr id="409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0240977-DBBB-4E4B-8367-C5DD6D030446}" type="slidenum">
              <a:rPr lang="en-US" altLang="en-US" sz="1400"/>
              <a:pPr>
                <a:spcBef>
                  <a:spcPct val="0"/>
                </a:spcBef>
                <a:buClrTx/>
                <a:buSzTx/>
                <a:buFontTx/>
                <a:buNone/>
              </a:pPr>
              <a:t>2</a:t>
            </a:fld>
            <a:endParaRPr lang="en-US" altLang="en-US" sz="1400"/>
          </a:p>
        </p:txBody>
      </p:sp>
      <p:pic>
        <p:nvPicPr>
          <p:cNvPr id="410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 y="4811713"/>
            <a:ext cx="89630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85800" y="285750"/>
            <a:ext cx="7772400" cy="531813"/>
          </a:xfrm>
        </p:spPr>
        <p:txBody>
          <a:bodyPr>
            <a:normAutofit fontScale="90000"/>
          </a:bodyPr>
          <a:lstStyle/>
          <a:p>
            <a:r>
              <a:rPr lang="en-US" altLang="en-US" sz="4000"/>
              <a:t>Trace Code, cont.</a:t>
            </a:r>
          </a:p>
        </p:txBody>
      </p:sp>
      <p:graphicFrame>
        <p:nvGraphicFramePr>
          <p:cNvPr id="22536" name="Object 7"/>
          <p:cNvGraphicFramePr>
            <a:graphicFrameLocks noGrp="1" noChangeAspect="1"/>
          </p:cNvGraphicFramePr>
          <p:nvPr>
            <p:ph idx="1"/>
          </p:nvPr>
        </p:nvGraphicFramePr>
        <p:xfrm>
          <a:off x="5573713" y="2852738"/>
          <a:ext cx="2681287" cy="1193800"/>
        </p:xfrm>
        <a:graphic>
          <a:graphicData uri="http://schemas.openxmlformats.org/presentationml/2006/ole">
            <mc:AlternateContent xmlns:mc="http://schemas.openxmlformats.org/markup-compatibility/2006">
              <mc:Choice xmlns:v="urn:schemas-microsoft-com:vml" Requires="v">
                <p:oleObj spid="_x0000_s34818" name="Picture" r:id="rId3" imgW="1026429" imgH="457200" progId="Word.Picture.8">
                  <p:embed/>
                </p:oleObj>
              </mc:Choice>
              <mc:Fallback>
                <p:oleObj name="Picture" r:id="rId3" imgW="1026429" imgH="457200" progId="Word.Picture.8">
                  <p:embed/>
                  <p:pic>
                    <p:nvPicPr>
                      <p:cNvPr id="0" name="Picture 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3713" y="2852738"/>
                        <a:ext cx="2681287"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1D0CBEC0-5BD1-46EA-8536-4E5184D97BD8}" type="slidenum">
              <a:rPr lang="en-US" altLang="en-US" sz="1400"/>
              <a:pPr>
                <a:spcBef>
                  <a:spcPct val="0"/>
                </a:spcBef>
                <a:buClrTx/>
                <a:buSzTx/>
                <a:buFontTx/>
                <a:buNone/>
              </a:pPr>
              <a:t>20</a:t>
            </a:fld>
            <a:endParaRPr lang="en-US" altLang="en-US" sz="1400"/>
          </a:p>
        </p:txBody>
      </p:sp>
      <p:sp>
        <p:nvSpPr>
          <p:cNvPr id="22532"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2533"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2534" name="Text Box 5"/>
          <p:cNvSpPr txBox="1">
            <a:spLocks noChangeArrowheads="1"/>
          </p:cNvSpPr>
          <p:nvPr/>
        </p:nvSpPr>
        <p:spPr bwMode="auto">
          <a:xfrm>
            <a:off x="152400" y="190500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2535" name="Rectangle 6"/>
          <p:cNvSpPr>
            <a:spLocks noChangeArrowheads="1"/>
          </p:cNvSpPr>
          <p:nvPr/>
        </p:nvSpPr>
        <p:spPr bwMode="auto">
          <a:xfrm>
            <a:off x="1730375" y="1970088"/>
            <a:ext cx="1920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2537" name="Rectangle 8"/>
          <p:cNvSpPr>
            <a:spLocks noChangeArrowheads="1"/>
          </p:cNvSpPr>
          <p:nvPr/>
        </p:nvSpPr>
        <p:spPr bwMode="auto">
          <a:xfrm>
            <a:off x="6837363" y="20462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22538" name="Text Box 9"/>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800"/>
              <a:t>myCircle</a:t>
            </a:r>
          </a:p>
        </p:txBody>
      </p:sp>
      <p:sp>
        <p:nvSpPr>
          <p:cNvPr id="22539" name="Line 11"/>
          <p:cNvSpPr>
            <a:spLocks noChangeShapeType="1"/>
          </p:cNvSpPr>
          <p:nvPr/>
        </p:nvSpPr>
        <p:spPr bwMode="auto">
          <a:xfrm flipH="1">
            <a:off x="6991350" y="223837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40" name="AutoShape 12"/>
          <p:cNvSpPr>
            <a:spLocks noChangeArrowheads="1"/>
          </p:cNvSpPr>
          <p:nvPr/>
        </p:nvSpPr>
        <p:spPr bwMode="auto">
          <a:xfrm>
            <a:off x="3151188" y="2928938"/>
            <a:ext cx="2497137" cy="730250"/>
          </a:xfrm>
          <a:prstGeom prst="wedgeRoundRectCallout">
            <a:avLst>
              <a:gd name="adj1" fmla="val 113509"/>
              <a:gd name="adj2" fmla="val -776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t>Assign object reference to myCircle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85800" y="285750"/>
            <a:ext cx="7772400" cy="531813"/>
          </a:xfrm>
        </p:spPr>
        <p:txBody>
          <a:bodyPr>
            <a:normAutofit fontScale="90000"/>
          </a:bodyPr>
          <a:lstStyle/>
          <a:p>
            <a:r>
              <a:rPr lang="en-US" altLang="en-US" sz="4000"/>
              <a:t>Trace Code, cont.</a:t>
            </a:r>
          </a:p>
        </p:txBody>
      </p:sp>
      <p:graphicFrame>
        <p:nvGraphicFramePr>
          <p:cNvPr id="23559" name="Object 7"/>
          <p:cNvGraphicFramePr>
            <a:graphicFrameLocks noGrp="1" noChangeAspect="1"/>
          </p:cNvGraphicFramePr>
          <p:nvPr>
            <p:ph idx="1"/>
          </p:nvPr>
        </p:nvGraphicFramePr>
        <p:xfrm>
          <a:off x="5573713" y="2033588"/>
          <a:ext cx="2681287" cy="1193800"/>
        </p:xfrm>
        <a:graphic>
          <a:graphicData uri="http://schemas.openxmlformats.org/presentationml/2006/ole">
            <mc:AlternateContent xmlns:mc="http://schemas.openxmlformats.org/markup-compatibility/2006">
              <mc:Choice xmlns:v="urn:schemas-microsoft-com:vml" Requires="v">
                <p:oleObj spid="_x0000_s35842" name="Picture" r:id="rId3" imgW="1026429" imgH="457200" progId="Word.Picture.8">
                  <p:embed/>
                </p:oleObj>
              </mc:Choice>
              <mc:Fallback>
                <p:oleObj name="Picture" r:id="rId3" imgW="1026429" imgH="457200" progId="Word.Picture.8">
                  <p:embed/>
                  <p:pic>
                    <p:nvPicPr>
                      <p:cNvPr id="0" name="Picture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3713" y="2033588"/>
                        <a:ext cx="2681287"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0A1DA274-9F0F-4BBC-BBB7-D6808F993A29}" type="slidenum">
              <a:rPr lang="en-US" altLang="en-US" sz="1400"/>
              <a:pPr>
                <a:spcBef>
                  <a:spcPct val="0"/>
                </a:spcBef>
                <a:buClrTx/>
                <a:buSzTx/>
                <a:buFontTx/>
                <a:buNone/>
              </a:pPr>
              <a:t>21</a:t>
            </a:fld>
            <a:endParaRPr lang="en-US" altLang="en-US" sz="1400"/>
          </a:p>
        </p:txBody>
      </p:sp>
      <p:sp>
        <p:nvSpPr>
          <p:cNvPr id="23556"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3557"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3558" name="Text Box 5"/>
          <p:cNvSpPr txBox="1">
            <a:spLocks noChangeArrowheads="1"/>
          </p:cNvSpPr>
          <p:nvPr/>
        </p:nvSpPr>
        <p:spPr bwMode="auto">
          <a:xfrm>
            <a:off x="152400" y="108585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3560" name="Rectangle 8"/>
          <p:cNvSpPr>
            <a:spLocks noChangeArrowheads="1"/>
          </p:cNvSpPr>
          <p:nvPr/>
        </p:nvSpPr>
        <p:spPr bwMode="auto">
          <a:xfrm>
            <a:off x="6837363" y="122713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23561" name="Text Box 9"/>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800"/>
              <a:t>myCircle</a:t>
            </a:r>
          </a:p>
        </p:txBody>
      </p:sp>
      <p:sp>
        <p:nvSpPr>
          <p:cNvPr id="23562" name="Line 10"/>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563" name="Rectangle 12"/>
          <p:cNvSpPr>
            <a:spLocks noChangeArrowheads="1"/>
          </p:cNvSpPr>
          <p:nvPr/>
        </p:nvSpPr>
        <p:spPr bwMode="auto">
          <a:xfrm>
            <a:off x="239713" y="1700213"/>
            <a:ext cx="17208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3564" name="Rectangle 13"/>
          <p:cNvSpPr>
            <a:spLocks noChangeArrowheads="1"/>
          </p:cNvSpPr>
          <p:nvPr/>
        </p:nvSpPr>
        <p:spPr bwMode="auto">
          <a:xfrm>
            <a:off x="6837363" y="35829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accent2"/>
                </a:solidFill>
              </a:rPr>
              <a:t>no value</a:t>
            </a:r>
          </a:p>
        </p:txBody>
      </p:sp>
      <p:sp>
        <p:nvSpPr>
          <p:cNvPr id="23565" name="Text Box 14"/>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800"/>
              <a:t>yourCircle</a:t>
            </a:r>
          </a:p>
        </p:txBody>
      </p:sp>
      <p:sp>
        <p:nvSpPr>
          <p:cNvPr id="23566" name="AutoShape 11"/>
          <p:cNvSpPr>
            <a:spLocks noChangeArrowheads="1"/>
          </p:cNvSpPr>
          <p:nvPr/>
        </p:nvSpPr>
        <p:spPr bwMode="auto">
          <a:xfrm>
            <a:off x="5646738" y="4887913"/>
            <a:ext cx="2843212" cy="500062"/>
          </a:xfrm>
          <a:prstGeom prst="wedgeRoundRectCallout">
            <a:avLst>
              <a:gd name="adj1" fmla="val -5444"/>
              <a:gd name="adj2" fmla="val -26143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t>Declare yourCircle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85800" y="285750"/>
            <a:ext cx="7772400" cy="531813"/>
          </a:xfrm>
        </p:spPr>
        <p:txBody>
          <a:bodyPr>
            <a:normAutofit fontScale="90000"/>
          </a:bodyPr>
          <a:lstStyle/>
          <a:p>
            <a:r>
              <a:rPr lang="en-US" altLang="en-US" sz="4000"/>
              <a:t>Trace Code, cont.</a:t>
            </a:r>
          </a:p>
        </p:txBody>
      </p:sp>
      <p:graphicFrame>
        <p:nvGraphicFramePr>
          <p:cNvPr id="24583" name="Object 6"/>
          <p:cNvGraphicFramePr>
            <a:graphicFrameLocks noGrp="1" noChangeAspect="1"/>
          </p:cNvGraphicFramePr>
          <p:nvPr>
            <p:ph idx="1"/>
          </p:nvPr>
        </p:nvGraphicFramePr>
        <p:xfrm>
          <a:off x="5573713" y="2033588"/>
          <a:ext cx="2681287" cy="1193800"/>
        </p:xfrm>
        <a:graphic>
          <a:graphicData uri="http://schemas.openxmlformats.org/presentationml/2006/ole">
            <mc:AlternateContent xmlns:mc="http://schemas.openxmlformats.org/markup-compatibility/2006">
              <mc:Choice xmlns:v="urn:schemas-microsoft-com:vml" Requires="v">
                <p:oleObj spid="_x0000_s36867" name="Picture" r:id="rId3" imgW="1026429" imgH="457200" progId="Word.Picture.8">
                  <p:embed/>
                </p:oleObj>
              </mc:Choice>
              <mc:Fallback>
                <p:oleObj name="Picture" r:id="rId3" imgW="1026429" imgH="457200" progId="Word.Picture.8">
                  <p:embed/>
                  <p:pic>
                    <p:nvPicPr>
                      <p:cNvPr id="0" name="Picture 3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3713" y="2033588"/>
                        <a:ext cx="2681287"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B54ECCB-2773-4B55-9B87-0CD1B2D2BFC4}" type="slidenum">
              <a:rPr lang="en-US" altLang="en-US" sz="1400"/>
              <a:pPr>
                <a:spcBef>
                  <a:spcPct val="0"/>
                </a:spcBef>
                <a:buClrTx/>
                <a:buSzTx/>
                <a:buFontTx/>
                <a:buNone/>
              </a:pPr>
              <a:t>22</a:t>
            </a:fld>
            <a:endParaRPr lang="en-US" altLang="en-US" sz="1400"/>
          </a:p>
        </p:txBody>
      </p:sp>
      <p:sp>
        <p:nvSpPr>
          <p:cNvPr id="24580"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4581"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4582" name="Text Box 5"/>
          <p:cNvSpPr txBox="1">
            <a:spLocks noChangeArrowheads="1"/>
          </p:cNvSpPr>
          <p:nvPr/>
        </p:nvSpPr>
        <p:spPr bwMode="auto">
          <a:xfrm>
            <a:off x="152400" y="108585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4584" name="Rectangle 7"/>
          <p:cNvSpPr>
            <a:spLocks noChangeArrowheads="1"/>
          </p:cNvSpPr>
          <p:nvPr/>
        </p:nvSpPr>
        <p:spPr bwMode="auto">
          <a:xfrm>
            <a:off x="6837363" y="122713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24585" name="Text Box 8"/>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800"/>
              <a:t>myCircle</a:t>
            </a:r>
          </a:p>
        </p:txBody>
      </p:sp>
      <p:sp>
        <p:nvSpPr>
          <p:cNvPr id="24586"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4587" name="Rectangle 11"/>
          <p:cNvSpPr>
            <a:spLocks noChangeArrowheads="1"/>
          </p:cNvSpPr>
          <p:nvPr/>
        </p:nvSpPr>
        <p:spPr bwMode="auto">
          <a:xfrm>
            <a:off x="6837363" y="35829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accent2"/>
                </a:solidFill>
              </a:rPr>
              <a:t>no value</a:t>
            </a:r>
          </a:p>
        </p:txBody>
      </p:sp>
      <p:sp>
        <p:nvSpPr>
          <p:cNvPr id="24588" name="Text Box 12"/>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800"/>
              <a:t>yourCircle</a:t>
            </a:r>
          </a:p>
        </p:txBody>
      </p:sp>
      <p:sp>
        <p:nvSpPr>
          <p:cNvPr id="24589" name="Rectangle 14"/>
          <p:cNvSpPr>
            <a:spLocks noChangeArrowheads="1"/>
          </p:cNvSpPr>
          <p:nvPr/>
        </p:nvSpPr>
        <p:spPr bwMode="auto">
          <a:xfrm>
            <a:off x="2166938" y="1662113"/>
            <a:ext cx="1266825"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24590" name="Object 15"/>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36868" name="Picture" r:id="rId5" imgW="1028700" imgH="457200" progId="Word.Picture.8">
                  <p:embed/>
                </p:oleObj>
              </mc:Choice>
              <mc:Fallback>
                <p:oleObj name="Picture" r:id="rId5" imgW="1028700" imgH="457200" progId="Word.Picture.8">
                  <p:embed/>
                  <p:pic>
                    <p:nvPicPr>
                      <p:cNvPr id="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1" name="AutoShape 16"/>
          <p:cNvSpPr>
            <a:spLocks noChangeArrowheads="1"/>
          </p:cNvSpPr>
          <p:nvPr/>
        </p:nvSpPr>
        <p:spPr bwMode="auto">
          <a:xfrm>
            <a:off x="3573463" y="4927600"/>
            <a:ext cx="1804987" cy="652463"/>
          </a:xfrm>
          <a:prstGeom prst="wedgeRoundRectCallout">
            <a:avLst>
              <a:gd name="adj1" fmla="val 89227"/>
              <a:gd name="adj2" fmla="val -8722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t>Create a new Circle object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85800" y="285750"/>
            <a:ext cx="7772400" cy="531813"/>
          </a:xfrm>
        </p:spPr>
        <p:txBody>
          <a:bodyPr>
            <a:normAutofit fontScale="90000"/>
          </a:bodyPr>
          <a:lstStyle/>
          <a:p>
            <a:r>
              <a:rPr lang="en-US" altLang="en-US" sz="4000"/>
              <a:t>Trace Code, cont.</a:t>
            </a:r>
          </a:p>
        </p:txBody>
      </p:sp>
      <p:graphicFrame>
        <p:nvGraphicFramePr>
          <p:cNvPr id="25607" name="Object 6"/>
          <p:cNvGraphicFramePr>
            <a:graphicFrameLocks noGrp="1" noChangeAspect="1"/>
          </p:cNvGraphicFramePr>
          <p:nvPr>
            <p:ph idx="1"/>
          </p:nvPr>
        </p:nvGraphicFramePr>
        <p:xfrm>
          <a:off x="5573713" y="2033588"/>
          <a:ext cx="2681287" cy="1193800"/>
        </p:xfrm>
        <a:graphic>
          <a:graphicData uri="http://schemas.openxmlformats.org/presentationml/2006/ole">
            <mc:AlternateContent xmlns:mc="http://schemas.openxmlformats.org/markup-compatibility/2006">
              <mc:Choice xmlns:v="urn:schemas-microsoft-com:vml" Requires="v">
                <p:oleObj spid="_x0000_s37891" name="Picture" r:id="rId3" imgW="1026429" imgH="457200" progId="Word.Picture.8">
                  <p:embed/>
                </p:oleObj>
              </mc:Choice>
              <mc:Fallback>
                <p:oleObj name="Picture" r:id="rId3" imgW="1026429" imgH="457200" progId="Word.Picture.8">
                  <p:embed/>
                  <p:pic>
                    <p:nvPicPr>
                      <p:cNvPr id="0" name="Picture 3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3713" y="2033588"/>
                        <a:ext cx="2681287"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3F162A6E-8C97-402E-A746-ED966EF9AAFB}" type="slidenum">
              <a:rPr lang="en-US" altLang="en-US" sz="1400"/>
              <a:pPr>
                <a:spcBef>
                  <a:spcPct val="0"/>
                </a:spcBef>
                <a:buClrTx/>
                <a:buSzTx/>
                <a:buFontTx/>
                <a:buNone/>
              </a:pPr>
              <a:t>23</a:t>
            </a:fld>
            <a:endParaRPr lang="en-US" altLang="en-US" sz="1400"/>
          </a:p>
        </p:txBody>
      </p:sp>
      <p:sp>
        <p:nvSpPr>
          <p:cNvPr id="25604"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5605"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5606" name="Text Box 5"/>
          <p:cNvSpPr txBox="1">
            <a:spLocks noChangeArrowheads="1"/>
          </p:cNvSpPr>
          <p:nvPr/>
        </p:nvSpPr>
        <p:spPr bwMode="auto">
          <a:xfrm>
            <a:off x="152400" y="108585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5608" name="Rectangle 7"/>
          <p:cNvSpPr>
            <a:spLocks noChangeArrowheads="1"/>
          </p:cNvSpPr>
          <p:nvPr/>
        </p:nvSpPr>
        <p:spPr bwMode="auto">
          <a:xfrm>
            <a:off x="6837363" y="122713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b="1">
                <a:solidFill>
                  <a:schemeClr val="tx2"/>
                </a:solidFill>
              </a:rPr>
              <a:t>reference value</a:t>
            </a:r>
          </a:p>
        </p:txBody>
      </p:sp>
      <p:sp>
        <p:nvSpPr>
          <p:cNvPr id="25609" name="Text Box 8"/>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800"/>
              <a:t>myCircle</a:t>
            </a:r>
          </a:p>
        </p:txBody>
      </p:sp>
      <p:sp>
        <p:nvSpPr>
          <p:cNvPr id="25610"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5611" name="Rectangle 10"/>
          <p:cNvSpPr>
            <a:spLocks noChangeArrowheads="1"/>
          </p:cNvSpPr>
          <p:nvPr/>
        </p:nvSpPr>
        <p:spPr bwMode="auto">
          <a:xfrm>
            <a:off x="6837363" y="35829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b="1">
                <a:solidFill>
                  <a:schemeClr val="tx2"/>
                </a:solidFill>
              </a:rPr>
              <a:t>reference value</a:t>
            </a:r>
          </a:p>
        </p:txBody>
      </p:sp>
      <p:sp>
        <p:nvSpPr>
          <p:cNvPr id="25612" name="Text Box 11"/>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800"/>
              <a:t>yourCircle</a:t>
            </a:r>
          </a:p>
        </p:txBody>
      </p:sp>
      <p:sp>
        <p:nvSpPr>
          <p:cNvPr id="25613" name="Rectangle 12"/>
          <p:cNvSpPr>
            <a:spLocks noChangeArrowheads="1"/>
          </p:cNvSpPr>
          <p:nvPr/>
        </p:nvSpPr>
        <p:spPr bwMode="auto">
          <a:xfrm>
            <a:off x="1960563" y="1700213"/>
            <a:ext cx="230187"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25614" name="Object 13"/>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37892" name="Picture" r:id="rId5" imgW="1028510" imgH="456439" progId="Word.Picture.8">
                  <p:embed/>
                </p:oleObj>
              </mc:Choice>
              <mc:Fallback>
                <p:oleObj name="Picture" r:id="rId5" imgW="1028510" imgH="456439" progId="Word.Picture.8">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5" name="AutoShape 15"/>
          <p:cNvSpPr>
            <a:spLocks noChangeArrowheads="1"/>
          </p:cNvSpPr>
          <p:nvPr/>
        </p:nvSpPr>
        <p:spPr bwMode="auto">
          <a:xfrm>
            <a:off x="3343275" y="4119563"/>
            <a:ext cx="2495550" cy="692150"/>
          </a:xfrm>
          <a:prstGeom prst="wedgeRoundRectCallout">
            <a:avLst>
              <a:gd name="adj1" fmla="val 98028"/>
              <a:gd name="adj2" fmla="val -5252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t>Assign object reference to yourCircle</a:t>
            </a:r>
          </a:p>
        </p:txBody>
      </p:sp>
      <p:sp>
        <p:nvSpPr>
          <p:cNvPr id="25616" name="Line 16"/>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5800" y="285750"/>
            <a:ext cx="7772400" cy="531813"/>
          </a:xfrm>
        </p:spPr>
        <p:txBody>
          <a:bodyPr>
            <a:normAutofit fontScale="90000"/>
          </a:bodyPr>
          <a:lstStyle/>
          <a:p>
            <a:r>
              <a:rPr lang="en-US" altLang="en-US" sz="4000"/>
              <a:t>Trace Code, cont.</a:t>
            </a:r>
          </a:p>
        </p:txBody>
      </p:sp>
      <p:graphicFrame>
        <p:nvGraphicFramePr>
          <p:cNvPr id="26631" name="Object 6"/>
          <p:cNvGraphicFramePr>
            <a:graphicFrameLocks noGrp="1" noChangeAspect="1"/>
          </p:cNvGraphicFramePr>
          <p:nvPr>
            <p:ph idx="1"/>
          </p:nvPr>
        </p:nvGraphicFramePr>
        <p:xfrm>
          <a:off x="5573713" y="2046288"/>
          <a:ext cx="2681287" cy="1193800"/>
        </p:xfrm>
        <a:graphic>
          <a:graphicData uri="http://schemas.openxmlformats.org/presentationml/2006/ole">
            <mc:AlternateContent xmlns:mc="http://schemas.openxmlformats.org/markup-compatibility/2006">
              <mc:Choice xmlns:v="urn:schemas-microsoft-com:vml" Requires="v">
                <p:oleObj spid="_x0000_s38915" name="Picture" r:id="rId3" imgW="1026429" imgH="457200" progId="Word.Picture.8">
                  <p:embed/>
                </p:oleObj>
              </mc:Choice>
              <mc:Fallback>
                <p:oleObj name="Picture" r:id="rId3" imgW="1026429" imgH="457200" progId="Word.Picture.8">
                  <p:embed/>
                  <p:pic>
                    <p:nvPicPr>
                      <p:cNvPr id="0" name="Picture 3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3713" y="2046288"/>
                        <a:ext cx="2681287"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54589252-DDCD-4BCE-9573-97AD43B41766}" type="slidenum">
              <a:rPr lang="en-US" altLang="en-US" sz="1400"/>
              <a:pPr>
                <a:spcBef>
                  <a:spcPct val="0"/>
                </a:spcBef>
                <a:buClrTx/>
                <a:buSzTx/>
                <a:buFontTx/>
                <a:buNone/>
              </a:pPr>
              <a:t>24</a:t>
            </a:fld>
            <a:endParaRPr lang="en-US" altLang="en-US" sz="1400"/>
          </a:p>
        </p:txBody>
      </p:sp>
      <p:sp>
        <p:nvSpPr>
          <p:cNvPr id="26628"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6629"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6630" name="Text Box 5"/>
          <p:cNvSpPr txBox="1">
            <a:spLocks noChangeArrowheads="1"/>
          </p:cNvSpPr>
          <p:nvPr/>
        </p:nvSpPr>
        <p:spPr bwMode="auto">
          <a:xfrm>
            <a:off x="152400" y="108585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6632" name="Rectangle 7"/>
          <p:cNvSpPr>
            <a:spLocks noChangeArrowheads="1"/>
          </p:cNvSpPr>
          <p:nvPr/>
        </p:nvSpPr>
        <p:spPr bwMode="auto">
          <a:xfrm>
            <a:off x="6837363" y="122713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tx2"/>
                </a:solidFill>
              </a:rPr>
              <a:t>reference value</a:t>
            </a:r>
          </a:p>
        </p:txBody>
      </p:sp>
      <p:sp>
        <p:nvSpPr>
          <p:cNvPr id="26633" name="Text Box 8"/>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800"/>
              <a:t>myCircle</a:t>
            </a:r>
          </a:p>
        </p:txBody>
      </p:sp>
      <p:sp>
        <p:nvSpPr>
          <p:cNvPr id="26634"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6635" name="Rectangle 10"/>
          <p:cNvSpPr>
            <a:spLocks noChangeArrowheads="1"/>
          </p:cNvSpPr>
          <p:nvPr/>
        </p:nvSpPr>
        <p:spPr bwMode="auto">
          <a:xfrm>
            <a:off x="6837363" y="35829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tx2"/>
                </a:solidFill>
              </a:rPr>
              <a:t>reference value</a:t>
            </a:r>
          </a:p>
        </p:txBody>
      </p:sp>
      <p:sp>
        <p:nvSpPr>
          <p:cNvPr id="26636" name="Text Box 11"/>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800"/>
              <a:t>yourCircle</a:t>
            </a:r>
          </a:p>
        </p:txBody>
      </p:sp>
      <p:sp>
        <p:nvSpPr>
          <p:cNvPr id="26637" name="Rectangle 12"/>
          <p:cNvSpPr>
            <a:spLocks noChangeArrowheads="1"/>
          </p:cNvSpPr>
          <p:nvPr/>
        </p:nvSpPr>
        <p:spPr bwMode="auto">
          <a:xfrm>
            <a:off x="193675" y="2238375"/>
            <a:ext cx="445611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26638" name="Object 13"/>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38916" name="Picture" r:id="rId5" imgW="1026429" imgH="457200" progId="Word.Picture.8">
                  <p:embed/>
                </p:oleObj>
              </mc:Choice>
              <mc:Fallback>
                <p:oleObj name="Picture" r:id="rId5" imgW="1026429" imgH="457200" progId="Word.Picture.8">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9" name="AutoShape 14"/>
          <p:cNvSpPr>
            <a:spLocks noChangeArrowheads="1"/>
          </p:cNvSpPr>
          <p:nvPr/>
        </p:nvSpPr>
        <p:spPr bwMode="auto">
          <a:xfrm>
            <a:off x="3035300" y="4849813"/>
            <a:ext cx="2497138" cy="806450"/>
          </a:xfrm>
          <a:prstGeom prst="wedgeRoundRectCallout">
            <a:avLst>
              <a:gd name="adj1" fmla="val 73269"/>
              <a:gd name="adj2" fmla="val -7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t>Change radius in yourCircle</a:t>
            </a:r>
            <a:endParaRPr lang="en-US" altLang="en-US" sz="1800"/>
          </a:p>
        </p:txBody>
      </p:sp>
      <p:sp>
        <p:nvSpPr>
          <p:cNvPr id="26640" name="Line 15"/>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52400" y="304800"/>
            <a:ext cx="8991600" cy="533400"/>
          </a:xfrm>
          <a:solidFill>
            <a:srgbClr val="FFFF00"/>
          </a:solidFill>
        </p:spPr>
        <p:txBody>
          <a:bodyPr>
            <a:normAutofit fontScale="90000"/>
          </a:bodyPr>
          <a:lstStyle/>
          <a:p>
            <a:r>
              <a:rPr lang="en-US" altLang="en-US" dirty="0"/>
              <a:t>Caution</a:t>
            </a:r>
            <a:endParaRPr lang="en-US" altLang="en-US" dirty="0">
              <a:solidFill>
                <a:schemeClr val="tx1"/>
              </a:solidFill>
              <a:latin typeface="Book Antiqua" pitchFamily="18" charset="0"/>
              <a:hlinkClick r:id="rId2" action="ppaction://program"/>
            </a:endParaRPr>
          </a:p>
        </p:txBody>
      </p:sp>
      <p:sp>
        <p:nvSpPr>
          <p:cNvPr id="27652" name="Rectangle 3"/>
          <p:cNvSpPr>
            <a:spLocks noGrp="1" noChangeArrowheads="1"/>
          </p:cNvSpPr>
          <p:nvPr>
            <p:ph idx="1"/>
          </p:nvPr>
        </p:nvSpPr>
        <p:spPr>
          <a:xfrm>
            <a:off x="152400" y="1219200"/>
            <a:ext cx="8991600" cy="5029200"/>
          </a:xfrm>
        </p:spPr>
        <p:txBody>
          <a:bodyPr/>
          <a:lstStyle/>
          <a:p>
            <a:pPr marL="0" indent="0">
              <a:lnSpc>
                <a:spcPct val="90000"/>
              </a:lnSpc>
              <a:buFont typeface="Monotype Sorts" pitchFamily="2" charset="2"/>
              <a:buNone/>
              <a:tabLst>
                <a:tab pos="0" algn="l"/>
              </a:tabLst>
            </a:pPr>
            <a:r>
              <a:rPr lang="en-US" altLang="en-US" sz="2400" dirty="0">
                <a:cs typeface="Times New Roman" pitchFamily="18" charset="0"/>
              </a:rPr>
              <a:t>Recall that you use </a:t>
            </a:r>
          </a:p>
          <a:p>
            <a:pPr marL="979488" lvl="1">
              <a:lnSpc>
                <a:spcPct val="90000"/>
              </a:lnSpc>
              <a:buFontTx/>
              <a:buNone/>
              <a:tabLst>
                <a:tab pos="0" algn="l"/>
              </a:tabLst>
            </a:pPr>
            <a:r>
              <a:rPr lang="en-US" altLang="en-US" sz="2000" dirty="0" err="1">
                <a:cs typeface="Times New Roman" pitchFamily="18" charset="0"/>
              </a:rPr>
              <a:t>Math.methodName</a:t>
            </a:r>
            <a:r>
              <a:rPr lang="en-US" altLang="en-US" sz="2000" dirty="0">
                <a:cs typeface="Times New Roman" pitchFamily="18" charset="0"/>
              </a:rPr>
              <a:t>(arguments) (e.g., Math.pow(3, 2.5)) </a:t>
            </a:r>
          </a:p>
          <a:p>
            <a:pPr marL="0" indent="0">
              <a:lnSpc>
                <a:spcPct val="90000"/>
              </a:lnSpc>
              <a:buFont typeface="Monotype Sorts" pitchFamily="2" charset="2"/>
              <a:buNone/>
              <a:tabLst>
                <a:tab pos="0" algn="l"/>
              </a:tabLst>
            </a:pPr>
            <a:endParaRPr lang="en-US" altLang="en-US" sz="2400" dirty="0">
              <a:cs typeface="Times New Roman" pitchFamily="18" charset="0"/>
            </a:endParaRPr>
          </a:p>
          <a:p>
            <a:pPr marL="0" indent="0">
              <a:lnSpc>
                <a:spcPct val="90000"/>
              </a:lnSpc>
              <a:buFont typeface="Monotype Sorts" pitchFamily="2" charset="2"/>
              <a:buNone/>
              <a:tabLst>
                <a:tab pos="0" algn="l"/>
              </a:tabLst>
            </a:pPr>
            <a:r>
              <a:rPr lang="en-US" altLang="en-US" sz="2400" dirty="0">
                <a:cs typeface="Times New Roman" pitchFamily="18" charset="0"/>
              </a:rPr>
              <a:t>to invoke a method in the Math class. Can you invoke </a:t>
            </a:r>
            <a:r>
              <a:rPr lang="en-US" altLang="en-US" sz="2400" dirty="0" err="1">
                <a:cs typeface="Times New Roman" pitchFamily="18" charset="0"/>
              </a:rPr>
              <a:t>getArea</a:t>
            </a:r>
            <a:r>
              <a:rPr lang="en-US" altLang="en-US" sz="2400" dirty="0">
                <a:cs typeface="Times New Roman" pitchFamily="18" charset="0"/>
              </a:rPr>
              <a:t>() using </a:t>
            </a:r>
            <a:r>
              <a:rPr lang="en-US" altLang="en-US" sz="2400" dirty="0" err="1">
                <a:cs typeface="Times New Roman" pitchFamily="18" charset="0"/>
              </a:rPr>
              <a:t>SimpleCircle.getArea</a:t>
            </a:r>
            <a:r>
              <a:rPr lang="en-US" altLang="en-US" sz="2400" dirty="0">
                <a:cs typeface="Times New Roman" pitchFamily="18" charset="0"/>
              </a:rPr>
              <a:t>()? The answer is no. All the methods used before this chapter are </a:t>
            </a:r>
            <a:r>
              <a:rPr lang="en-US" altLang="en-US" sz="2400" b="1" u="sng" dirty="0">
                <a:cs typeface="Times New Roman" pitchFamily="18" charset="0"/>
              </a:rPr>
              <a:t>static</a:t>
            </a:r>
            <a:r>
              <a:rPr lang="en-US" altLang="en-US" sz="2400" dirty="0">
                <a:cs typeface="Times New Roman" pitchFamily="18" charset="0"/>
              </a:rPr>
              <a:t> methods, which are defined using the static keyword. However, </a:t>
            </a:r>
            <a:r>
              <a:rPr lang="en-US" altLang="en-US" sz="2400" dirty="0" err="1">
                <a:cs typeface="Times New Roman" pitchFamily="18" charset="0"/>
              </a:rPr>
              <a:t>getArea</a:t>
            </a:r>
            <a:r>
              <a:rPr lang="en-US" altLang="en-US" sz="2400" dirty="0">
                <a:cs typeface="Times New Roman" pitchFamily="18" charset="0"/>
              </a:rPr>
              <a:t>() is non-static. It must be invoked from an object using </a:t>
            </a:r>
          </a:p>
          <a:p>
            <a:pPr marL="0" indent="0">
              <a:lnSpc>
                <a:spcPct val="90000"/>
              </a:lnSpc>
              <a:buFont typeface="Monotype Sorts" pitchFamily="2" charset="2"/>
              <a:buNone/>
              <a:tabLst>
                <a:tab pos="0" algn="l"/>
              </a:tabLst>
            </a:pPr>
            <a:endParaRPr lang="en-US" altLang="en-US" sz="2400" dirty="0">
              <a:cs typeface="Times New Roman" pitchFamily="18" charset="0"/>
            </a:endParaRPr>
          </a:p>
          <a:p>
            <a:pPr marL="979488" lvl="1">
              <a:lnSpc>
                <a:spcPct val="90000"/>
              </a:lnSpc>
              <a:buFontTx/>
              <a:buNone/>
              <a:tabLst>
                <a:tab pos="0" algn="l"/>
              </a:tabLst>
            </a:pPr>
            <a:r>
              <a:rPr lang="en-US" altLang="en-US" sz="2000" dirty="0" err="1">
                <a:cs typeface="Times New Roman" pitchFamily="18" charset="0"/>
              </a:rPr>
              <a:t>objectRefVar.methodName</a:t>
            </a:r>
            <a:r>
              <a:rPr lang="en-US" altLang="en-US" sz="2000" dirty="0">
                <a:cs typeface="Times New Roman" pitchFamily="18" charset="0"/>
              </a:rPr>
              <a:t>(arguments) (e.g., </a:t>
            </a:r>
            <a:r>
              <a:rPr lang="en-US" altLang="en-US" sz="2000" dirty="0" err="1">
                <a:cs typeface="Times New Roman" pitchFamily="18" charset="0"/>
              </a:rPr>
              <a:t>myCircle.getArea</a:t>
            </a:r>
            <a:r>
              <a:rPr lang="en-US" altLang="en-US" sz="2000" dirty="0">
                <a:cs typeface="Times New Roman" pitchFamily="18" charset="0"/>
              </a:rPr>
              <a:t>()). </a:t>
            </a:r>
          </a:p>
          <a:p>
            <a:pPr marL="0" indent="0">
              <a:lnSpc>
                <a:spcPct val="90000"/>
              </a:lnSpc>
              <a:buFont typeface="Monotype Sorts" pitchFamily="2" charset="2"/>
              <a:buNone/>
              <a:tabLst>
                <a:tab pos="0" algn="l"/>
              </a:tabLst>
            </a:pPr>
            <a:endParaRPr lang="en-US" altLang="en-US" sz="2400" dirty="0">
              <a:cs typeface="Times New Roman" pitchFamily="18" charset="0"/>
            </a:endParaRPr>
          </a:p>
          <a:p>
            <a:pPr marL="0" indent="0">
              <a:lnSpc>
                <a:spcPct val="90000"/>
              </a:lnSpc>
              <a:buFont typeface="Monotype Sorts" pitchFamily="2" charset="2"/>
              <a:buNone/>
              <a:tabLst>
                <a:tab pos="0" algn="l"/>
              </a:tabLst>
            </a:pPr>
            <a:r>
              <a:rPr lang="en-US" altLang="en-US" sz="2400" dirty="0">
                <a:cs typeface="Times New Roman" pitchFamily="18" charset="0"/>
              </a:rPr>
              <a:t>More explanations will be given in the section on “Static Variables, Constants, and Methods.”</a:t>
            </a:r>
          </a:p>
        </p:txBody>
      </p:sp>
      <p:sp>
        <p:nvSpPr>
          <p:cNvPr id="2765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D1E7F1E-12EB-4397-B297-00BD63168F51}" type="slidenum">
              <a:rPr lang="en-US" altLang="en-US" sz="1400"/>
              <a:pPr>
                <a:spcBef>
                  <a:spcPct val="0"/>
                </a:spcBef>
                <a:buClrTx/>
                <a:buSzTx/>
                <a:buFontTx/>
                <a:buNone/>
              </a:pPr>
              <a:t>25</a:t>
            </a:fld>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85800" y="228600"/>
            <a:ext cx="7772400" cy="666750"/>
          </a:xfrm>
          <a:solidFill>
            <a:srgbClr val="FFFF00"/>
          </a:solidFill>
        </p:spPr>
        <p:txBody>
          <a:bodyPr>
            <a:normAutofit fontScale="90000"/>
          </a:bodyPr>
          <a:lstStyle/>
          <a:p>
            <a:r>
              <a:rPr lang="en-US" altLang="en-US" dirty="0"/>
              <a:t>Reference Data Fields</a:t>
            </a:r>
          </a:p>
        </p:txBody>
      </p:sp>
      <p:sp>
        <p:nvSpPr>
          <p:cNvPr id="28676" name="Rectangle 3"/>
          <p:cNvSpPr>
            <a:spLocks noGrp="1" noChangeArrowheads="1"/>
          </p:cNvSpPr>
          <p:nvPr>
            <p:ph idx="1"/>
          </p:nvPr>
        </p:nvSpPr>
        <p:spPr>
          <a:xfrm>
            <a:off x="304800" y="1066800"/>
            <a:ext cx="8458200" cy="1295400"/>
          </a:xfrm>
        </p:spPr>
        <p:txBody>
          <a:bodyPr/>
          <a:lstStyle/>
          <a:p>
            <a:pPr marL="0" indent="0">
              <a:lnSpc>
                <a:spcPct val="90000"/>
              </a:lnSpc>
              <a:buFont typeface="Monotype Sorts" pitchFamily="2" charset="2"/>
              <a:buNone/>
            </a:pPr>
            <a:r>
              <a:rPr lang="en-US" altLang="en-US" sz="2800"/>
              <a:t>The data fields can be of reference types. For example, the following Student class contains a data field name of the String type.</a:t>
            </a:r>
            <a:endParaRPr lang="en-US" altLang="en-US">
              <a:cs typeface="Times New Roman" pitchFamily="18" charset="0"/>
            </a:endParaRPr>
          </a:p>
          <a:p>
            <a:pPr marL="0" indent="0">
              <a:lnSpc>
                <a:spcPct val="90000"/>
              </a:lnSpc>
              <a:buFont typeface="Monotype Sorts" pitchFamily="2" charset="2"/>
              <a:buNone/>
            </a:pPr>
            <a:endParaRPr lang="en-US" altLang="en-US">
              <a:cs typeface="Times New Roman" pitchFamily="18" charset="0"/>
            </a:endParaRPr>
          </a:p>
        </p:txBody>
      </p:sp>
      <p:sp>
        <p:nvSpPr>
          <p:cNvPr id="2867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CB68FED6-AB73-40A7-8378-35C1D626BE04}" type="slidenum">
              <a:rPr lang="en-US" altLang="en-US" sz="1400"/>
              <a:pPr>
                <a:spcBef>
                  <a:spcPct val="0"/>
                </a:spcBef>
                <a:buClrTx/>
                <a:buSzTx/>
                <a:buFontTx/>
                <a:buNone/>
              </a:pPr>
              <a:t>26</a:t>
            </a:fld>
            <a:endParaRPr lang="en-US" altLang="en-US" sz="1400"/>
          </a:p>
        </p:txBody>
      </p:sp>
      <p:sp>
        <p:nvSpPr>
          <p:cNvPr id="28677" name="Rectangle 4"/>
          <p:cNvSpPr>
            <a:spLocks noChangeArrowheads="1"/>
          </p:cNvSpPr>
          <p:nvPr/>
        </p:nvSpPr>
        <p:spPr bwMode="auto">
          <a:xfrm>
            <a:off x="304800" y="2667000"/>
            <a:ext cx="8610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sz="1600" b="1">
                <a:solidFill>
                  <a:schemeClr val="tx2"/>
                </a:solidFill>
                <a:latin typeface="Courier New" pitchFamily="49" charset="0"/>
                <a:cs typeface="Courier New" pitchFamily="49" charset="0"/>
              </a:rPr>
              <a:t>public class Student {</a:t>
            </a:r>
            <a:endParaRPr lang="en-US" altLang="en-US" sz="1600" b="1">
              <a:solidFill>
                <a:schemeClr val="tx2"/>
              </a:solidFill>
              <a:latin typeface="Courier"/>
              <a:cs typeface="Times New Roman" pitchFamily="18" charset="0"/>
            </a:endParaRPr>
          </a:p>
          <a:p>
            <a:pPr>
              <a:buFont typeface="Monotype Sorts" pitchFamily="2" charset="2"/>
              <a:buNone/>
            </a:pPr>
            <a:r>
              <a:rPr lang="en-US" altLang="en-US" sz="1600" b="1">
                <a:solidFill>
                  <a:schemeClr val="tx2"/>
                </a:solidFill>
                <a:latin typeface="Courier New" pitchFamily="49" charset="0"/>
                <a:cs typeface="Courier New" pitchFamily="49" charset="0"/>
              </a:rPr>
              <a:t>  String name; // name has default value null</a:t>
            </a:r>
            <a:endParaRPr lang="en-US" altLang="en-US" sz="1600" b="1">
              <a:solidFill>
                <a:schemeClr val="tx2"/>
              </a:solidFill>
              <a:latin typeface="Courier"/>
              <a:cs typeface="Times New Roman" pitchFamily="18" charset="0"/>
            </a:endParaRPr>
          </a:p>
          <a:p>
            <a:pPr>
              <a:buFont typeface="Monotype Sorts" pitchFamily="2" charset="2"/>
              <a:buNone/>
            </a:pPr>
            <a:r>
              <a:rPr lang="en-US" altLang="en-US" sz="1600" b="1">
                <a:solidFill>
                  <a:schemeClr val="tx2"/>
                </a:solidFill>
                <a:latin typeface="Courier New" pitchFamily="49" charset="0"/>
                <a:cs typeface="Courier New" pitchFamily="49" charset="0"/>
              </a:rPr>
              <a:t>  int age; // age has default value 0</a:t>
            </a:r>
            <a:endParaRPr lang="en-US" altLang="en-US" sz="1600" b="1">
              <a:solidFill>
                <a:schemeClr val="tx2"/>
              </a:solidFill>
              <a:latin typeface="Courier"/>
              <a:cs typeface="Times New Roman" pitchFamily="18" charset="0"/>
            </a:endParaRPr>
          </a:p>
          <a:p>
            <a:pPr>
              <a:buFont typeface="Monotype Sorts" pitchFamily="2" charset="2"/>
              <a:buNone/>
            </a:pPr>
            <a:r>
              <a:rPr lang="en-US" altLang="en-US" sz="1600" b="1">
                <a:solidFill>
                  <a:schemeClr val="tx2"/>
                </a:solidFill>
                <a:latin typeface="Courier New" pitchFamily="49" charset="0"/>
                <a:cs typeface="Courier New" pitchFamily="49" charset="0"/>
              </a:rPr>
              <a:t>  boolean isScienceMajor; // isScienceMajor has default value false</a:t>
            </a:r>
            <a:endParaRPr lang="en-US" altLang="en-US" sz="1600" b="1">
              <a:solidFill>
                <a:schemeClr val="tx2"/>
              </a:solidFill>
              <a:latin typeface="Courier"/>
              <a:cs typeface="Times New Roman" pitchFamily="18" charset="0"/>
            </a:endParaRPr>
          </a:p>
          <a:p>
            <a:pPr>
              <a:buFont typeface="Monotype Sorts" pitchFamily="2" charset="2"/>
              <a:buNone/>
            </a:pPr>
            <a:r>
              <a:rPr lang="en-US" altLang="en-US" sz="1600" b="1">
                <a:solidFill>
                  <a:schemeClr val="tx2"/>
                </a:solidFill>
                <a:latin typeface="Courier New" pitchFamily="49" charset="0"/>
                <a:cs typeface="Courier New" pitchFamily="49" charset="0"/>
              </a:rPr>
              <a:t>  char gender; // c has default value '\u0000'</a:t>
            </a:r>
            <a:endParaRPr lang="en-US" altLang="en-US" sz="1600" b="1">
              <a:solidFill>
                <a:schemeClr val="tx2"/>
              </a:solidFill>
              <a:latin typeface="Courier"/>
              <a:cs typeface="Times New Roman" pitchFamily="18" charset="0"/>
            </a:endParaRPr>
          </a:p>
          <a:p>
            <a:pPr>
              <a:buFont typeface="Monotype Sorts" pitchFamily="2" charset="2"/>
              <a:buNone/>
            </a:pPr>
            <a:r>
              <a:rPr lang="en-US" altLang="en-US" sz="1600" b="1">
                <a:solidFill>
                  <a:schemeClr val="tx2"/>
                </a:solidFill>
                <a:latin typeface="Courier New" pitchFamily="49" charset="0"/>
                <a:cs typeface="Courier New" pitchFamily="49" charset="0"/>
              </a:rPr>
              <a:t>}</a:t>
            </a:r>
            <a:endParaRPr lang="en-US" altLang="en-US" sz="1600" b="1">
              <a:solidFill>
                <a:schemeClr val="tx2"/>
              </a:solidFill>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85800" y="228600"/>
            <a:ext cx="7772400" cy="666750"/>
          </a:xfrm>
          <a:solidFill>
            <a:srgbClr val="FFFF00"/>
          </a:solidFill>
        </p:spPr>
        <p:txBody>
          <a:bodyPr>
            <a:normAutofit fontScale="90000"/>
          </a:bodyPr>
          <a:lstStyle/>
          <a:p>
            <a:r>
              <a:rPr lang="en-US" altLang="en-US" dirty="0"/>
              <a:t>The null Value</a:t>
            </a:r>
          </a:p>
        </p:txBody>
      </p:sp>
      <p:sp>
        <p:nvSpPr>
          <p:cNvPr id="29700" name="Rectangle 3"/>
          <p:cNvSpPr>
            <a:spLocks noGrp="1" noChangeArrowheads="1"/>
          </p:cNvSpPr>
          <p:nvPr>
            <p:ph idx="1"/>
          </p:nvPr>
        </p:nvSpPr>
        <p:spPr>
          <a:xfrm>
            <a:off x="304800" y="1066800"/>
            <a:ext cx="8610600" cy="5334000"/>
          </a:xfrm>
        </p:spPr>
        <p:txBody>
          <a:bodyPr/>
          <a:lstStyle/>
          <a:p>
            <a:pPr marL="0" indent="0">
              <a:buFont typeface="Monotype Sorts" pitchFamily="2" charset="2"/>
              <a:buNone/>
            </a:pPr>
            <a:r>
              <a:rPr lang="en-US" altLang="en-US" sz="3600">
                <a:cs typeface="Times New Roman" pitchFamily="18" charset="0"/>
              </a:rPr>
              <a:t>If a data field of a reference type does not reference any object, the data field holds a special literal value, null. </a:t>
            </a:r>
          </a:p>
          <a:p>
            <a:pPr marL="0" indent="0">
              <a:buFont typeface="Monotype Sorts" pitchFamily="2" charset="2"/>
              <a:buNone/>
            </a:pPr>
            <a:endParaRPr lang="en-US" altLang="en-US" sz="3600">
              <a:cs typeface="Times New Roman" pitchFamily="18" charset="0"/>
            </a:endParaRPr>
          </a:p>
        </p:txBody>
      </p:sp>
      <p:sp>
        <p:nvSpPr>
          <p:cNvPr id="2969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187E7544-4AE6-4ACD-969E-EF5957607DF1}" type="slidenum">
              <a:rPr lang="en-US" altLang="en-US" sz="1400"/>
              <a:pPr>
                <a:spcBef>
                  <a:spcPct val="0"/>
                </a:spcBef>
                <a:buClrTx/>
                <a:buSzTx/>
                <a:buFontTx/>
                <a:buNone/>
              </a:pPr>
              <a:t>27</a:t>
            </a:fld>
            <a:endParaRPr lang="en-US"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85800" y="228600"/>
            <a:ext cx="7772400" cy="666750"/>
          </a:xfrm>
          <a:solidFill>
            <a:srgbClr val="FFFF00"/>
          </a:solidFill>
        </p:spPr>
        <p:txBody>
          <a:bodyPr>
            <a:normAutofit fontScale="90000"/>
          </a:bodyPr>
          <a:lstStyle/>
          <a:p>
            <a:r>
              <a:rPr lang="en-US" altLang="en-US" dirty="0"/>
              <a:t>Default Value for a Data Field</a:t>
            </a:r>
          </a:p>
        </p:txBody>
      </p:sp>
      <p:sp>
        <p:nvSpPr>
          <p:cNvPr id="30724" name="Rectangle 3"/>
          <p:cNvSpPr>
            <a:spLocks noGrp="1" noChangeArrowheads="1"/>
          </p:cNvSpPr>
          <p:nvPr>
            <p:ph idx="1"/>
          </p:nvPr>
        </p:nvSpPr>
        <p:spPr>
          <a:xfrm>
            <a:off x="304800" y="1066800"/>
            <a:ext cx="8610600" cy="2057400"/>
          </a:xfrm>
        </p:spPr>
        <p:txBody>
          <a:bodyPr/>
          <a:lstStyle/>
          <a:p>
            <a:pPr marL="0" indent="0">
              <a:lnSpc>
                <a:spcPct val="80000"/>
              </a:lnSpc>
              <a:buFont typeface="Monotype Sorts" pitchFamily="2" charset="2"/>
              <a:buNone/>
            </a:pPr>
            <a:r>
              <a:rPr lang="en-US" altLang="en-US">
                <a:cs typeface="Times New Roman" pitchFamily="18" charset="0"/>
              </a:rPr>
              <a:t>The default value of a data field is null for a reference type, 0 for a numeric type, false for a boolean type, and '\u0000' for a char type. However, Java assigns no default value to a local variable inside a method. </a:t>
            </a:r>
          </a:p>
        </p:txBody>
      </p:sp>
      <p:sp>
        <p:nvSpPr>
          <p:cNvPr id="3072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50E529E4-4722-4681-9FBD-E88384BDB67D}" type="slidenum">
              <a:rPr lang="en-US" altLang="en-US" sz="1400"/>
              <a:pPr>
                <a:spcBef>
                  <a:spcPct val="0"/>
                </a:spcBef>
                <a:buClrTx/>
                <a:buSzTx/>
                <a:buFontTx/>
                <a:buNone/>
              </a:pPr>
              <a:t>28</a:t>
            </a:fld>
            <a:endParaRPr lang="en-US" altLang="en-US" sz="1400"/>
          </a:p>
        </p:txBody>
      </p:sp>
      <p:sp>
        <p:nvSpPr>
          <p:cNvPr id="30725" name="Rectangle 4"/>
          <p:cNvSpPr>
            <a:spLocks noChangeArrowheads="1"/>
          </p:cNvSpPr>
          <p:nvPr/>
        </p:nvSpPr>
        <p:spPr bwMode="auto">
          <a:xfrm>
            <a:off x="228600" y="3276600"/>
            <a:ext cx="8763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sz="1600" b="1">
                <a:solidFill>
                  <a:schemeClr val="tx2"/>
                </a:solidFill>
                <a:latin typeface="Courier New" pitchFamily="49" charset="0"/>
              </a:rPr>
              <a:t>public class Test {</a:t>
            </a:r>
          </a:p>
          <a:p>
            <a:pPr>
              <a:buFont typeface="Monotype Sorts" pitchFamily="2" charset="2"/>
              <a:buNone/>
            </a:pPr>
            <a:r>
              <a:rPr lang="en-US" altLang="en-US" sz="1600" b="1">
                <a:solidFill>
                  <a:schemeClr val="tx2"/>
                </a:solidFill>
                <a:latin typeface="Courier New" pitchFamily="49" charset="0"/>
              </a:rPr>
              <a:t>  public static void main(String[] args) {</a:t>
            </a:r>
          </a:p>
          <a:p>
            <a:pPr>
              <a:buFont typeface="Monotype Sorts" pitchFamily="2" charset="2"/>
              <a:buNone/>
            </a:pPr>
            <a:r>
              <a:rPr lang="en-US" altLang="en-US" sz="1600" b="1">
                <a:solidFill>
                  <a:schemeClr val="tx2"/>
                </a:solidFill>
                <a:latin typeface="Courier New" pitchFamily="49" charset="0"/>
              </a:rPr>
              <a:t>    Student student = new Student();</a:t>
            </a:r>
          </a:p>
          <a:p>
            <a:pPr>
              <a:buFont typeface="Monotype Sorts" pitchFamily="2" charset="2"/>
              <a:buNone/>
            </a:pPr>
            <a:r>
              <a:rPr lang="en-US" altLang="en-US" sz="1600" b="1">
                <a:solidFill>
                  <a:schemeClr val="tx2"/>
                </a:solidFill>
                <a:latin typeface="Courier New" pitchFamily="49" charset="0"/>
              </a:rPr>
              <a:t>    System.out.println("name? " + student.name); </a:t>
            </a:r>
          </a:p>
          <a:p>
            <a:pPr>
              <a:buFont typeface="Monotype Sorts" pitchFamily="2" charset="2"/>
              <a:buNone/>
            </a:pPr>
            <a:r>
              <a:rPr lang="en-US" altLang="en-US" sz="1600" b="1">
                <a:solidFill>
                  <a:schemeClr val="tx2"/>
                </a:solidFill>
                <a:latin typeface="Courier New" pitchFamily="49" charset="0"/>
              </a:rPr>
              <a:t>    System.out.println("age? " + student.age); </a:t>
            </a:r>
          </a:p>
          <a:p>
            <a:pPr>
              <a:buFont typeface="Monotype Sorts" pitchFamily="2" charset="2"/>
              <a:buNone/>
            </a:pPr>
            <a:r>
              <a:rPr lang="en-US" altLang="en-US" sz="1600" b="1">
                <a:solidFill>
                  <a:schemeClr val="tx2"/>
                </a:solidFill>
                <a:latin typeface="Courier New" pitchFamily="49" charset="0"/>
              </a:rPr>
              <a:t>    System.out.println("isScienceMajor? " + student.isScienceMajor); </a:t>
            </a:r>
          </a:p>
          <a:p>
            <a:pPr>
              <a:buFont typeface="Monotype Sorts" pitchFamily="2" charset="2"/>
              <a:buNone/>
            </a:pPr>
            <a:r>
              <a:rPr lang="en-US" altLang="en-US" sz="1600" b="1">
                <a:solidFill>
                  <a:schemeClr val="tx2"/>
                </a:solidFill>
                <a:latin typeface="Courier New" pitchFamily="49" charset="0"/>
              </a:rPr>
              <a:t>    System.out.println("gender? " + student.gender); </a:t>
            </a:r>
          </a:p>
          <a:p>
            <a:pPr>
              <a:buFont typeface="Monotype Sorts" pitchFamily="2" charset="2"/>
              <a:buNone/>
            </a:pPr>
            <a:r>
              <a:rPr lang="en-US" altLang="en-US" sz="1600" b="1">
                <a:solidFill>
                  <a:schemeClr val="tx2"/>
                </a:solidFill>
                <a:latin typeface="Courier New" pitchFamily="49" charset="0"/>
              </a:rPr>
              <a:t>  }</a:t>
            </a:r>
          </a:p>
          <a:p>
            <a:pPr>
              <a:buFont typeface="Monotype Sorts" pitchFamily="2" charset="2"/>
              <a:buNone/>
            </a:pPr>
            <a:r>
              <a:rPr lang="en-US" altLang="en-US" sz="1600" b="1">
                <a:solidFill>
                  <a:schemeClr val="tx2"/>
                </a:solidFill>
                <a:latin typeface="Courier New"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685800" y="228600"/>
            <a:ext cx="7772400" cy="666750"/>
          </a:xfrm>
          <a:solidFill>
            <a:srgbClr val="FFFF00"/>
          </a:solidFill>
        </p:spPr>
        <p:txBody>
          <a:bodyPr>
            <a:normAutofit fontScale="90000"/>
          </a:bodyPr>
          <a:lstStyle/>
          <a:p>
            <a:r>
              <a:rPr lang="en-US" altLang="en-US" dirty="0"/>
              <a:t>Example</a:t>
            </a:r>
          </a:p>
        </p:txBody>
      </p:sp>
      <p:sp>
        <p:nvSpPr>
          <p:cNvPr id="31748" name="Rectangle 3"/>
          <p:cNvSpPr>
            <a:spLocks noGrp="1" noChangeArrowheads="1"/>
          </p:cNvSpPr>
          <p:nvPr>
            <p:ph idx="1"/>
          </p:nvPr>
        </p:nvSpPr>
        <p:spPr>
          <a:xfrm>
            <a:off x="381000" y="2438400"/>
            <a:ext cx="8610600" cy="2667000"/>
          </a:xfrm>
        </p:spPr>
        <p:txBody>
          <a:bodyPr/>
          <a:lstStyle/>
          <a:p>
            <a:pPr marL="0" indent="0">
              <a:lnSpc>
                <a:spcPct val="90000"/>
              </a:lnSpc>
              <a:buFont typeface="Monotype Sorts" pitchFamily="2" charset="2"/>
              <a:buNone/>
            </a:pPr>
            <a:r>
              <a:rPr lang="en-US" altLang="en-US" sz="1800" b="1">
                <a:solidFill>
                  <a:schemeClr val="tx2"/>
                </a:solidFill>
                <a:latin typeface="Courier New" pitchFamily="49" charset="0"/>
                <a:cs typeface="Courier New" pitchFamily="49" charset="0"/>
              </a:rPr>
              <a:t>public class Test {</a:t>
            </a:r>
            <a:endParaRPr lang="en-US" altLang="en-US" sz="1800" b="1">
              <a:solidFill>
                <a:schemeClr val="tx2"/>
              </a:solidFill>
              <a:latin typeface="Courier"/>
              <a:cs typeface="Times New Roman" pitchFamily="18" charset="0"/>
            </a:endParaRPr>
          </a:p>
          <a:p>
            <a:pPr marL="0" indent="0">
              <a:lnSpc>
                <a:spcPct val="90000"/>
              </a:lnSpc>
              <a:buFont typeface="Monotype Sorts" pitchFamily="2" charset="2"/>
              <a:buNone/>
            </a:pPr>
            <a:r>
              <a:rPr lang="en-US" altLang="en-US" sz="1800" b="1">
                <a:solidFill>
                  <a:schemeClr val="tx2"/>
                </a:solidFill>
                <a:latin typeface="Courier New" pitchFamily="49" charset="0"/>
                <a:cs typeface="Courier New" pitchFamily="49" charset="0"/>
              </a:rPr>
              <a:t>  public static void main(String[] args) {</a:t>
            </a:r>
            <a:endParaRPr lang="en-US" altLang="en-US" sz="1800" b="1">
              <a:solidFill>
                <a:schemeClr val="tx2"/>
              </a:solidFill>
              <a:latin typeface="Courier"/>
              <a:cs typeface="Times New Roman" pitchFamily="18" charset="0"/>
            </a:endParaRPr>
          </a:p>
          <a:p>
            <a:pPr marL="0" indent="0">
              <a:lnSpc>
                <a:spcPct val="90000"/>
              </a:lnSpc>
              <a:buFont typeface="Monotype Sorts" pitchFamily="2" charset="2"/>
              <a:buNone/>
            </a:pPr>
            <a:r>
              <a:rPr lang="en-US" altLang="en-US" sz="1800" b="1">
                <a:solidFill>
                  <a:schemeClr val="tx2"/>
                </a:solidFill>
                <a:latin typeface="Courier New" pitchFamily="49" charset="0"/>
                <a:cs typeface="Courier New" pitchFamily="49" charset="0"/>
              </a:rPr>
              <a:t>    int x; // x has no default value</a:t>
            </a:r>
            <a:endParaRPr lang="en-US" altLang="en-US" sz="1800" b="1">
              <a:solidFill>
                <a:schemeClr val="tx2"/>
              </a:solidFill>
              <a:latin typeface="Courier"/>
              <a:cs typeface="Times New Roman" pitchFamily="18" charset="0"/>
            </a:endParaRPr>
          </a:p>
          <a:p>
            <a:pPr marL="0" indent="0">
              <a:lnSpc>
                <a:spcPct val="90000"/>
              </a:lnSpc>
              <a:buFont typeface="Monotype Sorts" pitchFamily="2" charset="2"/>
              <a:buNone/>
            </a:pPr>
            <a:r>
              <a:rPr lang="en-US" altLang="en-US" sz="1800" b="1">
                <a:solidFill>
                  <a:schemeClr val="tx2"/>
                </a:solidFill>
                <a:latin typeface="Courier New" pitchFamily="49" charset="0"/>
                <a:cs typeface="Courier New" pitchFamily="49" charset="0"/>
              </a:rPr>
              <a:t>    String y; // y has no default value</a:t>
            </a:r>
            <a:endParaRPr lang="en-US" altLang="en-US" sz="1800" b="1">
              <a:solidFill>
                <a:schemeClr val="tx2"/>
              </a:solidFill>
              <a:latin typeface="Courier"/>
              <a:cs typeface="Times New Roman" pitchFamily="18" charset="0"/>
            </a:endParaRPr>
          </a:p>
          <a:p>
            <a:pPr marL="0" indent="0">
              <a:lnSpc>
                <a:spcPct val="90000"/>
              </a:lnSpc>
              <a:buFont typeface="Monotype Sorts" pitchFamily="2" charset="2"/>
              <a:buNone/>
            </a:pPr>
            <a:r>
              <a:rPr lang="en-US" altLang="en-US" sz="1800" b="1">
                <a:solidFill>
                  <a:schemeClr val="tx2"/>
                </a:solidFill>
                <a:latin typeface="Courier New" pitchFamily="49" charset="0"/>
                <a:cs typeface="Courier New" pitchFamily="49" charset="0"/>
              </a:rPr>
              <a:t>    System.out.println("x is " + x); </a:t>
            </a:r>
            <a:endParaRPr lang="en-US" altLang="en-US" sz="1800" b="1">
              <a:solidFill>
                <a:schemeClr val="tx2"/>
              </a:solidFill>
              <a:latin typeface="Courier"/>
              <a:cs typeface="Times New Roman" pitchFamily="18" charset="0"/>
            </a:endParaRPr>
          </a:p>
          <a:p>
            <a:pPr marL="0" indent="0">
              <a:lnSpc>
                <a:spcPct val="90000"/>
              </a:lnSpc>
              <a:buFont typeface="Monotype Sorts" pitchFamily="2" charset="2"/>
              <a:buNone/>
            </a:pPr>
            <a:r>
              <a:rPr lang="en-US" altLang="en-US" sz="1800" b="1">
                <a:solidFill>
                  <a:schemeClr val="tx2"/>
                </a:solidFill>
                <a:latin typeface="Courier New" pitchFamily="49" charset="0"/>
                <a:cs typeface="Courier New" pitchFamily="49" charset="0"/>
              </a:rPr>
              <a:t>    System.out.println("y is " + y); </a:t>
            </a:r>
            <a:endParaRPr lang="en-US" altLang="en-US" sz="1800" b="1">
              <a:solidFill>
                <a:schemeClr val="tx2"/>
              </a:solidFill>
              <a:latin typeface="Courier"/>
              <a:cs typeface="Times New Roman" pitchFamily="18" charset="0"/>
            </a:endParaRPr>
          </a:p>
          <a:p>
            <a:pPr marL="0" indent="0">
              <a:lnSpc>
                <a:spcPct val="90000"/>
              </a:lnSpc>
              <a:buFont typeface="Monotype Sorts" pitchFamily="2" charset="2"/>
              <a:buNone/>
            </a:pPr>
            <a:r>
              <a:rPr lang="en-US" altLang="en-US" sz="1800" b="1">
                <a:solidFill>
                  <a:schemeClr val="tx2"/>
                </a:solidFill>
                <a:latin typeface="Courier New" pitchFamily="49" charset="0"/>
                <a:cs typeface="Courier New" pitchFamily="49" charset="0"/>
              </a:rPr>
              <a:t>  }</a:t>
            </a:r>
            <a:endParaRPr lang="en-US" altLang="en-US" sz="1800" b="1">
              <a:solidFill>
                <a:schemeClr val="tx2"/>
              </a:solidFill>
              <a:latin typeface="Courier"/>
              <a:cs typeface="Times New Roman" pitchFamily="18" charset="0"/>
            </a:endParaRPr>
          </a:p>
          <a:p>
            <a:pPr marL="0" indent="0">
              <a:lnSpc>
                <a:spcPct val="90000"/>
              </a:lnSpc>
              <a:buFont typeface="Monotype Sorts" pitchFamily="2" charset="2"/>
              <a:buNone/>
            </a:pPr>
            <a:r>
              <a:rPr lang="en-US" altLang="en-US" sz="1800" b="1">
                <a:solidFill>
                  <a:schemeClr val="tx2"/>
                </a:solidFill>
                <a:latin typeface="Courier New" pitchFamily="49" charset="0"/>
                <a:cs typeface="Courier New" pitchFamily="49" charset="0"/>
              </a:rPr>
              <a:t>}</a:t>
            </a:r>
          </a:p>
        </p:txBody>
      </p:sp>
      <p:sp>
        <p:nvSpPr>
          <p:cNvPr id="3174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895FC68-9C84-491B-8E1F-4DBB13C74B53}" type="slidenum">
              <a:rPr lang="en-US" altLang="en-US" sz="1400"/>
              <a:pPr>
                <a:spcBef>
                  <a:spcPct val="0"/>
                </a:spcBef>
                <a:buClrTx/>
                <a:buSzTx/>
                <a:buFontTx/>
                <a:buNone/>
              </a:pPr>
              <a:t>29</a:t>
            </a:fld>
            <a:endParaRPr lang="en-US" altLang="en-US" sz="1400"/>
          </a:p>
        </p:txBody>
      </p:sp>
      <p:sp>
        <p:nvSpPr>
          <p:cNvPr id="31749" name="Line 4"/>
          <p:cNvSpPr>
            <a:spLocks noChangeShapeType="1"/>
          </p:cNvSpPr>
          <p:nvPr/>
        </p:nvSpPr>
        <p:spPr bwMode="auto">
          <a:xfrm flipH="1">
            <a:off x="2819400" y="3886200"/>
            <a:ext cx="2133600" cy="16764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1750" name="Line 5"/>
          <p:cNvSpPr>
            <a:spLocks noChangeShapeType="1"/>
          </p:cNvSpPr>
          <p:nvPr/>
        </p:nvSpPr>
        <p:spPr bwMode="auto">
          <a:xfrm flipH="1">
            <a:off x="3048000" y="4267200"/>
            <a:ext cx="1905000" cy="12954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1751" name="Text Box 6"/>
          <p:cNvSpPr txBox="1">
            <a:spLocks noChangeArrowheads="1"/>
          </p:cNvSpPr>
          <p:nvPr/>
        </p:nvSpPr>
        <p:spPr bwMode="auto">
          <a:xfrm>
            <a:off x="2438400" y="56388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800"/>
              <a:t>Compile error: variable not initialized</a:t>
            </a:r>
          </a:p>
        </p:txBody>
      </p:sp>
      <p:sp>
        <p:nvSpPr>
          <p:cNvPr id="31752" name="Rectangle 7"/>
          <p:cNvSpPr>
            <a:spLocks noChangeArrowheads="1"/>
          </p:cNvSpPr>
          <p:nvPr/>
        </p:nvSpPr>
        <p:spPr bwMode="auto">
          <a:xfrm>
            <a:off x="381000" y="1219200"/>
            <a:ext cx="8610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80000"/>
              </a:lnSpc>
              <a:buFont typeface="Monotype Sorts" pitchFamily="2" charset="2"/>
              <a:buNone/>
            </a:pPr>
            <a:r>
              <a:rPr lang="en-US" altLang="en-US">
                <a:cs typeface="Times New Roman" pitchFamily="18" charset="0"/>
              </a:rPr>
              <a:t>Java assigns no default value to a local variable inside a method.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0" y="152400"/>
            <a:ext cx="9144000" cy="457200"/>
          </a:xfrm>
        </p:spPr>
        <p:txBody>
          <a:bodyPr>
            <a:normAutofit fontScale="90000"/>
          </a:bodyPr>
          <a:lstStyle/>
          <a:p>
            <a:r>
              <a:rPr lang="en-US" altLang="en-US" sz="4000"/>
              <a:t>Objectives</a:t>
            </a:r>
          </a:p>
        </p:txBody>
      </p:sp>
      <p:sp>
        <p:nvSpPr>
          <p:cNvPr id="5124" name="Rectangle 3"/>
          <p:cNvSpPr>
            <a:spLocks noGrp="1" noChangeArrowheads="1"/>
          </p:cNvSpPr>
          <p:nvPr>
            <p:ph idx="1"/>
          </p:nvPr>
        </p:nvSpPr>
        <p:spPr>
          <a:xfrm>
            <a:off x="117475" y="779463"/>
            <a:ext cx="8874125" cy="5735637"/>
          </a:xfrm>
        </p:spPr>
        <p:txBody>
          <a:bodyPr/>
          <a:lstStyle/>
          <a:p>
            <a:pPr>
              <a:buFont typeface="Wingdings" pitchFamily="2" charset="2"/>
              <a:buChar char="q"/>
            </a:pPr>
            <a:r>
              <a:rPr lang="en-US" altLang="en-US" sz="1600" dirty="0"/>
              <a:t>To describe objects and classes, and use classes to model objects (§9.2).</a:t>
            </a:r>
          </a:p>
          <a:p>
            <a:pPr>
              <a:buFont typeface="Wingdings" pitchFamily="2" charset="2"/>
              <a:buChar char="q"/>
            </a:pPr>
            <a:r>
              <a:rPr lang="en-US" altLang="en-US" sz="1600" dirty="0"/>
              <a:t>To use UML graphical notation to describe classes and objects (§9.2).</a:t>
            </a:r>
          </a:p>
          <a:p>
            <a:pPr>
              <a:buFont typeface="Wingdings" pitchFamily="2" charset="2"/>
              <a:buChar char="q"/>
            </a:pPr>
            <a:r>
              <a:rPr lang="en-US" altLang="en-US" sz="1600" dirty="0"/>
              <a:t>To demonstrate how to define classes and create objects (§9.3).</a:t>
            </a:r>
          </a:p>
          <a:p>
            <a:pPr>
              <a:buFont typeface="Wingdings" pitchFamily="2" charset="2"/>
              <a:buChar char="q"/>
            </a:pPr>
            <a:r>
              <a:rPr lang="en-US" altLang="en-US" sz="1600" dirty="0"/>
              <a:t>To create objects using constructors (§9.4).</a:t>
            </a:r>
          </a:p>
          <a:p>
            <a:pPr>
              <a:buFont typeface="Wingdings" pitchFamily="2" charset="2"/>
              <a:buChar char="q"/>
            </a:pPr>
            <a:r>
              <a:rPr lang="en-US" altLang="en-US" sz="1600" dirty="0"/>
              <a:t>To access objects via object reference variables (§9.5).</a:t>
            </a:r>
          </a:p>
          <a:p>
            <a:pPr>
              <a:buFont typeface="Wingdings" pitchFamily="2" charset="2"/>
              <a:buChar char="q"/>
            </a:pPr>
            <a:r>
              <a:rPr lang="en-US" altLang="en-US" sz="1600" dirty="0"/>
              <a:t>To define a reference variable using a reference type (§9.5.1).</a:t>
            </a:r>
          </a:p>
          <a:p>
            <a:pPr>
              <a:buFont typeface="Wingdings" pitchFamily="2" charset="2"/>
              <a:buChar char="q"/>
            </a:pPr>
            <a:r>
              <a:rPr lang="en-US" altLang="en-US" sz="1600" dirty="0"/>
              <a:t>To access an object’s data and methods using the object member access operator (</a:t>
            </a:r>
            <a:r>
              <a:rPr lang="en-US" altLang="en-US" sz="1600" b="1" dirty="0"/>
              <a:t>.</a:t>
            </a:r>
            <a:r>
              <a:rPr lang="en-US" altLang="en-US" sz="1600" dirty="0"/>
              <a:t>) (§9.5.2).</a:t>
            </a:r>
          </a:p>
          <a:p>
            <a:pPr>
              <a:buFont typeface="Wingdings" pitchFamily="2" charset="2"/>
              <a:buChar char="q"/>
            </a:pPr>
            <a:r>
              <a:rPr lang="en-US" altLang="en-US" sz="1600" dirty="0"/>
              <a:t>To define data fields of reference types and assign default values for an object’s data fields (§9.5.3).</a:t>
            </a:r>
          </a:p>
          <a:p>
            <a:pPr>
              <a:buFont typeface="Wingdings" pitchFamily="2" charset="2"/>
              <a:buChar char="q"/>
            </a:pPr>
            <a:r>
              <a:rPr lang="en-US" altLang="en-US" sz="1600" dirty="0"/>
              <a:t>To distinguish between object reference variables and primitive data type variables (§9.5.4).</a:t>
            </a:r>
          </a:p>
          <a:p>
            <a:pPr>
              <a:buFont typeface="Wingdings" pitchFamily="2" charset="2"/>
              <a:buChar char="q"/>
            </a:pPr>
            <a:r>
              <a:rPr lang="en-US" altLang="en-US" sz="1600" dirty="0"/>
              <a:t>To use the Java library classes </a:t>
            </a:r>
            <a:r>
              <a:rPr lang="en-US" altLang="en-US" sz="1600" b="1" dirty="0"/>
              <a:t>Date</a:t>
            </a:r>
            <a:r>
              <a:rPr lang="en-US" altLang="en-US" sz="1600" dirty="0"/>
              <a:t>, </a:t>
            </a:r>
            <a:r>
              <a:rPr lang="en-US" altLang="en-US" sz="1600" b="1" dirty="0"/>
              <a:t>Random</a:t>
            </a:r>
            <a:r>
              <a:rPr lang="en-US" altLang="en-US" sz="1600" dirty="0"/>
              <a:t>, and </a:t>
            </a:r>
            <a:r>
              <a:rPr lang="en-US" altLang="en-US" sz="1600" b="1" dirty="0"/>
              <a:t>Point2D</a:t>
            </a:r>
            <a:r>
              <a:rPr lang="en-US" altLang="en-US" sz="1600" dirty="0"/>
              <a:t> (§9.6).</a:t>
            </a:r>
          </a:p>
          <a:p>
            <a:pPr>
              <a:buFont typeface="Wingdings" pitchFamily="2" charset="2"/>
              <a:buChar char="q"/>
            </a:pPr>
            <a:r>
              <a:rPr lang="en-US" altLang="en-US" sz="1600" dirty="0"/>
              <a:t>To distinguish between instance and static variables and methods (§9.7).</a:t>
            </a:r>
          </a:p>
          <a:p>
            <a:pPr>
              <a:buFont typeface="Wingdings" pitchFamily="2" charset="2"/>
              <a:buChar char="q"/>
            </a:pPr>
            <a:r>
              <a:rPr lang="en-US" altLang="en-US" sz="1600" dirty="0"/>
              <a:t>To define private data fields with appropriate </a:t>
            </a:r>
            <a:r>
              <a:rPr lang="en-US" altLang="en-US" sz="1600" b="1" dirty="0"/>
              <a:t>get</a:t>
            </a:r>
            <a:r>
              <a:rPr lang="en-US" altLang="en-US" sz="1600" dirty="0"/>
              <a:t> and </a:t>
            </a:r>
            <a:r>
              <a:rPr lang="en-US" altLang="en-US" sz="1600" b="1" dirty="0"/>
              <a:t>set</a:t>
            </a:r>
            <a:r>
              <a:rPr lang="en-US" altLang="en-US" sz="1600" dirty="0"/>
              <a:t> methods (§9.8).</a:t>
            </a:r>
          </a:p>
          <a:p>
            <a:pPr>
              <a:buFont typeface="Wingdings" pitchFamily="2" charset="2"/>
              <a:buChar char="q"/>
            </a:pPr>
            <a:r>
              <a:rPr lang="en-US" altLang="en-US" sz="1600" dirty="0"/>
              <a:t>To encapsulate data fields to make classes easy to maintain (§9.9).</a:t>
            </a:r>
          </a:p>
          <a:p>
            <a:pPr>
              <a:buFont typeface="Wingdings" pitchFamily="2" charset="2"/>
              <a:buChar char="q"/>
            </a:pPr>
            <a:r>
              <a:rPr lang="en-US" altLang="en-US" sz="1600" dirty="0"/>
              <a:t>To develop methods with object arguments and differentiate between primitive-type arguments and object-type arguments (§9.10).</a:t>
            </a:r>
          </a:p>
          <a:p>
            <a:pPr>
              <a:buFont typeface="Wingdings" pitchFamily="2" charset="2"/>
              <a:buChar char="q"/>
            </a:pPr>
            <a:r>
              <a:rPr lang="en-US" altLang="en-US" sz="1600" dirty="0"/>
              <a:t>To store and process objects in arrays (§9.11).</a:t>
            </a:r>
          </a:p>
          <a:p>
            <a:pPr>
              <a:buFont typeface="Wingdings" pitchFamily="2" charset="2"/>
              <a:buChar char="q"/>
            </a:pPr>
            <a:r>
              <a:rPr lang="en-US" altLang="en-US" sz="1600" dirty="0"/>
              <a:t>To create immutable objects from immutable classes to protect the contents of objects (§9.12).</a:t>
            </a:r>
          </a:p>
          <a:p>
            <a:pPr>
              <a:buFont typeface="Wingdings" pitchFamily="2" charset="2"/>
              <a:buChar char="q"/>
            </a:pPr>
            <a:r>
              <a:rPr lang="en-US" altLang="en-US" sz="1600" dirty="0"/>
              <a:t>To determine the scope of variables in the context of a class (§9.13).</a:t>
            </a:r>
          </a:p>
          <a:p>
            <a:pPr>
              <a:buFont typeface="Wingdings" pitchFamily="2" charset="2"/>
              <a:buChar char="q"/>
            </a:pPr>
            <a:r>
              <a:rPr lang="en-US" altLang="en-US" sz="1600" dirty="0"/>
              <a:t>To use the keyword </a:t>
            </a:r>
            <a:r>
              <a:rPr lang="en-US" altLang="en-US" sz="1600" b="1" dirty="0"/>
              <a:t>this</a:t>
            </a:r>
            <a:r>
              <a:rPr lang="en-US" altLang="en-US" sz="1600" dirty="0"/>
              <a:t> to refer to the calling object itself (§9.14).</a:t>
            </a:r>
          </a:p>
        </p:txBody>
      </p:sp>
      <p:sp>
        <p:nvSpPr>
          <p:cNvPr id="512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F9C9763-2414-480B-91B2-AAE4BC113F0D}" type="slidenum">
              <a:rPr lang="en-US" altLang="en-US" sz="1400"/>
              <a:pPr>
                <a:spcBef>
                  <a:spcPct val="0"/>
                </a:spcBef>
                <a:buClrTx/>
                <a:buSzTx/>
                <a:buFontTx/>
                <a:buNone/>
              </a:pPr>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0" y="381000"/>
            <a:ext cx="9144000" cy="1047750"/>
          </a:xfrm>
          <a:solidFill>
            <a:srgbClr val="FFFF00"/>
          </a:solidFill>
        </p:spPr>
        <p:txBody>
          <a:bodyPr>
            <a:normAutofit fontScale="90000"/>
          </a:bodyPr>
          <a:lstStyle/>
          <a:p>
            <a:r>
              <a:rPr lang="en-US" altLang="en-US" sz="4000" dirty="0"/>
              <a:t>Differences between Variables of </a:t>
            </a:r>
            <a:br>
              <a:rPr lang="en-US" altLang="en-US" sz="4000" dirty="0"/>
            </a:br>
            <a:r>
              <a:rPr lang="en-US" altLang="en-US" sz="4000" dirty="0"/>
              <a:t>Primitive Data Types and Object Types</a:t>
            </a:r>
            <a:br>
              <a:rPr lang="en-US" altLang="en-US" sz="4000" b="1" dirty="0">
                <a:latin typeface="Courier"/>
              </a:rPr>
            </a:br>
            <a:endParaRPr lang="en-US" altLang="en-US" b="1" dirty="0">
              <a:latin typeface="Courier"/>
            </a:endParaRPr>
          </a:p>
        </p:txBody>
      </p:sp>
      <p:sp>
        <p:nvSpPr>
          <p:cNvPr id="3277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9666622-685F-44D2-85FC-92178CB66B16}" type="slidenum">
              <a:rPr lang="en-US" altLang="en-US" sz="1400"/>
              <a:pPr>
                <a:spcBef>
                  <a:spcPct val="0"/>
                </a:spcBef>
                <a:buClrTx/>
                <a:buSzTx/>
                <a:buFontTx/>
                <a:buNone/>
              </a:pPr>
              <a:t>30</a:t>
            </a:fld>
            <a:endParaRPr lang="en-US" altLang="en-US" sz="1400"/>
          </a:p>
        </p:txBody>
      </p:sp>
      <p:sp>
        <p:nvSpPr>
          <p:cNvPr id="32772" name="Rectangle 9"/>
          <p:cNvSpPr>
            <a:spLocks noChangeArrowheads="1"/>
          </p:cNvSpPr>
          <p:nvPr/>
        </p:nvSpPr>
        <p:spPr bwMode="auto">
          <a:xfrm>
            <a:off x="3113088"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2773" name="Rectangle 11"/>
          <p:cNvSpPr>
            <a:spLocks noChangeArrowheads="1"/>
          </p:cNvSpPr>
          <p:nvPr/>
        </p:nvSpPr>
        <p:spPr bwMode="auto">
          <a:xfrm>
            <a:off x="2371725" y="288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32774" name="Object 10"/>
          <p:cNvGraphicFramePr>
            <a:graphicFrameLocks noChangeAspect="1"/>
          </p:cNvGraphicFramePr>
          <p:nvPr/>
        </p:nvGraphicFramePr>
        <p:xfrm>
          <a:off x="304800" y="1752600"/>
          <a:ext cx="8610600" cy="2124075"/>
        </p:xfrm>
        <a:graphic>
          <a:graphicData uri="http://schemas.openxmlformats.org/presentationml/2006/ole">
            <mc:AlternateContent xmlns:mc="http://schemas.openxmlformats.org/markup-compatibility/2006">
              <mc:Choice xmlns:v="urn:schemas-microsoft-com:vml" Requires="v">
                <p:oleObj spid="_x0000_s46082" r:id="rId3" imgW="4401312" imgH="1086612" progId="Word.Picture.8">
                  <p:embed/>
                </p:oleObj>
              </mc:Choice>
              <mc:Fallback>
                <p:oleObj r:id="rId3" imgW="4401312" imgH="1086612" progId="Word.Picture.8">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52600"/>
                        <a:ext cx="8610600" cy="212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85800" y="0"/>
            <a:ext cx="7772400" cy="1428750"/>
          </a:xfrm>
          <a:solidFill>
            <a:srgbClr val="FFFF00"/>
          </a:solidFill>
        </p:spPr>
        <p:txBody>
          <a:bodyPr>
            <a:normAutofit fontScale="90000"/>
          </a:bodyPr>
          <a:lstStyle/>
          <a:p>
            <a:r>
              <a:rPr lang="en-US" altLang="en-US" dirty="0"/>
              <a:t>Copying Variables of Primitive Data Types and Object Types</a:t>
            </a:r>
          </a:p>
        </p:txBody>
      </p:sp>
      <p:sp>
        <p:nvSpPr>
          <p:cNvPr id="3379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1D3CB726-7F43-4735-B84B-16E3FF358FA5}" type="slidenum">
              <a:rPr lang="en-US" altLang="en-US" sz="1400"/>
              <a:pPr>
                <a:spcBef>
                  <a:spcPct val="0"/>
                </a:spcBef>
                <a:buClrTx/>
                <a:buSzTx/>
                <a:buFontTx/>
                <a:buNone/>
              </a:pPr>
              <a:t>31</a:t>
            </a:fld>
            <a:endParaRPr lang="en-US" altLang="en-US" sz="1400"/>
          </a:p>
        </p:txBody>
      </p:sp>
      <p:sp>
        <p:nvSpPr>
          <p:cNvPr id="33796" name="Rectangle 7"/>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3797" name="Rectangle 9"/>
          <p:cNvSpPr>
            <a:spLocks noChangeArrowheads="1"/>
          </p:cNvSpPr>
          <p:nvPr/>
        </p:nvSpPr>
        <p:spPr bwMode="auto">
          <a:xfrm>
            <a:off x="0" y="2830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33798" name="Object 8"/>
          <p:cNvGraphicFramePr>
            <a:graphicFrameLocks noChangeAspect="1"/>
          </p:cNvGraphicFramePr>
          <p:nvPr/>
        </p:nvGraphicFramePr>
        <p:xfrm>
          <a:off x="155575" y="1662113"/>
          <a:ext cx="3763963" cy="2090737"/>
        </p:xfrm>
        <a:graphic>
          <a:graphicData uri="http://schemas.openxmlformats.org/presentationml/2006/ole">
            <mc:AlternateContent xmlns:mc="http://schemas.openxmlformats.org/markup-compatibility/2006">
              <mc:Choice xmlns:v="urn:schemas-microsoft-com:vml" Requires="v">
                <p:oleObj spid="_x0000_s47107" name="Picture" r:id="rId3" imgW="2156460" imgH="1197864" progId="Word.Picture.8">
                  <p:embed/>
                </p:oleObj>
              </mc:Choice>
              <mc:Fallback>
                <p:oleObj name="Picture" r:id="rId3" imgW="2156460" imgH="1197864" progId="Word.Picture.8">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662113"/>
                        <a:ext cx="3763963" cy="209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9" name="Rectangle 11"/>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33800" name="Object 10"/>
          <p:cNvGraphicFramePr>
            <a:graphicFrameLocks noChangeAspect="1"/>
          </p:cNvGraphicFramePr>
          <p:nvPr/>
        </p:nvGraphicFramePr>
        <p:xfrm>
          <a:off x="3689350" y="3621088"/>
          <a:ext cx="5340350" cy="2703512"/>
        </p:xfrm>
        <a:graphic>
          <a:graphicData uri="http://schemas.openxmlformats.org/presentationml/2006/ole">
            <mc:AlternateContent xmlns:mc="http://schemas.openxmlformats.org/markup-compatibility/2006">
              <mc:Choice xmlns:v="urn:schemas-microsoft-com:vml" Requires="v">
                <p:oleObj spid="_x0000_s47108" name="Picture" r:id="rId5" imgW="3438873" imgH="1737664" progId="Word.Picture.8">
                  <p:embed/>
                </p:oleObj>
              </mc:Choice>
              <mc:Fallback>
                <p:oleObj name="Picture" r:id="rId5" imgW="3438873" imgH="1737664" progId="Word.Picture.8">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9350" y="3621088"/>
                        <a:ext cx="5340350" cy="2703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685800" y="0"/>
            <a:ext cx="7772400" cy="1428750"/>
          </a:xfrm>
          <a:solidFill>
            <a:srgbClr val="FFFF00"/>
          </a:solidFill>
        </p:spPr>
        <p:txBody>
          <a:bodyPr/>
          <a:lstStyle/>
          <a:p>
            <a:r>
              <a:rPr lang="en-US" altLang="en-US" dirty="0"/>
              <a:t>Garbage Collection</a:t>
            </a:r>
          </a:p>
        </p:txBody>
      </p:sp>
      <p:sp>
        <p:nvSpPr>
          <p:cNvPr id="34820" name="Rectangle 3"/>
          <p:cNvSpPr>
            <a:spLocks noGrp="1" noChangeArrowheads="1"/>
          </p:cNvSpPr>
          <p:nvPr>
            <p:ph idx="1"/>
          </p:nvPr>
        </p:nvSpPr>
        <p:spPr>
          <a:xfrm>
            <a:off x="269875" y="1371600"/>
            <a:ext cx="8416925" cy="4953000"/>
          </a:xfrm>
        </p:spPr>
        <p:txBody>
          <a:bodyPr/>
          <a:lstStyle/>
          <a:p>
            <a:pPr marL="0" indent="0">
              <a:buFont typeface="Monotype Sorts" pitchFamily="2" charset="2"/>
              <a:buNone/>
            </a:pPr>
            <a:r>
              <a:rPr lang="en-US" altLang="en-US" sz="3600">
                <a:cs typeface="Times New Roman" pitchFamily="18" charset="0"/>
              </a:rPr>
              <a:t>As shown in the previous figure, after the assignment statement c1 = c2, c1 points to the same object referenced by c2. The object previously referenced by c1 is no longer referenced. This object is known as garbage. Garbage is automatically collected by JVM. </a:t>
            </a:r>
          </a:p>
        </p:txBody>
      </p:sp>
      <p:sp>
        <p:nvSpPr>
          <p:cNvPr id="3481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25E76832-92E3-42FF-8F97-EC66C36EF087}" type="slidenum">
              <a:rPr lang="en-US" altLang="en-US" sz="1400"/>
              <a:pPr>
                <a:spcBef>
                  <a:spcPct val="0"/>
                </a:spcBef>
                <a:buClrTx/>
                <a:buSzTx/>
                <a:buFontTx/>
                <a:buNone/>
              </a:pPr>
              <a:t>32</a:t>
            </a:fld>
            <a:endParaRPr lang="en-US" altLang="en-US"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685800" y="0"/>
            <a:ext cx="7772400" cy="1428750"/>
          </a:xfrm>
          <a:solidFill>
            <a:srgbClr val="FFFF00"/>
          </a:solidFill>
        </p:spPr>
        <p:txBody>
          <a:bodyPr/>
          <a:lstStyle/>
          <a:p>
            <a:r>
              <a:rPr lang="en-US" altLang="en-US" dirty="0"/>
              <a:t>Garbage Collection, cont</a:t>
            </a:r>
          </a:p>
        </p:txBody>
      </p:sp>
      <p:sp>
        <p:nvSpPr>
          <p:cNvPr id="35844" name="Rectangle 3"/>
          <p:cNvSpPr>
            <a:spLocks noGrp="1" noChangeArrowheads="1"/>
          </p:cNvSpPr>
          <p:nvPr>
            <p:ph idx="1"/>
          </p:nvPr>
        </p:nvSpPr>
        <p:spPr>
          <a:xfrm>
            <a:off x="155575" y="1371600"/>
            <a:ext cx="8531225" cy="4953000"/>
          </a:xfrm>
        </p:spPr>
        <p:txBody>
          <a:bodyPr/>
          <a:lstStyle/>
          <a:p>
            <a:pPr>
              <a:buFont typeface="Monotype Sorts" pitchFamily="2" charset="2"/>
              <a:buNone/>
            </a:pPr>
            <a:r>
              <a:rPr lang="en-US" altLang="en-US" sz="3600" dirty="0">
                <a:latin typeface="Courier"/>
                <a:cs typeface="Times New Roman" pitchFamily="18" charset="0"/>
              </a:rPr>
              <a:t> </a:t>
            </a:r>
            <a:r>
              <a:rPr lang="en-US" altLang="en-US" sz="3600" dirty="0">
                <a:cs typeface="Times New Roman" pitchFamily="18" charset="0"/>
              </a:rPr>
              <a:t>TIP: If you know that an object is no longer needed, you can explicitly assign null to a reference variable for the object. The JVM will automatically collect the space if the object is not referenced by any variable</a:t>
            </a:r>
            <a:r>
              <a:rPr lang="en-US" altLang="en-US" sz="3600" dirty="0">
                <a:latin typeface="Courier"/>
                <a:cs typeface="Times New Roman" pitchFamily="18" charset="0"/>
              </a:rPr>
              <a:t>. </a:t>
            </a:r>
          </a:p>
        </p:txBody>
      </p:sp>
      <p:sp>
        <p:nvSpPr>
          <p:cNvPr id="3584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DB5F7BD-4F2A-43C2-8704-EDA7D57D2DCD}" type="slidenum">
              <a:rPr lang="en-US" altLang="en-US" sz="1400"/>
              <a:pPr>
                <a:spcBef>
                  <a:spcPct val="0"/>
                </a:spcBef>
                <a:buClrTx/>
                <a:buSzTx/>
                <a:buFontTx/>
                <a:buNone/>
              </a:pPr>
              <a:t>33</a:t>
            </a:fld>
            <a:endParaRPr lang="en-US" alt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57200" y="304800"/>
            <a:ext cx="8686800" cy="533400"/>
          </a:xfrm>
        </p:spPr>
        <p:txBody>
          <a:bodyPr>
            <a:normAutofit fontScale="90000"/>
          </a:bodyPr>
          <a:lstStyle/>
          <a:p>
            <a:r>
              <a:rPr lang="en-US" altLang="en-US"/>
              <a:t>The Date Class</a:t>
            </a:r>
            <a:endParaRPr lang="en-US" altLang="en-US">
              <a:solidFill>
                <a:schemeClr val="tx1"/>
              </a:solidFill>
              <a:latin typeface="Book Antiqua" pitchFamily="18" charset="0"/>
              <a:hlinkClick r:id="rId3" action="ppaction://program"/>
            </a:endParaRPr>
          </a:p>
        </p:txBody>
      </p:sp>
      <p:sp>
        <p:nvSpPr>
          <p:cNvPr id="36868" name="Rectangle 3"/>
          <p:cNvSpPr>
            <a:spLocks noGrp="1" noChangeArrowheads="1"/>
          </p:cNvSpPr>
          <p:nvPr>
            <p:ph idx="1"/>
          </p:nvPr>
        </p:nvSpPr>
        <p:spPr>
          <a:xfrm>
            <a:off x="152400" y="1066800"/>
            <a:ext cx="8991600" cy="1747838"/>
          </a:xfrm>
        </p:spPr>
        <p:txBody>
          <a:bodyPr>
            <a:normAutofit fontScale="92500"/>
          </a:bodyPr>
          <a:lstStyle/>
          <a:p>
            <a:pPr marL="0" indent="0">
              <a:lnSpc>
                <a:spcPct val="90000"/>
              </a:lnSpc>
              <a:buFont typeface="Monotype Sorts" pitchFamily="2" charset="2"/>
              <a:buNone/>
              <a:tabLst>
                <a:tab pos="0" algn="l"/>
              </a:tabLst>
            </a:pPr>
            <a:r>
              <a:rPr lang="en-US" altLang="en-US" sz="2800">
                <a:cs typeface="Times New Roman" pitchFamily="18" charset="0"/>
              </a:rPr>
              <a:t>Java provides a system-independent encapsulation of date and time in the </a:t>
            </a:r>
            <a:r>
              <a:rPr lang="en-US" altLang="en-US" sz="2800" u="sng">
                <a:cs typeface="Times New Roman" pitchFamily="18" charset="0"/>
              </a:rPr>
              <a:t>java.util.Date</a:t>
            </a:r>
            <a:r>
              <a:rPr lang="en-US" altLang="en-US" sz="2800">
                <a:cs typeface="Times New Roman" pitchFamily="18" charset="0"/>
              </a:rPr>
              <a:t> class. You can use the </a:t>
            </a:r>
            <a:r>
              <a:rPr lang="en-US" altLang="en-US" sz="2800" u="sng">
                <a:cs typeface="Times New Roman" pitchFamily="18" charset="0"/>
              </a:rPr>
              <a:t>Date</a:t>
            </a:r>
            <a:r>
              <a:rPr lang="en-US" altLang="en-US" sz="2800">
                <a:cs typeface="Times New Roman" pitchFamily="18" charset="0"/>
              </a:rPr>
              <a:t> class to create an instance for the current date and time and use its </a:t>
            </a:r>
            <a:r>
              <a:rPr lang="en-US" altLang="en-US" sz="2800" u="sng">
                <a:cs typeface="Times New Roman" pitchFamily="18" charset="0"/>
              </a:rPr>
              <a:t>toString</a:t>
            </a:r>
            <a:r>
              <a:rPr lang="en-US" altLang="en-US" sz="2800">
                <a:cs typeface="Times New Roman" pitchFamily="18" charset="0"/>
              </a:rPr>
              <a:t> method to return the date and time as a string. </a:t>
            </a:r>
            <a:endParaRPr lang="en-US" altLang="en-US" sz="2800">
              <a:latin typeface="Courier New" pitchFamily="49" charset="0"/>
              <a:cs typeface="Times New Roman" pitchFamily="18" charset="0"/>
            </a:endParaRPr>
          </a:p>
        </p:txBody>
      </p:sp>
      <p:sp>
        <p:nvSpPr>
          <p:cNvPr id="3686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6C03E16-8D17-4ED1-8138-BD0694E2D660}" type="slidenum">
              <a:rPr lang="en-US" altLang="en-US" sz="1400"/>
              <a:pPr>
                <a:spcBef>
                  <a:spcPct val="0"/>
                </a:spcBef>
                <a:buClrTx/>
                <a:buSzTx/>
                <a:buFontTx/>
                <a:buNone/>
              </a:pPr>
              <a:t>34</a:t>
            </a:fld>
            <a:endParaRPr lang="en-US" altLang="en-US" sz="1400"/>
          </a:p>
        </p:txBody>
      </p:sp>
      <p:sp>
        <p:nvSpPr>
          <p:cNvPr id="36869" name="Rectangle 5"/>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36870" name="Object 4"/>
          <p:cNvGraphicFramePr>
            <a:graphicFrameLocks noChangeAspect="1"/>
          </p:cNvGraphicFramePr>
          <p:nvPr/>
        </p:nvGraphicFramePr>
        <p:xfrm>
          <a:off x="77788" y="2968625"/>
          <a:ext cx="9066212" cy="2473325"/>
        </p:xfrm>
        <a:graphic>
          <a:graphicData uri="http://schemas.openxmlformats.org/presentationml/2006/ole">
            <mc:AlternateContent xmlns:mc="http://schemas.openxmlformats.org/markup-compatibility/2006">
              <mc:Choice xmlns:v="urn:schemas-microsoft-com:vml" Requires="v">
                <p:oleObj spid="_x0000_s50178" name="Picture" r:id="rId4" imgW="4953000" imgH="1350264" progId="Word.Picture.8">
                  <p:embed/>
                </p:oleObj>
              </mc:Choice>
              <mc:Fallback>
                <p:oleObj name="Picture" r:id="rId4" imgW="4953000" imgH="1350264" progId="Word.Picture.8">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8" y="2968625"/>
                        <a:ext cx="9066212" cy="2473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457200" y="304800"/>
            <a:ext cx="8686800" cy="533400"/>
          </a:xfrm>
        </p:spPr>
        <p:txBody>
          <a:bodyPr>
            <a:normAutofit fontScale="90000"/>
          </a:bodyPr>
          <a:lstStyle/>
          <a:p>
            <a:r>
              <a:rPr lang="en-US" altLang="en-US"/>
              <a:t>The Date Class Example</a:t>
            </a:r>
            <a:endParaRPr lang="en-US" altLang="en-US">
              <a:solidFill>
                <a:schemeClr val="tx1"/>
              </a:solidFill>
              <a:latin typeface="Book Antiqua" pitchFamily="18" charset="0"/>
              <a:hlinkClick r:id="rId2" action="ppaction://program"/>
            </a:endParaRPr>
          </a:p>
        </p:txBody>
      </p:sp>
      <p:sp>
        <p:nvSpPr>
          <p:cNvPr id="37892" name="Rectangle 3"/>
          <p:cNvSpPr>
            <a:spLocks noGrp="1" noChangeArrowheads="1"/>
          </p:cNvSpPr>
          <p:nvPr>
            <p:ph idx="1"/>
          </p:nvPr>
        </p:nvSpPr>
        <p:spPr>
          <a:xfrm>
            <a:off x="152400" y="1066800"/>
            <a:ext cx="8991600" cy="5181600"/>
          </a:xfrm>
        </p:spPr>
        <p:txBody>
          <a:bodyPr/>
          <a:lstStyle/>
          <a:p>
            <a:pPr marL="0" indent="0">
              <a:buFont typeface="Monotype Sorts" pitchFamily="2" charset="2"/>
              <a:buNone/>
              <a:tabLst>
                <a:tab pos="0" algn="l"/>
              </a:tabLst>
            </a:pPr>
            <a:r>
              <a:rPr lang="en-US" altLang="en-US">
                <a:cs typeface="Times New Roman" pitchFamily="18" charset="0"/>
              </a:rPr>
              <a:t>For example, the following code</a:t>
            </a:r>
            <a:r>
              <a:rPr lang="en-US" altLang="en-US">
                <a:latin typeface="Courier"/>
                <a:cs typeface="Times New Roman" pitchFamily="18" charset="0"/>
              </a:rPr>
              <a:t> </a:t>
            </a:r>
          </a:p>
          <a:p>
            <a:pPr marL="0" indent="0">
              <a:buFont typeface="Monotype Sorts" pitchFamily="2" charset="2"/>
              <a:buNone/>
              <a:tabLst>
                <a:tab pos="0" algn="l"/>
              </a:tabLst>
            </a:pPr>
            <a:r>
              <a:rPr lang="en-US" altLang="en-US">
                <a:latin typeface="Courier"/>
                <a:cs typeface="Times New Roman" pitchFamily="18" charset="0"/>
              </a:rPr>
              <a:t> </a:t>
            </a:r>
          </a:p>
          <a:p>
            <a:pPr marL="979488" lvl="1">
              <a:buFontTx/>
              <a:buNone/>
              <a:tabLst>
                <a:tab pos="0" algn="l"/>
              </a:tabLst>
            </a:pPr>
            <a:r>
              <a:rPr lang="en-US" altLang="en-US" sz="2400">
                <a:latin typeface="Courier New" pitchFamily="49" charset="0"/>
                <a:cs typeface="Times New Roman" pitchFamily="18" charset="0"/>
              </a:rPr>
              <a:t>java.util.Date date = new java.util.Date();</a:t>
            </a:r>
          </a:p>
          <a:p>
            <a:pPr marL="979488" lvl="1">
              <a:buFontTx/>
              <a:buNone/>
              <a:tabLst>
                <a:tab pos="0" algn="l"/>
              </a:tabLst>
            </a:pPr>
            <a:r>
              <a:rPr lang="en-US" altLang="en-US" sz="2400">
                <a:latin typeface="Courier New" pitchFamily="49" charset="0"/>
                <a:cs typeface="Times New Roman" pitchFamily="18" charset="0"/>
              </a:rPr>
              <a:t>System.out.println(date.toString());</a:t>
            </a:r>
          </a:p>
          <a:p>
            <a:pPr marL="0" indent="0">
              <a:buFont typeface="Monotype Sorts" pitchFamily="2" charset="2"/>
              <a:buNone/>
              <a:tabLst>
                <a:tab pos="0" algn="l"/>
              </a:tabLst>
            </a:pPr>
            <a:endParaRPr lang="en-US" altLang="en-US" sz="2800">
              <a:latin typeface="Courier"/>
              <a:cs typeface="Times New Roman" pitchFamily="18" charset="0"/>
            </a:endParaRPr>
          </a:p>
          <a:p>
            <a:pPr marL="0" indent="0">
              <a:buFont typeface="Monotype Sorts" pitchFamily="2" charset="2"/>
              <a:buNone/>
              <a:tabLst>
                <a:tab pos="0" algn="l"/>
              </a:tabLst>
            </a:pPr>
            <a:r>
              <a:rPr lang="en-US" altLang="en-US">
                <a:cs typeface="Times New Roman" pitchFamily="18" charset="0"/>
              </a:rPr>
              <a:t>displays a string like</a:t>
            </a:r>
            <a:r>
              <a:rPr lang="en-US" altLang="en-US">
                <a:latin typeface="Courier"/>
                <a:cs typeface="Times New Roman" pitchFamily="18" charset="0"/>
              </a:rPr>
              <a:t> </a:t>
            </a:r>
            <a:r>
              <a:rPr lang="en-US" altLang="en-US" u="sng">
                <a:latin typeface="Courier New" pitchFamily="49" charset="0"/>
                <a:cs typeface="Times New Roman" pitchFamily="18" charset="0"/>
              </a:rPr>
              <a:t>Sun Mar 09 13:50:19 EST 2003</a:t>
            </a:r>
            <a:r>
              <a:rPr lang="en-US" altLang="en-US">
                <a:latin typeface="Courier New" pitchFamily="49" charset="0"/>
                <a:cs typeface="Times New Roman" pitchFamily="18" charset="0"/>
              </a:rPr>
              <a:t>.</a:t>
            </a:r>
          </a:p>
        </p:txBody>
      </p:sp>
      <p:sp>
        <p:nvSpPr>
          <p:cNvPr id="3789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B462E2FD-AB1F-48DB-AD03-068160C925C4}" type="slidenum">
              <a:rPr lang="en-US" altLang="en-US" sz="1400"/>
              <a:pPr>
                <a:spcBef>
                  <a:spcPct val="0"/>
                </a:spcBef>
                <a:buClrTx/>
                <a:buSzTx/>
                <a:buFontTx/>
                <a:buNone/>
              </a:pPr>
              <a:t>35</a:t>
            </a:fld>
            <a:endParaRPr lang="en-US"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57200" y="304800"/>
            <a:ext cx="8686800" cy="533400"/>
          </a:xfrm>
        </p:spPr>
        <p:txBody>
          <a:bodyPr>
            <a:normAutofit fontScale="90000"/>
          </a:bodyPr>
          <a:lstStyle/>
          <a:p>
            <a:r>
              <a:rPr lang="en-US" altLang="en-US"/>
              <a:t>The Random Class</a:t>
            </a:r>
            <a:endParaRPr lang="en-US" altLang="en-US">
              <a:solidFill>
                <a:schemeClr val="tx1"/>
              </a:solidFill>
              <a:latin typeface="Book Antiqua" pitchFamily="18" charset="0"/>
              <a:hlinkClick r:id="rId3" action="ppaction://program"/>
            </a:endParaRPr>
          </a:p>
        </p:txBody>
      </p:sp>
      <p:sp>
        <p:nvSpPr>
          <p:cNvPr id="38916" name="Rectangle 3"/>
          <p:cNvSpPr>
            <a:spLocks noGrp="1" noChangeArrowheads="1"/>
          </p:cNvSpPr>
          <p:nvPr>
            <p:ph idx="1"/>
          </p:nvPr>
        </p:nvSpPr>
        <p:spPr>
          <a:xfrm>
            <a:off x="152400" y="1066800"/>
            <a:ext cx="8991600" cy="1747838"/>
          </a:xfrm>
        </p:spPr>
        <p:txBody>
          <a:bodyPr/>
          <a:lstStyle/>
          <a:p>
            <a:pPr marL="0" indent="0">
              <a:lnSpc>
                <a:spcPct val="90000"/>
              </a:lnSpc>
              <a:buFont typeface="Monotype Sorts" pitchFamily="2" charset="2"/>
              <a:buNone/>
              <a:tabLst>
                <a:tab pos="0" algn="l"/>
              </a:tabLst>
            </a:pPr>
            <a:r>
              <a:rPr lang="en-US" altLang="en-US" sz="2800"/>
              <a:t>You have used </a:t>
            </a:r>
            <a:r>
              <a:rPr lang="en-US" altLang="en-US" sz="2800" u="sng"/>
              <a:t>Math.random()</a:t>
            </a:r>
            <a:r>
              <a:rPr lang="en-US" altLang="en-US" sz="2800"/>
              <a:t> to obtain a random double value between 0.0 and 1.0 (excluding 1.0). A more useful random number generator is provided in the </a:t>
            </a:r>
            <a:r>
              <a:rPr lang="en-US" altLang="en-US" sz="2800" u="sng"/>
              <a:t>java.util.Random</a:t>
            </a:r>
            <a:r>
              <a:rPr lang="en-US" altLang="en-US" sz="2800"/>
              <a:t> class. </a:t>
            </a:r>
          </a:p>
        </p:txBody>
      </p:sp>
      <p:sp>
        <p:nvSpPr>
          <p:cNvPr id="3891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A5F4816B-8265-4C61-B7B6-E621150210B2}" type="slidenum">
              <a:rPr lang="en-US" altLang="en-US" sz="1400"/>
              <a:pPr>
                <a:spcBef>
                  <a:spcPct val="0"/>
                </a:spcBef>
                <a:buClrTx/>
                <a:buSzTx/>
                <a:buFontTx/>
                <a:buNone/>
              </a:pPr>
              <a:t>36</a:t>
            </a:fld>
            <a:endParaRPr lang="en-US" altLang="en-US" sz="1400"/>
          </a:p>
        </p:txBody>
      </p:sp>
      <p:sp>
        <p:nvSpPr>
          <p:cNvPr id="38917" name="Rectangle 4"/>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8918" name="Rectangle 7"/>
          <p:cNvSpPr>
            <a:spLocks noChangeArrowheads="1"/>
          </p:cNvSpPr>
          <p:nvPr/>
        </p:nvSpPr>
        <p:spPr bwMode="auto">
          <a:xfrm>
            <a:off x="0" y="2644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38919" name="Object 6"/>
          <p:cNvGraphicFramePr>
            <a:graphicFrameLocks noChangeAspect="1"/>
          </p:cNvGraphicFramePr>
          <p:nvPr/>
        </p:nvGraphicFramePr>
        <p:xfrm>
          <a:off x="309563" y="2814638"/>
          <a:ext cx="8564562" cy="3360737"/>
        </p:xfrm>
        <a:graphic>
          <a:graphicData uri="http://schemas.openxmlformats.org/presentationml/2006/ole">
            <mc:AlternateContent xmlns:mc="http://schemas.openxmlformats.org/markup-compatibility/2006">
              <mc:Choice xmlns:v="urn:schemas-microsoft-com:vml" Requires="v">
                <p:oleObj spid="_x0000_s52226" name="Picture" r:id="rId4" imgW="4006596" imgH="1571244" progId="Word.Picture.8">
                  <p:embed/>
                </p:oleObj>
              </mc:Choice>
              <mc:Fallback>
                <p:oleObj name="Picture" r:id="rId4" imgW="4006596" imgH="1571244" progId="Word.Picture.8">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2814638"/>
                        <a:ext cx="8564562" cy="336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457200" y="304800"/>
            <a:ext cx="8686800" cy="533400"/>
          </a:xfrm>
        </p:spPr>
        <p:txBody>
          <a:bodyPr>
            <a:normAutofit fontScale="90000"/>
          </a:bodyPr>
          <a:lstStyle/>
          <a:p>
            <a:r>
              <a:rPr lang="en-US" altLang="en-US"/>
              <a:t>The Random Class Example</a:t>
            </a:r>
            <a:endParaRPr lang="en-US" altLang="en-US">
              <a:solidFill>
                <a:schemeClr val="tx1"/>
              </a:solidFill>
              <a:latin typeface="Book Antiqua" pitchFamily="18" charset="0"/>
              <a:hlinkClick r:id="rId2" action="ppaction://program"/>
            </a:endParaRPr>
          </a:p>
        </p:txBody>
      </p:sp>
      <p:sp>
        <p:nvSpPr>
          <p:cNvPr id="39940" name="Rectangle 3"/>
          <p:cNvSpPr>
            <a:spLocks noGrp="1" noChangeArrowheads="1"/>
          </p:cNvSpPr>
          <p:nvPr>
            <p:ph idx="1"/>
          </p:nvPr>
        </p:nvSpPr>
        <p:spPr>
          <a:xfrm>
            <a:off x="152400" y="1066800"/>
            <a:ext cx="8991600" cy="1133475"/>
          </a:xfrm>
        </p:spPr>
        <p:txBody>
          <a:bodyPr>
            <a:normAutofit fontScale="92500" lnSpcReduction="10000"/>
          </a:bodyPr>
          <a:lstStyle/>
          <a:p>
            <a:pPr marL="0" indent="0">
              <a:lnSpc>
                <a:spcPct val="90000"/>
              </a:lnSpc>
              <a:buFont typeface="Monotype Sorts" pitchFamily="2" charset="2"/>
              <a:buNone/>
              <a:tabLst>
                <a:tab pos="0" algn="l"/>
              </a:tabLst>
            </a:pPr>
            <a:r>
              <a:rPr lang="en-US" altLang="en-US" sz="2800"/>
              <a:t>If two </a:t>
            </a:r>
            <a:r>
              <a:rPr lang="en-US" altLang="en-US" sz="2800" u="sng"/>
              <a:t>Random</a:t>
            </a:r>
            <a:r>
              <a:rPr lang="en-US" altLang="en-US" sz="2800"/>
              <a:t> objects have the same seed, they will generate identical sequences of numbers. For example, the following code creates two </a:t>
            </a:r>
            <a:r>
              <a:rPr lang="en-US" altLang="en-US" sz="2800" u="sng"/>
              <a:t>Random</a:t>
            </a:r>
            <a:r>
              <a:rPr lang="en-US" altLang="en-US" sz="2800"/>
              <a:t> objects with the same seed 3. </a:t>
            </a:r>
          </a:p>
        </p:txBody>
      </p:sp>
      <p:sp>
        <p:nvSpPr>
          <p:cNvPr id="3993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39E61022-61A1-4CBC-9262-1375638079F9}" type="slidenum">
              <a:rPr lang="en-US" altLang="en-US" sz="1400"/>
              <a:pPr>
                <a:spcBef>
                  <a:spcPct val="0"/>
                </a:spcBef>
                <a:buClrTx/>
                <a:buSzTx/>
                <a:buFontTx/>
                <a:buNone/>
              </a:pPr>
              <a:t>37</a:t>
            </a:fld>
            <a:endParaRPr lang="en-US" altLang="en-US" sz="1400"/>
          </a:p>
        </p:txBody>
      </p:sp>
      <p:sp>
        <p:nvSpPr>
          <p:cNvPr id="39941" name="Rectangle 4"/>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9942" name="Rectangle 5"/>
          <p:cNvSpPr>
            <a:spLocks noChangeArrowheads="1"/>
          </p:cNvSpPr>
          <p:nvPr/>
        </p:nvSpPr>
        <p:spPr bwMode="auto">
          <a:xfrm>
            <a:off x="0" y="2644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9943" name="Rectangle 7"/>
          <p:cNvSpPr>
            <a:spLocks noChangeArrowheads="1"/>
          </p:cNvSpPr>
          <p:nvPr/>
        </p:nvSpPr>
        <p:spPr bwMode="auto">
          <a:xfrm>
            <a:off x="152400" y="2392363"/>
            <a:ext cx="7069138" cy="27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tabLst>
                <a:tab pos="0" algn="l"/>
              </a:tabLst>
              <a:defRPr sz="3200">
                <a:solidFill>
                  <a:schemeClr val="tx1"/>
                </a:solidFill>
                <a:latin typeface="Times New Roman" pitchFamily="18" charset="0"/>
              </a:defRPr>
            </a:lvl1pPr>
            <a:lvl2pPr marL="742950" indent="-285750">
              <a:spcBef>
                <a:spcPct val="20000"/>
              </a:spcBef>
              <a:buClr>
                <a:schemeClr val="tx1"/>
              </a:buClr>
              <a:buChar char="–"/>
              <a:tabLst>
                <a:tab pos="0" algn="l"/>
              </a:tabLst>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tabLst>
                <a:tab pos="0" algn="l"/>
              </a:tabLst>
              <a:defRPr sz="2400">
                <a:solidFill>
                  <a:schemeClr val="tx1"/>
                </a:solidFill>
                <a:latin typeface="Times New Roman" pitchFamily="18" charset="0"/>
              </a:defRPr>
            </a:lvl3pPr>
            <a:lvl4pPr marL="1600200" indent="-228600">
              <a:spcBef>
                <a:spcPct val="20000"/>
              </a:spcBef>
              <a:buClr>
                <a:schemeClr val="tx1"/>
              </a:buClr>
              <a:buChar char="–"/>
              <a:tabLst>
                <a:tab pos="0" algn="l"/>
              </a:tabLst>
              <a:defRPr sz="2000">
                <a:solidFill>
                  <a:schemeClr val="tx1"/>
                </a:solidFill>
                <a:latin typeface="Times New Roman" pitchFamily="18" charset="0"/>
              </a:defRPr>
            </a:lvl4pPr>
            <a:lvl5pPr marL="2057400" indent="-228600">
              <a:spcBef>
                <a:spcPct val="20000"/>
              </a:spcBef>
              <a:buClr>
                <a:schemeClr val="tx2"/>
              </a:buClr>
              <a:buChar char="•"/>
              <a:tabLst>
                <a:tab pos="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tabLst>
                <a:tab pos="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tabLst>
                <a:tab pos="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tabLst>
                <a:tab pos="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tabLst>
                <a:tab pos="0" algn="l"/>
              </a:tabLst>
              <a:defRPr sz="2000">
                <a:solidFill>
                  <a:schemeClr val="tx1"/>
                </a:solidFill>
                <a:latin typeface="Times New Roman" pitchFamily="18" charset="0"/>
              </a:defRPr>
            </a:lvl9pPr>
          </a:lstStyle>
          <a:p>
            <a:pPr>
              <a:buFont typeface="Monotype Sorts" pitchFamily="2" charset="2"/>
              <a:buNone/>
            </a:pPr>
            <a:r>
              <a:rPr lang="en-US" altLang="en-US" sz="1800" b="1">
                <a:latin typeface="Courier New" pitchFamily="49" charset="0"/>
              </a:rPr>
              <a:t>Random random1 = new Random(3);</a:t>
            </a:r>
          </a:p>
          <a:p>
            <a:pPr>
              <a:buFont typeface="Monotype Sorts" pitchFamily="2" charset="2"/>
              <a:buNone/>
            </a:pPr>
            <a:r>
              <a:rPr lang="en-US" altLang="en-US" sz="1800" b="1">
                <a:latin typeface="Courier New" pitchFamily="49" charset="0"/>
              </a:rPr>
              <a:t>System.out.print("From random1: ");</a:t>
            </a:r>
          </a:p>
          <a:p>
            <a:pPr>
              <a:buFont typeface="Monotype Sorts" pitchFamily="2" charset="2"/>
              <a:buNone/>
            </a:pPr>
            <a:r>
              <a:rPr lang="en-US" altLang="en-US" sz="1800" b="1">
                <a:latin typeface="Courier New" pitchFamily="49" charset="0"/>
              </a:rPr>
              <a:t>for (int i = 0; i &lt; 10; i++)</a:t>
            </a:r>
          </a:p>
          <a:p>
            <a:pPr>
              <a:buFont typeface="Monotype Sorts" pitchFamily="2" charset="2"/>
              <a:buNone/>
            </a:pPr>
            <a:r>
              <a:rPr lang="en-US" altLang="en-US" sz="1800" b="1">
                <a:latin typeface="Courier New" pitchFamily="49" charset="0"/>
              </a:rPr>
              <a:t>  System.out.print(random1.nextInt(1000) + " ");</a:t>
            </a:r>
          </a:p>
          <a:p>
            <a:pPr>
              <a:buFont typeface="Monotype Sorts" pitchFamily="2" charset="2"/>
              <a:buNone/>
            </a:pPr>
            <a:r>
              <a:rPr lang="en-US" altLang="en-US" sz="1800" b="1">
                <a:latin typeface="Courier New" pitchFamily="49" charset="0"/>
              </a:rPr>
              <a:t>Random random2 = new Random(3);</a:t>
            </a:r>
          </a:p>
          <a:p>
            <a:pPr>
              <a:buFont typeface="Monotype Sorts" pitchFamily="2" charset="2"/>
              <a:buNone/>
            </a:pPr>
            <a:r>
              <a:rPr lang="en-US" altLang="en-US" sz="1800" b="1">
                <a:latin typeface="Courier New" pitchFamily="49" charset="0"/>
              </a:rPr>
              <a:t>System.out.print("\nFrom random2: ");</a:t>
            </a:r>
          </a:p>
          <a:p>
            <a:pPr>
              <a:buFont typeface="Monotype Sorts" pitchFamily="2" charset="2"/>
              <a:buNone/>
            </a:pPr>
            <a:r>
              <a:rPr lang="en-US" altLang="en-US" sz="1800" b="1">
                <a:latin typeface="Courier New" pitchFamily="49" charset="0"/>
              </a:rPr>
              <a:t>for (int i = 0; i &lt; 10; i++)</a:t>
            </a:r>
          </a:p>
          <a:p>
            <a:pPr>
              <a:buFont typeface="Monotype Sorts" pitchFamily="2" charset="2"/>
              <a:buNone/>
            </a:pPr>
            <a:r>
              <a:rPr lang="en-US" altLang="en-US" sz="1800" b="1">
                <a:latin typeface="Courier New" pitchFamily="49" charset="0"/>
              </a:rPr>
              <a:t>  System.out.print(random2.nextInt(1000) + " ");</a:t>
            </a:r>
          </a:p>
        </p:txBody>
      </p:sp>
      <p:sp>
        <p:nvSpPr>
          <p:cNvPr id="39944" name="Rectangle 8"/>
          <p:cNvSpPr>
            <a:spLocks noChangeArrowheads="1"/>
          </p:cNvSpPr>
          <p:nvPr/>
        </p:nvSpPr>
        <p:spPr bwMode="auto">
          <a:xfrm>
            <a:off x="1806575" y="5387975"/>
            <a:ext cx="7069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tabLst>
                <a:tab pos="0" algn="l"/>
              </a:tabLst>
              <a:defRPr sz="3200">
                <a:solidFill>
                  <a:schemeClr val="tx1"/>
                </a:solidFill>
                <a:latin typeface="Times New Roman" pitchFamily="18" charset="0"/>
              </a:defRPr>
            </a:lvl1pPr>
            <a:lvl2pPr marL="742950" indent="-285750">
              <a:spcBef>
                <a:spcPct val="20000"/>
              </a:spcBef>
              <a:buClr>
                <a:schemeClr val="tx1"/>
              </a:buClr>
              <a:buChar char="–"/>
              <a:tabLst>
                <a:tab pos="0" algn="l"/>
              </a:tabLst>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tabLst>
                <a:tab pos="0" algn="l"/>
              </a:tabLst>
              <a:defRPr sz="2400">
                <a:solidFill>
                  <a:schemeClr val="tx1"/>
                </a:solidFill>
                <a:latin typeface="Times New Roman" pitchFamily="18" charset="0"/>
              </a:defRPr>
            </a:lvl3pPr>
            <a:lvl4pPr marL="1600200" indent="-228600">
              <a:spcBef>
                <a:spcPct val="20000"/>
              </a:spcBef>
              <a:buClr>
                <a:schemeClr val="tx1"/>
              </a:buClr>
              <a:buChar char="–"/>
              <a:tabLst>
                <a:tab pos="0" algn="l"/>
              </a:tabLst>
              <a:defRPr sz="2000">
                <a:solidFill>
                  <a:schemeClr val="tx1"/>
                </a:solidFill>
                <a:latin typeface="Times New Roman" pitchFamily="18" charset="0"/>
              </a:defRPr>
            </a:lvl4pPr>
            <a:lvl5pPr marL="2057400" indent="-228600">
              <a:spcBef>
                <a:spcPct val="20000"/>
              </a:spcBef>
              <a:buClr>
                <a:schemeClr val="tx2"/>
              </a:buClr>
              <a:buChar char="•"/>
              <a:tabLst>
                <a:tab pos="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tabLst>
                <a:tab pos="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tabLst>
                <a:tab pos="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tabLst>
                <a:tab pos="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tabLst>
                <a:tab pos="0" algn="l"/>
              </a:tabLst>
              <a:defRPr sz="2000">
                <a:solidFill>
                  <a:schemeClr val="tx1"/>
                </a:solidFill>
                <a:latin typeface="Times New Roman" pitchFamily="18" charset="0"/>
              </a:defRPr>
            </a:lvl9pPr>
          </a:lstStyle>
          <a:p>
            <a:pPr>
              <a:buFont typeface="Monotype Sorts" pitchFamily="2" charset="2"/>
              <a:buNone/>
            </a:pPr>
            <a:r>
              <a:rPr lang="en-US" altLang="en-US" sz="2000">
                <a:solidFill>
                  <a:schemeClr val="tx2"/>
                </a:solidFill>
              </a:rPr>
              <a:t>From random1: 734 660 210 581 128 202 549 564 459 961 </a:t>
            </a:r>
          </a:p>
          <a:p>
            <a:pPr>
              <a:buFont typeface="Monotype Sorts" pitchFamily="2" charset="2"/>
              <a:buNone/>
            </a:pPr>
            <a:r>
              <a:rPr lang="en-US" altLang="en-US" sz="2000">
                <a:solidFill>
                  <a:schemeClr val="tx2"/>
                </a:solidFill>
              </a:rPr>
              <a:t>From random2: 734 660 210 581 128 202 549 564 459 961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57200" y="304800"/>
            <a:ext cx="8686800" cy="533400"/>
          </a:xfrm>
        </p:spPr>
        <p:txBody>
          <a:bodyPr>
            <a:normAutofit fontScale="90000"/>
          </a:bodyPr>
          <a:lstStyle/>
          <a:p>
            <a:r>
              <a:rPr lang="en-US" altLang="en-US"/>
              <a:t>The </a:t>
            </a:r>
            <a:r>
              <a:rPr lang="en-US" altLang="en-US" b="1"/>
              <a:t>Point2D</a:t>
            </a:r>
            <a:r>
              <a:rPr lang="en-US" altLang="en-US"/>
              <a:t> Class</a:t>
            </a:r>
            <a:endParaRPr lang="en-US" altLang="en-US">
              <a:solidFill>
                <a:schemeClr val="tx1"/>
              </a:solidFill>
              <a:latin typeface="Book Antiqua" pitchFamily="18" charset="0"/>
              <a:hlinkClick r:id="rId2" action="ppaction://program"/>
            </a:endParaRPr>
          </a:p>
        </p:txBody>
      </p:sp>
      <p:sp>
        <p:nvSpPr>
          <p:cNvPr id="40964" name="Rectangle 3"/>
          <p:cNvSpPr>
            <a:spLocks noGrp="1" noChangeArrowheads="1"/>
          </p:cNvSpPr>
          <p:nvPr>
            <p:ph idx="1"/>
          </p:nvPr>
        </p:nvSpPr>
        <p:spPr>
          <a:xfrm>
            <a:off x="152400" y="1066800"/>
            <a:ext cx="8991600" cy="1439863"/>
          </a:xfrm>
        </p:spPr>
        <p:txBody>
          <a:bodyPr/>
          <a:lstStyle/>
          <a:p>
            <a:pPr marL="0" indent="0">
              <a:lnSpc>
                <a:spcPct val="90000"/>
              </a:lnSpc>
              <a:buFont typeface="Monotype Sorts" pitchFamily="2" charset="2"/>
              <a:buNone/>
              <a:tabLst>
                <a:tab pos="0" algn="l"/>
              </a:tabLst>
            </a:pPr>
            <a:r>
              <a:rPr lang="en-US" altLang="en-US" sz="2800"/>
              <a:t>Java API has a conveninent </a:t>
            </a:r>
            <a:r>
              <a:rPr lang="en-US" altLang="en-US" sz="2800" b="1"/>
              <a:t>Point2D</a:t>
            </a:r>
            <a:r>
              <a:rPr lang="en-US" altLang="en-US" sz="2800"/>
              <a:t> class in the </a:t>
            </a:r>
            <a:r>
              <a:rPr lang="en-US" altLang="en-US" sz="2800" b="1"/>
              <a:t>javafx.geometry</a:t>
            </a:r>
            <a:r>
              <a:rPr lang="en-US" altLang="en-US" sz="2800"/>
              <a:t> package for representing a point in a two-dimensional plane. </a:t>
            </a:r>
          </a:p>
        </p:txBody>
      </p:sp>
      <p:sp>
        <p:nvSpPr>
          <p:cNvPr id="4096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97B741DB-E60F-4D0B-90CB-455D18D125C0}" type="slidenum">
              <a:rPr lang="en-US" altLang="en-US" sz="1400"/>
              <a:pPr>
                <a:spcBef>
                  <a:spcPct val="0"/>
                </a:spcBef>
                <a:buClrTx/>
                <a:buSzTx/>
                <a:buFontTx/>
                <a:buNone/>
              </a:pPr>
              <a:t>38</a:t>
            </a:fld>
            <a:endParaRPr lang="en-US" altLang="en-US" sz="1400"/>
          </a:p>
        </p:txBody>
      </p:sp>
      <p:sp>
        <p:nvSpPr>
          <p:cNvPr id="40965" name="Rectangle 4"/>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0966" name="Rectangle 5"/>
          <p:cNvSpPr>
            <a:spLocks noChangeArrowheads="1"/>
          </p:cNvSpPr>
          <p:nvPr/>
        </p:nvSpPr>
        <p:spPr bwMode="auto">
          <a:xfrm>
            <a:off x="0" y="2644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tr-TR" altLang="tr-TR"/>
          </a:p>
        </p:txBody>
      </p:sp>
      <p:sp>
        <p:nvSpPr>
          <p:cNvPr id="11" name="AutoShape 10">
            <a:hlinkClick r:id="" action="ppaction://noaction" highlightClick="1"/>
          </p:cNvPr>
          <p:cNvSpPr>
            <a:spLocks noChangeArrowheads="1"/>
          </p:cNvSpPr>
          <p:nvPr/>
        </p:nvSpPr>
        <p:spPr bwMode="auto">
          <a:xfrm>
            <a:off x="5110163" y="5737225"/>
            <a:ext cx="1997075" cy="51435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3" action="ppaction://program"/>
              </a:rPr>
              <a:t>Point2D</a:t>
            </a:r>
            <a:endParaRPr lang="en-US" altLang="tr-TR">
              <a:solidFill>
                <a:schemeClr val="accent1"/>
              </a:solidFill>
            </a:endParaRPr>
          </a:p>
        </p:txBody>
      </p:sp>
      <p:sp>
        <p:nvSpPr>
          <p:cNvPr id="40969" name="AutoShape 12">
            <a:hlinkClick r:id="rId4" action="ppaction://program" highlightClick="1"/>
          </p:cNvPr>
          <p:cNvSpPr>
            <a:spLocks noChangeArrowheads="1"/>
          </p:cNvSpPr>
          <p:nvPr/>
        </p:nvSpPr>
        <p:spPr bwMode="auto">
          <a:xfrm>
            <a:off x="7299325" y="5737225"/>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40970" name="AutoShape 14">
            <a:hlinkClick r:id="rId5" highlightClick="1"/>
          </p:cNvPr>
          <p:cNvSpPr>
            <a:spLocks noChangeArrowheads="1"/>
          </p:cNvSpPr>
          <p:nvPr/>
        </p:nvSpPr>
        <p:spPr bwMode="auto">
          <a:xfrm>
            <a:off x="4495800" y="57515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40971"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2075"/>
            <a:ext cx="9144000" cy="195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685800" y="457200"/>
            <a:ext cx="7772400" cy="1219200"/>
          </a:xfrm>
          <a:solidFill>
            <a:srgbClr val="FFFF00"/>
          </a:solidFill>
        </p:spPr>
        <p:txBody>
          <a:bodyPr>
            <a:normAutofit fontScale="90000"/>
          </a:bodyPr>
          <a:lstStyle/>
          <a:p>
            <a:r>
              <a:rPr lang="en-US" altLang="en-US" dirty="0"/>
              <a:t>Instance </a:t>
            </a:r>
            <a:br>
              <a:rPr lang="en-US" altLang="en-US" dirty="0"/>
            </a:br>
            <a:r>
              <a:rPr lang="en-US" altLang="en-US" dirty="0"/>
              <a:t> Variables, and Methods </a:t>
            </a:r>
            <a:br>
              <a:rPr lang="en-US" altLang="en-US" dirty="0"/>
            </a:br>
            <a:endParaRPr lang="en-US" altLang="en-US" dirty="0"/>
          </a:p>
        </p:txBody>
      </p:sp>
      <p:sp>
        <p:nvSpPr>
          <p:cNvPr id="4198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2AAEA8A4-9AB3-4EB8-8DE7-A1AFC9820A8F}" type="slidenum">
              <a:rPr lang="en-US" altLang="en-US" sz="1400"/>
              <a:pPr>
                <a:spcBef>
                  <a:spcPct val="0"/>
                </a:spcBef>
                <a:buClrTx/>
                <a:buSzTx/>
                <a:buFontTx/>
                <a:buNone/>
              </a:pPr>
              <a:t>39</a:t>
            </a:fld>
            <a:endParaRPr lang="en-US" altLang="en-US" sz="1400"/>
          </a:p>
        </p:txBody>
      </p:sp>
      <p:sp>
        <p:nvSpPr>
          <p:cNvPr id="41988" name="Rectangle 8"/>
          <p:cNvSpPr>
            <a:spLocks noChangeArrowheads="1"/>
          </p:cNvSpPr>
          <p:nvPr/>
        </p:nvSpPr>
        <p:spPr bwMode="auto">
          <a:xfrm>
            <a:off x="685800" y="1828800"/>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3000"/>
              <a:t>Instance variables belong to a specific instance.</a:t>
            </a:r>
            <a:br>
              <a:rPr lang="en-US" altLang="en-US" sz="3000"/>
            </a:br>
            <a:br>
              <a:rPr lang="en-US" altLang="en-US" sz="3000"/>
            </a:br>
            <a:r>
              <a:rPr lang="en-US" altLang="en-US" sz="3000"/>
              <a:t>Instance methods are invoked by an instance of the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762000" y="152400"/>
            <a:ext cx="7772400" cy="609600"/>
          </a:xfrm>
          <a:solidFill>
            <a:srgbClr val="FFFF00"/>
          </a:solidFill>
        </p:spPr>
        <p:txBody>
          <a:bodyPr>
            <a:normAutofit fontScale="90000"/>
          </a:bodyPr>
          <a:lstStyle/>
          <a:p>
            <a:r>
              <a:rPr lang="en-US" altLang="en-US" dirty="0"/>
              <a:t>OO Programming Concepts</a:t>
            </a:r>
          </a:p>
        </p:txBody>
      </p:sp>
      <p:sp>
        <p:nvSpPr>
          <p:cNvPr id="614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5009C394-E440-49B4-80D5-4C09A9C4BAE3}" type="slidenum">
              <a:rPr lang="en-US" altLang="en-US" sz="1400"/>
              <a:pPr>
                <a:spcBef>
                  <a:spcPct val="0"/>
                </a:spcBef>
                <a:buClrTx/>
                <a:buSzTx/>
                <a:buFontTx/>
                <a:buNone/>
              </a:pPr>
              <a:t>4</a:t>
            </a:fld>
            <a:endParaRPr lang="en-US" altLang="en-US" sz="1400" dirty="0"/>
          </a:p>
        </p:txBody>
      </p:sp>
      <p:sp>
        <p:nvSpPr>
          <p:cNvPr id="6148" name="Rectangle 16"/>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149" name="Text Box 17"/>
          <p:cNvSpPr txBox="1">
            <a:spLocks noChangeArrowheads="1"/>
          </p:cNvSpPr>
          <p:nvPr/>
        </p:nvSpPr>
        <p:spPr bwMode="auto">
          <a:xfrm>
            <a:off x="304800" y="917575"/>
            <a:ext cx="86106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dirty="0">
                <a:cs typeface="Courier New" pitchFamily="49" charset="0"/>
              </a:rPr>
              <a:t>Object-oriented programming (OOP) involves programming using objects. An </a:t>
            </a:r>
            <a:r>
              <a:rPr lang="en-US" altLang="en-US" i="1" dirty="0">
                <a:cs typeface="Courier New" pitchFamily="49" charset="0"/>
              </a:rPr>
              <a:t>object</a:t>
            </a:r>
            <a:r>
              <a:rPr lang="en-US" altLang="en-US" dirty="0">
                <a:cs typeface="Courier New" pitchFamily="49" charset="0"/>
              </a:rPr>
              <a:t> represents an entity in the real world that can be distinctly identified. For example, a student, a desk, a circle, a button, and even a loan can all be viewed as objects. An </a:t>
            </a:r>
            <a:r>
              <a:rPr lang="en-US" altLang="en-US" b="1" dirty="0">
                <a:cs typeface="Courier New" pitchFamily="49" charset="0"/>
              </a:rPr>
              <a:t>object</a:t>
            </a:r>
            <a:r>
              <a:rPr lang="en-US" altLang="en-US" dirty="0">
                <a:cs typeface="Courier New" pitchFamily="49" charset="0"/>
              </a:rPr>
              <a:t> has a unique identity, </a:t>
            </a:r>
            <a:r>
              <a:rPr lang="en-US" altLang="en-US" b="1" dirty="0">
                <a:cs typeface="Courier New" pitchFamily="49" charset="0"/>
              </a:rPr>
              <a:t>state</a:t>
            </a:r>
            <a:r>
              <a:rPr lang="en-US" altLang="en-US" dirty="0">
                <a:cs typeface="Courier New" pitchFamily="49" charset="0"/>
              </a:rPr>
              <a:t>, and </a:t>
            </a:r>
            <a:r>
              <a:rPr lang="en-US" altLang="en-US" b="1" dirty="0">
                <a:cs typeface="Courier New" pitchFamily="49" charset="0"/>
              </a:rPr>
              <a:t>behaviors</a:t>
            </a:r>
            <a:r>
              <a:rPr lang="en-US" altLang="en-US" dirty="0">
                <a:cs typeface="Courier New" pitchFamily="49" charset="0"/>
              </a:rPr>
              <a:t>. </a:t>
            </a:r>
            <a:r>
              <a:rPr lang="en-US" altLang="en-US" b="1" dirty="0">
                <a:cs typeface="Courier New" pitchFamily="49" charset="0"/>
              </a:rPr>
              <a:t>The </a:t>
            </a:r>
            <a:r>
              <a:rPr lang="en-US" altLang="en-US" b="1" i="1" dirty="0">
                <a:cs typeface="Courier New" pitchFamily="49" charset="0"/>
              </a:rPr>
              <a:t>state</a:t>
            </a:r>
            <a:r>
              <a:rPr lang="en-US" altLang="en-US" b="1" dirty="0">
                <a:cs typeface="Courier New" pitchFamily="49" charset="0"/>
              </a:rPr>
              <a:t> of an object </a:t>
            </a:r>
            <a:r>
              <a:rPr lang="en-US" altLang="en-US" dirty="0">
                <a:cs typeface="Courier New" pitchFamily="49" charset="0"/>
              </a:rPr>
              <a:t>consists of a set of </a:t>
            </a:r>
            <a:r>
              <a:rPr lang="en-US" altLang="en-US" i="1" dirty="0">
                <a:cs typeface="Courier New" pitchFamily="49" charset="0"/>
              </a:rPr>
              <a:t>data</a:t>
            </a:r>
            <a:r>
              <a:rPr lang="en-US" altLang="en-US" dirty="0">
                <a:cs typeface="Courier New" pitchFamily="49" charset="0"/>
              </a:rPr>
              <a:t> </a:t>
            </a:r>
            <a:r>
              <a:rPr lang="en-US" altLang="en-US" i="1" dirty="0">
                <a:cs typeface="Courier New" pitchFamily="49" charset="0"/>
              </a:rPr>
              <a:t>fields</a:t>
            </a:r>
            <a:r>
              <a:rPr lang="en-US" altLang="en-US" dirty="0">
                <a:cs typeface="Courier New" pitchFamily="49" charset="0"/>
              </a:rPr>
              <a:t> (also known as </a:t>
            </a:r>
            <a:r>
              <a:rPr lang="en-US" altLang="en-US" i="1" dirty="0">
                <a:cs typeface="Courier New" pitchFamily="49" charset="0"/>
              </a:rPr>
              <a:t>properties</a:t>
            </a:r>
            <a:r>
              <a:rPr lang="en-US" altLang="en-US" dirty="0">
                <a:cs typeface="Courier New" pitchFamily="49" charset="0"/>
              </a:rPr>
              <a:t>) with their current values. </a:t>
            </a:r>
            <a:r>
              <a:rPr lang="en-US" altLang="en-US" b="1" dirty="0">
                <a:cs typeface="Courier New" pitchFamily="49" charset="0"/>
              </a:rPr>
              <a:t>The </a:t>
            </a:r>
            <a:r>
              <a:rPr lang="en-US" altLang="en-US" b="1" i="1" dirty="0">
                <a:cs typeface="Courier New" pitchFamily="49" charset="0"/>
              </a:rPr>
              <a:t>behavior</a:t>
            </a:r>
            <a:r>
              <a:rPr lang="en-US" altLang="en-US" b="1" dirty="0">
                <a:cs typeface="Courier New" pitchFamily="49" charset="0"/>
              </a:rPr>
              <a:t> of an object </a:t>
            </a:r>
            <a:r>
              <a:rPr lang="en-US" altLang="en-US" dirty="0">
                <a:cs typeface="Courier New" pitchFamily="49" charset="0"/>
              </a:rPr>
              <a:t>is defined by a set of methods.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685800" y="0"/>
            <a:ext cx="7772400" cy="1428750"/>
          </a:xfrm>
          <a:solidFill>
            <a:srgbClr val="FFFF00"/>
          </a:solidFill>
        </p:spPr>
        <p:txBody>
          <a:bodyPr>
            <a:normAutofit fontScale="90000"/>
          </a:bodyPr>
          <a:lstStyle/>
          <a:p>
            <a:r>
              <a:rPr lang="en-US" altLang="en-US" dirty="0"/>
              <a:t>Static Variables, Constants, </a:t>
            </a:r>
            <a:br>
              <a:rPr lang="en-US" altLang="en-US" dirty="0"/>
            </a:br>
            <a:r>
              <a:rPr lang="en-US" altLang="en-US" dirty="0"/>
              <a:t>and Methods</a:t>
            </a:r>
            <a:endParaRPr lang="en-US" altLang="en-US" b="1" dirty="0">
              <a:latin typeface="Courier"/>
            </a:endParaRPr>
          </a:p>
        </p:txBody>
      </p:sp>
      <p:sp>
        <p:nvSpPr>
          <p:cNvPr id="4301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2F636CF8-A861-441C-A04E-C7CB559C1147}" type="slidenum">
              <a:rPr lang="en-US" altLang="en-US" sz="1400"/>
              <a:pPr>
                <a:spcBef>
                  <a:spcPct val="0"/>
                </a:spcBef>
                <a:buClrTx/>
                <a:buSzTx/>
                <a:buFontTx/>
                <a:buNone/>
              </a:pPr>
              <a:t>40</a:t>
            </a:fld>
            <a:endParaRPr lang="en-US" altLang="en-US" sz="1400"/>
          </a:p>
        </p:txBody>
      </p:sp>
      <p:sp>
        <p:nvSpPr>
          <p:cNvPr id="43012" name="Text Box 6"/>
          <p:cNvSpPr txBox="1">
            <a:spLocks noChangeArrowheads="1"/>
          </p:cNvSpPr>
          <p:nvPr/>
        </p:nvSpPr>
        <p:spPr bwMode="auto">
          <a:xfrm>
            <a:off x="381000" y="1828800"/>
            <a:ext cx="83820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000"/>
              <a:t>Static variables are shared by all the instances of the class.</a:t>
            </a:r>
            <a:br>
              <a:rPr lang="en-US" altLang="en-US" sz="3000"/>
            </a:br>
            <a:br>
              <a:rPr lang="en-US" altLang="en-US" sz="3000"/>
            </a:br>
            <a:r>
              <a:rPr lang="en-US" altLang="en-US" sz="3000"/>
              <a:t>Static methods are not tied to a specific object. </a:t>
            </a:r>
          </a:p>
          <a:p>
            <a:pPr>
              <a:spcBef>
                <a:spcPct val="50000"/>
              </a:spcBef>
              <a:buClrTx/>
              <a:buSzTx/>
              <a:buFontTx/>
              <a:buNone/>
            </a:pPr>
            <a:r>
              <a:rPr lang="en-US" altLang="en-US" sz="3000"/>
              <a:t>Static constants are final variables shared by all the instances of the class.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685800" y="0"/>
            <a:ext cx="7772400" cy="1428750"/>
          </a:xfrm>
          <a:solidFill>
            <a:srgbClr val="FFFF00"/>
          </a:solidFill>
        </p:spPr>
        <p:txBody>
          <a:bodyPr>
            <a:normAutofit fontScale="90000"/>
          </a:bodyPr>
          <a:lstStyle/>
          <a:p>
            <a:r>
              <a:rPr lang="en-US" altLang="en-US" dirty="0"/>
              <a:t>Static Variables, Constants, </a:t>
            </a:r>
            <a:br>
              <a:rPr lang="en-US" altLang="en-US" dirty="0"/>
            </a:br>
            <a:r>
              <a:rPr lang="en-US" altLang="en-US" dirty="0"/>
              <a:t>and Methods, cont.</a:t>
            </a:r>
            <a:endParaRPr lang="en-US" altLang="en-US" b="1" dirty="0">
              <a:latin typeface="Courier"/>
            </a:endParaRPr>
          </a:p>
        </p:txBody>
      </p:sp>
      <p:sp>
        <p:nvSpPr>
          <p:cNvPr id="4403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A4ED2804-B730-4548-9B14-9FA0BAFCAD4F}" type="slidenum">
              <a:rPr lang="en-US" altLang="en-US" sz="1400"/>
              <a:pPr>
                <a:spcBef>
                  <a:spcPct val="0"/>
                </a:spcBef>
                <a:buClrTx/>
                <a:buSzTx/>
                <a:buFontTx/>
                <a:buNone/>
              </a:pPr>
              <a:t>41</a:t>
            </a:fld>
            <a:endParaRPr lang="en-US" altLang="en-US" sz="1400"/>
          </a:p>
        </p:txBody>
      </p:sp>
      <p:sp>
        <p:nvSpPr>
          <p:cNvPr id="44036" name="Text Box 3"/>
          <p:cNvSpPr txBox="1">
            <a:spLocks noChangeArrowheads="1"/>
          </p:cNvSpPr>
          <p:nvPr/>
        </p:nvSpPr>
        <p:spPr bwMode="auto">
          <a:xfrm>
            <a:off x="381000" y="22098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000"/>
              <a:t>To declare static variables, constants, and methods, use the static modifier.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685800" y="0"/>
            <a:ext cx="7772400" cy="1428750"/>
          </a:xfrm>
          <a:solidFill>
            <a:srgbClr val="FFFF00"/>
          </a:solidFill>
        </p:spPr>
        <p:txBody>
          <a:bodyPr>
            <a:normAutofit fontScale="90000"/>
          </a:bodyPr>
          <a:lstStyle/>
          <a:p>
            <a:r>
              <a:rPr lang="en-US" altLang="en-US" dirty="0"/>
              <a:t>Static Variables, Constants, </a:t>
            </a:r>
            <a:br>
              <a:rPr lang="en-US" altLang="en-US" dirty="0"/>
            </a:br>
            <a:r>
              <a:rPr lang="en-US" altLang="en-US" dirty="0"/>
              <a:t>and Methods, cont.</a:t>
            </a:r>
            <a:endParaRPr lang="en-US" altLang="en-US" b="1" dirty="0">
              <a:latin typeface="Courier"/>
            </a:endParaRPr>
          </a:p>
        </p:txBody>
      </p:sp>
      <p:sp>
        <p:nvSpPr>
          <p:cNvPr id="4505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E22B3DE7-E88E-4069-B9A2-9050A2E05848}" type="slidenum">
              <a:rPr lang="en-US" altLang="en-US" sz="1400"/>
              <a:pPr>
                <a:spcBef>
                  <a:spcPct val="0"/>
                </a:spcBef>
                <a:buClrTx/>
                <a:buSzTx/>
                <a:buFontTx/>
                <a:buNone/>
              </a:pPr>
              <a:t>42</a:t>
            </a:fld>
            <a:endParaRPr lang="en-US" altLang="en-US" sz="1400"/>
          </a:p>
        </p:txBody>
      </p:sp>
      <p:sp>
        <p:nvSpPr>
          <p:cNvPr id="45060" name="Rectangle 5"/>
          <p:cNvSpPr>
            <a:spLocks noChangeArrowheads="1"/>
          </p:cNvSpPr>
          <p:nvPr/>
        </p:nvSpPr>
        <p:spPr bwMode="auto">
          <a:xfrm>
            <a:off x="200025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5061" name="Rectangle 7"/>
          <p:cNvSpPr>
            <a:spLocks noChangeArrowheads="1"/>
          </p:cNvSpPr>
          <p:nvPr/>
        </p:nvSpPr>
        <p:spPr bwMode="auto">
          <a:xfrm>
            <a:off x="20002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5062" name="Rectangle 9"/>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5063" name="Rectangle 11"/>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5064" name="Rectangle 13"/>
          <p:cNvSpPr>
            <a:spLocks noChangeArrowheads="1"/>
          </p:cNvSpPr>
          <p:nvPr/>
        </p:nvSpPr>
        <p:spPr bwMode="auto">
          <a:xfrm>
            <a:off x="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4506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8175"/>
            <a:ext cx="9144000" cy="2662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381000" y="228600"/>
            <a:ext cx="8458200" cy="1600200"/>
          </a:xfrm>
        </p:spPr>
        <p:txBody>
          <a:bodyPr>
            <a:normAutofit fontScale="90000"/>
          </a:bodyPr>
          <a:lstStyle/>
          <a:p>
            <a:r>
              <a:rPr lang="en-US" altLang="en-US"/>
              <a:t>Example of</a:t>
            </a:r>
            <a:br>
              <a:rPr lang="en-US" altLang="en-US"/>
            </a:br>
            <a:r>
              <a:rPr lang="en-US" altLang="en-US"/>
              <a:t>Using Instance and Class Variables and Method</a:t>
            </a:r>
            <a:endParaRPr lang="en-US" altLang="en-US">
              <a:latin typeface="Book Antiqua" pitchFamily="18" charset="0"/>
              <a:hlinkClick r:id="rId3" action="ppaction://program"/>
            </a:endParaRPr>
          </a:p>
        </p:txBody>
      </p:sp>
      <p:sp>
        <p:nvSpPr>
          <p:cNvPr id="46084" name="Rectangle 3"/>
          <p:cNvSpPr>
            <a:spLocks noGrp="1" noChangeArrowheads="1"/>
          </p:cNvSpPr>
          <p:nvPr>
            <p:ph idx="1"/>
          </p:nvPr>
        </p:nvSpPr>
        <p:spPr>
          <a:xfrm>
            <a:off x="533400" y="2209800"/>
            <a:ext cx="8077200" cy="2743200"/>
          </a:xfrm>
        </p:spPr>
        <p:txBody>
          <a:bodyPr/>
          <a:lstStyle/>
          <a:p>
            <a:pPr>
              <a:lnSpc>
                <a:spcPct val="90000"/>
              </a:lnSpc>
              <a:buFont typeface="Monotype Sorts" pitchFamily="2" charset="2"/>
              <a:buNone/>
            </a:pPr>
            <a:r>
              <a:rPr lang="en-US" altLang="en-US" sz="3600"/>
              <a:t>   Objective: Demonstrate the roles of instance and class variables and their uses. This example adds a class variable numberOfObjects to track the number of Circle objects created.</a:t>
            </a:r>
            <a:r>
              <a:rPr lang="en-US" altLang="en-US" sz="3000"/>
              <a:t> </a:t>
            </a:r>
          </a:p>
        </p:txBody>
      </p:sp>
      <p:sp>
        <p:nvSpPr>
          <p:cNvPr id="4608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5B8E0E6-690A-4CC0-83A8-E7980770E85D}" type="slidenum">
              <a:rPr lang="en-US" altLang="en-US" sz="1400"/>
              <a:pPr>
                <a:spcBef>
                  <a:spcPct val="0"/>
                </a:spcBef>
                <a:buClrTx/>
                <a:buSzTx/>
                <a:buFontTx/>
                <a:buNone/>
              </a:pPr>
              <a:t>43</a:t>
            </a:fld>
            <a:endParaRPr lang="en-US" altLang="en-US" sz="1400"/>
          </a:p>
        </p:txBody>
      </p:sp>
      <p:sp>
        <p:nvSpPr>
          <p:cNvPr id="206858" name="AutoShape 10">
            <a:hlinkClick r:id="" action="ppaction://noaction" highlightClick="1"/>
          </p:cNvPr>
          <p:cNvSpPr>
            <a:spLocks noChangeArrowheads="1"/>
          </p:cNvSpPr>
          <p:nvPr/>
        </p:nvSpPr>
        <p:spPr bwMode="auto">
          <a:xfrm>
            <a:off x="1038225" y="5810250"/>
            <a:ext cx="4456113" cy="51435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4" action="ppaction://program"/>
              </a:rPr>
              <a:t>TestCircleWithStaticMembers</a:t>
            </a:r>
            <a:endParaRPr lang="en-US" altLang="tr-TR">
              <a:solidFill>
                <a:schemeClr val="accent1"/>
              </a:solidFill>
            </a:endParaRPr>
          </a:p>
        </p:txBody>
      </p:sp>
      <p:sp>
        <p:nvSpPr>
          <p:cNvPr id="46086" name="AutoShape 12">
            <a:hlinkClick r:id="rId5" action="ppaction://program" highlightClick="1"/>
          </p:cNvPr>
          <p:cNvSpPr>
            <a:spLocks noChangeArrowheads="1"/>
          </p:cNvSpPr>
          <p:nvPr/>
        </p:nvSpPr>
        <p:spPr bwMode="auto">
          <a:xfrm>
            <a:off x="5686425" y="5810250"/>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206861" name="AutoShape 13">
            <a:hlinkClick r:id="" action="ppaction://noaction" highlightClick="1"/>
          </p:cNvPr>
          <p:cNvSpPr>
            <a:spLocks noChangeArrowheads="1"/>
          </p:cNvSpPr>
          <p:nvPr/>
        </p:nvSpPr>
        <p:spPr bwMode="auto">
          <a:xfrm>
            <a:off x="1038225" y="5105400"/>
            <a:ext cx="4416425"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6" action="ppaction://program"/>
              </a:rPr>
              <a:t>CircleWithStaticMembers</a:t>
            </a:r>
            <a:endParaRPr lang="en-US" altLang="tr-TR">
              <a:solidFill>
                <a:schemeClr val="accent1"/>
              </a:solidFill>
            </a:endParaRPr>
          </a:p>
        </p:txBody>
      </p:sp>
      <p:sp>
        <p:nvSpPr>
          <p:cNvPr id="46088" name="AutoShape 14">
            <a:hlinkClick r:id="rId7" highlightClick="1"/>
          </p:cNvPr>
          <p:cNvSpPr>
            <a:spLocks noChangeArrowheads="1"/>
          </p:cNvSpPr>
          <p:nvPr/>
        </p:nvSpPr>
        <p:spPr bwMode="auto">
          <a:xfrm>
            <a:off x="461963" y="581025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6089" name="AutoShape 15">
            <a:hlinkClick r:id="rId8" highlightClick="1"/>
          </p:cNvPr>
          <p:cNvSpPr>
            <a:spLocks noChangeArrowheads="1"/>
          </p:cNvSpPr>
          <p:nvPr/>
        </p:nvSpPr>
        <p:spPr bwMode="auto">
          <a:xfrm>
            <a:off x="461963" y="508000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685800" y="0"/>
            <a:ext cx="7772400" cy="1428750"/>
          </a:xfrm>
          <a:solidFill>
            <a:srgbClr val="FFFF00"/>
          </a:solidFill>
        </p:spPr>
        <p:txBody>
          <a:bodyPr>
            <a:normAutofit fontScale="90000"/>
          </a:bodyPr>
          <a:lstStyle/>
          <a:p>
            <a:r>
              <a:rPr lang="en-US" altLang="en-US" dirty="0"/>
              <a:t>Visibility Modifiers and </a:t>
            </a:r>
            <a:br>
              <a:rPr lang="en-US" altLang="en-US" dirty="0"/>
            </a:br>
            <a:r>
              <a:rPr lang="en-US" altLang="en-US" dirty="0" err="1"/>
              <a:t>Accessor</a:t>
            </a:r>
            <a:r>
              <a:rPr lang="en-US" altLang="en-US" dirty="0"/>
              <a:t>/</a:t>
            </a:r>
            <a:r>
              <a:rPr lang="en-US" altLang="en-US" dirty="0" err="1"/>
              <a:t>Mutator</a:t>
            </a:r>
            <a:r>
              <a:rPr lang="en-US" altLang="en-US" dirty="0"/>
              <a:t> Methods</a:t>
            </a:r>
          </a:p>
        </p:txBody>
      </p:sp>
      <p:sp>
        <p:nvSpPr>
          <p:cNvPr id="47108" name="Rectangle 3"/>
          <p:cNvSpPr>
            <a:spLocks noGrp="1" noChangeArrowheads="1"/>
          </p:cNvSpPr>
          <p:nvPr>
            <p:ph idx="1"/>
          </p:nvPr>
        </p:nvSpPr>
        <p:spPr>
          <a:xfrm>
            <a:off x="685800" y="1371600"/>
            <a:ext cx="7848600" cy="1143000"/>
          </a:xfrm>
        </p:spPr>
        <p:txBody>
          <a:bodyPr/>
          <a:lstStyle/>
          <a:p>
            <a:pPr marL="0" indent="0">
              <a:spcBef>
                <a:spcPct val="100000"/>
              </a:spcBef>
              <a:buFont typeface="Symbol" pitchFamily="18" charset="2"/>
              <a:buNone/>
            </a:pPr>
            <a:r>
              <a:rPr lang="en-US" altLang="en-US" sz="3000" b="1" dirty="0"/>
              <a:t>By default</a:t>
            </a:r>
            <a:r>
              <a:rPr lang="en-US" altLang="en-US" sz="3000" dirty="0"/>
              <a:t>, the class, variable, or method can be</a:t>
            </a:r>
            <a:br>
              <a:rPr lang="en-US" altLang="en-US" sz="3000" dirty="0"/>
            </a:br>
            <a:r>
              <a:rPr lang="en-US" altLang="en-US" sz="3000" dirty="0"/>
              <a:t>accessed by any class in the same package.</a:t>
            </a:r>
            <a:r>
              <a:rPr lang="en-US" altLang="en-US" sz="2800" dirty="0"/>
              <a:t> </a:t>
            </a:r>
            <a:endParaRPr lang="en-US" altLang="en-US" sz="2600" dirty="0"/>
          </a:p>
        </p:txBody>
      </p:sp>
      <p:sp>
        <p:nvSpPr>
          <p:cNvPr id="4710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1A6E8050-2870-4136-872E-2C24A79F03DC}" type="slidenum">
              <a:rPr lang="en-US" altLang="en-US" sz="1400"/>
              <a:pPr>
                <a:spcBef>
                  <a:spcPct val="0"/>
                </a:spcBef>
                <a:buClrTx/>
                <a:buSzTx/>
                <a:buFontTx/>
                <a:buNone/>
              </a:pPr>
              <a:t>44</a:t>
            </a:fld>
            <a:endParaRPr lang="en-US" altLang="en-US" sz="1400"/>
          </a:p>
        </p:txBody>
      </p:sp>
      <p:sp>
        <p:nvSpPr>
          <p:cNvPr id="47109" name="Rectangle 9"/>
          <p:cNvSpPr>
            <a:spLocks noChangeArrowheads="1"/>
          </p:cNvSpPr>
          <p:nvPr/>
        </p:nvSpPr>
        <p:spPr bwMode="auto">
          <a:xfrm>
            <a:off x="304800" y="2514600"/>
            <a:ext cx="8686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457200" indent="-4572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Font typeface="Wingdings" pitchFamily="2" charset="2"/>
              <a:buChar char="q"/>
            </a:pPr>
            <a:r>
              <a:rPr lang="en-US" altLang="en-US" sz="2800">
                <a:latin typeface="Courier New" pitchFamily="49" charset="0"/>
              </a:rPr>
              <a:t>public</a:t>
            </a:r>
            <a:endParaRPr lang="en-US" altLang="en-US" sz="3000"/>
          </a:p>
          <a:p>
            <a:pPr>
              <a:buFont typeface="Symbol" pitchFamily="18" charset="2"/>
              <a:buNone/>
            </a:pPr>
            <a:r>
              <a:rPr lang="en-US" altLang="en-US" sz="2600"/>
              <a:t>	The class, data, or method is visible to any class in any package. </a:t>
            </a:r>
          </a:p>
          <a:p>
            <a:pPr>
              <a:spcBef>
                <a:spcPct val="50000"/>
              </a:spcBef>
              <a:buFont typeface="Wingdings" pitchFamily="2" charset="2"/>
              <a:buChar char="q"/>
            </a:pPr>
            <a:r>
              <a:rPr lang="en-US" altLang="en-US" sz="2800">
                <a:latin typeface="Courier New" pitchFamily="49" charset="0"/>
              </a:rPr>
              <a:t>private</a:t>
            </a:r>
            <a:r>
              <a:rPr lang="en-US" altLang="en-US"/>
              <a:t> </a:t>
            </a:r>
            <a:endParaRPr lang="en-US" altLang="en-US" sz="2400"/>
          </a:p>
          <a:p>
            <a:pPr>
              <a:buFont typeface="Symbol" pitchFamily="18" charset="2"/>
              <a:buNone/>
            </a:pPr>
            <a:r>
              <a:rPr lang="en-US" altLang="en-US" sz="2400"/>
              <a:t>	</a:t>
            </a:r>
            <a:r>
              <a:rPr lang="en-US" altLang="en-US" sz="2600"/>
              <a:t>The data or methods can be accessed only by the declaring class.</a:t>
            </a:r>
          </a:p>
          <a:p>
            <a:pPr>
              <a:buFont typeface="Symbol" pitchFamily="18" charset="2"/>
              <a:buNone/>
            </a:pPr>
            <a:r>
              <a:rPr lang="en-US" altLang="en-US" sz="2600"/>
              <a:t>The get and set methods are used to read and modify private properties.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AF94B183-A8E0-46BD-B1B5-828ED0127431}" type="slidenum">
              <a:rPr lang="en-US" altLang="en-US" sz="1400"/>
              <a:pPr>
                <a:spcBef>
                  <a:spcPct val="0"/>
                </a:spcBef>
                <a:buClrTx/>
                <a:buSzTx/>
                <a:buFontTx/>
                <a:buNone/>
              </a:pPr>
              <a:t>45</a:t>
            </a:fld>
            <a:endParaRPr lang="en-US" altLang="en-US" sz="1400"/>
          </a:p>
        </p:txBody>
      </p:sp>
      <p:sp>
        <p:nvSpPr>
          <p:cNvPr id="48131" name="Rectangle 6"/>
          <p:cNvSpPr>
            <a:spLocks noChangeArrowheads="1"/>
          </p:cNvSpPr>
          <p:nvPr/>
        </p:nvSpPr>
        <p:spPr bwMode="auto">
          <a:xfrm>
            <a:off x="22860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8132" name="Rectangle 9"/>
          <p:cNvSpPr>
            <a:spLocks noChangeArrowheads="1"/>
          </p:cNvSpPr>
          <p:nvPr/>
        </p:nvSpPr>
        <p:spPr bwMode="auto">
          <a:xfrm>
            <a:off x="1971675"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8133" name="Text Box 10"/>
          <p:cNvSpPr txBox="1">
            <a:spLocks noChangeArrowheads="1"/>
          </p:cNvSpPr>
          <p:nvPr/>
        </p:nvSpPr>
        <p:spPr bwMode="auto">
          <a:xfrm>
            <a:off x="461963" y="5233988"/>
            <a:ext cx="84153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400">
                <a:cs typeface="Courier New" pitchFamily="49" charset="0"/>
              </a:rPr>
              <a:t>The private modifier restricts access to within a class, the default modifier restricts access to within a package, and the public modifier enables unrestricted access.</a:t>
            </a:r>
            <a:r>
              <a:rPr lang="en-US" altLang="en-US" sz="2400"/>
              <a:t> </a:t>
            </a:r>
          </a:p>
        </p:txBody>
      </p:sp>
      <p:sp>
        <p:nvSpPr>
          <p:cNvPr id="48134" name="Rectangle 12"/>
          <p:cNvSpPr>
            <a:spLocks noChangeArrowheads="1"/>
          </p:cNvSpPr>
          <p:nvPr/>
        </p:nvSpPr>
        <p:spPr bwMode="auto">
          <a:xfrm>
            <a:off x="0"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8135" name="Rectangle 14"/>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4813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228600"/>
            <a:ext cx="9129712" cy="3182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4813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 y="3544888"/>
            <a:ext cx="8766175" cy="161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685800" y="228600"/>
            <a:ext cx="7772400" cy="685800"/>
          </a:xfrm>
          <a:solidFill>
            <a:srgbClr val="FFFF00"/>
          </a:solidFill>
        </p:spPr>
        <p:txBody>
          <a:bodyPr>
            <a:normAutofit fontScale="90000"/>
          </a:bodyPr>
          <a:lstStyle/>
          <a:p>
            <a:r>
              <a:rPr lang="en-US" altLang="en-US" dirty="0"/>
              <a:t>NOTE</a:t>
            </a:r>
            <a:endParaRPr lang="en-US" altLang="en-US" b="1" dirty="0">
              <a:latin typeface="Book Antiqua" pitchFamily="18" charset="0"/>
            </a:endParaRPr>
          </a:p>
        </p:txBody>
      </p:sp>
      <p:sp>
        <p:nvSpPr>
          <p:cNvPr id="4915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0720089-B8C0-460B-81F8-F8188E47C799}" type="slidenum">
              <a:rPr lang="en-US" altLang="en-US" sz="1400"/>
              <a:pPr>
                <a:spcBef>
                  <a:spcPct val="0"/>
                </a:spcBef>
                <a:buClrTx/>
                <a:buSzTx/>
                <a:buFontTx/>
                <a:buNone/>
              </a:pPr>
              <a:t>46</a:t>
            </a:fld>
            <a:endParaRPr lang="en-US" altLang="en-US" sz="1400"/>
          </a:p>
        </p:txBody>
      </p:sp>
      <p:sp>
        <p:nvSpPr>
          <p:cNvPr id="49156" name="Rectangle 3"/>
          <p:cNvSpPr>
            <a:spLocks noChangeArrowheads="1"/>
          </p:cNvSpPr>
          <p:nvPr/>
        </p:nvSpPr>
        <p:spPr bwMode="auto">
          <a:xfrm>
            <a:off x="304800" y="10668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2600">
                <a:cs typeface="Courier New" pitchFamily="49" charset="0"/>
              </a:rPr>
              <a:t>An object cannot access its private members, as shown in (b). It is OK, however, if the object is declared in its own class, as shown in (a).</a:t>
            </a:r>
            <a:r>
              <a:rPr lang="en-US" altLang="en-US" sz="4400">
                <a:solidFill>
                  <a:schemeClr val="tx2"/>
                </a:solidFill>
              </a:rPr>
              <a:t> </a:t>
            </a:r>
          </a:p>
        </p:txBody>
      </p:sp>
      <p:sp>
        <p:nvSpPr>
          <p:cNvPr id="49157" name="Rectangle 5"/>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4915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51200"/>
            <a:ext cx="9144000" cy="294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685800" y="0"/>
            <a:ext cx="7772400" cy="1428750"/>
          </a:xfrm>
          <a:solidFill>
            <a:srgbClr val="FFFF00"/>
          </a:solidFill>
        </p:spPr>
        <p:txBody>
          <a:bodyPr>
            <a:normAutofit fontScale="90000"/>
          </a:bodyPr>
          <a:lstStyle/>
          <a:p>
            <a:r>
              <a:rPr lang="en-US" altLang="en-US" dirty="0"/>
              <a:t>Why Data Fields Should Be private?</a:t>
            </a:r>
          </a:p>
        </p:txBody>
      </p:sp>
      <p:sp>
        <p:nvSpPr>
          <p:cNvPr id="50180" name="Rectangle 3"/>
          <p:cNvSpPr>
            <a:spLocks noGrp="1" noChangeArrowheads="1"/>
          </p:cNvSpPr>
          <p:nvPr>
            <p:ph idx="1"/>
          </p:nvPr>
        </p:nvSpPr>
        <p:spPr>
          <a:xfrm>
            <a:off x="609600" y="1676400"/>
            <a:ext cx="7848600" cy="1600200"/>
          </a:xfrm>
        </p:spPr>
        <p:txBody>
          <a:bodyPr/>
          <a:lstStyle/>
          <a:p>
            <a:pPr marL="0" indent="0">
              <a:lnSpc>
                <a:spcPct val="90000"/>
              </a:lnSpc>
              <a:spcBef>
                <a:spcPct val="100000"/>
              </a:spcBef>
              <a:buFont typeface="Symbol" pitchFamily="18" charset="2"/>
              <a:buNone/>
            </a:pPr>
            <a:r>
              <a:rPr lang="en-US" altLang="en-US" sz="3400"/>
              <a:t>To protect data.</a:t>
            </a:r>
          </a:p>
          <a:p>
            <a:pPr marL="0" indent="0">
              <a:lnSpc>
                <a:spcPct val="90000"/>
              </a:lnSpc>
              <a:spcBef>
                <a:spcPct val="100000"/>
              </a:spcBef>
              <a:buFont typeface="Symbol" pitchFamily="18" charset="2"/>
              <a:buNone/>
            </a:pPr>
            <a:r>
              <a:rPr lang="en-US" altLang="en-US" sz="3400"/>
              <a:t>To make code easy to maintain.</a:t>
            </a:r>
            <a:r>
              <a:rPr lang="en-US" altLang="en-US"/>
              <a:t> </a:t>
            </a:r>
            <a:endParaRPr lang="en-US" altLang="en-US" sz="3000"/>
          </a:p>
        </p:txBody>
      </p:sp>
      <p:sp>
        <p:nvSpPr>
          <p:cNvPr id="5017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B36B4A2-DF56-420E-A887-B88388EB5D52}" type="slidenum">
              <a:rPr lang="en-US" altLang="en-US" sz="1400"/>
              <a:pPr>
                <a:spcBef>
                  <a:spcPct val="0"/>
                </a:spcBef>
                <a:buClrTx/>
                <a:buSzTx/>
                <a:buFontTx/>
                <a:buNone/>
              </a:pPr>
              <a:t>47</a:t>
            </a:fld>
            <a:endParaRPr lang="en-US" altLang="en-US"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615950" y="165100"/>
            <a:ext cx="7950200" cy="1190625"/>
          </a:xfrm>
          <a:solidFill>
            <a:srgbClr val="FFFF00"/>
          </a:solidFill>
        </p:spPr>
        <p:txBody>
          <a:bodyPr>
            <a:normAutofit fontScale="90000"/>
          </a:bodyPr>
          <a:lstStyle/>
          <a:p>
            <a:r>
              <a:rPr lang="en-US" altLang="en-US" dirty="0"/>
              <a:t>Example of</a:t>
            </a:r>
            <a:br>
              <a:rPr lang="en-US" altLang="en-US" dirty="0"/>
            </a:br>
            <a:r>
              <a:rPr lang="en-US" altLang="en-US" dirty="0"/>
              <a:t>Data Field Encapsulation</a:t>
            </a:r>
            <a:endParaRPr lang="en-US" altLang="en-US" b="1" dirty="0">
              <a:latin typeface="Book Antiqua" pitchFamily="18" charset="0"/>
            </a:endParaRPr>
          </a:p>
        </p:txBody>
      </p:sp>
      <p:sp>
        <p:nvSpPr>
          <p:cNvPr id="5120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CC2AA448-DC5C-4A16-B993-D71558823CE1}" type="slidenum">
              <a:rPr lang="en-US" altLang="en-US" sz="1400"/>
              <a:pPr>
                <a:spcBef>
                  <a:spcPct val="0"/>
                </a:spcBef>
                <a:buClrTx/>
                <a:buSzTx/>
                <a:buFontTx/>
                <a:buNone/>
              </a:pPr>
              <a:t>48</a:t>
            </a:fld>
            <a:endParaRPr lang="en-US" altLang="en-US" sz="1400"/>
          </a:p>
        </p:txBody>
      </p:sp>
      <p:sp>
        <p:nvSpPr>
          <p:cNvPr id="251909" name="AutoShape 5">
            <a:hlinkClick r:id="" action="ppaction://noaction" highlightClick="1"/>
          </p:cNvPr>
          <p:cNvSpPr>
            <a:spLocks noChangeArrowheads="1"/>
          </p:cNvSpPr>
          <p:nvPr/>
        </p:nvSpPr>
        <p:spPr bwMode="auto">
          <a:xfrm>
            <a:off x="731838" y="5233988"/>
            <a:ext cx="46863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3" action="ppaction://program"/>
              </a:rPr>
              <a:t>CircleWithPrivateDataFields</a:t>
            </a:r>
            <a:endParaRPr lang="en-US" altLang="tr-TR">
              <a:solidFill>
                <a:schemeClr val="accent1"/>
              </a:solidFill>
            </a:endParaRPr>
          </a:p>
        </p:txBody>
      </p:sp>
      <p:sp>
        <p:nvSpPr>
          <p:cNvPr id="51205" name="AutoShape 6">
            <a:hlinkClick r:id="rId4" action="ppaction://program" highlightClick="1"/>
          </p:cNvPr>
          <p:cNvSpPr>
            <a:spLocks noChangeArrowheads="1"/>
          </p:cNvSpPr>
          <p:nvPr/>
        </p:nvSpPr>
        <p:spPr bwMode="auto">
          <a:xfrm>
            <a:off x="5724525" y="5810250"/>
            <a:ext cx="2209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251913" name="AutoShape 9">
            <a:hlinkClick r:id="" action="ppaction://noaction" highlightClick="1"/>
          </p:cNvPr>
          <p:cNvSpPr>
            <a:spLocks noChangeArrowheads="1"/>
          </p:cNvSpPr>
          <p:nvPr/>
        </p:nvSpPr>
        <p:spPr bwMode="auto">
          <a:xfrm>
            <a:off x="731838" y="5848350"/>
            <a:ext cx="4648200" cy="4953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5" action="ppaction://program"/>
              </a:rPr>
              <a:t>TestCircleWithPrivateDataFields</a:t>
            </a:r>
            <a:endParaRPr lang="en-US" altLang="tr-TR">
              <a:solidFill>
                <a:schemeClr val="accent1"/>
              </a:solidFill>
            </a:endParaRPr>
          </a:p>
        </p:txBody>
      </p:sp>
      <p:sp>
        <p:nvSpPr>
          <p:cNvPr id="51207" name="Rectangle 11"/>
          <p:cNvSpPr>
            <a:spLocks noChangeArrowheads="1"/>
          </p:cNvSpPr>
          <p:nvPr/>
        </p:nvSpPr>
        <p:spPr bwMode="auto">
          <a:xfrm>
            <a:off x="0" y="2563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51208" name="Object 10"/>
          <p:cNvGraphicFramePr>
            <a:graphicFrameLocks noChangeAspect="1"/>
          </p:cNvGraphicFramePr>
          <p:nvPr/>
        </p:nvGraphicFramePr>
        <p:xfrm>
          <a:off x="11113" y="1892300"/>
          <a:ext cx="8924925" cy="3175000"/>
        </p:xfrm>
        <a:graphic>
          <a:graphicData uri="http://schemas.openxmlformats.org/presentationml/2006/ole">
            <mc:AlternateContent xmlns:mc="http://schemas.openxmlformats.org/markup-compatibility/2006">
              <mc:Choice xmlns:v="urn:schemas-microsoft-com:vml" Requires="v">
                <p:oleObj spid="_x0000_s66562" name="Picture" r:id="rId6" imgW="4877309" imgH="1734154" progId="Word.Picture.8">
                  <p:embed/>
                </p:oleObj>
              </mc:Choice>
              <mc:Fallback>
                <p:oleObj name="Picture" r:id="rId6" imgW="4877309" imgH="1734154" progId="Word.Picture.8">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13" y="1892300"/>
                        <a:ext cx="8924925" cy="317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9" name="AutoShape 12">
            <a:hlinkClick r:id="rId8" highlightClick="1"/>
          </p:cNvPr>
          <p:cNvSpPr>
            <a:spLocks noChangeArrowheads="1"/>
          </p:cNvSpPr>
          <p:nvPr/>
        </p:nvSpPr>
        <p:spPr bwMode="auto">
          <a:xfrm>
            <a:off x="155575" y="581025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51210" name="AutoShape 13">
            <a:hlinkClick r:id="rId9" highlightClick="1"/>
          </p:cNvPr>
          <p:cNvSpPr>
            <a:spLocks noChangeArrowheads="1"/>
          </p:cNvSpPr>
          <p:nvPr/>
        </p:nvSpPr>
        <p:spPr bwMode="auto">
          <a:xfrm>
            <a:off x="155575" y="519588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685800" y="0"/>
            <a:ext cx="7772400" cy="1428750"/>
          </a:xfrm>
        </p:spPr>
        <p:txBody>
          <a:bodyPr/>
          <a:lstStyle/>
          <a:p>
            <a:r>
              <a:rPr lang="en-US" altLang="en-US"/>
              <a:t>Passing Objects to Methods</a:t>
            </a:r>
            <a:endParaRPr lang="en-US" altLang="en-US" b="1">
              <a:latin typeface="Book Antiqua" pitchFamily="18" charset="0"/>
            </a:endParaRPr>
          </a:p>
        </p:txBody>
      </p:sp>
      <p:sp>
        <p:nvSpPr>
          <p:cNvPr id="52228" name="Rectangle 3"/>
          <p:cNvSpPr>
            <a:spLocks noGrp="1" noChangeArrowheads="1"/>
          </p:cNvSpPr>
          <p:nvPr>
            <p:ph idx="1"/>
          </p:nvPr>
        </p:nvSpPr>
        <p:spPr>
          <a:xfrm>
            <a:off x="685800" y="1657350"/>
            <a:ext cx="7848600" cy="2457450"/>
          </a:xfrm>
        </p:spPr>
        <p:txBody>
          <a:bodyPr/>
          <a:lstStyle/>
          <a:p>
            <a:pPr>
              <a:spcBef>
                <a:spcPct val="50000"/>
              </a:spcBef>
              <a:buFont typeface="Wingdings" pitchFamily="2" charset="2"/>
              <a:buChar char="q"/>
            </a:pPr>
            <a:r>
              <a:rPr lang="en-US" altLang="en-US"/>
              <a:t>Passing by value for primitive type value (the value is passed to the parameter)</a:t>
            </a:r>
          </a:p>
          <a:p>
            <a:pPr>
              <a:spcBef>
                <a:spcPct val="50000"/>
              </a:spcBef>
              <a:buFont typeface="Wingdings" pitchFamily="2" charset="2"/>
              <a:buChar char="q"/>
            </a:pPr>
            <a:r>
              <a:rPr lang="en-US" altLang="en-US"/>
              <a:t>Passing by value for reference type value (the value is the reference to the object)</a:t>
            </a:r>
          </a:p>
        </p:txBody>
      </p:sp>
      <p:sp>
        <p:nvSpPr>
          <p:cNvPr id="5222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29EC9C87-B39E-4EF0-A78E-80A5A8EFC3B5}" type="slidenum">
              <a:rPr lang="en-US" altLang="en-US" sz="1400"/>
              <a:pPr>
                <a:spcBef>
                  <a:spcPct val="0"/>
                </a:spcBef>
                <a:buClrTx/>
                <a:buSzTx/>
                <a:buFontTx/>
                <a:buNone/>
              </a:pPr>
              <a:t>49</a:t>
            </a:fld>
            <a:endParaRPr lang="en-US" altLang="en-US" sz="1400"/>
          </a:p>
        </p:txBody>
      </p:sp>
      <p:sp>
        <p:nvSpPr>
          <p:cNvPr id="369668" name="AutoShape 4">
            <a:hlinkClick r:id="" action="ppaction://noaction" highlightClick="1"/>
          </p:cNvPr>
          <p:cNvSpPr>
            <a:spLocks noChangeArrowheads="1"/>
          </p:cNvSpPr>
          <p:nvPr/>
        </p:nvSpPr>
        <p:spPr bwMode="auto">
          <a:xfrm>
            <a:off x="2209800" y="4648200"/>
            <a:ext cx="4038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2" action="ppaction://program"/>
              </a:rPr>
              <a:t>TestPassObject</a:t>
            </a:r>
            <a:endParaRPr lang="en-US" altLang="tr-TR">
              <a:solidFill>
                <a:schemeClr val="accent1"/>
              </a:solidFill>
            </a:endParaRPr>
          </a:p>
        </p:txBody>
      </p:sp>
      <p:sp>
        <p:nvSpPr>
          <p:cNvPr id="52230" name="AutoShape 5">
            <a:hlinkClick r:id="rId3" action="ppaction://program" highlightClick="1"/>
          </p:cNvPr>
          <p:cNvSpPr>
            <a:spLocks noChangeArrowheads="1"/>
          </p:cNvSpPr>
          <p:nvPr/>
        </p:nvSpPr>
        <p:spPr bwMode="auto">
          <a:xfrm>
            <a:off x="6629400" y="4648200"/>
            <a:ext cx="19812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52231" name="AutoShape 6">
            <a:hlinkClick r:id="rId4" highlightClick="1"/>
          </p:cNvPr>
          <p:cNvSpPr>
            <a:spLocks noChangeArrowheads="1"/>
          </p:cNvSpPr>
          <p:nvPr/>
        </p:nvSpPr>
        <p:spPr bwMode="auto">
          <a:xfrm>
            <a:off x="1614488" y="4619625"/>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762000" y="152400"/>
            <a:ext cx="7772400" cy="609600"/>
          </a:xfrm>
          <a:solidFill>
            <a:srgbClr val="FFFF00"/>
          </a:solidFill>
        </p:spPr>
        <p:txBody>
          <a:bodyPr>
            <a:normAutofit fontScale="90000"/>
          </a:bodyPr>
          <a:lstStyle/>
          <a:p>
            <a:r>
              <a:rPr lang="en-US" altLang="en-US" dirty="0"/>
              <a:t>Objects</a:t>
            </a:r>
          </a:p>
        </p:txBody>
      </p:sp>
      <p:sp>
        <p:nvSpPr>
          <p:cNvPr id="717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B8D3875-2D82-4894-ADE9-C472B69D93EB}" type="slidenum">
              <a:rPr lang="en-US" altLang="en-US" sz="1400"/>
              <a:pPr>
                <a:spcBef>
                  <a:spcPct val="0"/>
                </a:spcBef>
                <a:buClrTx/>
                <a:buSzTx/>
                <a:buFontTx/>
                <a:buNone/>
              </a:pPr>
              <a:t>5</a:t>
            </a:fld>
            <a:endParaRPr lang="en-US" altLang="en-US" sz="1400"/>
          </a:p>
        </p:txBody>
      </p:sp>
      <p:sp>
        <p:nvSpPr>
          <p:cNvPr id="7172"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7173" name="Text Box 5"/>
          <p:cNvSpPr txBox="1">
            <a:spLocks noChangeArrowheads="1"/>
          </p:cNvSpPr>
          <p:nvPr/>
        </p:nvSpPr>
        <p:spPr bwMode="auto">
          <a:xfrm>
            <a:off x="304800" y="4267200"/>
            <a:ext cx="86868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a:cs typeface="Times New Roman" pitchFamily="18" charset="0"/>
              </a:rPr>
              <a:t>An object has both a state and behavior. The state defines the object, and the behavior defines what the object does.</a:t>
            </a:r>
            <a:endParaRPr lang="en-US" altLang="en-US"/>
          </a:p>
        </p:txBody>
      </p:sp>
      <p:sp>
        <p:nvSpPr>
          <p:cNvPr id="7174" name="Rectangle 7"/>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7175" name="Object 6"/>
          <p:cNvGraphicFramePr>
            <a:graphicFrameLocks noChangeAspect="1"/>
          </p:cNvGraphicFramePr>
          <p:nvPr/>
        </p:nvGraphicFramePr>
        <p:xfrm>
          <a:off x="385763" y="1047750"/>
          <a:ext cx="8299450" cy="2940050"/>
        </p:xfrm>
        <a:graphic>
          <a:graphicData uri="http://schemas.openxmlformats.org/presentationml/2006/ole">
            <mc:AlternateContent xmlns:mc="http://schemas.openxmlformats.org/markup-compatibility/2006">
              <mc:Choice xmlns:v="urn:schemas-microsoft-com:vml" Requires="v">
                <p:oleObj spid="_x0000_s9218" name="Picture" r:id="rId4" imgW="4956048" imgH="1751076" progId="Word.Picture.8">
                  <p:embed/>
                </p:oleObj>
              </mc:Choice>
              <mc:Fallback>
                <p:oleObj name="Picture" r:id="rId4" imgW="4956048" imgH="1751076" progId="Word.Picture.8">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3" y="1047750"/>
                        <a:ext cx="8299450" cy="294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0" y="152400"/>
            <a:ext cx="9144000" cy="762000"/>
          </a:xfrm>
          <a:solidFill>
            <a:srgbClr val="FFFF00"/>
          </a:solidFill>
        </p:spPr>
        <p:txBody>
          <a:bodyPr/>
          <a:lstStyle/>
          <a:p>
            <a:r>
              <a:rPr lang="en-US" altLang="en-US" dirty="0"/>
              <a:t>Passing Objects to Methods, cont.</a:t>
            </a:r>
            <a:endParaRPr lang="en-US" altLang="en-US" b="1" dirty="0">
              <a:latin typeface="Book Antiqua" pitchFamily="18" charset="0"/>
            </a:endParaRPr>
          </a:p>
        </p:txBody>
      </p:sp>
      <p:sp>
        <p:nvSpPr>
          <p:cNvPr id="5325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23617221-FBA3-4E41-88D3-12899605268D}" type="slidenum">
              <a:rPr lang="en-US" altLang="en-US" sz="1400"/>
              <a:pPr>
                <a:spcBef>
                  <a:spcPct val="0"/>
                </a:spcBef>
                <a:buClrTx/>
                <a:buSzTx/>
                <a:buFontTx/>
                <a:buNone/>
              </a:pPr>
              <a:t>50</a:t>
            </a:fld>
            <a:endParaRPr lang="en-US" altLang="en-US" sz="1400"/>
          </a:p>
        </p:txBody>
      </p:sp>
      <p:sp>
        <p:nvSpPr>
          <p:cNvPr id="53252" name="Rectangle 3"/>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53253" name="Rectangle 4"/>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53254" name="Rectangle 5"/>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53255" name="Rectangle 6"/>
          <p:cNvSpPr>
            <a:spLocks noChangeArrowheads="1"/>
          </p:cNvSpPr>
          <p:nvPr/>
        </p:nvSpPr>
        <p:spPr bwMode="auto">
          <a:xfrm>
            <a:off x="2571750"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5325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 y="1901825"/>
            <a:ext cx="8655050" cy="305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685800" y="381000"/>
            <a:ext cx="7772400" cy="914400"/>
          </a:xfrm>
          <a:solidFill>
            <a:srgbClr val="FFFF00"/>
          </a:solidFill>
        </p:spPr>
        <p:txBody>
          <a:bodyPr/>
          <a:lstStyle/>
          <a:p>
            <a:r>
              <a:rPr lang="en-US" altLang="en-US" dirty="0"/>
              <a:t>Array of Objects</a:t>
            </a:r>
            <a:endParaRPr lang="en-US" altLang="en-US" dirty="0">
              <a:hlinkClick r:id="rId2" action="ppaction://program"/>
            </a:endParaRPr>
          </a:p>
        </p:txBody>
      </p:sp>
      <p:sp>
        <p:nvSpPr>
          <p:cNvPr id="54276" name="Rectangle 3"/>
          <p:cNvSpPr>
            <a:spLocks noGrp="1" noChangeArrowheads="1"/>
          </p:cNvSpPr>
          <p:nvPr>
            <p:ph idx="1"/>
          </p:nvPr>
        </p:nvSpPr>
        <p:spPr>
          <a:xfrm>
            <a:off x="228600" y="1447800"/>
            <a:ext cx="8686800" cy="5105400"/>
          </a:xfrm>
        </p:spPr>
        <p:txBody>
          <a:bodyPr/>
          <a:lstStyle/>
          <a:p>
            <a:pPr>
              <a:lnSpc>
                <a:spcPct val="90000"/>
              </a:lnSpc>
              <a:buFont typeface="Monotype Sorts" pitchFamily="2" charset="2"/>
              <a:buNone/>
            </a:pPr>
            <a:r>
              <a:rPr lang="en-US" altLang="en-US" sz="2800">
                <a:latin typeface="Courier New" pitchFamily="49" charset="0"/>
                <a:cs typeface="Times New Roman" pitchFamily="18" charset="0"/>
              </a:rPr>
              <a:t> Circle[] circleArray = new Circle[10];</a:t>
            </a:r>
            <a:r>
              <a:rPr lang="en-US" altLang="en-US" sz="2800"/>
              <a:t> </a:t>
            </a:r>
          </a:p>
          <a:p>
            <a:pPr>
              <a:lnSpc>
                <a:spcPct val="90000"/>
              </a:lnSpc>
              <a:buFont typeface="Monotype Sorts" pitchFamily="2" charset="2"/>
              <a:buNone/>
            </a:pPr>
            <a:endParaRPr lang="en-US" altLang="en-US" sz="2800"/>
          </a:p>
          <a:p>
            <a:pPr>
              <a:lnSpc>
                <a:spcPct val="90000"/>
              </a:lnSpc>
              <a:buFont typeface="Monotype Sorts" pitchFamily="2" charset="2"/>
              <a:buNone/>
            </a:pPr>
            <a:r>
              <a:rPr lang="en-US" altLang="en-US" sz="3800">
                <a:latin typeface="Courier"/>
                <a:cs typeface="Times New Roman" pitchFamily="18" charset="0"/>
              </a:rPr>
              <a:t> </a:t>
            </a:r>
            <a:r>
              <a:rPr lang="en-US" altLang="en-US" sz="3800">
                <a:cs typeface="Times New Roman" pitchFamily="18" charset="0"/>
              </a:rPr>
              <a:t>An array of objects is actually an </a:t>
            </a:r>
            <a:r>
              <a:rPr lang="en-US" altLang="en-US" sz="3800" i="1">
                <a:cs typeface="Times New Roman" pitchFamily="18" charset="0"/>
              </a:rPr>
              <a:t>array of reference variables</a:t>
            </a:r>
            <a:r>
              <a:rPr lang="en-US" altLang="en-US" sz="3800">
                <a:cs typeface="Times New Roman" pitchFamily="18" charset="0"/>
              </a:rPr>
              <a:t>. So invoking circleArray[1].getArea() involves two levels of referencing as shown in the next figure. circleArray references to the entire array. circleArray[1] references to a Circle object.</a:t>
            </a:r>
            <a:r>
              <a:rPr lang="en-US" altLang="en-US" sz="3800">
                <a:latin typeface="Courier"/>
                <a:cs typeface="Times New Roman" pitchFamily="18" charset="0"/>
              </a:rPr>
              <a:t> </a:t>
            </a:r>
            <a:endParaRPr lang="en-US" altLang="en-US" sz="3800"/>
          </a:p>
        </p:txBody>
      </p:sp>
      <p:sp>
        <p:nvSpPr>
          <p:cNvPr id="5427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228FF117-B83B-48BD-B13C-5FED8F9A89DE}" type="slidenum">
              <a:rPr lang="en-US" altLang="en-US" sz="1400"/>
              <a:pPr>
                <a:spcBef>
                  <a:spcPct val="0"/>
                </a:spcBef>
                <a:buClrTx/>
                <a:buSzTx/>
                <a:buFontTx/>
                <a:buNone/>
              </a:pPr>
              <a:t>51</a:t>
            </a:fld>
            <a:endParaRPr lang="en-US" altLang="en-US"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685800" y="381000"/>
            <a:ext cx="7772400" cy="914400"/>
          </a:xfrm>
          <a:solidFill>
            <a:srgbClr val="FFFF00"/>
          </a:solidFill>
        </p:spPr>
        <p:txBody>
          <a:bodyPr/>
          <a:lstStyle/>
          <a:p>
            <a:r>
              <a:rPr lang="en-US" altLang="en-US" dirty="0"/>
              <a:t>Array of Objects, cont.</a:t>
            </a:r>
            <a:endParaRPr lang="en-US" altLang="en-US" dirty="0">
              <a:hlinkClick r:id="rId2" action="ppaction://program"/>
            </a:endParaRPr>
          </a:p>
        </p:txBody>
      </p:sp>
      <p:sp>
        <p:nvSpPr>
          <p:cNvPr id="55301" name="Rectangle 5"/>
          <p:cNvSpPr>
            <a:spLocks noGrp="1" noChangeArrowheads="1"/>
          </p:cNvSpPr>
          <p:nvPr>
            <p:ph idx="1"/>
          </p:nvPr>
        </p:nvSpPr>
        <p:spPr>
          <a:xfrm>
            <a:off x="228600" y="1447800"/>
            <a:ext cx="8686800" cy="5105400"/>
          </a:xfrm>
          <a:noFill/>
        </p:spPr>
        <p:txBody>
          <a:bodyPr/>
          <a:lstStyle/>
          <a:p>
            <a:pPr>
              <a:buFont typeface="Monotype Sorts" pitchFamily="2" charset="2"/>
              <a:buNone/>
            </a:pPr>
            <a:r>
              <a:rPr lang="en-US" altLang="en-US" sz="2400">
                <a:latin typeface="Courier New" pitchFamily="49" charset="0"/>
                <a:cs typeface="Times New Roman" pitchFamily="18" charset="0"/>
              </a:rPr>
              <a:t>   Circle[] circleArray = new Circle[10];</a:t>
            </a:r>
            <a:r>
              <a:rPr lang="en-US" altLang="en-US" sz="2400">
                <a:latin typeface="Courier New" pitchFamily="49" charset="0"/>
              </a:rPr>
              <a:t> </a:t>
            </a:r>
          </a:p>
          <a:p>
            <a:pPr>
              <a:buFont typeface="Monotype Sorts" pitchFamily="2" charset="2"/>
              <a:buNone/>
            </a:pPr>
            <a:endParaRPr lang="en-US" altLang="en-US" sz="2400">
              <a:latin typeface="Courier New" pitchFamily="49" charset="0"/>
            </a:endParaRPr>
          </a:p>
        </p:txBody>
      </p:sp>
      <p:sp>
        <p:nvSpPr>
          <p:cNvPr id="5529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CCB509B-53D8-46A3-9E89-BC0DD3C3806D}" type="slidenum">
              <a:rPr lang="en-US" altLang="en-US" sz="1400"/>
              <a:pPr>
                <a:spcBef>
                  <a:spcPct val="0"/>
                </a:spcBef>
                <a:buClrTx/>
                <a:buSzTx/>
                <a:buFontTx/>
                <a:buNone/>
              </a:pPr>
              <a:t>52</a:t>
            </a:fld>
            <a:endParaRPr lang="en-US" altLang="en-US" sz="1400"/>
          </a:p>
        </p:txBody>
      </p:sp>
      <p:sp>
        <p:nvSpPr>
          <p:cNvPr id="55300" name="Rectangle 3"/>
          <p:cNvSpPr>
            <a:spLocks noChangeArrowheads="1"/>
          </p:cNvSpPr>
          <p:nvPr/>
        </p:nvSpPr>
        <p:spPr bwMode="auto">
          <a:xfrm>
            <a:off x="2598738"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5530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2320925"/>
            <a:ext cx="8972550" cy="221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685800" y="381000"/>
            <a:ext cx="7772400" cy="914400"/>
          </a:xfrm>
        </p:spPr>
        <p:txBody>
          <a:bodyPr/>
          <a:lstStyle/>
          <a:p>
            <a:r>
              <a:rPr lang="en-US" altLang="en-US"/>
              <a:t>Array of Objects, cont.</a:t>
            </a:r>
          </a:p>
        </p:txBody>
      </p:sp>
      <p:sp>
        <p:nvSpPr>
          <p:cNvPr id="56325" name="Rectangle 4"/>
          <p:cNvSpPr>
            <a:spLocks noGrp="1" noChangeArrowheads="1"/>
          </p:cNvSpPr>
          <p:nvPr>
            <p:ph idx="1"/>
          </p:nvPr>
        </p:nvSpPr>
        <p:spPr>
          <a:xfrm>
            <a:off x="304800" y="1295400"/>
            <a:ext cx="8458200" cy="4038600"/>
          </a:xfrm>
          <a:noFill/>
        </p:spPr>
        <p:txBody>
          <a:bodyPr/>
          <a:lstStyle/>
          <a:p>
            <a:pPr>
              <a:buFont typeface="Monotype Sorts" pitchFamily="2" charset="2"/>
              <a:buNone/>
            </a:pPr>
            <a:r>
              <a:rPr lang="en-US" altLang="en-US" sz="4000"/>
              <a:t>Summarizing the areas of the circles</a:t>
            </a:r>
          </a:p>
          <a:p>
            <a:pPr>
              <a:buFont typeface="Monotype Sorts" pitchFamily="2" charset="2"/>
              <a:buNone/>
            </a:pPr>
            <a:r>
              <a:rPr lang="en-US" altLang="en-US" sz="3400"/>
              <a:t> </a:t>
            </a:r>
          </a:p>
        </p:txBody>
      </p:sp>
      <p:sp>
        <p:nvSpPr>
          <p:cNvPr id="5632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8E20F9D-5997-4F42-BC73-47E97C86356F}" type="slidenum">
              <a:rPr lang="en-US" altLang="en-US" sz="1400"/>
              <a:pPr>
                <a:spcBef>
                  <a:spcPct val="0"/>
                </a:spcBef>
                <a:buClrTx/>
                <a:buSzTx/>
                <a:buFontTx/>
                <a:buNone/>
              </a:pPr>
              <a:t>53</a:t>
            </a:fld>
            <a:endParaRPr lang="en-US" altLang="en-US" sz="1400"/>
          </a:p>
        </p:txBody>
      </p:sp>
      <p:sp>
        <p:nvSpPr>
          <p:cNvPr id="56324" name="Rectangle 3"/>
          <p:cNvSpPr>
            <a:spLocks noChangeArrowheads="1"/>
          </p:cNvSpPr>
          <p:nvPr/>
        </p:nvSpPr>
        <p:spPr bwMode="auto">
          <a:xfrm>
            <a:off x="2598738"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73765" name="AutoShape 5">
            <a:hlinkClick r:id="" action="ppaction://noaction" highlightClick="1"/>
          </p:cNvPr>
          <p:cNvSpPr>
            <a:spLocks noChangeArrowheads="1"/>
          </p:cNvSpPr>
          <p:nvPr/>
        </p:nvSpPr>
        <p:spPr bwMode="auto">
          <a:xfrm>
            <a:off x="2895600" y="5791200"/>
            <a:ext cx="4191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2" action="ppaction://program"/>
              </a:rPr>
              <a:t>TotalArea</a:t>
            </a:r>
            <a:endParaRPr lang="en-US" altLang="tr-TR">
              <a:solidFill>
                <a:schemeClr val="accent1"/>
              </a:solidFill>
            </a:endParaRPr>
          </a:p>
        </p:txBody>
      </p:sp>
      <p:sp>
        <p:nvSpPr>
          <p:cNvPr id="56327" name="AutoShape 6">
            <a:hlinkClick r:id="rId3" action="ppaction://program" highlightClick="1"/>
          </p:cNvPr>
          <p:cNvSpPr>
            <a:spLocks noChangeArrowheads="1"/>
          </p:cNvSpPr>
          <p:nvPr/>
        </p:nvSpPr>
        <p:spPr bwMode="auto">
          <a:xfrm>
            <a:off x="7315200" y="5791200"/>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56328" name="AutoShape 7">
            <a:hlinkClick r:id="rId4" highlightClick="1"/>
          </p:cNvPr>
          <p:cNvSpPr>
            <a:spLocks noChangeArrowheads="1"/>
          </p:cNvSpPr>
          <p:nvPr/>
        </p:nvSpPr>
        <p:spPr bwMode="auto">
          <a:xfrm>
            <a:off x="2306638" y="577215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685800" y="228600"/>
            <a:ext cx="7772400" cy="685800"/>
          </a:xfrm>
          <a:solidFill>
            <a:srgbClr val="FFFF00"/>
          </a:solidFill>
        </p:spPr>
        <p:txBody>
          <a:bodyPr>
            <a:normAutofit fontScale="90000"/>
          </a:bodyPr>
          <a:lstStyle/>
          <a:p>
            <a:r>
              <a:rPr lang="en-US" altLang="en-US" dirty="0"/>
              <a:t>Immutable Objects and Classes</a:t>
            </a:r>
            <a:endParaRPr lang="en-US" altLang="en-US" b="1" dirty="0">
              <a:latin typeface="Book Antiqua" pitchFamily="18" charset="0"/>
            </a:endParaRPr>
          </a:p>
        </p:txBody>
      </p:sp>
      <p:sp>
        <p:nvSpPr>
          <p:cNvPr id="5734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1BB6766B-4746-49B6-B02E-787EF42682C5}" type="slidenum">
              <a:rPr lang="en-US" altLang="en-US" sz="1400"/>
              <a:pPr>
                <a:spcBef>
                  <a:spcPct val="0"/>
                </a:spcBef>
                <a:buClrTx/>
                <a:buSzTx/>
                <a:buFontTx/>
                <a:buNone/>
              </a:pPr>
              <a:t>54</a:t>
            </a:fld>
            <a:endParaRPr lang="en-US" altLang="en-US" sz="1400"/>
          </a:p>
        </p:txBody>
      </p:sp>
      <p:sp>
        <p:nvSpPr>
          <p:cNvPr id="57348" name="Rectangle 5"/>
          <p:cNvSpPr>
            <a:spLocks noChangeArrowheads="1"/>
          </p:cNvSpPr>
          <p:nvPr/>
        </p:nvSpPr>
        <p:spPr bwMode="auto">
          <a:xfrm>
            <a:off x="304800" y="10668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2600">
                <a:cs typeface="Times New Roman" pitchFamily="18" charset="0"/>
              </a:rPr>
              <a:t>If the contents of an object cannot be changed once the object is created, the object is called an </a:t>
            </a:r>
            <a:r>
              <a:rPr lang="en-US" altLang="en-US" sz="2600" i="1">
                <a:cs typeface="Times New Roman" pitchFamily="18" charset="0"/>
              </a:rPr>
              <a:t>immutable object</a:t>
            </a:r>
            <a:r>
              <a:rPr lang="en-US" altLang="en-US" sz="2600">
                <a:cs typeface="Times New Roman" pitchFamily="18" charset="0"/>
              </a:rPr>
              <a:t> and its class is called an </a:t>
            </a:r>
            <a:r>
              <a:rPr lang="en-US" altLang="en-US" sz="2600" i="1">
                <a:cs typeface="Times New Roman" pitchFamily="18" charset="0"/>
              </a:rPr>
              <a:t>immutable class</a:t>
            </a:r>
            <a:r>
              <a:rPr lang="en-US" altLang="en-US" sz="2600">
                <a:cs typeface="Times New Roman" pitchFamily="18" charset="0"/>
              </a:rPr>
              <a:t>. If you delete the set method in the Circle class in Listing 8.10, the class would be immutable because radius is private and cannot be changed without a set method.</a:t>
            </a:r>
            <a:r>
              <a:rPr lang="en-US" altLang="en-US" sz="3000"/>
              <a:t> </a:t>
            </a:r>
          </a:p>
        </p:txBody>
      </p:sp>
      <p:sp>
        <p:nvSpPr>
          <p:cNvPr id="57349" name="Rectangle 7"/>
          <p:cNvSpPr>
            <a:spLocks noChangeArrowheads="1"/>
          </p:cNvSpPr>
          <p:nvPr/>
        </p:nvSpPr>
        <p:spPr bwMode="auto">
          <a:xfrm>
            <a:off x="304800" y="3810000"/>
            <a:ext cx="8534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2600">
                <a:cs typeface="Courier New" pitchFamily="49" charset="0"/>
              </a:rPr>
              <a:t>A class with all private data fields and without mutators is not necessarily immutable. For example, the following class Student has all private data fields and no mutators, but it is mutable.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609600" y="152400"/>
            <a:ext cx="3429000" cy="457200"/>
          </a:xfrm>
        </p:spPr>
        <p:txBody>
          <a:bodyPr>
            <a:normAutofit fontScale="90000"/>
          </a:bodyPr>
          <a:lstStyle/>
          <a:p>
            <a:r>
              <a:rPr lang="en-US" altLang="en-US" sz="4000" dirty="0"/>
              <a:t>Example</a:t>
            </a:r>
            <a:endParaRPr lang="en-US" altLang="en-US" sz="4000" b="1" dirty="0">
              <a:latin typeface="Book Antiqua" pitchFamily="18" charset="0"/>
            </a:endParaRPr>
          </a:p>
        </p:txBody>
      </p:sp>
      <p:sp>
        <p:nvSpPr>
          <p:cNvPr id="5837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315B02B5-9880-4C13-8FAB-0BFB685D104E}" type="slidenum">
              <a:rPr lang="en-US" altLang="en-US" sz="1400"/>
              <a:pPr>
                <a:spcBef>
                  <a:spcPct val="0"/>
                </a:spcBef>
                <a:buClrTx/>
                <a:buSzTx/>
                <a:buFontTx/>
                <a:buNone/>
              </a:pPr>
              <a:t>55</a:t>
            </a:fld>
            <a:endParaRPr lang="en-US" altLang="en-US" sz="1400"/>
          </a:p>
        </p:txBody>
      </p:sp>
      <p:sp>
        <p:nvSpPr>
          <p:cNvPr id="58372" name="Rectangle 3"/>
          <p:cNvSpPr>
            <a:spLocks noChangeArrowheads="1"/>
          </p:cNvSpPr>
          <p:nvPr/>
        </p:nvSpPr>
        <p:spPr bwMode="auto">
          <a:xfrm>
            <a:off x="0" y="685800"/>
            <a:ext cx="4648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200" b="1" dirty="0">
                <a:latin typeface="Courier New" pitchFamily="49" charset="0"/>
                <a:cs typeface="Courier New" pitchFamily="49" charset="0"/>
              </a:rPr>
              <a:t>public class Student {</a:t>
            </a:r>
            <a:br>
              <a:rPr lang="en-US" altLang="en-US" sz="1200" b="1" dirty="0">
                <a:latin typeface="Courier New" pitchFamily="49" charset="0"/>
                <a:cs typeface="Courier New" pitchFamily="49" charset="0"/>
              </a:rPr>
            </a:br>
            <a:r>
              <a:rPr lang="en-US" altLang="en-US" sz="1200" b="1" dirty="0">
                <a:latin typeface="Courier New" pitchFamily="49" charset="0"/>
                <a:cs typeface="Courier New" pitchFamily="49" charset="0"/>
              </a:rPr>
              <a:t>  private </a:t>
            </a:r>
            <a:r>
              <a:rPr lang="en-US" altLang="en-US" sz="1200" b="1" dirty="0" err="1">
                <a:latin typeface="Courier New" pitchFamily="49" charset="0"/>
                <a:cs typeface="Courier New" pitchFamily="49" charset="0"/>
              </a:rPr>
              <a:t>int</a:t>
            </a:r>
            <a:r>
              <a:rPr lang="en-US" altLang="en-US" sz="1200" b="1" dirty="0">
                <a:latin typeface="Courier New" pitchFamily="49" charset="0"/>
                <a:cs typeface="Courier New" pitchFamily="49" charset="0"/>
              </a:rPr>
              <a:t> id;</a:t>
            </a:r>
            <a:br>
              <a:rPr lang="en-US" altLang="en-US" sz="1200" b="1" dirty="0">
                <a:latin typeface="Courier New" pitchFamily="49" charset="0"/>
                <a:cs typeface="Courier New" pitchFamily="49" charset="0"/>
              </a:rPr>
            </a:br>
            <a:r>
              <a:rPr lang="en-US" altLang="en-US" sz="1200" b="1" dirty="0">
                <a:latin typeface="Courier New" pitchFamily="49" charset="0"/>
                <a:cs typeface="Courier New" pitchFamily="49" charset="0"/>
              </a:rPr>
              <a:t>  private </a:t>
            </a:r>
            <a:r>
              <a:rPr lang="en-US" altLang="en-US" sz="1200" b="1" dirty="0" err="1">
                <a:latin typeface="Courier New" pitchFamily="49" charset="0"/>
                <a:cs typeface="Courier New" pitchFamily="49" charset="0"/>
              </a:rPr>
              <a:t>BirthDate</a:t>
            </a:r>
            <a:r>
              <a:rPr lang="en-US" altLang="en-US" sz="1200" b="1" dirty="0">
                <a:latin typeface="Courier New" pitchFamily="49" charset="0"/>
                <a:cs typeface="Courier New" pitchFamily="49" charset="0"/>
              </a:rPr>
              <a:t> </a:t>
            </a:r>
            <a:r>
              <a:rPr lang="en-US" altLang="en-US" sz="1200" b="1" dirty="0" err="1">
                <a:latin typeface="Courier New" pitchFamily="49" charset="0"/>
                <a:cs typeface="Courier New" pitchFamily="49" charset="0"/>
              </a:rPr>
              <a:t>birthDate</a:t>
            </a:r>
            <a:r>
              <a:rPr lang="en-US" altLang="en-US" sz="1200" b="1" dirty="0">
                <a:latin typeface="Courier New" pitchFamily="49" charset="0"/>
                <a:cs typeface="Courier New" pitchFamily="49" charset="0"/>
              </a:rPr>
              <a:t>;</a:t>
            </a:r>
            <a:br>
              <a:rPr lang="en-US" altLang="en-US" sz="1200" b="1" dirty="0">
                <a:latin typeface="Courier New" pitchFamily="49" charset="0"/>
                <a:cs typeface="Courier New" pitchFamily="49" charset="0"/>
              </a:rPr>
            </a:br>
            <a:br>
              <a:rPr lang="en-US" altLang="en-US" sz="1200" b="1" dirty="0">
                <a:latin typeface="Courier New" pitchFamily="49" charset="0"/>
                <a:cs typeface="Courier New" pitchFamily="49" charset="0"/>
              </a:rPr>
            </a:br>
            <a:r>
              <a:rPr lang="en-US" altLang="en-US" sz="1200" b="1" dirty="0">
                <a:latin typeface="Courier New" pitchFamily="49" charset="0"/>
                <a:cs typeface="Courier New" pitchFamily="49" charset="0"/>
              </a:rPr>
              <a:t>  public Student(</a:t>
            </a:r>
            <a:r>
              <a:rPr lang="en-US" altLang="en-US" sz="1200" b="1" dirty="0" err="1">
                <a:latin typeface="Courier New" pitchFamily="49" charset="0"/>
                <a:cs typeface="Courier New" pitchFamily="49" charset="0"/>
              </a:rPr>
              <a:t>int</a:t>
            </a:r>
            <a:r>
              <a:rPr lang="en-US" altLang="en-US" sz="1200" b="1" dirty="0">
                <a:latin typeface="Courier New" pitchFamily="49" charset="0"/>
                <a:cs typeface="Courier New" pitchFamily="49" charset="0"/>
              </a:rPr>
              <a:t> </a:t>
            </a:r>
            <a:r>
              <a:rPr lang="en-US" altLang="en-US" sz="1200" b="1" dirty="0" err="1">
                <a:latin typeface="Courier New" pitchFamily="49" charset="0"/>
                <a:cs typeface="Courier New" pitchFamily="49" charset="0"/>
              </a:rPr>
              <a:t>ssn</a:t>
            </a:r>
            <a:r>
              <a:rPr lang="en-US" altLang="en-US" sz="1200" b="1" dirty="0">
                <a:latin typeface="Courier New" pitchFamily="49" charset="0"/>
                <a:cs typeface="Courier New" pitchFamily="49" charset="0"/>
              </a:rPr>
              <a:t>, </a:t>
            </a:r>
            <a:br>
              <a:rPr lang="en-US" altLang="en-US" sz="1200" b="1" dirty="0">
                <a:latin typeface="Courier New" pitchFamily="49" charset="0"/>
                <a:cs typeface="Courier New" pitchFamily="49" charset="0"/>
              </a:rPr>
            </a:br>
            <a:r>
              <a:rPr lang="en-US" altLang="en-US" sz="1200" b="1" dirty="0">
                <a:latin typeface="Courier New" pitchFamily="49" charset="0"/>
                <a:cs typeface="Courier New" pitchFamily="49" charset="0"/>
              </a:rPr>
              <a:t>      </a:t>
            </a:r>
            <a:r>
              <a:rPr lang="en-US" altLang="en-US" sz="1200" b="1" dirty="0" err="1">
                <a:latin typeface="Courier New" pitchFamily="49" charset="0"/>
                <a:cs typeface="Courier New" pitchFamily="49" charset="0"/>
              </a:rPr>
              <a:t>int</a:t>
            </a:r>
            <a:r>
              <a:rPr lang="en-US" altLang="en-US" sz="1200" b="1" dirty="0">
                <a:latin typeface="Courier New" pitchFamily="49" charset="0"/>
                <a:cs typeface="Courier New" pitchFamily="49" charset="0"/>
              </a:rPr>
              <a:t> year, </a:t>
            </a:r>
            <a:r>
              <a:rPr lang="en-US" altLang="en-US" sz="1200" b="1" dirty="0" err="1">
                <a:latin typeface="Courier New" pitchFamily="49" charset="0"/>
                <a:cs typeface="Courier New" pitchFamily="49" charset="0"/>
              </a:rPr>
              <a:t>int</a:t>
            </a:r>
            <a:r>
              <a:rPr lang="en-US" altLang="en-US" sz="1200" b="1" dirty="0">
                <a:latin typeface="Courier New" pitchFamily="49" charset="0"/>
                <a:cs typeface="Courier New" pitchFamily="49" charset="0"/>
              </a:rPr>
              <a:t> month, </a:t>
            </a:r>
            <a:r>
              <a:rPr lang="en-US" altLang="en-US" sz="1200" b="1" dirty="0" err="1">
                <a:latin typeface="Courier New" pitchFamily="49" charset="0"/>
                <a:cs typeface="Courier New" pitchFamily="49" charset="0"/>
              </a:rPr>
              <a:t>int</a:t>
            </a:r>
            <a:r>
              <a:rPr lang="en-US" altLang="en-US" sz="1200" b="1" dirty="0">
                <a:latin typeface="Courier New" pitchFamily="49" charset="0"/>
                <a:cs typeface="Courier New" pitchFamily="49" charset="0"/>
              </a:rPr>
              <a:t> day) {</a:t>
            </a:r>
            <a:br>
              <a:rPr lang="en-US" altLang="en-US" sz="1200" b="1" dirty="0">
                <a:latin typeface="Courier New" pitchFamily="49" charset="0"/>
                <a:cs typeface="Courier New" pitchFamily="49" charset="0"/>
              </a:rPr>
            </a:br>
            <a:r>
              <a:rPr lang="en-US" altLang="en-US" sz="1200" b="1" dirty="0">
                <a:latin typeface="Courier New" pitchFamily="49" charset="0"/>
                <a:cs typeface="Courier New" pitchFamily="49" charset="0"/>
              </a:rPr>
              <a:t>    id = </a:t>
            </a:r>
            <a:r>
              <a:rPr lang="en-US" altLang="en-US" sz="1200" b="1" dirty="0" err="1">
                <a:latin typeface="Courier New" pitchFamily="49" charset="0"/>
                <a:cs typeface="Courier New" pitchFamily="49" charset="0"/>
              </a:rPr>
              <a:t>ssn</a:t>
            </a:r>
            <a:r>
              <a:rPr lang="en-US" altLang="en-US" sz="1200" b="1" dirty="0">
                <a:latin typeface="Courier New" pitchFamily="49" charset="0"/>
                <a:cs typeface="Courier New" pitchFamily="49" charset="0"/>
              </a:rPr>
              <a:t>;</a:t>
            </a:r>
            <a:br>
              <a:rPr lang="en-US" altLang="en-US" sz="1200" b="1" dirty="0">
                <a:latin typeface="Courier New" pitchFamily="49" charset="0"/>
                <a:cs typeface="Courier New" pitchFamily="49" charset="0"/>
              </a:rPr>
            </a:br>
            <a:r>
              <a:rPr lang="en-US" altLang="en-US" sz="1200" b="1" dirty="0">
                <a:latin typeface="Courier New" pitchFamily="49" charset="0"/>
                <a:cs typeface="Courier New" pitchFamily="49" charset="0"/>
              </a:rPr>
              <a:t>    </a:t>
            </a:r>
            <a:r>
              <a:rPr lang="en-US" altLang="en-US" sz="1200" b="1" dirty="0" err="1">
                <a:latin typeface="Courier New" pitchFamily="49" charset="0"/>
                <a:cs typeface="Courier New" pitchFamily="49" charset="0"/>
              </a:rPr>
              <a:t>birthDate</a:t>
            </a:r>
            <a:r>
              <a:rPr lang="en-US" altLang="en-US" sz="1200" b="1" dirty="0">
                <a:latin typeface="Courier New" pitchFamily="49" charset="0"/>
                <a:cs typeface="Courier New" pitchFamily="49" charset="0"/>
              </a:rPr>
              <a:t> = new </a:t>
            </a:r>
            <a:r>
              <a:rPr lang="en-US" altLang="en-US" sz="1200" b="1" dirty="0" err="1">
                <a:latin typeface="Courier New" pitchFamily="49" charset="0"/>
                <a:cs typeface="Courier New" pitchFamily="49" charset="0"/>
              </a:rPr>
              <a:t>BirthDate</a:t>
            </a:r>
            <a:r>
              <a:rPr lang="en-US" altLang="en-US" sz="1200" b="1" dirty="0">
                <a:latin typeface="Courier New" pitchFamily="49" charset="0"/>
                <a:cs typeface="Courier New" pitchFamily="49" charset="0"/>
              </a:rPr>
              <a:t>(year, month, day);</a:t>
            </a:r>
            <a:br>
              <a:rPr lang="en-US" altLang="en-US" sz="1200" b="1" dirty="0">
                <a:latin typeface="Courier New" pitchFamily="49" charset="0"/>
                <a:cs typeface="Courier New" pitchFamily="49" charset="0"/>
              </a:rPr>
            </a:br>
            <a:r>
              <a:rPr lang="en-US" altLang="en-US" sz="1200" b="1" dirty="0">
                <a:latin typeface="Courier New" pitchFamily="49" charset="0"/>
                <a:cs typeface="Courier New" pitchFamily="49" charset="0"/>
              </a:rPr>
              <a:t>  }</a:t>
            </a:r>
            <a:br>
              <a:rPr lang="en-US" altLang="en-US" sz="1200" b="1" dirty="0">
                <a:latin typeface="Courier New" pitchFamily="49" charset="0"/>
                <a:cs typeface="Courier New" pitchFamily="49" charset="0"/>
              </a:rPr>
            </a:br>
            <a:br>
              <a:rPr lang="en-US" altLang="en-US" sz="1200" b="1" dirty="0">
                <a:latin typeface="Courier New" pitchFamily="49" charset="0"/>
                <a:cs typeface="Courier New" pitchFamily="49" charset="0"/>
              </a:rPr>
            </a:br>
            <a:r>
              <a:rPr lang="en-US" altLang="en-US" sz="1200" b="1" dirty="0">
                <a:latin typeface="Courier New" pitchFamily="49" charset="0"/>
                <a:cs typeface="Courier New" pitchFamily="49" charset="0"/>
              </a:rPr>
              <a:t>  public </a:t>
            </a:r>
            <a:r>
              <a:rPr lang="en-US" altLang="en-US" sz="1200" b="1" dirty="0" err="1">
                <a:latin typeface="Courier New" pitchFamily="49" charset="0"/>
                <a:cs typeface="Courier New" pitchFamily="49" charset="0"/>
              </a:rPr>
              <a:t>int</a:t>
            </a:r>
            <a:r>
              <a:rPr lang="en-US" altLang="en-US" sz="1200" b="1" dirty="0">
                <a:latin typeface="Courier New" pitchFamily="49" charset="0"/>
                <a:cs typeface="Courier New" pitchFamily="49" charset="0"/>
              </a:rPr>
              <a:t> </a:t>
            </a:r>
            <a:r>
              <a:rPr lang="en-US" altLang="en-US" sz="1200" b="1" dirty="0" err="1">
                <a:latin typeface="Courier New" pitchFamily="49" charset="0"/>
                <a:cs typeface="Courier New" pitchFamily="49" charset="0"/>
              </a:rPr>
              <a:t>getId</a:t>
            </a:r>
            <a:r>
              <a:rPr lang="en-US" altLang="en-US" sz="1200" b="1" dirty="0">
                <a:latin typeface="Courier New" pitchFamily="49" charset="0"/>
                <a:cs typeface="Courier New" pitchFamily="49" charset="0"/>
              </a:rPr>
              <a:t>() {</a:t>
            </a:r>
            <a:br>
              <a:rPr lang="en-US" altLang="en-US" sz="1200" b="1" dirty="0">
                <a:latin typeface="Courier New" pitchFamily="49" charset="0"/>
                <a:cs typeface="Courier New" pitchFamily="49" charset="0"/>
              </a:rPr>
            </a:br>
            <a:r>
              <a:rPr lang="en-US" altLang="en-US" sz="1200" b="1" dirty="0">
                <a:latin typeface="Courier New" pitchFamily="49" charset="0"/>
                <a:cs typeface="Courier New" pitchFamily="49" charset="0"/>
              </a:rPr>
              <a:t>    return id;</a:t>
            </a:r>
            <a:br>
              <a:rPr lang="en-US" altLang="en-US" sz="1200" b="1" dirty="0">
                <a:latin typeface="Courier New" pitchFamily="49" charset="0"/>
                <a:cs typeface="Courier New" pitchFamily="49" charset="0"/>
              </a:rPr>
            </a:br>
            <a:r>
              <a:rPr lang="en-US" altLang="en-US" sz="1200" b="1" dirty="0">
                <a:latin typeface="Courier New" pitchFamily="49" charset="0"/>
                <a:cs typeface="Courier New" pitchFamily="49" charset="0"/>
              </a:rPr>
              <a:t>  }</a:t>
            </a:r>
            <a:br>
              <a:rPr lang="en-US" altLang="en-US" sz="1200" b="1" dirty="0">
                <a:latin typeface="Courier New" pitchFamily="49" charset="0"/>
                <a:cs typeface="Courier New" pitchFamily="49" charset="0"/>
              </a:rPr>
            </a:br>
            <a:br>
              <a:rPr lang="en-US" altLang="en-US" sz="1200" b="1" dirty="0">
                <a:latin typeface="Courier New" pitchFamily="49" charset="0"/>
                <a:cs typeface="Courier New" pitchFamily="49" charset="0"/>
              </a:rPr>
            </a:br>
            <a:r>
              <a:rPr lang="en-US" altLang="en-US" sz="1200" b="1" dirty="0">
                <a:latin typeface="Courier New" pitchFamily="49" charset="0"/>
                <a:cs typeface="Courier New" pitchFamily="49" charset="0"/>
              </a:rPr>
              <a:t>  public </a:t>
            </a:r>
            <a:r>
              <a:rPr lang="en-US" altLang="en-US" sz="1200" b="1" dirty="0" err="1">
                <a:latin typeface="Courier New" pitchFamily="49" charset="0"/>
                <a:cs typeface="Courier New" pitchFamily="49" charset="0"/>
              </a:rPr>
              <a:t>BirthDate</a:t>
            </a:r>
            <a:r>
              <a:rPr lang="en-US" altLang="en-US" sz="1200" b="1" dirty="0">
                <a:latin typeface="Courier New" pitchFamily="49" charset="0"/>
                <a:cs typeface="Courier New" pitchFamily="49" charset="0"/>
              </a:rPr>
              <a:t> </a:t>
            </a:r>
            <a:r>
              <a:rPr lang="en-US" altLang="en-US" sz="1200" b="1" dirty="0" err="1">
                <a:latin typeface="Courier New" pitchFamily="49" charset="0"/>
                <a:cs typeface="Courier New" pitchFamily="49" charset="0"/>
              </a:rPr>
              <a:t>getBirthDate</a:t>
            </a:r>
            <a:r>
              <a:rPr lang="en-US" altLang="en-US" sz="1200" b="1" dirty="0">
                <a:latin typeface="Courier New" pitchFamily="49" charset="0"/>
                <a:cs typeface="Courier New" pitchFamily="49" charset="0"/>
              </a:rPr>
              <a:t>() {</a:t>
            </a:r>
            <a:br>
              <a:rPr lang="en-US" altLang="en-US" sz="1200" b="1" dirty="0">
                <a:latin typeface="Courier New" pitchFamily="49" charset="0"/>
                <a:cs typeface="Courier New" pitchFamily="49" charset="0"/>
              </a:rPr>
            </a:br>
            <a:r>
              <a:rPr lang="en-US" altLang="en-US" sz="1200" b="1" dirty="0">
                <a:latin typeface="Courier New" pitchFamily="49" charset="0"/>
                <a:cs typeface="Courier New" pitchFamily="49" charset="0"/>
              </a:rPr>
              <a:t>    return </a:t>
            </a:r>
            <a:r>
              <a:rPr lang="en-US" altLang="en-US" sz="1200" b="1" dirty="0" err="1">
                <a:latin typeface="Courier New" pitchFamily="49" charset="0"/>
                <a:cs typeface="Courier New" pitchFamily="49" charset="0"/>
              </a:rPr>
              <a:t>birthDate</a:t>
            </a:r>
            <a:r>
              <a:rPr lang="en-US" altLang="en-US" sz="1200" b="1" dirty="0">
                <a:latin typeface="Courier New" pitchFamily="49" charset="0"/>
                <a:cs typeface="Courier New" pitchFamily="49" charset="0"/>
              </a:rPr>
              <a:t>;</a:t>
            </a:r>
            <a:br>
              <a:rPr lang="en-US" altLang="en-US" sz="1200" b="1" dirty="0">
                <a:latin typeface="Courier New" pitchFamily="49" charset="0"/>
                <a:cs typeface="Courier New" pitchFamily="49" charset="0"/>
              </a:rPr>
            </a:br>
            <a:r>
              <a:rPr lang="en-US" altLang="en-US" sz="1200" b="1" dirty="0">
                <a:latin typeface="Courier New" pitchFamily="49" charset="0"/>
                <a:cs typeface="Courier New" pitchFamily="49" charset="0"/>
              </a:rPr>
              <a:t>  }</a:t>
            </a:r>
            <a:br>
              <a:rPr lang="en-US" altLang="en-US" sz="1200" b="1" dirty="0">
                <a:latin typeface="Courier New" pitchFamily="49" charset="0"/>
                <a:cs typeface="Courier New" pitchFamily="49" charset="0"/>
              </a:rPr>
            </a:br>
            <a:r>
              <a:rPr lang="en-US" altLang="en-US" sz="1200" b="1" dirty="0">
                <a:latin typeface="Courier New" pitchFamily="49" charset="0"/>
                <a:cs typeface="Courier New" pitchFamily="49" charset="0"/>
              </a:rPr>
              <a:t>}</a:t>
            </a:r>
          </a:p>
        </p:txBody>
      </p:sp>
      <p:sp>
        <p:nvSpPr>
          <p:cNvPr id="58373" name="Rectangle 4"/>
          <p:cNvSpPr>
            <a:spLocks noChangeArrowheads="1"/>
          </p:cNvSpPr>
          <p:nvPr/>
        </p:nvSpPr>
        <p:spPr bwMode="auto">
          <a:xfrm>
            <a:off x="4648200" y="152400"/>
            <a:ext cx="4495800" cy="41148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500" b="1">
                <a:latin typeface="Courier New" pitchFamily="49" charset="0"/>
                <a:cs typeface="Courier New" pitchFamily="49" charset="0"/>
              </a:rPr>
              <a:t>public class BirthDate {</a:t>
            </a:r>
            <a:br>
              <a:rPr lang="en-US" altLang="en-US" sz="1500" b="1">
                <a:latin typeface="Courier New" pitchFamily="49" charset="0"/>
                <a:cs typeface="Courier New" pitchFamily="49" charset="0"/>
              </a:rPr>
            </a:br>
            <a:r>
              <a:rPr lang="en-US" altLang="en-US" sz="1500" b="1">
                <a:latin typeface="Courier New" pitchFamily="49" charset="0"/>
                <a:cs typeface="Courier New" pitchFamily="49" charset="0"/>
              </a:rPr>
              <a:t>  private int year;</a:t>
            </a:r>
            <a:br>
              <a:rPr lang="en-US" altLang="en-US" sz="1500" b="1">
                <a:latin typeface="Courier New" pitchFamily="49" charset="0"/>
                <a:cs typeface="Courier New" pitchFamily="49" charset="0"/>
              </a:rPr>
            </a:br>
            <a:r>
              <a:rPr lang="en-US" altLang="en-US" sz="1500" b="1">
                <a:latin typeface="Courier New" pitchFamily="49" charset="0"/>
                <a:cs typeface="Courier New" pitchFamily="49" charset="0"/>
              </a:rPr>
              <a:t>  private int month;</a:t>
            </a:r>
            <a:br>
              <a:rPr lang="en-US" altLang="en-US" sz="1500" b="1">
                <a:latin typeface="Courier New" pitchFamily="49" charset="0"/>
                <a:cs typeface="Courier New" pitchFamily="49" charset="0"/>
              </a:rPr>
            </a:br>
            <a:r>
              <a:rPr lang="en-US" altLang="en-US" sz="1500" b="1">
                <a:latin typeface="Courier New" pitchFamily="49" charset="0"/>
                <a:cs typeface="Courier New" pitchFamily="49" charset="0"/>
              </a:rPr>
              <a:t>  private int day;</a:t>
            </a:r>
            <a:br>
              <a:rPr lang="en-US" altLang="en-US" sz="1500" b="1">
                <a:latin typeface="Courier New" pitchFamily="49" charset="0"/>
                <a:cs typeface="Courier New" pitchFamily="49" charset="0"/>
              </a:rPr>
            </a:br>
            <a:r>
              <a:rPr lang="en-US" altLang="en-US" sz="1500" b="1">
                <a:latin typeface="Courier New" pitchFamily="49" charset="0"/>
                <a:cs typeface="Courier New" pitchFamily="49" charset="0"/>
              </a:rPr>
              <a:t>  </a:t>
            </a:r>
            <a:br>
              <a:rPr lang="en-US" altLang="en-US" sz="1500" b="1">
                <a:latin typeface="Courier New" pitchFamily="49" charset="0"/>
                <a:cs typeface="Courier New" pitchFamily="49" charset="0"/>
              </a:rPr>
            </a:br>
            <a:r>
              <a:rPr lang="en-US" altLang="en-US" sz="1500" b="1">
                <a:latin typeface="Courier New" pitchFamily="49" charset="0"/>
                <a:cs typeface="Courier New" pitchFamily="49" charset="0"/>
              </a:rPr>
              <a:t>  public BirthDate(int newYear, </a:t>
            </a:r>
            <a:br>
              <a:rPr lang="en-US" altLang="en-US" sz="1500" b="1">
                <a:latin typeface="Courier New" pitchFamily="49" charset="0"/>
                <a:cs typeface="Courier New" pitchFamily="49" charset="0"/>
              </a:rPr>
            </a:br>
            <a:r>
              <a:rPr lang="en-US" altLang="en-US" sz="1500" b="1">
                <a:latin typeface="Courier New" pitchFamily="49" charset="0"/>
                <a:cs typeface="Courier New" pitchFamily="49" charset="0"/>
              </a:rPr>
              <a:t>      int newMonth, int newDay) {</a:t>
            </a:r>
            <a:br>
              <a:rPr lang="en-US" altLang="en-US" sz="1500" b="1">
                <a:latin typeface="Courier New" pitchFamily="49" charset="0"/>
                <a:cs typeface="Courier New" pitchFamily="49" charset="0"/>
              </a:rPr>
            </a:br>
            <a:r>
              <a:rPr lang="en-US" altLang="en-US" sz="1500" b="1">
                <a:latin typeface="Courier New" pitchFamily="49" charset="0"/>
                <a:cs typeface="Courier New" pitchFamily="49" charset="0"/>
              </a:rPr>
              <a:t>    year = newYear;</a:t>
            </a:r>
            <a:br>
              <a:rPr lang="en-US" altLang="en-US" sz="1500" b="1">
                <a:latin typeface="Courier New" pitchFamily="49" charset="0"/>
                <a:cs typeface="Courier New" pitchFamily="49" charset="0"/>
              </a:rPr>
            </a:br>
            <a:r>
              <a:rPr lang="en-US" altLang="en-US" sz="1500" b="1">
                <a:latin typeface="Courier New" pitchFamily="49" charset="0"/>
                <a:cs typeface="Courier New" pitchFamily="49" charset="0"/>
              </a:rPr>
              <a:t>    month = newMonth;</a:t>
            </a:r>
            <a:br>
              <a:rPr lang="en-US" altLang="en-US" sz="1500" b="1">
                <a:latin typeface="Courier New" pitchFamily="49" charset="0"/>
                <a:cs typeface="Courier New" pitchFamily="49" charset="0"/>
              </a:rPr>
            </a:br>
            <a:r>
              <a:rPr lang="en-US" altLang="en-US" sz="1500" b="1">
                <a:latin typeface="Courier New" pitchFamily="49" charset="0"/>
                <a:cs typeface="Courier New" pitchFamily="49" charset="0"/>
              </a:rPr>
              <a:t>    day = newDay;</a:t>
            </a:r>
            <a:br>
              <a:rPr lang="en-US" altLang="en-US" sz="1500" b="1">
                <a:latin typeface="Courier New" pitchFamily="49" charset="0"/>
                <a:cs typeface="Courier New" pitchFamily="49" charset="0"/>
              </a:rPr>
            </a:br>
            <a:r>
              <a:rPr lang="en-US" altLang="en-US" sz="1500" b="1">
                <a:latin typeface="Courier New" pitchFamily="49" charset="0"/>
                <a:cs typeface="Courier New" pitchFamily="49" charset="0"/>
              </a:rPr>
              <a:t>  }</a:t>
            </a:r>
            <a:br>
              <a:rPr lang="en-US" altLang="en-US" sz="1500" b="1">
                <a:latin typeface="Courier New" pitchFamily="49" charset="0"/>
                <a:cs typeface="Courier New" pitchFamily="49" charset="0"/>
              </a:rPr>
            </a:br>
            <a:r>
              <a:rPr lang="en-US" altLang="en-US" sz="1500" b="1">
                <a:latin typeface="Courier New" pitchFamily="49" charset="0"/>
                <a:cs typeface="Courier New" pitchFamily="49" charset="0"/>
              </a:rPr>
              <a:t>  </a:t>
            </a:r>
            <a:br>
              <a:rPr lang="en-US" altLang="en-US" sz="1500" b="1">
                <a:latin typeface="Courier New" pitchFamily="49" charset="0"/>
                <a:cs typeface="Courier New" pitchFamily="49" charset="0"/>
              </a:rPr>
            </a:br>
            <a:r>
              <a:rPr lang="en-US" altLang="en-US" sz="1500" b="1">
                <a:latin typeface="Courier New" pitchFamily="49" charset="0"/>
                <a:cs typeface="Courier New" pitchFamily="49" charset="0"/>
              </a:rPr>
              <a:t>  public void setYear(int newYear) {</a:t>
            </a:r>
            <a:br>
              <a:rPr lang="en-US" altLang="en-US" sz="1500" b="1">
                <a:latin typeface="Courier New" pitchFamily="49" charset="0"/>
                <a:cs typeface="Courier New" pitchFamily="49" charset="0"/>
              </a:rPr>
            </a:br>
            <a:r>
              <a:rPr lang="en-US" altLang="en-US" sz="1500" b="1">
                <a:latin typeface="Courier New" pitchFamily="49" charset="0"/>
                <a:cs typeface="Courier New" pitchFamily="49" charset="0"/>
              </a:rPr>
              <a:t>    year = newYear;</a:t>
            </a:r>
            <a:br>
              <a:rPr lang="en-US" altLang="en-US" sz="1500" b="1">
                <a:latin typeface="Courier New" pitchFamily="49" charset="0"/>
                <a:cs typeface="Courier New" pitchFamily="49" charset="0"/>
              </a:rPr>
            </a:br>
            <a:r>
              <a:rPr lang="en-US" altLang="en-US" sz="1500" b="1">
                <a:latin typeface="Courier New" pitchFamily="49" charset="0"/>
                <a:cs typeface="Courier New" pitchFamily="49" charset="0"/>
              </a:rPr>
              <a:t>  }</a:t>
            </a:r>
            <a:br>
              <a:rPr lang="en-US" altLang="en-US" sz="1500" b="1">
                <a:latin typeface="Courier New" pitchFamily="49" charset="0"/>
                <a:cs typeface="Courier New" pitchFamily="49" charset="0"/>
              </a:rPr>
            </a:br>
            <a:r>
              <a:rPr lang="en-US" altLang="en-US" sz="1500" b="1">
                <a:latin typeface="Courier New" pitchFamily="49" charset="0"/>
                <a:cs typeface="Courier New" pitchFamily="49" charset="0"/>
              </a:rPr>
              <a:t>}</a:t>
            </a:r>
          </a:p>
        </p:txBody>
      </p:sp>
      <p:sp>
        <p:nvSpPr>
          <p:cNvPr id="58374" name="Rectangle 5"/>
          <p:cNvSpPr>
            <a:spLocks noChangeArrowheads="1"/>
          </p:cNvSpPr>
          <p:nvPr/>
        </p:nvSpPr>
        <p:spPr bwMode="auto">
          <a:xfrm>
            <a:off x="533400" y="4419600"/>
            <a:ext cx="8305800" cy="19050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600" b="1">
                <a:latin typeface="Courier New" pitchFamily="49" charset="0"/>
                <a:cs typeface="Courier New" pitchFamily="49" charset="0"/>
              </a:rPr>
              <a:t>public class Test {</a:t>
            </a:r>
            <a:br>
              <a:rPr lang="en-US" altLang="en-US" sz="1600" b="1">
                <a:latin typeface="Courier New" pitchFamily="49" charset="0"/>
                <a:cs typeface="Courier New" pitchFamily="49" charset="0"/>
              </a:rPr>
            </a:br>
            <a:r>
              <a:rPr lang="en-US" altLang="en-US" sz="1600" b="1">
                <a:latin typeface="Courier New" pitchFamily="49" charset="0"/>
                <a:cs typeface="Courier New" pitchFamily="49" charset="0"/>
              </a:rPr>
              <a:t>  public static void main(String[] args) {</a:t>
            </a:r>
            <a:br>
              <a:rPr lang="en-US" altLang="en-US" sz="1600" b="1">
                <a:latin typeface="Courier New" pitchFamily="49" charset="0"/>
                <a:cs typeface="Courier New" pitchFamily="49" charset="0"/>
              </a:rPr>
            </a:br>
            <a:r>
              <a:rPr lang="en-US" altLang="en-US" sz="1600" b="1">
                <a:latin typeface="Courier New" pitchFamily="49" charset="0"/>
                <a:cs typeface="Courier New" pitchFamily="49" charset="0"/>
              </a:rPr>
              <a:t>    Student student = new Student(111223333, 1970, 5, 3);</a:t>
            </a:r>
            <a:br>
              <a:rPr lang="en-US" altLang="en-US" sz="1600" b="1">
                <a:latin typeface="Courier New" pitchFamily="49" charset="0"/>
                <a:cs typeface="Courier New" pitchFamily="49" charset="0"/>
              </a:rPr>
            </a:br>
            <a:r>
              <a:rPr lang="en-US" altLang="en-US" sz="1600" b="1">
                <a:latin typeface="Courier New" pitchFamily="49" charset="0"/>
                <a:cs typeface="Courier New" pitchFamily="49" charset="0"/>
              </a:rPr>
              <a:t>    BirthDate date = student.getBirthDate();</a:t>
            </a:r>
            <a:br>
              <a:rPr lang="en-US" altLang="en-US" sz="1600" b="1">
                <a:latin typeface="Courier New" pitchFamily="49" charset="0"/>
                <a:cs typeface="Courier New" pitchFamily="49" charset="0"/>
              </a:rPr>
            </a:br>
            <a:r>
              <a:rPr lang="en-US" altLang="en-US" sz="1600" b="1">
                <a:latin typeface="Courier New" pitchFamily="49" charset="0"/>
                <a:cs typeface="Courier New" pitchFamily="49" charset="0"/>
              </a:rPr>
              <a:t>    date.setYear(2010); // Now the student birth year is changed!</a:t>
            </a:r>
            <a:br>
              <a:rPr lang="en-US" altLang="en-US" sz="1600" b="1">
                <a:latin typeface="Courier New" pitchFamily="49" charset="0"/>
                <a:cs typeface="Courier New" pitchFamily="49" charset="0"/>
              </a:rPr>
            </a:br>
            <a:r>
              <a:rPr lang="en-US" altLang="en-US" sz="1600" b="1">
                <a:latin typeface="Courier New" pitchFamily="49" charset="0"/>
                <a:cs typeface="Courier New" pitchFamily="49" charset="0"/>
              </a:rPr>
              <a:t>  }</a:t>
            </a:r>
            <a:br>
              <a:rPr lang="en-US" altLang="en-US" sz="1600" b="1">
                <a:latin typeface="Courier New" pitchFamily="49" charset="0"/>
                <a:cs typeface="Courier New" pitchFamily="49" charset="0"/>
              </a:rPr>
            </a:br>
            <a:r>
              <a:rPr lang="en-US" altLang="en-US" sz="1600" b="1">
                <a:latin typeface="Courier New" pitchFamily="49" charset="0"/>
                <a:cs typeface="Courier New" pitchFamily="49"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685800" y="228600"/>
            <a:ext cx="7772400" cy="685800"/>
          </a:xfrm>
        </p:spPr>
        <p:txBody>
          <a:bodyPr>
            <a:normAutofit fontScale="90000"/>
          </a:bodyPr>
          <a:lstStyle/>
          <a:p>
            <a:r>
              <a:rPr lang="en-US" altLang="en-US" dirty="0"/>
              <a:t>What Class is Immutable?</a:t>
            </a:r>
            <a:endParaRPr lang="en-US" altLang="en-US" b="1" dirty="0">
              <a:latin typeface="Book Antiqua" pitchFamily="18" charset="0"/>
            </a:endParaRPr>
          </a:p>
        </p:txBody>
      </p:sp>
      <p:sp>
        <p:nvSpPr>
          <p:cNvPr id="5939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EFF4D498-A85C-4E06-AB2A-3302E8980EA6}" type="slidenum">
              <a:rPr lang="en-US" altLang="en-US" sz="1400"/>
              <a:pPr>
                <a:spcBef>
                  <a:spcPct val="0"/>
                </a:spcBef>
                <a:buClrTx/>
                <a:buSzTx/>
                <a:buFontTx/>
                <a:buNone/>
              </a:pPr>
              <a:t>56</a:t>
            </a:fld>
            <a:endParaRPr lang="en-US" altLang="en-US" sz="1400"/>
          </a:p>
        </p:txBody>
      </p:sp>
      <p:sp>
        <p:nvSpPr>
          <p:cNvPr id="59396" name="Rectangle 3"/>
          <p:cNvSpPr>
            <a:spLocks noChangeArrowheads="1"/>
          </p:cNvSpPr>
          <p:nvPr/>
        </p:nvSpPr>
        <p:spPr bwMode="auto">
          <a:xfrm>
            <a:off x="304800" y="10668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2600">
                <a:cs typeface="Courier New" pitchFamily="49" charset="0"/>
              </a:rPr>
              <a:t>For a class to be immutable, it must mark all data fields private and provide no mutator methods and no accessor methods that would return a reference to a mutable data field object.</a:t>
            </a:r>
            <a:br>
              <a:rPr lang="en-US" altLang="en-US" sz="2600">
                <a:cs typeface="Courier New" pitchFamily="49" charset="0"/>
              </a:rPr>
            </a:br>
            <a:endParaRPr lang="en-US" altLang="en-US" sz="2600">
              <a:cs typeface="Courier New"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685800" y="381000"/>
            <a:ext cx="7772400" cy="1295400"/>
          </a:xfrm>
        </p:spPr>
        <p:txBody>
          <a:bodyPr/>
          <a:lstStyle/>
          <a:p>
            <a:r>
              <a:rPr lang="en-US" altLang="en-US"/>
              <a:t>Scope of Variables</a:t>
            </a:r>
            <a:endParaRPr lang="en-US" altLang="en-US">
              <a:hlinkClick r:id="rId2" action="ppaction://program"/>
            </a:endParaRPr>
          </a:p>
        </p:txBody>
      </p:sp>
      <p:sp>
        <p:nvSpPr>
          <p:cNvPr id="60420" name="Rectangle 3"/>
          <p:cNvSpPr>
            <a:spLocks noGrp="1" noChangeArrowheads="1"/>
          </p:cNvSpPr>
          <p:nvPr>
            <p:ph idx="1"/>
          </p:nvPr>
        </p:nvSpPr>
        <p:spPr>
          <a:xfrm>
            <a:off x="685800" y="1752600"/>
            <a:ext cx="7772400" cy="4419600"/>
          </a:xfrm>
        </p:spPr>
        <p:txBody>
          <a:bodyPr/>
          <a:lstStyle/>
          <a:p>
            <a:pPr>
              <a:lnSpc>
                <a:spcPct val="120000"/>
              </a:lnSpc>
              <a:buFont typeface="Wingdings" pitchFamily="2" charset="2"/>
              <a:buChar char="q"/>
            </a:pPr>
            <a:r>
              <a:rPr lang="en-US" altLang="en-US" sz="2800"/>
              <a:t>The scope of instance and static variables is the entire class. They can be declared anywhere inside a class.</a:t>
            </a:r>
          </a:p>
          <a:p>
            <a:pPr>
              <a:lnSpc>
                <a:spcPct val="120000"/>
              </a:lnSpc>
              <a:buFont typeface="Wingdings" pitchFamily="2" charset="2"/>
              <a:buChar char="q"/>
            </a:pPr>
            <a:r>
              <a:rPr lang="en-US" altLang="en-US" sz="2800"/>
              <a:t>The scope of a local variable starts from its declaration and continues to the end of the block that contains the variable. A local variable must be initialized explicitly before it can be used.</a:t>
            </a:r>
          </a:p>
        </p:txBody>
      </p:sp>
      <p:sp>
        <p:nvSpPr>
          <p:cNvPr id="6041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7E5B968-14F9-40A7-88F1-E39822BBF93B}" type="slidenum">
              <a:rPr lang="en-US" altLang="en-US" sz="1400"/>
              <a:pPr>
                <a:spcBef>
                  <a:spcPct val="0"/>
                </a:spcBef>
                <a:buClrTx/>
                <a:buSzTx/>
                <a:buFontTx/>
                <a:buNone/>
              </a:pPr>
              <a:t>57</a:t>
            </a:fld>
            <a:endParaRPr lang="en-US" altLang="en-US" sz="1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685800" y="381000"/>
            <a:ext cx="7772400" cy="762000"/>
          </a:xfrm>
          <a:solidFill>
            <a:srgbClr val="FFFF00"/>
          </a:solidFill>
        </p:spPr>
        <p:txBody>
          <a:bodyPr/>
          <a:lstStyle/>
          <a:p>
            <a:r>
              <a:rPr lang="en-US" altLang="en-US" dirty="0"/>
              <a:t>The this Keyword </a:t>
            </a:r>
            <a:endParaRPr lang="en-US" altLang="en-US" dirty="0">
              <a:hlinkClick r:id="rId2" action="ppaction://program"/>
            </a:endParaRPr>
          </a:p>
        </p:txBody>
      </p:sp>
      <p:sp>
        <p:nvSpPr>
          <p:cNvPr id="61444" name="Rectangle 3"/>
          <p:cNvSpPr>
            <a:spLocks noGrp="1" noChangeArrowheads="1"/>
          </p:cNvSpPr>
          <p:nvPr>
            <p:ph idx="1"/>
          </p:nvPr>
        </p:nvSpPr>
        <p:spPr>
          <a:xfrm>
            <a:off x="309563" y="1277938"/>
            <a:ext cx="8524875" cy="4894262"/>
          </a:xfrm>
        </p:spPr>
        <p:txBody>
          <a:bodyPr/>
          <a:lstStyle/>
          <a:p>
            <a:pPr>
              <a:lnSpc>
                <a:spcPct val="120000"/>
              </a:lnSpc>
              <a:buFont typeface="Wingdings" pitchFamily="2" charset="2"/>
              <a:buChar char="q"/>
            </a:pPr>
            <a:r>
              <a:rPr lang="en-US" altLang="en-US"/>
              <a:t>The </a:t>
            </a:r>
            <a:r>
              <a:rPr lang="en-US" altLang="en-US" u="sng"/>
              <a:t>this</a:t>
            </a:r>
            <a:r>
              <a:rPr lang="en-US" altLang="en-US"/>
              <a:t> keyword is the name of a reference that refers to an object itself. One common use of the </a:t>
            </a:r>
            <a:r>
              <a:rPr lang="en-US" altLang="en-US" u="sng"/>
              <a:t>this</a:t>
            </a:r>
            <a:r>
              <a:rPr lang="en-US" altLang="en-US"/>
              <a:t> keyword is reference a class’s </a:t>
            </a:r>
            <a:r>
              <a:rPr lang="en-US" altLang="en-US" i="1"/>
              <a:t>hidden data fields</a:t>
            </a:r>
            <a:r>
              <a:rPr lang="en-US" altLang="en-US"/>
              <a:t>. </a:t>
            </a:r>
          </a:p>
          <a:p>
            <a:pPr>
              <a:lnSpc>
                <a:spcPct val="120000"/>
              </a:lnSpc>
              <a:buFont typeface="Wingdings" pitchFamily="2" charset="2"/>
              <a:buChar char="q"/>
            </a:pPr>
            <a:r>
              <a:rPr lang="en-US" altLang="en-US"/>
              <a:t>Another common use of the </a:t>
            </a:r>
            <a:r>
              <a:rPr lang="en-US" altLang="en-US" u="sng"/>
              <a:t>this</a:t>
            </a:r>
            <a:r>
              <a:rPr lang="en-US" altLang="en-US"/>
              <a:t> keyword to enable a constructor to invoke another constructor of the same class. </a:t>
            </a:r>
          </a:p>
        </p:txBody>
      </p:sp>
      <p:sp>
        <p:nvSpPr>
          <p:cNvPr id="6144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59E3ACFC-EA35-4527-89C9-D432C849436A}" type="slidenum">
              <a:rPr lang="en-US" altLang="en-US" sz="1400"/>
              <a:pPr>
                <a:spcBef>
                  <a:spcPct val="0"/>
                </a:spcBef>
                <a:buClrTx/>
                <a:buSzTx/>
                <a:buFontTx/>
                <a:buNone/>
              </a:pPr>
              <a:t>58</a:t>
            </a:fld>
            <a:endParaRPr lang="en-US" altLang="en-US" sz="1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0" y="381000"/>
            <a:ext cx="9144000" cy="762000"/>
          </a:xfrm>
        </p:spPr>
        <p:txBody>
          <a:bodyPr/>
          <a:lstStyle/>
          <a:p>
            <a:r>
              <a:rPr lang="en-US" altLang="en-US"/>
              <a:t>Reference the Hidden Data Fields</a:t>
            </a:r>
            <a:endParaRPr lang="en-US" altLang="en-US">
              <a:hlinkClick r:id="rId3" action="ppaction://program"/>
            </a:endParaRPr>
          </a:p>
        </p:txBody>
      </p:sp>
      <p:sp>
        <p:nvSpPr>
          <p:cNvPr id="6246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46D774F-5EB9-4452-BB7A-37BA392C2559}" type="slidenum">
              <a:rPr lang="en-US" altLang="en-US" sz="1400"/>
              <a:pPr>
                <a:spcBef>
                  <a:spcPct val="0"/>
                </a:spcBef>
                <a:buClrTx/>
                <a:buSzTx/>
                <a:buFontTx/>
                <a:buNone/>
              </a:pPr>
              <a:t>59</a:t>
            </a:fld>
            <a:endParaRPr lang="en-US" altLang="en-US" sz="1400"/>
          </a:p>
        </p:txBody>
      </p:sp>
      <p:sp>
        <p:nvSpPr>
          <p:cNvPr id="62468" name="Rectangle 6"/>
          <p:cNvSpPr>
            <a:spLocks noChangeArrowheads="1"/>
          </p:cNvSpPr>
          <p:nvPr/>
        </p:nvSpPr>
        <p:spPr bwMode="auto">
          <a:xfrm>
            <a:off x="2047875"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2469" name="Rectangle 8"/>
          <p:cNvSpPr>
            <a:spLocks noChangeArrowheads="1"/>
          </p:cNvSpPr>
          <p:nvPr/>
        </p:nvSpPr>
        <p:spPr bwMode="auto">
          <a:xfrm>
            <a:off x="0"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62470" name="Object 7"/>
          <p:cNvGraphicFramePr>
            <a:graphicFrameLocks noChangeAspect="1"/>
          </p:cNvGraphicFramePr>
          <p:nvPr/>
        </p:nvGraphicFramePr>
        <p:xfrm>
          <a:off x="1588" y="1506538"/>
          <a:ext cx="8789987" cy="2820987"/>
        </p:xfrm>
        <a:graphic>
          <a:graphicData uri="http://schemas.openxmlformats.org/presentationml/2006/ole">
            <mc:AlternateContent xmlns:mc="http://schemas.openxmlformats.org/markup-compatibility/2006">
              <mc:Choice xmlns:v="urn:schemas-microsoft-com:vml" Requires="v">
                <p:oleObj spid="_x0000_s77826" name="Picture" r:id="rId4" imgW="5118100" imgH="1625600" progId="Word.Picture.8">
                  <p:embed/>
                </p:oleObj>
              </mc:Choice>
              <mc:Fallback>
                <p:oleObj name="Picture" r:id="rId4" imgW="5118100" imgH="1625600" progId="Word.Picture.8">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06538"/>
                        <a:ext cx="8789987" cy="282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762000" y="152400"/>
            <a:ext cx="7772400" cy="609600"/>
          </a:xfrm>
          <a:solidFill>
            <a:srgbClr val="FFFF00"/>
          </a:solidFill>
        </p:spPr>
        <p:txBody>
          <a:bodyPr>
            <a:normAutofit fontScale="90000"/>
          </a:bodyPr>
          <a:lstStyle/>
          <a:p>
            <a:r>
              <a:rPr lang="en-US" altLang="en-US" dirty="0"/>
              <a:t>Classes</a:t>
            </a:r>
          </a:p>
        </p:txBody>
      </p:sp>
      <p:sp>
        <p:nvSpPr>
          <p:cNvPr id="819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A15C115C-278D-485D-9339-EA5380E6EB28}" type="slidenum">
              <a:rPr lang="en-US" altLang="en-US" sz="1400"/>
              <a:pPr>
                <a:spcBef>
                  <a:spcPct val="0"/>
                </a:spcBef>
                <a:buClrTx/>
                <a:buSzTx/>
                <a:buFontTx/>
                <a:buNone/>
              </a:pPr>
              <a:t>6</a:t>
            </a:fld>
            <a:endParaRPr lang="en-US" altLang="en-US" sz="1400"/>
          </a:p>
        </p:txBody>
      </p:sp>
      <p:sp>
        <p:nvSpPr>
          <p:cNvPr id="8196"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8197" name="Text Box 5"/>
          <p:cNvSpPr txBox="1">
            <a:spLocks noChangeArrowheads="1"/>
          </p:cNvSpPr>
          <p:nvPr/>
        </p:nvSpPr>
        <p:spPr bwMode="auto">
          <a:xfrm>
            <a:off x="304800" y="1295400"/>
            <a:ext cx="8610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b="1" i="1" dirty="0">
                <a:cs typeface="Times New Roman" pitchFamily="18" charset="0"/>
              </a:rPr>
              <a:t>Classes</a:t>
            </a:r>
            <a:r>
              <a:rPr lang="en-US" altLang="en-US" dirty="0">
                <a:cs typeface="Times New Roman" pitchFamily="18" charset="0"/>
              </a:rPr>
              <a:t> are constructs that define </a:t>
            </a:r>
            <a:r>
              <a:rPr lang="en-US" altLang="en-US" b="1" dirty="0">
                <a:cs typeface="Times New Roman" pitchFamily="18" charset="0"/>
              </a:rPr>
              <a:t>objects</a:t>
            </a:r>
            <a:r>
              <a:rPr lang="en-US" altLang="en-US" dirty="0">
                <a:cs typeface="Times New Roman" pitchFamily="18" charset="0"/>
              </a:rPr>
              <a:t> of the same type. A Java class uses </a:t>
            </a:r>
            <a:r>
              <a:rPr lang="en-US" altLang="en-US" b="1" dirty="0">
                <a:cs typeface="Times New Roman" pitchFamily="18" charset="0"/>
              </a:rPr>
              <a:t>variables</a:t>
            </a:r>
            <a:r>
              <a:rPr lang="en-US" altLang="en-US" dirty="0">
                <a:cs typeface="Times New Roman" pitchFamily="18" charset="0"/>
              </a:rPr>
              <a:t> to define </a:t>
            </a:r>
            <a:r>
              <a:rPr lang="en-US" altLang="en-US" b="1" dirty="0">
                <a:cs typeface="Times New Roman" pitchFamily="18" charset="0"/>
              </a:rPr>
              <a:t>data fields </a:t>
            </a:r>
            <a:r>
              <a:rPr lang="en-US" altLang="en-US" dirty="0">
                <a:cs typeface="Times New Roman" pitchFamily="18" charset="0"/>
              </a:rPr>
              <a:t>and </a:t>
            </a:r>
            <a:r>
              <a:rPr lang="en-US" altLang="en-US" b="1" dirty="0">
                <a:cs typeface="Times New Roman" pitchFamily="18" charset="0"/>
              </a:rPr>
              <a:t>methods</a:t>
            </a:r>
            <a:r>
              <a:rPr lang="en-US" altLang="en-US" dirty="0">
                <a:cs typeface="Times New Roman" pitchFamily="18" charset="0"/>
              </a:rPr>
              <a:t> to define </a:t>
            </a:r>
            <a:r>
              <a:rPr lang="en-US" altLang="en-US" b="1" dirty="0">
                <a:cs typeface="Times New Roman" pitchFamily="18" charset="0"/>
              </a:rPr>
              <a:t>behaviors</a:t>
            </a:r>
            <a:r>
              <a:rPr lang="en-US" altLang="en-US" dirty="0">
                <a:cs typeface="Times New Roman" pitchFamily="18" charset="0"/>
              </a:rPr>
              <a:t>. Additionally, a </a:t>
            </a:r>
            <a:r>
              <a:rPr lang="en-US" altLang="en-US" b="1" dirty="0">
                <a:cs typeface="Times New Roman" pitchFamily="18" charset="0"/>
              </a:rPr>
              <a:t>class</a:t>
            </a:r>
            <a:r>
              <a:rPr lang="en-US" altLang="en-US" dirty="0">
                <a:cs typeface="Times New Roman" pitchFamily="18" charset="0"/>
              </a:rPr>
              <a:t> provides a special type of </a:t>
            </a:r>
            <a:r>
              <a:rPr lang="en-US" altLang="en-US" b="1" dirty="0">
                <a:cs typeface="Times New Roman" pitchFamily="18" charset="0"/>
              </a:rPr>
              <a:t>methods</a:t>
            </a:r>
            <a:r>
              <a:rPr lang="en-US" altLang="en-US" dirty="0">
                <a:cs typeface="Times New Roman" pitchFamily="18" charset="0"/>
              </a:rPr>
              <a:t>, known as </a:t>
            </a:r>
            <a:r>
              <a:rPr lang="en-US" altLang="en-US" b="1" dirty="0">
                <a:cs typeface="Times New Roman" pitchFamily="18" charset="0"/>
              </a:rPr>
              <a:t>constructors</a:t>
            </a:r>
            <a:r>
              <a:rPr lang="en-US" altLang="en-US" dirty="0">
                <a:cs typeface="Times New Roman" pitchFamily="18" charset="0"/>
              </a:rPr>
              <a:t>, which are invoked to construct </a:t>
            </a:r>
            <a:r>
              <a:rPr lang="en-US" altLang="en-US" b="1" dirty="0">
                <a:cs typeface="Times New Roman" pitchFamily="18" charset="0"/>
              </a:rPr>
              <a:t>objects</a:t>
            </a:r>
            <a:r>
              <a:rPr lang="en-US" altLang="en-US" dirty="0">
                <a:cs typeface="Times New Roman" pitchFamily="18" charset="0"/>
              </a:rPr>
              <a:t> from the </a:t>
            </a:r>
            <a:r>
              <a:rPr lang="en-US" altLang="en-US" b="1" dirty="0">
                <a:cs typeface="Times New Roman" pitchFamily="18" charset="0"/>
              </a:rPr>
              <a:t>class</a:t>
            </a:r>
            <a:r>
              <a:rPr lang="en-US" altLang="en-US" dirty="0">
                <a:cs typeface="Times New Roman" pitchFamily="18" charset="0"/>
              </a:rPr>
              <a:t>. </a:t>
            </a:r>
          </a:p>
        </p:txBody>
      </p:sp>
      <p:sp>
        <p:nvSpPr>
          <p:cNvPr id="8198" name="Rectangle 7"/>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0" y="228600"/>
            <a:ext cx="9144000" cy="762000"/>
          </a:xfrm>
          <a:solidFill>
            <a:srgbClr val="FFFF00"/>
          </a:solidFill>
        </p:spPr>
        <p:txBody>
          <a:bodyPr/>
          <a:lstStyle/>
          <a:p>
            <a:r>
              <a:rPr lang="en-US" altLang="en-US" dirty="0"/>
              <a:t>Calling Overloaded Constructor</a:t>
            </a:r>
            <a:endParaRPr lang="en-US" altLang="en-US" dirty="0">
              <a:hlinkClick r:id="rId3" action="ppaction://program"/>
            </a:endParaRPr>
          </a:p>
        </p:txBody>
      </p:sp>
      <p:sp>
        <p:nvSpPr>
          <p:cNvPr id="6349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95466A4-ECF9-428C-83D4-AF2AEA9E0AD8}" type="slidenum">
              <a:rPr lang="en-US" altLang="en-US" sz="1400"/>
              <a:pPr>
                <a:spcBef>
                  <a:spcPct val="0"/>
                </a:spcBef>
                <a:buClrTx/>
                <a:buSzTx/>
                <a:buFontTx/>
                <a:buNone/>
              </a:pPr>
              <a:t>60</a:t>
            </a:fld>
            <a:endParaRPr lang="en-US" altLang="en-US" sz="1400"/>
          </a:p>
        </p:txBody>
      </p:sp>
      <p:sp>
        <p:nvSpPr>
          <p:cNvPr id="63492" name="Rectangle 3"/>
          <p:cNvSpPr>
            <a:spLocks noChangeArrowheads="1"/>
          </p:cNvSpPr>
          <p:nvPr/>
        </p:nvSpPr>
        <p:spPr bwMode="auto">
          <a:xfrm>
            <a:off x="2047875"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3493" name="Rectangle 6"/>
          <p:cNvSpPr>
            <a:spLocks noChangeArrowheads="1"/>
          </p:cNvSpPr>
          <p:nvPr/>
        </p:nvSpPr>
        <p:spPr bwMode="auto">
          <a:xfrm>
            <a:off x="2919413" y="243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3494" name="Rectangle 8"/>
          <p:cNvSpPr>
            <a:spLocks noChangeArrowheads="1"/>
          </p:cNvSpPr>
          <p:nvPr/>
        </p:nvSpPr>
        <p:spPr bwMode="auto">
          <a:xfrm>
            <a:off x="2871788" y="243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63495" name="Object 7"/>
          <p:cNvGraphicFramePr>
            <a:graphicFrameLocks noChangeAspect="1"/>
          </p:cNvGraphicFramePr>
          <p:nvPr/>
        </p:nvGraphicFramePr>
        <p:xfrm>
          <a:off x="0" y="1143000"/>
          <a:ext cx="9144000" cy="5353050"/>
        </p:xfrm>
        <a:graphic>
          <a:graphicData uri="http://schemas.openxmlformats.org/presentationml/2006/ole">
            <mc:AlternateContent xmlns:mc="http://schemas.openxmlformats.org/markup-compatibility/2006">
              <mc:Choice xmlns:v="urn:schemas-microsoft-com:vml" Requires="v">
                <p:oleObj spid="_x0000_s78850" name="Picture" r:id="rId4" imgW="3390900" imgH="1993900" progId="Word.Picture.8">
                  <p:embed/>
                </p:oleObj>
              </mc:Choice>
              <mc:Fallback>
                <p:oleObj name="Picture" r:id="rId4" imgW="3390900" imgH="1993900" progId="Word.Picture.8">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43000"/>
                        <a:ext cx="9144000" cy="535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762000" y="152400"/>
            <a:ext cx="7772400" cy="609600"/>
          </a:xfrm>
          <a:solidFill>
            <a:srgbClr val="FFFF00"/>
          </a:solidFill>
        </p:spPr>
        <p:txBody>
          <a:bodyPr>
            <a:normAutofit fontScale="90000"/>
          </a:bodyPr>
          <a:lstStyle/>
          <a:p>
            <a:r>
              <a:rPr lang="en-US" altLang="en-US" dirty="0"/>
              <a:t>Classes</a:t>
            </a:r>
          </a:p>
        </p:txBody>
      </p:sp>
      <p:sp>
        <p:nvSpPr>
          <p:cNvPr id="921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BA867E9E-787E-43D9-AF94-7DFED034CA5F}" type="slidenum">
              <a:rPr lang="en-US" altLang="en-US" sz="1400"/>
              <a:pPr>
                <a:spcBef>
                  <a:spcPct val="0"/>
                </a:spcBef>
                <a:buClrTx/>
                <a:buSzTx/>
                <a:buFontTx/>
                <a:buNone/>
              </a:pPr>
              <a:t>7</a:t>
            </a:fld>
            <a:endParaRPr lang="en-US" altLang="en-US" sz="1400"/>
          </a:p>
        </p:txBody>
      </p:sp>
      <p:sp>
        <p:nvSpPr>
          <p:cNvPr id="9220"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9221" name="Rectangle 5"/>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9222" name="Object 6"/>
          <p:cNvGraphicFramePr>
            <a:graphicFrameLocks noChangeAspect="1"/>
          </p:cNvGraphicFramePr>
          <p:nvPr/>
        </p:nvGraphicFramePr>
        <p:xfrm>
          <a:off x="228600" y="838200"/>
          <a:ext cx="8763000" cy="5653088"/>
        </p:xfrm>
        <a:graphic>
          <a:graphicData uri="http://schemas.openxmlformats.org/presentationml/2006/ole">
            <mc:AlternateContent xmlns:mc="http://schemas.openxmlformats.org/markup-compatibility/2006">
              <mc:Choice xmlns:v="urn:schemas-microsoft-com:vml" Requires="v">
                <p:oleObj spid="_x0000_s21506" name="Picture" r:id="rId3" imgW="3543300" imgH="2286000" progId="Word.Picture.8">
                  <p:embed/>
                </p:oleObj>
              </mc:Choice>
              <mc:Fallback>
                <p:oleObj name="Picture" r:id="rId3" imgW="3543300" imgH="2286000" progId="Word.Picture.8">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38200"/>
                        <a:ext cx="8763000" cy="565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85800" y="0"/>
            <a:ext cx="7772400" cy="1428750"/>
          </a:xfrm>
          <a:solidFill>
            <a:srgbClr val="FFFF00"/>
          </a:solidFill>
        </p:spPr>
        <p:txBody>
          <a:bodyPr/>
          <a:lstStyle/>
          <a:p>
            <a:r>
              <a:rPr lang="en-US" altLang="en-US" dirty="0"/>
              <a:t>UML Class Diagram</a:t>
            </a:r>
          </a:p>
        </p:txBody>
      </p:sp>
      <p:sp>
        <p:nvSpPr>
          <p:cNvPr id="1024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EE043E8C-B293-4391-885B-F62D8E333533}" type="slidenum">
              <a:rPr lang="en-US" altLang="en-US" sz="1400"/>
              <a:pPr>
                <a:spcBef>
                  <a:spcPct val="0"/>
                </a:spcBef>
                <a:buClrTx/>
                <a:buSzTx/>
                <a:buFontTx/>
                <a:buNone/>
              </a:pPr>
              <a:t>8</a:t>
            </a:fld>
            <a:endParaRPr lang="en-US" altLang="en-US" sz="1400"/>
          </a:p>
        </p:txBody>
      </p:sp>
      <p:sp>
        <p:nvSpPr>
          <p:cNvPr id="10244" name="Rectangle 8"/>
          <p:cNvSpPr>
            <a:spLocks noChangeArrowheads="1"/>
          </p:cNvSpPr>
          <p:nvPr/>
        </p:nvSpPr>
        <p:spPr bwMode="auto">
          <a:xfrm>
            <a:off x="240030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0245" name="Rectangle 10"/>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0246" name="Rectangle 12"/>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10247" name="Object 11"/>
          <p:cNvGraphicFramePr>
            <a:graphicFrameLocks noChangeAspect="1"/>
          </p:cNvGraphicFramePr>
          <p:nvPr/>
        </p:nvGraphicFramePr>
        <p:xfrm>
          <a:off x="117475" y="1624013"/>
          <a:ext cx="8912225" cy="2924175"/>
        </p:xfrm>
        <a:graphic>
          <a:graphicData uri="http://schemas.openxmlformats.org/presentationml/2006/ole">
            <mc:AlternateContent xmlns:mc="http://schemas.openxmlformats.org/markup-compatibility/2006">
              <mc:Choice xmlns:v="urn:schemas-microsoft-com:vml" Requires="v">
                <p:oleObj spid="_x0000_s22530" name="Picture" r:id="rId3" imgW="4876293" imgH="1596016" progId="Word.Picture.8">
                  <p:embed/>
                </p:oleObj>
              </mc:Choice>
              <mc:Fallback>
                <p:oleObj name="Picture" r:id="rId3" imgW="4876293" imgH="1596016" progId="Word.Picture.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 y="1624013"/>
                        <a:ext cx="8912225" cy="292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85800" y="457200"/>
            <a:ext cx="7772400" cy="1219200"/>
          </a:xfrm>
        </p:spPr>
        <p:txBody>
          <a:bodyPr>
            <a:normAutofit fontScale="90000"/>
          </a:bodyPr>
          <a:lstStyle/>
          <a:p>
            <a:r>
              <a:rPr lang="en-US" altLang="en-US" sz="4000">
                <a:latin typeface="Book Antiqua" pitchFamily="18" charset="0"/>
              </a:rPr>
              <a:t>Example: Defining Classes and Creating Objects</a:t>
            </a:r>
            <a:endParaRPr lang="en-US" altLang="en-US" sz="4000" u="sng">
              <a:latin typeface="Book Antiqua" pitchFamily="18" charset="0"/>
              <a:hlinkClick r:id="rId2" action="ppaction://program"/>
            </a:endParaRPr>
          </a:p>
        </p:txBody>
      </p:sp>
      <p:sp>
        <p:nvSpPr>
          <p:cNvPr id="11268" name="Rectangle 3"/>
          <p:cNvSpPr>
            <a:spLocks noGrp="1" noChangeArrowheads="1"/>
          </p:cNvSpPr>
          <p:nvPr>
            <p:ph idx="1"/>
          </p:nvPr>
        </p:nvSpPr>
        <p:spPr>
          <a:xfrm>
            <a:off x="193675" y="2133600"/>
            <a:ext cx="8756650" cy="2209800"/>
          </a:xfrm>
        </p:spPr>
        <p:txBody>
          <a:bodyPr/>
          <a:lstStyle/>
          <a:p>
            <a:pPr marL="0" indent="0">
              <a:buFont typeface="Monotype Sorts" pitchFamily="2" charset="2"/>
              <a:buNone/>
            </a:pPr>
            <a:r>
              <a:rPr lang="en-US" altLang="en-US" sz="3600"/>
              <a:t>Objective: Demonstrate creating objects, accessing data, and using methods.</a:t>
            </a:r>
            <a:r>
              <a:rPr lang="en-US" altLang="en-US" sz="3600">
                <a:latin typeface="Book Antiqua" pitchFamily="18" charset="0"/>
              </a:rPr>
              <a:t> </a:t>
            </a:r>
          </a:p>
        </p:txBody>
      </p:sp>
      <p:sp>
        <p:nvSpPr>
          <p:cNvPr id="1126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E727E3C-30C1-4210-B04D-EF90CA55090B}" type="slidenum">
              <a:rPr lang="en-US" altLang="en-US" sz="1400"/>
              <a:pPr>
                <a:spcBef>
                  <a:spcPct val="0"/>
                </a:spcBef>
                <a:buClrTx/>
                <a:buSzTx/>
                <a:buFontTx/>
                <a:buNone/>
              </a:pPr>
              <a:t>9</a:t>
            </a:fld>
            <a:endParaRPr lang="en-US" altLang="en-US" sz="1400"/>
          </a:p>
        </p:txBody>
      </p:sp>
      <p:sp>
        <p:nvSpPr>
          <p:cNvPr id="199689" name="AutoShape 9">
            <a:hlinkClick r:id="" action="ppaction://noaction" highlightClick="1"/>
          </p:cNvPr>
          <p:cNvSpPr>
            <a:spLocks noChangeArrowheads="1"/>
          </p:cNvSpPr>
          <p:nvPr/>
        </p:nvSpPr>
        <p:spPr bwMode="auto">
          <a:xfrm>
            <a:off x="2344738" y="5272088"/>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3" action="ppaction://program"/>
              </a:rPr>
              <a:t>TestSimpleCircle</a:t>
            </a:r>
            <a:endParaRPr lang="en-US" altLang="tr-TR">
              <a:solidFill>
                <a:schemeClr val="accent1"/>
              </a:solidFill>
            </a:endParaRPr>
          </a:p>
        </p:txBody>
      </p:sp>
      <p:sp>
        <p:nvSpPr>
          <p:cNvPr id="11270" name="AutoShape 10">
            <a:hlinkClick r:id="rId4" action="ppaction://program" highlightClick="1"/>
          </p:cNvPr>
          <p:cNvSpPr>
            <a:spLocks noChangeArrowheads="1"/>
          </p:cNvSpPr>
          <p:nvPr/>
        </p:nvSpPr>
        <p:spPr bwMode="auto">
          <a:xfrm>
            <a:off x="5954713" y="5272088"/>
            <a:ext cx="19050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11271" name="AutoShape 11">
            <a:hlinkClick r:id="rId5" highlightClick="1"/>
          </p:cNvPr>
          <p:cNvSpPr>
            <a:spLocks noChangeArrowheads="1"/>
          </p:cNvSpPr>
          <p:nvPr/>
        </p:nvSpPr>
        <p:spPr bwMode="auto">
          <a:xfrm>
            <a:off x="1652588" y="523398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8" name="AutoShape 4">
            <a:hlinkClick r:id="rId6" highlightClick="1"/>
          </p:cNvPr>
          <p:cNvSpPr>
            <a:spLocks noChangeArrowheads="1"/>
          </p:cNvSpPr>
          <p:nvPr/>
        </p:nvSpPr>
        <p:spPr bwMode="auto">
          <a:xfrm>
            <a:off x="4264760" y="4865246"/>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1440" tIns="45720" rIns="91440" bIns="4572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a:rPr>
              <a:t>Animation</a:t>
            </a:r>
            <a:endParaRPr lang="en-US" altLang="en-US"/>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33F8AF1E42CD16458411CF265CF9EEFA" ma:contentTypeVersion="4" ma:contentTypeDescription="Создание документа." ma:contentTypeScope="" ma:versionID="d0ef8d375ddd73fec4c47f29382cf3ab">
  <xsd:schema xmlns:xsd="http://www.w3.org/2001/XMLSchema" xmlns:xs="http://www.w3.org/2001/XMLSchema" xmlns:p="http://schemas.microsoft.com/office/2006/metadata/properties" xmlns:ns2="54a52da9-1386-4622-8325-ddca6a5753fe" xmlns:ns3="669e2d7c-8602-4a7c-81c3-153214ed28ec" targetNamespace="http://schemas.microsoft.com/office/2006/metadata/properties" ma:root="true" ma:fieldsID="bc8f37da541e1df045d37a5dbfaf362b" ns2:_="" ns3:_="">
    <xsd:import namespace="54a52da9-1386-4622-8325-ddca6a5753fe"/>
    <xsd:import namespace="669e2d7c-8602-4a7c-81c3-153214ed28e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a52da9-1386-4622-8325-ddca6a5753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69e2d7c-8602-4a7c-81c3-153214ed28ec" elementFormDefault="qualified">
    <xsd:import namespace="http://schemas.microsoft.com/office/2006/documentManagement/types"/>
    <xsd:import namespace="http://schemas.microsoft.com/office/infopath/2007/PartnerControls"/>
    <xsd:element name="SharedWithUsers" ma:index="10"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1C723D-2216-4ED9-A39A-A0C06A7733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a52da9-1386-4622-8325-ddca6a5753fe"/>
    <ds:schemaRef ds:uri="669e2d7c-8602-4a7c-81c3-153214ed28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47BCA7-C448-487D-B19B-80CAAF1C0231}">
  <ds:schemaRefs>
    <ds:schemaRef ds:uri="http://schemas.microsoft.com/sharepoint/v3/contenttype/forms"/>
  </ds:schemaRefs>
</ds:datastoreItem>
</file>

<file path=customXml/itemProps3.xml><?xml version="1.0" encoding="utf-8"?>
<ds:datastoreItem xmlns:ds="http://schemas.openxmlformats.org/officeDocument/2006/customXml" ds:itemID="{2D009633-44A8-42AB-89B8-9D54A2A5559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23020</TotalTime>
  <Words>2958</Words>
  <Application>Microsoft Office PowerPoint</Application>
  <PresentationFormat>On-screen Show (4:3)</PresentationFormat>
  <Paragraphs>359</Paragraphs>
  <Slides>60</Slides>
  <Notes>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Ofis Teması</vt:lpstr>
      <vt:lpstr>Chapter 9  Objects and Classes</vt:lpstr>
      <vt:lpstr>Motivations</vt:lpstr>
      <vt:lpstr>Objectives</vt:lpstr>
      <vt:lpstr>OO Programming Concepts</vt:lpstr>
      <vt:lpstr>Objects</vt:lpstr>
      <vt:lpstr>Classes</vt:lpstr>
      <vt:lpstr>Classes</vt:lpstr>
      <vt:lpstr>UML Class Diagram</vt:lpstr>
      <vt:lpstr>Example: Defining Classes and Creating Objects</vt:lpstr>
      <vt:lpstr>Example: Defining Classes and Creating Objects</vt:lpstr>
      <vt:lpstr>Constructors</vt:lpstr>
      <vt:lpstr>Constructors, cont.</vt:lpstr>
      <vt:lpstr>Creating Objects Using Constructors</vt:lpstr>
      <vt:lpstr>Default Constructor</vt:lpstr>
      <vt:lpstr>Declaring Object Reference Variables</vt:lpstr>
      <vt:lpstr>Declaring/Creating Objects in a Single Step</vt:lpstr>
      <vt:lpstr>Accessing Object’s Members</vt:lpstr>
      <vt:lpstr>Trace Code</vt:lpstr>
      <vt:lpstr>Trace Code, cont.</vt:lpstr>
      <vt:lpstr>Trace Code, cont.</vt:lpstr>
      <vt:lpstr>Trace Code, cont.</vt:lpstr>
      <vt:lpstr>Trace Code, cont.</vt:lpstr>
      <vt:lpstr>Trace Code, cont.</vt:lpstr>
      <vt:lpstr>Trace Code, cont.</vt:lpstr>
      <vt:lpstr>Caution</vt:lpstr>
      <vt:lpstr>Reference Data Fields</vt:lpstr>
      <vt:lpstr>The null Value</vt:lpstr>
      <vt:lpstr>Default Value for a Data Field</vt:lpstr>
      <vt:lpstr>Example</vt:lpstr>
      <vt:lpstr>Differences between Variables of  Primitive Data Types and Object Types </vt:lpstr>
      <vt:lpstr>Copying Variables of Primitive Data Types and Object Types</vt:lpstr>
      <vt:lpstr>Garbage Collection</vt:lpstr>
      <vt:lpstr>Garbage Collection, cont</vt:lpstr>
      <vt:lpstr>The Date Class</vt:lpstr>
      <vt:lpstr>The Date Class Example</vt:lpstr>
      <vt:lpstr>The Random Class</vt:lpstr>
      <vt:lpstr>The Random Class Example</vt:lpstr>
      <vt:lpstr>The Point2D Class</vt:lpstr>
      <vt:lpstr>Instance   Variables, and Methods  </vt:lpstr>
      <vt:lpstr>Static Variables, Constants,  and Methods</vt:lpstr>
      <vt:lpstr>Static Variables, Constants,  and Methods, cont.</vt:lpstr>
      <vt:lpstr>Static Variables, Constants,  and Methods, cont.</vt:lpstr>
      <vt:lpstr>Example of Using Instance and Class Variables and Method</vt:lpstr>
      <vt:lpstr>Visibility Modifiers and  Accessor/Mutator Methods</vt:lpstr>
      <vt:lpstr>PowerPoint Presentation</vt:lpstr>
      <vt:lpstr>NOTE</vt:lpstr>
      <vt:lpstr>Why Data Fields Should Be private?</vt:lpstr>
      <vt:lpstr>Example of Data Field Encapsulation</vt:lpstr>
      <vt:lpstr>Passing Objects to Methods</vt:lpstr>
      <vt:lpstr>Passing Objects to Methods, cont.</vt:lpstr>
      <vt:lpstr>Array of Objects</vt:lpstr>
      <vt:lpstr>Array of Objects, cont.</vt:lpstr>
      <vt:lpstr>Array of Objects, cont.</vt:lpstr>
      <vt:lpstr>Immutable Objects and Classes</vt:lpstr>
      <vt:lpstr>Example</vt:lpstr>
      <vt:lpstr>What Class is Immutable?</vt:lpstr>
      <vt:lpstr>Scope of Variables</vt:lpstr>
      <vt:lpstr>The this Keyword </vt:lpstr>
      <vt:lpstr>Reference the Hidden Data Fields</vt:lpstr>
      <vt:lpstr>Calling Overloaded Constructor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Objects and Classes</dc:title>
  <dc:creator>Y. Daniel Liang</dc:creator>
  <cp:lastModifiedBy>Zhasdauren A. Duisebekov</cp:lastModifiedBy>
  <cp:revision>287</cp:revision>
  <dcterms:created xsi:type="dcterms:W3CDTF">1995-06-10T17:31:50Z</dcterms:created>
  <dcterms:modified xsi:type="dcterms:W3CDTF">2021-10-04T16:39:11Z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0x01010033F8AF1E42CD16458411CF265CF9EEFA</vt:lpwstr>
  </property>
</Properties>
</file>