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2" r:id="rId4"/>
  </p:sldMasterIdLst>
  <p:notesMasterIdLst>
    <p:notesMasterId r:id="rId60"/>
  </p:notesMasterIdLst>
  <p:handoutMasterIdLst>
    <p:handoutMasterId r:id="rId61"/>
  </p:handoutMasterIdLst>
  <p:sldIdLst>
    <p:sldId id="256" r:id="rId5"/>
    <p:sldId id="572" r:id="rId6"/>
    <p:sldId id="520" r:id="rId7"/>
    <p:sldId id="573" r:id="rId8"/>
    <p:sldId id="574" r:id="rId9"/>
    <p:sldId id="502" r:id="rId10"/>
    <p:sldId id="482" r:id="rId11"/>
    <p:sldId id="585" r:id="rId12"/>
    <p:sldId id="586" r:id="rId13"/>
    <p:sldId id="587" r:id="rId14"/>
    <p:sldId id="588" r:id="rId15"/>
    <p:sldId id="589" r:id="rId16"/>
    <p:sldId id="568" r:id="rId17"/>
    <p:sldId id="569" r:id="rId18"/>
    <p:sldId id="570" r:id="rId19"/>
    <p:sldId id="571" r:id="rId20"/>
    <p:sldId id="603" r:id="rId21"/>
    <p:sldId id="606" r:id="rId22"/>
    <p:sldId id="590" r:id="rId23"/>
    <p:sldId id="591" r:id="rId24"/>
    <p:sldId id="592" r:id="rId25"/>
    <p:sldId id="593" r:id="rId26"/>
    <p:sldId id="594" r:id="rId27"/>
    <p:sldId id="595" r:id="rId28"/>
    <p:sldId id="600" r:id="rId29"/>
    <p:sldId id="601" r:id="rId30"/>
    <p:sldId id="602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26" r:id="rId42"/>
    <p:sldId id="627" r:id="rId43"/>
    <p:sldId id="628" r:id="rId44"/>
    <p:sldId id="629" r:id="rId45"/>
    <p:sldId id="630" r:id="rId46"/>
    <p:sldId id="631" r:id="rId47"/>
    <p:sldId id="634" r:id="rId48"/>
    <p:sldId id="639" r:id="rId49"/>
    <p:sldId id="640" r:id="rId50"/>
    <p:sldId id="641" r:id="rId51"/>
    <p:sldId id="642" r:id="rId52"/>
    <p:sldId id="643" r:id="rId53"/>
    <p:sldId id="644" r:id="rId54"/>
    <p:sldId id="645" r:id="rId55"/>
    <p:sldId id="646" r:id="rId56"/>
    <p:sldId id="647" r:id="rId57"/>
    <p:sldId id="648" r:id="rId58"/>
    <p:sldId id="649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FF072-3464-4288-AC30-399111845049}" v="2" dt="2021-10-05T02:18:00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061" autoAdjust="0"/>
    <p:restoredTop sz="9463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as A. Azimkhan" userId="S::a_azimkhan@kbtu.kz::6d943a8f-081c-4678-86f7-c71eb15bb933" providerId="AD" clId="Web-{EDBFF072-3464-4288-AC30-399111845049}"/>
    <pc:docChg chg="modSld">
      <pc:chgData name="Almas A. Azimkhan" userId="S::a_azimkhan@kbtu.kz::6d943a8f-081c-4678-86f7-c71eb15bb933" providerId="AD" clId="Web-{EDBFF072-3464-4288-AC30-399111845049}" dt="2021-10-05T02:18:00.652" v="3" actId="20577"/>
      <pc:docMkLst>
        <pc:docMk/>
      </pc:docMkLst>
      <pc:sldChg chg="modSp">
        <pc:chgData name="Almas A. Azimkhan" userId="S::a_azimkhan@kbtu.kz::6d943a8f-081c-4678-86f7-c71eb15bb933" providerId="AD" clId="Web-{EDBFF072-3464-4288-AC30-399111845049}" dt="2021-10-05T02:18:00.652" v="3" actId="20577"/>
        <pc:sldMkLst>
          <pc:docMk/>
          <pc:sldMk cId="0" sldId="585"/>
        </pc:sldMkLst>
        <pc:spChg chg="mod">
          <ac:chgData name="Almas A. Azimkhan" userId="S::a_azimkhan@kbtu.kz::6d943a8f-081c-4678-86f7-c71eb15bb933" providerId="AD" clId="Web-{EDBFF072-3464-4288-AC30-399111845049}" dt="2021-10-05T02:18:00.652" v="3" actId="20577"/>
          <ac:spMkLst>
            <pc:docMk/>
            <pc:sldMk cId="0" sldId="585"/>
            <ac:spMk id="1024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260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tr-TR" alt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tr-TR" altLang="tr-T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tr-TR" altLang="tr-T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BF5FFBE-6C3B-47E1-B8D8-95286F4B67D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7942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381582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326760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894613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505493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357744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930491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910635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214910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389695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20226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tr-TR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A996E0-B06B-4CCC-8524-B14DA364F2E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303921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10049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hyperlink" Target="winword%20TestMortgageClass.java" TargetMode="Externa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hyperlink" Target="html/Course.html" TargetMode="External"/><Relationship Id="rId5" Type="http://schemas.openxmlformats.org/officeDocument/2006/relationships/hyperlink" Target="html/TestCourse.bat" TargetMode="External"/><Relationship Id="rId10" Type="http://schemas.openxmlformats.org/officeDocument/2006/relationships/hyperlink" Target="http://www.cs.armstrong.edu/liang/intro10e/html/Course.html" TargetMode="External"/><Relationship Id="rId4" Type="http://schemas.openxmlformats.org/officeDocument/2006/relationships/hyperlink" Target="html/TestCourse.html" TargetMode="External"/><Relationship Id="rId9" Type="http://schemas.openxmlformats.org/officeDocument/2006/relationships/hyperlink" Target="http://www.cs.armstrong.edu/liang/intro10e/html/TestCourse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10e/html/TestStackOfIntegers.html" TargetMode="External"/><Relationship Id="rId3" Type="http://schemas.openxmlformats.org/officeDocument/2006/relationships/hyperlink" Target="winword%20TestRationalClass.java" TargetMode="Externa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hyperlink" Target="html/TestStackOfIntegers.html" TargetMode="External"/><Relationship Id="rId4" Type="http://schemas.openxmlformats.org/officeDocument/2006/relationships/hyperlink" Target="html/TestStackOfIntegers.ba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winword%20TestRationalClass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ml/StackOfIntegers.html" TargetMode="External"/><Relationship Id="rId2" Type="http://schemas.openxmlformats.org/officeDocument/2006/relationships/hyperlink" Target="winword%20TestRationalClass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cs.armstrong.edu/liang/intro10e/html/StackOfInteger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ml/LargeFactorial.html" TargetMode="External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.armstrong.edu/liang/intro10e/html/LargeFactorial.html" TargetMode="External"/><Relationship Id="rId4" Type="http://schemas.openxmlformats.org/officeDocument/2006/relationships/hyperlink" Target="html/LargeFactorial.ba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hyperlink" Target="winword%20TestMortgageClass.java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ml/Loan.html" TargetMode="External"/><Relationship Id="rId5" Type="http://schemas.openxmlformats.org/officeDocument/2006/relationships/hyperlink" Target="html/TestLoanClass.bat" TargetMode="External"/><Relationship Id="rId10" Type="http://schemas.openxmlformats.org/officeDocument/2006/relationships/hyperlink" Target="http://www.cs.armstrong.edu/liang/intro10e/html/Loan.html" TargetMode="External"/><Relationship Id="rId4" Type="http://schemas.openxmlformats.org/officeDocument/2006/relationships/hyperlink" Target="html/TestLoanClass.html" TargetMode="External"/><Relationship Id="rId9" Type="http://schemas.openxmlformats.org/officeDocument/2006/relationships/hyperlink" Target="http://www.cs.armstrong.edu/liang/intro10e/html/TestLoanClass.html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ml/PalindromeIgnoreNonAlphanumeric.bat" TargetMode="External"/><Relationship Id="rId2" Type="http://schemas.openxmlformats.org/officeDocument/2006/relationships/hyperlink" Target="html/PalindromIgnoreNonAlphanumeri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PalindromeIgnoreNonAlphanumeric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hyperlink" Target="winword%20TestMortgageClass.java" TargetMode="Externa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html/BMI.html" TargetMode="External"/><Relationship Id="rId5" Type="http://schemas.openxmlformats.org/officeDocument/2006/relationships/hyperlink" Target="html/UseBMIClass.bat" TargetMode="External"/><Relationship Id="rId10" Type="http://schemas.openxmlformats.org/officeDocument/2006/relationships/hyperlink" Target="http://www.cs.armstrong.edu/liang/intro10e/html/UseBMIClass.html" TargetMode="External"/><Relationship Id="rId4" Type="http://schemas.openxmlformats.org/officeDocument/2006/relationships/hyperlink" Target="html/UseBMIClass.html" TargetMode="External"/><Relationship Id="rId9" Type="http://schemas.openxmlformats.org/officeDocument/2006/relationships/hyperlink" Target="http://www.cs.armstrong.edu/liang/intro10e/html/BMI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501650" y="1316038"/>
            <a:ext cx="788035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Chapter 10 </a:t>
            </a:r>
            <a:br>
              <a:rPr lang="tr-TR" altLang="en-US" sz="4000" dirty="0"/>
            </a:br>
            <a:r>
              <a:rPr lang="en-US" altLang="en-US" sz="4000" dirty="0"/>
              <a:t>Thinking in Objects</a:t>
            </a:r>
            <a:endParaRPr lang="en-US" altLang="en-US" dirty="0"/>
          </a:p>
        </p:txBody>
      </p:sp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8CD06-575C-45B8-898B-B1835A275C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9" name="Rectangle 16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Aggregation or Composition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Since aggregation and composition relationships are represented using classes in similar ways, many texts don’t differentiate them and call both compositions.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D6EC3-A40D-4143-BF2F-B7FE6F71DF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8382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Aggregation Between Same Class</a:t>
            </a:r>
            <a:endParaRPr lang="en-US" altLang="en-US" dirty="0">
              <a:hlinkClick r:id="rId3" action="ppaction://program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1047750"/>
            <a:ext cx="8763000" cy="121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800"/>
              <a:t>Aggregation may exist between objects of the same class. For example, a person may have a supervisor. 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153CB4-AA5D-44BF-AD1A-160078B8E1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9050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3323" name="Object 10"/>
          <p:cNvGraphicFramePr>
            <a:graphicFrameLocks noChangeAspect="1"/>
          </p:cNvGraphicFramePr>
          <p:nvPr/>
        </p:nvGraphicFramePr>
        <p:xfrm>
          <a:off x="269875" y="2238375"/>
          <a:ext cx="526256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Picture" r:id="rId4" imgW="3074365" imgH="1102828" progId="Word.Picture.8">
                  <p:embed/>
                </p:oleObj>
              </mc:Choice>
              <mc:Fallback>
                <p:oleObj name="Picture" r:id="rId4" imgW="3074365" imgH="1102828" progId="Word.Picture.8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238375"/>
                        <a:ext cx="5262563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3151188" y="3967163"/>
            <a:ext cx="560863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public class</a:t>
            </a:r>
            <a:r>
              <a:rPr lang="en-US" altLang="en-US" sz="2400">
                <a:solidFill>
                  <a:schemeClr val="tx2"/>
                </a:solidFill>
              </a:rPr>
              <a:t> Person {  </a:t>
            </a:r>
            <a:endParaRPr lang="en-US" altLang="en-US" sz="2400" b="1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  </a:t>
            </a:r>
            <a:r>
              <a:rPr lang="en-US" altLang="en-US" sz="2400">
                <a:solidFill>
                  <a:schemeClr val="tx2"/>
                </a:solidFill>
              </a:rPr>
              <a:t>// The type for the data is the class itself</a:t>
            </a:r>
            <a:endParaRPr lang="en-US" altLang="en-US" sz="2400" b="1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  private </a:t>
            </a:r>
            <a:r>
              <a:rPr lang="en-US" altLang="en-US" sz="2400">
                <a:solidFill>
                  <a:schemeClr val="tx2"/>
                </a:solidFill>
              </a:rPr>
              <a:t>Person supervisor;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...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/>
          <a:lstStyle/>
          <a:p>
            <a:r>
              <a:rPr lang="en-US" altLang="en-US"/>
              <a:t>Aggregation Between Same Class</a:t>
            </a:r>
            <a:endParaRPr lang="en-US" altLang="en-US">
              <a:hlinkClick r:id="rId3" action="ppaction://program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1047750"/>
            <a:ext cx="8763000" cy="121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/>
              <a:t>What happens if a person has several supervisors? 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0E1142-D789-4079-B11A-D6A6F5D38A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9050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4347" name="Object 12"/>
          <p:cNvGraphicFramePr>
            <a:graphicFrameLocks noChangeAspect="1"/>
          </p:cNvGraphicFramePr>
          <p:nvPr/>
        </p:nvGraphicFramePr>
        <p:xfrm>
          <a:off x="423863" y="2122488"/>
          <a:ext cx="46863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Picture" r:id="rId4" imgW="2682480" imgH="863428" progId="Word.Picture.8">
                  <p:embed/>
                </p:oleObj>
              </mc:Choice>
              <mc:Fallback>
                <p:oleObj name="Picture" r:id="rId4" imgW="2682480" imgH="863428" progId="Word.Picture.8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122488"/>
                        <a:ext cx="468630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4349" name="Object 14"/>
          <p:cNvGraphicFramePr>
            <a:graphicFrameLocks noChangeAspect="1"/>
          </p:cNvGraphicFramePr>
          <p:nvPr/>
        </p:nvGraphicFramePr>
        <p:xfrm>
          <a:off x="4111625" y="4159250"/>
          <a:ext cx="46482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6" imgW="2342367" imgH="601249" progId="Word.Picture.8">
                  <p:embed/>
                </p:oleObj>
              </mc:Choice>
              <mc:Fallback>
                <p:oleObj r:id="rId6" imgW="2342367" imgH="601249" progId="Word.Picture.8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4159250"/>
                        <a:ext cx="4648200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Example: The Course Class</a:t>
            </a:r>
            <a:endParaRPr lang="en-US" altLang="en-US">
              <a:hlinkClick r:id="rId3" action="ppaction://program"/>
            </a:endParaRP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085A9E-9561-4789-B7CF-EFB94335D3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37185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659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533900" y="5580063"/>
            <a:ext cx="234315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TestCourse</a:t>
            </a:r>
            <a:endParaRPr lang="en-US" altLang="tr-TR">
              <a:solidFill>
                <a:schemeClr val="accent1"/>
              </a:solidFill>
            </a:endParaRPr>
          </a:p>
        </p:txBody>
      </p:sp>
      <p:sp>
        <p:nvSpPr>
          <p:cNvPr id="15366" name="AutoShape 5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6991350" y="5580063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itchFamily="18" charset="0"/>
              </a:rPr>
              <a:t>Run</a:t>
            </a:r>
            <a:endParaRPr lang="en-US" altLang="en-US" sz="2400"/>
          </a:p>
        </p:txBody>
      </p:sp>
      <p:sp>
        <p:nvSpPr>
          <p:cNvPr id="36659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44738" y="5541963"/>
            <a:ext cx="1287462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hlinkClick r:id="rId6" action="ppaction://program"/>
              </a:rPr>
              <a:t>Course</a:t>
            </a:r>
            <a:endParaRPr lang="en-US" altLang="tr-TR">
              <a:solidFill>
                <a:schemeClr val="accent1"/>
              </a:solidFill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55938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0" y="180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0" y="1806575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"/>
                <a:cs typeface="Times New Roman" pitchFamily="18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557463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5375" name="Object 14"/>
          <p:cNvGraphicFramePr>
            <a:graphicFrameLocks noChangeAspect="1"/>
          </p:cNvGraphicFramePr>
          <p:nvPr/>
        </p:nvGraphicFramePr>
        <p:xfrm>
          <a:off x="0" y="1239838"/>
          <a:ext cx="9144000" cy="355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Picture" r:id="rId7" imgW="4521200" imgH="1752600" progId="Word.Picture.8">
                  <p:embed/>
                </p:oleObj>
              </mc:Choice>
              <mc:Fallback>
                <p:oleObj name="Picture" r:id="rId7" imgW="4521200" imgH="1752600" progId="Word.Picture.8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39838"/>
                        <a:ext cx="9144000" cy="355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AutoShape 16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3957638" y="5580063"/>
            <a:ext cx="468312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7" name="AutoShape 17">
            <a:hlinkClick r:id="rId10" highlightClick="1"/>
          </p:cNvPr>
          <p:cNvSpPr>
            <a:spLocks noChangeArrowheads="1"/>
          </p:cNvSpPr>
          <p:nvPr/>
        </p:nvSpPr>
        <p:spPr bwMode="auto">
          <a:xfrm>
            <a:off x="1768475" y="55022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Example: The </a:t>
            </a:r>
            <a:r>
              <a:rPr lang="en-US" altLang="en-US" sz="4200">
                <a:latin typeface="Courier New" pitchFamily="49" charset="0"/>
              </a:rPr>
              <a:t>StackOfIntegers</a:t>
            </a:r>
            <a:r>
              <a:rPr lang="en-US" altLang="en-US"/>
              <a:t> Class</a:t>
            </a:r>
            <a:endParaRPr lang="en-US" altLang="en-US" u="sng"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25929C-6707-4690-8512-C0D1985317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388" name="AutoShape 3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916613" y="5694363"/>
            <a:ext cx="12192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itchFamily="18" charset="0"/>
              </a:rPr>
              <a:t>Run</a:t>
            </a:r>
            <a:endParaRPr lang="en-US" altLang="en-US" sz="2400"/>
          </a:p>
        </p:txBody>
      </p:sp>
      <p:sp>
        <p:nvSpPr>
          <p:cNvPr id="36762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20813" y="5770563"/>
            <a:ext cx="41148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cs typeface="Times New Roman" pitchFamily="18" charset="0"/>
                <a:hlinkClick r:id="rId5" action="ppaction://program"/>
              </a:rPr>
              <a:t>TestStackOfIntegers</a:t>
            </a:r>
            <a:endParaRPr lang="en-US" altLang="tr-TR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886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2770188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0" y="234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309563" y="1508125"/>
          <a:ext cx="8564562" cy="411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Picture" r:id="rId6" imgW="3965448" imgH="1903476" progId="Word.Picture.8">
                  <p:embed/>
                </p:oleObj>
              </mc:Choice>
              <mc:Fallback>
                <p:oleObj name="Picture" r:id="rId6" imgW="3965448" imgH="1903476" progId="Word.Picture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508125"/>
                        <a:ext cx="8564562" cy="411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0" y="4251325"/>
            <a:ext cx="1133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en-US" sz="1100">
                <a:ea typeface="Times New Roman" pitchFamily="18" charset="0"/>
                <a:cs typeface="Courier New" pitchFamily="49" charset="0"/>
              </a:rPr>
              <a:t> </a:t>
            </a:r>
            <a:endParaRPr lang="en-US" altLang="en-US" sz="2400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6395" name="AutoShape 10">
            <a:hlinkClick r:id="rId8" highlightClick="1"/>
          </p:cNvPr>
          <p:cNvSpPr>
            <a:spLocks noChangeArrowheads="1"/>
          </p:cNvSpPr>
          <p:nvPr/>
        </p:nvSpPr>
        <p:spPr bwMode="auto">
          <a:xfrm>
            <a:off x="846138" y="573405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r>
              <a:rPr lang="en-US" altLang="en-US"/>
              <a:t>Designing the StackOfIntegers Class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A6B85D-95FE-4EBC-B288-4363AA7B6F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886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770188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234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4251325"/>
            <a:ext cx="1133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en-US" sz="1100">
                <a:ea typeface="Times New Roman" pitchFamily="18" charset="0"/>
                <a:cs typeface="Courier New" pitchFamily="49" charset="0"/>
              </a:rPr>
              <a:t> </a:t>
            </a:r>
            <a:endParaRPr lang="en-US" altLang="en-US" sz="2400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741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51000"/>
            <a:ext cx="8826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Implementing </a:t>
            </a:r>
            <a:r>
              <a:rPr lang="en-US" altLang="en-US" sz="4200">
                <a:latin typeface="Courier New" pitchFamily="49" charset="0"/>
              </a:rPr>
              <a:t>StackOfIntegers</a:t>
            </a:r>
            <a:r>
              <a:rPr lang="en-US" altLang="en-US"/>
              <a:t> Class</a:t>
            </a:r>
            <a:endParaRPr lang="en-US" altLang="en-US" u="sng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98F3C8-E0EE-4095-9A65-E3F651E80C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6966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20813" y="5770563"/>
            <a:ext cx="41148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cs typeface="Times New Roman" pitchFamily="18" charset="0"/>
                <a:hlinkClick r:id="rId3" action="ppaction://program"/>
              </a:rPr>
              <a:t>StackOfIntegers</a:t>
            </a:r>
            <a:endParaRPr lang="en-US" altLang="tr-TR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886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2770188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234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0" y="4251325"/>
            <a:ext cx="1133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en-US" sz="1100">
                <a:ea typeface="Times New Roman" pitchFamily="18" charset="0"/>
                <a:cs typeface="Courier New" pitchFamily="49" charset="0"/>
              </a:rPr>
              <a:t> </a:t>
            </a:r>
            <a:endParaRPr lang="en-US" altLang="en-US" sz="2400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2" name="AutoShape 10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846138" y="573405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844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590675"/>
            <a:ext cx="8639175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177E11-5943-415B-8D21-AE55C7A0B23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42875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Wrapper Classes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2286000" cy="2133600"/>
          </a:xfrm>
          <a:noFill/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2400"/>
              <a:t>Boolean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400"/>
              <a:t>Character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400"/>
              <a:t>Short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400"/>
              <a:t>Byte</a:t>
            </a:r>
            <a:endParaRPr lang="en-US" altLang="en-US" sz="2800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743200" y="14478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400"/>
              <a:t>Integer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400"/>
              <a:t>Long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400"/>
              <a:t>Float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400"/>
              <a:t>Double</a:t>
            </a:r>
            <a:endParaRPr lang="en-US" altLang="en-US" sz="2800"/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2114550" y="254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810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Courier New" pitchFamily="49" charset="0"/>
              </a:rPr>
              <a:t>NOTE: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Courier New" pitchFamily="49" charset="0"/>
              </a:rPr>
              <a:t>(1) The wrapper classes do not have no-</a:t>
            </a:r>
            <a:r>
              <a:rPr lang="en-US" altLang="en-US" sz="2000" dirty="0" err="1">
                <a:cs typeface="Courier New" pitchFamily="49" charset="0"/>
              </a:rPr>
              <a:t>arg</a:t>
            </a:r>
            <a:r>
              <a:rPr lang="en-US" altLang="en-US" sz="2000" dirty="0">
                <a:cs typeface="Courier New" pitchFamily="49" charset="0"/>
              </a:rPr>
              <a:t> constructors.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Courier New" pitchFamily="49" charset="0"/>
              </a:rPr>
              <a:t>(2) The instances of all wrapper classes are immutable, i.e., their internal values cannot be changed once the objects are created.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B5A313-9CF3-4615-AB87-40590DD5719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106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itchFamily="49" charset="0"/>
              </a:rPr>
              <a:t>Integer</a:t>
            </a:r>
            <a:r>
              <a:rPr lang="en-US" altLang="en-US"/>
              <a:t> and </a:t>
            </a:r>
            <a:r>
              <a:rPr lang="en-US" altLang="en-US" sz="4200">
                <a:latin typeface="Courier New" pitchFamily="49" charset="0"/>
              </a:rPr>
              <a:t>Double</a:t>
            </a:r>
            <a:r>
              <a:rPr lang="en-US" altLang="en-US"/>
              <a:t> Classes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274320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74320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262890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0489" name="Object 8"/>
          <p:cNvGraphicFramePr>
            <a:graphicFrameLocks noChangeAspect="1"/>
          </p:cNvGraphicFramePr>
          <p:nvPr/>
        </p:nvGraphicFramePr>
        <p:xfrm>
          <a:off x="4763" y="1331913"/>
          <a:ext cx="9134475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Picture" r:id="rId3" imgW="5774917" imgH="3144681" progId="Word.Picture.8">
                  <p:embed/>
                </p:oleObj>
              </mc:Choice>
              <mc:Fallback>
                <p:oleObj name="Picture" r:id="rId3" imgW="5774917" imgH="3144681" progId="Word.Picture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1331913"/>
                        <a:ext cx="9134475" cy="496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34710-DB06-41E5-879B-D546D06B8C6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772400" cy="142875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itchFamily="49" charset="0"/>
              </a:rPr>
              <a:t>Integer</a:t>
            </a:r>
            <a:r>
              <a:rPr lang="en-US" altLang="en-US"/>
              <a:t> Class</a:t>
            </a:r>
            <a:br>
              <a:rPr lang="en-US" altLang="en-US"/>
            </a:br>
            <a:r>
              <a:rPr lang="en-US" altLang="en-US"/>
              <a:t>and the </a:t>
            </a:r>
            <a:r>
              <a:rPr lang="en-US" altLang="en-US" sz="4200">
                <a:latin typeface="Courier New" pitchFamily="49" charset="0"/>
              </a:rPr>
              <a:t>Double</a:t>
            </a:r>
            <a:r>
              <a:rPr lang="en-US" altLang="en-US"/>
              <a:t> Class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981200"/>
            <a:ext cx="7772400" cy="2514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/>
              <a:t>Constructors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q"/>
            </a:pPr>
            <a:r>
              <a:rPr lang="en-US" altLang="en-US"/>
              <a:t>Class Constants </a:t>
            </a:r>
            <a:r>
              <a:rPr lang="en-US" altLang="en-US" sz="3000">
                <a:latin typeface="Courier New" pitchFamily="49" charset="0"/>
              </a:rPr>
              <a:t>MAX_VALUE</a:t>
            </a:r>
            <a:r>
              <a:rPr lang="en-US" altLang="en-US"/>
              <a:t>, </a:t>
            </a:r>
            <a:r>
              <a:rPr lang="en-US" altLang="en-US" sz="3000">
                <a:latin typeface="Courier New" pitchFamily="49" charset="0"/>
              </a:rPr>
              <a:t>MIN_VALUE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q"/>
            </a:pPr>
            <a:r>
              <a:rPr lang="en-US" altLang="en-US"/>
              <a:t>Conversion 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7307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/>
              <a:t>Motivations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3048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You see the advantages of object-oriented programming from the preceding chapter. This chapter will demonstrate how to solve problems using the object-oriented paradigm. </a:t>
            </a:r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AD022-312B-4BFD-97BA-6184B7B062B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A35DB4-F611-4223-BD3F-F2C1CABC08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839200" cy="914400"/>
          </a:xfrm>
          <a:noFill/>
        </p:spPr>
        <p:txBody>
          <a:bodyPr/>
          <a:lstStyle/>
          <a:p>
            <a:r>
              <a:rPr lang="en-US" altLang="en-US">
                <a:cs typeface="Times New Roman" pitchFamily="18" charset="0"/>
              </a:rPr>
              <a:t>Numeric Wrapper Class Constructors</a:t>
            </a:r>
            <a:r>
              <a:rPr lang="en-US" altLang="en-US"/>
              <a:t>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534400" cy="49530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You can construct a wrapper object either from a primitive data type value or from a string representing the numeric value. The constructors for Integer and Double are: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itchFamily="18" charset="0"/>
              </a:rPr>
              <a:t>public Integer(int value)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itchFamily="18" charset="0"/>
              </a:rPr>
              <a:t>public Integer(String s)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itchFamily="18" charset="0"/>
              </a:rPr>
              <a:t>public Double(double value)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itchFamily="18" charset="0"/>
              </a:rPr>
              <a:t>public Double(String 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84EC02-C0F0-41BF-BC9F-E0CF6E25A88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Numeric Wrapper Class Constants</a:t>
            </a:r>
            <a:r>
              <a:rPr lang="en-US" altLang="en-US" dirty="0"/>
              <a:t>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8305800" cy="50292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Each numerical wrapper class has the constants </a:t>
            </a:r>
            <a:r>
              <a:rPr lang="en-US" altLang="en-US" sz="2800" u="sng">
                <a:cs typeface="Times New Roman" pitchFamily="18" charset="0"/>
              </a:rPr>
              <a:t>MAX_VALUE</a:t>
            </a:r>
            <a:r>
              <a:rPr lang="en-US" altLang="en-US" sz="2800">
                <a:cs typeface="Times New Roman" pitchFamily="18" charset="0"/>
              </a:rPr>
              <a:t> and </a:t>
            </a:r>
            <a:r>
              <a:rPr lang="en-US" altLang="en-US" sz="2800" u="sng">
                <a:cs typeface="Times New Roman" pitchFamily="18" charset="0"/>
              </a:rPr>
              <a:t>MIN_VALUE</a:t>
            </a:r>
            <a:r>
              <a:rPr lang="en-US" altLang="en-US" sz="2800">
                <a:cs typeface="Times New Roman" pitchFamily="18" charset="0"/>
              </a:rPr>
              <a:t>. </a:t>
            </a:r>
            <a:r>
              <a:rPr lang="en-US" altLang="en-US" sz="2800" u="sng">
                <a:cs typeface="Times New Roman" pitchFamily="18" charset="0"/>
              </a:rPr>
              <a:t>MAX_VALUE</a:t>
            </a:r>
            <a:r>
              <a:rPr lang="en-US" altLang="en-US" sz="2800">
                <a:cs typeface="Times New Roman" pitchFamily="18" charset="0"/>
              </a:rPr>
              <a:t> represents the maximum value of the corresponding primitive data type. For </a:t>
            </a:r>
            <a:r>
              <a:rPr lang="en-US" altLang="en-US" sz="2800" u="sng">
                <a:cs typeface="Times New Roman" pitchFamily="18" charset="0"/>
              </a:rPr>
              <a:t>Byte</a:t>
            </a:r>
            <a:r>
              <a:rPr lang="en-US" altLang="en-US" sz="2800">
                <a:cs typeface="Times New Roman" pitchFamily="18" charset="0"/>
              </a:rPr>
              <a:t>, </a:t>
            </a:r>
            <a:r>
              <a:rPr lang="en-US" altLang="en-US" sz="2800" u="sng">
                <a:cs typeface="Times New Roman" pitchFamily="18" charset="0"/>
              </a:rPr>
              <a:t>Short</a:t>
            </a:r>
            <a:r>
              <a:rPr lang="en-US" altLang="en-US" sz="2800">
                <a:cs typeface="Times New Roman" pitchFamily="18" charset="0"/>
              </a:rPr>
              <a:t>, </a:t>
            </a:r>
            <a:r>
              <a:rPr lang="en-US" altLang="en-US" sz="2800" u="sng">
                <a:cs typeface="Times New Roman" pitchFamily="18" charset="0"/>
              </a:rPr>
              <a:t>Integer</a:t>
            </a:r>
            <a:r>
              <a:rPr lang="en-US" altLang="en-US" sz="2800">
                <a:cs typeface="Times New Roman" pitchFamily="18" charset="0"/>
              </a:rPr>
              <a:t>, and </a:t>
            </a:r>
            <a:r>
              <a:rPr lang="en-US" altLang="en-US" sz="2800" u="sng">
                <a:cs typeface="Times New Roman" pitchFamily="18" charset="0"/>
              </a:rPr>
              <a:t>Long</a:t>
            </a:r>
            <a:r>
              <a:rPr lang="en-US" altLang="en-US" sz="2800">
                <a:cs typeface="Times New Roman" pitchFamily="18" charset="0"/>
              </a:rPr>
              <a:t>, </a:t>
            </a:r>
            <a:r>
              <a:rPr lang="en-US" altLang="en-US" sz="2800" u="sng">
                <a:cs typeface="Times New Roman" pitchFamily="18" charset="0"/>
              </a:rPr>
              <a:t>MIN_VALUE</a:t>
            </a:r>
            <a:r>
              <a:rPr lang="en-US" altLang="en-US" sz="2800">
                <a:cs typeface="Times New Roman" pitchFamily="18" charset="0"/>
              </a:rPr>
              <a:t> represents the minimum </a:t>
            </a:r>
            <a:r>
              <a:rPr lang="en-US" altLang="en-US" sz="2800" u="sng">
                <a:cs typeface="Times New Roman" pitchFamily="18" charset="0"/>
              </a:rPr>
              <a:t>byte</a:t>
            </a:r>
            <a:r>
              <a:rPr lang="en-US" altLang="en-US" sz="2800">
                <a:cs typeface="Times New Roman" pitchFamily="18" charset="0"/>
              </a:rPr>
              <a:t>, </a:t>
            </a:r>
            <a:r>
              <a:rPr lang="en-US" altLang="en-US" sz="2800" u="sng">
                <a:cs typeface="Times New Roman" pitchFamily="18" charset="0"/>
              </a:rPr>
              <a:t>short</a:t>
            </a:r>
            <a:r>
              <a:rPr lang="en-US" altLang="en-US" sz="2800">
                <a:cs typeface="Times New Roman" pitchFamily="18" charset="0"/>
              </a:rPr>
              <a:t>, </a:t>
            </a:r>
            <a:r>
              <a:rPr lang="en-US" altLang="en-US" sz="2800" u="sng">
                <a:cs typeface="Times New Roman" pitchFamily="18" charset="0"/>
              </a:rPr>
              <a:t>int</a:t>
            </a:r>
            <a:r>
              <a:rPr lang="en-US" altLang="en-US" sz="2800">
                <a:cs typeface="Times New Roman" pitchFamily="18" charset="0"/>
              </a:rPr>
              <a:t>, and </a:t>
            </a:r>
            <a:r>
              <a:rPr lang="en-US" altLang="en-US" sz="2800" u="sng">
                <a:cs typeface="Times New Roman" pitchFamily="18" charset="0"/>
              </a:rPr>
              <a:t>long</a:t>
            </a:r>
            <a:r>
              <a:rPr lang="en-US" altLang="en-US" sz="2800">
                <a:cs typeface="Times New Roman" pitchFamily="18" charset="0"/>
              </a:rPr>
              <a:t> values. For </a:t>
            </a:r>
            <a:r>
              <a:rPr lang="en-US" altLang="en-US" sz="2800" u="sng">
                <a:cs typeface="Times New Roman" pitchFamily="18" charset="0"/>
              </a:rPr>
              <a:t>Float</a:t>
            </a:r>
            <a:r>
              <a:rPr lang="en-US" altLang="en-US" sz="2800">
                <a:cs typeface="Times New Roman" pitchFamily="18" charset="0"/>
              </a:rPr>
              <a:t> and </a:t>
            </a:r>
            <a:r>
              <a:rPr lang="en-US" altLang="en-US" sz="2800" u="sng">
                <a:cs typeface="Times New Roman" pitchFamily="18" charset="0"/>
              </a:rPr>
              <a:t>Double</a:t>
            </a:r>
            <a:r>
              <a:rPr lang="en-US" altLang="en-US" sz="2800">
                <a:cs typeface="Times New Roman" pitchFamily="18" charset="0"/>
              </a:rPr>
              <a:t>, </a:t>
            </a:r>
            <a:r>
              <a:rPr lang="en-US" altLang="en-US" sz="2800" u="sng">
                <a:cs typeface="Times New Roman" pitchFamily="18" charset="0"/>
              </a:rPr>
              <a:t>MIN_VALUE</a:t>
            </a:r>
            <a:r>
              <a:rPr lang="en-US" altLang="en-US" sz="2800">
                <a:cs typeface="Times New Roman" pitchFamily="18" charset="0"/>
              </a:rPr>
              <a:t> represents the minimum </a:t>
            </a:r>
            <a:r>
              <a:rPr lang="en-US" altLang="en-US" sz="2800" i="1">
                <a:cs typeface="Times New Roman" pitchFamily="18" charset="0"/>
              </a:rPr>
              <a:t>positive</a:t>
            </a:r>
            <a:r>
              <a:rPr lang="en-US" altLang="en-US" sz="2800">
                <a:cs typeface="Times New Roman" pitchFamily="18" charset="0"/>
              </a:rPr>
              <a:t> </a:t>
            </a:r>
            <a:r>
              <a:rPr lang="en-US" altLang="en-US" sz="2800" u="sng">
                <a:cs typeface="Times New Roman" pitchFamily="18" charset="0"/>
              </a:rPr>
              <a:t>float</a:t>
            </a:r>
            <a:r>
              <a:rPr lang="en-US" altLang="en-US" sz="2800">
                <a:cs typeface="Times New Roman" pitchFamily="18" charset="0"/>
              </a:rPr>
              <a:t> and </a:t>
            </a:r>
            <a:r>
              <a:rPr lang="en-US" altLang="en-US" sz="2800" u="sng">
                <a:cs typeface="Times New Roman" pitchFamily="18" charset="0"/>
              </a:rPr>
              <a:t>double</a:t>
            </a:r>
            <a:r>
              <a:rPr lang="en-US" altLang="en-US" sz="2800">
                <a:cs typeface="Times New Roman" pitchFamily="18" charset="0"/>
              </a:rPr>
              <a:t> values. The following statements display the maximum integer (2,147,483,647), the minimum positive float (1.4E-45), and the maximum double floating-point number (1.79769313486231570e+308d).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1CF62A-3242-40EE-AA07-172A239ADB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Conversion Methods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534400" cy="51816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3600">
                <a:cs typeface="Times New Roman" pitchFamily="18" charset="0"/>
              </a:rPr>
              <a:t>Each numeric wrapper class implements the abstract methods </a:t>
            </a:r>
            <a:r>
              <a:rPr lang="en-US" altLang="en-US" sz="3600" u="sng">
                <a:cs typeface="Times New Roman" pitchFamily="18" charset="0"/>
              </a:rPr>
              <a:t>doubleValue</a:t>
            </a:r>
            <a:r>
              <a:rPr lang="en-US" altLang="en-US" sz="3600">
                <a:cs typeface="Times New Roman" pitchFamily="18" charset="0"/>
              </a:rPr>
              <a:t>, </a:t>
            </a:r>
            <a:r>
              <a:rPr lang="en-US" altLang="en-US" sz="3600" u="sng">
                <a:cs typeface="Times New Roman" pitchFamily="18" charset="0"/>
              </a:rPr>
              <a:t>floatValue</a:t>
            </a:r>
            <a:r>
              <a:rPr lang="en-US" altLang="en-US" sz="3600">
                <a:cs typeface="Times New Roman" pitchFamily="18" charset="0"/>
              </a:rPr>
              <a:t>, </a:t>
            </a:r>
            <a:r>
              <a:rPr lang="en-US" altLang="en-US" sz="3600" u="sng">
                <a:cs typeface="Times New Roman" pitchFamily="18" charset="0"/>
              </a:rPr>
              <a:t>intValue</a:t>
            </a:r>
            <a:r>
              <a:rPr lang="en-US" altLang="en-US" sz="3600">
                <a:cs typeface="Times New Roman" pitchFamily="18" charset="0"/>
              </a:rPr>
              <a:t>, </a:t>
            </a:r>
            <a:r>
              <a:rPr lang="en-US" altLang="en-US" sz="3600" u="sng">
                <a:cs typeface="Times New Roman" pitchFamily="18" charset="0"/>
              </a:rPr>
              <a:t>longValue</a:t>
            </a:r>
            <a:r>
              <a:rPr lang="en-US" altLang="en-US" sz="3600">
                <a:cs typeface="Times New Roman" pitchFamily="18" charset="0"/>
              </a:rPr>
              <a:t>, and </a:t>
            </a:r>
            <a:r>
              <a:rPr lang="en-US" altLang="en-US" sz="3600" u="sng">
                <a:cs typeface="Times New Roman" pitchFamily="18" charset="0"/>
              </a:rPr>
              <a:t>shortValue</a:t>
            </a:r>
            <a:r>
              <a:rPr lang="en-US" altLang="en-US" sz="3600">
                <a:cs typeface="Times New Roman" pitchFamily="18" charset="0"/>
              </a:rPr>
              <a:t>, which are defined in the </a:t>
            </a:r>
            <a:r>
              <a:rPr lang="en-US" altLang="en-US" sz="3600" u="sng">
                <a:cs typeface="Times New Roman" pitchFamily="18" charset="0"/>
              </a:rPr>
              <a:t>Number</a:t>
            </a:r>
            <a:r>
              <a:rPr lang="en-US" altLang="en-US" sz="3600">
                <a:cs typeface="Times New Roman" pitchFamily="18" charset="0"/>
              </a:rPr>
              <a:t> class. These methods “convert” objects into primitive type values.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ACB893-35BD-43F4-891C-F10D3362941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The Static </a:t>
            </a:r>
            <a:r>
              <a:rPr lang="en-US" altLang="en-US" u="sng" dirty="0" err="1">
                <a:cs typeface="Times New Roman" pitchFamily="18" charset="0"/>
              </a:rPr>
              <a:t>valueOf</a:t>
            </a:r>
            <a:r>
              <a:rPr lang="en-US" altLang="en-US" dirty="0">
                <a:cs typeface="Times New Roman" pitchFamily="18" charset="0"/>
              </a:rPr>
              <a:t> Methods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534400" cy="51816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3600">
                <a:cs typeface="Times New Roman" pitchFamily="18" charset="0"/>
              </a:rPr>
              <a:t>The numeric wrapper classes have a useful class method, valueOf(String s). This method creates a new object initialized to the value represented by the specified string. For example: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itchFamily="18" charset="0"/>
              </a:rPr>
              <a:t>Double doubleObject = Double.valueOf("12.4");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itchFamily="18" charset="0"/>
              </a:rPr>
              <a:t>Integer integerObject = Integer.valueOf("12");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F34BA-96D6-4155-A421-2B0E3B93FC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>
                <a:cs typeface="Times New Roman" pitchFamily="18" charset="0"/>
              </a:rPr>
              <a:t>The Methods for Parsing Strings into Numbers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534400" cy="48768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3600">
                <a:cs typeface="Times New Roman" pitchFamily="18" charset="0"/>
              </a:rPr>
              <a:t>You have used the parseInt method in the Integer class to parse a numeric string into an int value and the parseDouble method in the Double class to parse a numeric string into a double value. Each numeric wrapper class has two overloaded parsing methods to parse a numeric string into an appropriate numeric value.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FC4BFC-B419-44A5-8CE1-31E1997BCE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765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152400"/>
            <a:ext cx="7543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2400">
                <a:latin typeface="Courier New" pitchFamily="49" charset="0"/>
                <a:cs typeface="Courier New" pitchFamily="49" charset="0"/>
              </a:rPr>
              <a:t>Automatic Conversion Between Primitive Types and Wrapper Class Types</a:t>
            </a:r>
            <a:endParaRPr lang="en-US" altLang="en-US" sz="2400">
              <a:cs typeface="Times New Roman" pitchFamily="18" charset="0"/>
            </a:endParaRP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686800" cy="609600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" pitchFamily="18" charset="0"/>
              </a:rPr>
              <a:t>JDK 1.5 allows primitive type and wrapper classes to be converted automatically. For example, the following statement in (a) can be simplified as in (b): </a:t>
            </a:r>
          </a:p>
        </p:txBody>
      </p:sp>
      <p:sp>
        <p:nvSpPr>
          <p:cNvPr id="27654" name="Rectangle 1030"/>
          <p:cNvSpPr>
            <a:spLocks noChangeArrowheads="1"/>
          </p:cNvSpPr>
          <p:nvPr/>
        </p:nvSpPr>
        <p:spPr bwMode="auto">
          <a:xfrm>
            <a:off x="2143125" y="3095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55" name="Object 1029"/>
          <p:cNvGraphicFramePr>
            <a:graphicFrameLocks noChangeAspect="1"/>
          </p:cNvGraphicFramePr>
          <p:nvPr/>
        </p:nvGraphicFramePr>
        <p:xfrm>
          <a:off x="228600" y="2362200"/>
          <a:ext cx="87645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Picture" r:id="rId3" imgW="5024628" imgH="691896" progId="Word.Picture.8">
                  <p:embed/>
                </p:oleObj>
              </mc:Choice>
              <mc:Fallback>
                <p:oleObj name="Picture" r:id="rId3" imgW="5024628" imgH="691896" progId="Word.Picture.8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764588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1031"/>
          <p:cNvSpPr>
            <a:spLocks noChangeArrowheads="1"/>
          </p:cNvSpPr>
          <p:nvPr/>
        </p:nvSpPr>
        <p:spPr bwMode="auto">
          <a:xfrm>
            <a:off x="228600" y="38862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cs typeface="Times New Roman" pitchFamily="18" charset="0"/>
              </a:rPr>
              <a:t>Integer[] intArray = {1, 2, 3};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cs typeface="Times New Roman" pitchFamily="18" charset="0"/>
              </a:rPr>
              <a:t>System.out.println(intArray[0] + intArray[1] + intArray[2]);</a:t>
            </a:r>
            <a:endParaRPr lang="en-US" altLang="en-US" sz="2000">
              <a:cs typeface="Times New Roman" pitchFamily="18" charset="0"/>
            </a:endParaRPr>
          </a:p>
        </p:txBody>
      </p:sp>
      <p:sp>
        <p:nvSpPr>
          <p:cNvPr id="27657" name="Rectangle 1032"/>
          <p:cNvSpPr>
            <a:spLocks noChangeArrowheads="1"/>
          </p:cNvSpPr>
          <p:nvPr/>
        </p:nvSpPr>
        <p:spPr bwMode="auto">
          <a:xfrm>
            <a:off x="2286000" y="51054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" pitchFamily="18" charset="0"/>
              </a:rPr>
              <a:t>Unboxing</a:t>
            </a:r>
          </a:p>
        </p:txBody>
      </p:sp>
      <p:sp>
        <p:nvSpPr>
          <p:cNvPr id="27658" name="Line 1033"/>
          <p:cNvSpPr>
            <a:spLocks noChangeShapeType="1"/>
          </p:cNvSpPr>
          <p:nvPr/>
        </p:nvSpPr>
        <p:spPr bwMode="auto">
          <a:xfrm flipV="1">
            <a:off x="2895600" y="44958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59" name="Line 1034"/>
          <p:cNvSpPr>
            <a:spLocks noChangeShapeType="1"/>
          </p:cNvSpPr>
          <p:nvPr/>
        </p:nvSpPr>
        <p:spPr bwMode="auto">
          <a:xfrm flipV="1">
            <a:off x="3048000" y="4495800"/>
            <a:ext cx="10668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60" name="Line 1035"/>
          <p:cNvSpPr>
            <a:spLocks noChangeShapeType="1"/>
          </p:cNvSpPr>
          <p:nvPr/>
        </p:nvSpPr>
        <p:spPr bwMode="auto">
          <a:xfrm flipV="1">
            <a:off x="3200400" y="4495800"/>
            <a:ext cx="25146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D88AAE-F4CC-4BF4-8268-2EAEDAA2BE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534400" cy="7620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err="1"/>
              <a:t>BigInteger</a:t>
            </a:r>
            <a:r>
              <a:rPr lang="en-US" altLang="en-US" dirty="0"/>
              <a:t> and </a:t>
            </a:r>
            <a:r>
              <a:rPr lang="en-US" altLang="en-US" dirty="0" err="1"/>
              <a:t>BigDecimal</a:t>
            </a:r>
            <a:endParaRPr lang="en-US" altLang="en-US" sz="4800" dirty="0">
              <a:hlinkClick r:id="rId2" action="ppaction://program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458200" cy="4876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If you need to compute with very large integers or high precision floating-point values, you can use the </a:t>
            </a:r>
            <a:r>
              <a:rPr lang="en-US" altLang="en-US" u="sng"/>
              <a:t>BigInteger</a:t>
            </a:r>
            <a:r>
              <a:rPr lang="en-US" altLang="en-US"/>
              <a:t> and </a:t>
            </a:r>
            <a:r>
              <a:rPr lang="en-US" altLang="en-US" u="sng"/>
              <a:t>BigDecimal</a:t>
            </a:r>
            <a:r>
              <a:rPr lang="en-US" altLang="en-US"/>
              <a:t> classes in the </a:t>
            </a:r>
            <a:r>
              <a:rPr lang="en-US" altLang="en-US" u="sng"/>
              <a:t>java.math</a:t>
            </a:r>
            <a:r>
              <a:rPr lang="en-US" altLang="en-US"/>
              <a:t> package. Both are </a:t>
            </a:r>
            <a:r>
              <a:rPr lang="en-US" altLang="en-US" i="1"/>
              <a:t>immutable</a:t>
            </a:r>
            <a:r>
              <a:rPr lang="en-US" altLang="en-US"/>
              <a:t>. Both extend the </a:t>
            </a:r>
            <a:r>
              <a:rPr lang="en-US" altLang="en-US" u="sng"/>
              <a:t>Number</a:t>
            </a:r>
            <a:r>
              <a:rPr lang="en-US" altLang="en-US"/>
              <a:t> class and implement the </a:t>
            </a:r>
            <a:r>
              <a:rPr lang="en-US" altLang="en-US" u="sng"/>
              <a:t>Comparable</a:t>
            </a:r>
            <a:r>
              <a:rPr lang="en-US" altLang="en-US"/>
              <a:t> interface.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3DEE69-2F84-4097-A745-92C6AA8350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534400" cy="7620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err="1"/>
              <a:t>BigInteger</a:t>
            </a:r>
            <a:r>
              <a:rPr lang="en-US" altLang="en-US" dirty="0"/>
              <a:t> and </a:t>
            </a:r>
            <a:r>
              <a:rPr lang="en-US" altLang="en-US" dirty="0" err="1"/>
              <a:t>BigDecimal</a:t>
            </a:r>
            <a:endParaRPr lang="en-US" altLang="en-US" sz="4800" dirty="0">
              <a:hlinkClick r:id="rId2" action="ppaction://program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686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BigInteger a = </a:t>
            </a:r>
            <a:r>
              <a:rPr lang="en-US" altLang="en-US" sz="2800" b="1">
                <a:solidFill>
                  <a:schemeClr val="tx2"/>
                </a:solidFill>
              </a:rPr>
              <a:t>new</a:t>
            </a:r>
            <a:r>
              <a:rPr lang="en-US" altLang="en-US" sz="2800">
                <a:solidFill>
                  <a:schemeClr val="tx2"/>
                </a:solidFill>
              </a:rPr>
              <a:t> BigInteger("9223372036854775807");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BigInteger b = </a:t>
            </a:r>
            <a:r>
              <a:rPr lang="en-US" altLang="en-US" sz="2800" b="1">
                <a:solidFill>
                  <a:schemeClr val="tx2"/>
                </a:solidFill>
              </a:rPr>
              <a:t>new</a:t>
            </a:r>
            <a:r>
              <a:rPr lang="en-US" altLang="en-US" sz="2800">
                <a:solidFill>
                  <a:schemeClr val="tx2"/>
                </a:solidFill>
              </a:rPr>
              <a:t> BigInteger("2");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BigInteger c = a.multiply(b); // 9223372036854775807 *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System.out.println(c); 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228600" y="4191000"/>
            <a:ext cx="8686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BigDecimal a = </a:t>
            </a:r>
            <a:r>
              <a:rPr lang="en-US" altLang="en-US" sz="2800" b="1">
                <a:solidFill>
                  <a:schemeClr val="tx2"/>
                </a:solidFill>
              </a:rPr>
              <a:t>new</a:t>
            </a:r>
            <a:r>
              <a:rPr lang="en-US" altLang="en-US" sz="2800">
                <a:solidFill>
                  <a:schemeClr val="tx2"/>
                </a:solidFill>
              </a:rPr>
              <a:t> BigDecimal(1.0);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BigDecimal b = </a:t>
            </a:r>
            <a:r>
              <a:rPr lang="en-US" altLang="en-US" sz="2800" b="1">
                <a:solidFill>
                  <a:schemeClr val="tx2"/>
                </a:solidFill>
              </a:rPr>
              <a:t>new</a:t>
            </a:r>
            <a:r>
              <a:rPr lang="en-US" altLang="en-US" sz="2800">
                <a:solidFill>
                  <a:schemeClr val="tx2"/>
                </a:solidFill>
              </a:rPr>
              <a:t> BigDecimal(3);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BigDecimal c = a.divide(b, 20, BigDecimal.ROUND_UP);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System.out.println(c);</a:t>
            </a:r>
          </a:p>
        </p:txBody>
      </p:sp>
      <p:sp>
        <p:nvSpPr>
          <p:cNvPr id="428037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67200" y="3429000"/>
            <a:ext cx="2590800" cy="533400"/>
          </a:xfrm>
          <a:prstGeom prst="actionButtonBlank">
            <a:avLst/>
          </a:prstGeom>
          <a:solidFill>
            <a:srgbClr val="00B050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LargeFactorial</a:t>
            </a:r>
            <a:endParaRPr lang="en-US" altLang="tr-TR">
              <a:solidFill>
                <a:schemeClr val="accent1"/>
              </a:solidFill>
            </a:endParaRPr>
          </a:p>
        </p:txBody>
      </p:sp>
      <p:sp>
        <p:nvSpPr>
          <p:cNvPr id="29704" name="AutoShape 6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295400" cy="6858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itchFamily="18" charset="0"/>
              </a:rPr>
              <a:t>Run</a:t>
            </a:r>
            <a:endParaRPr lang="en-US" altLang="en-US" sz="2400"/>
          </a:p>
        </p:txBody>
      </p:sp>
      <p:sp>
        <p:nvSpPr>
          <p:cNvPr id="29705" name="AutoShape 8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649663" y="339090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itchFamily="49" charset="0"/>
              </a:rPr>
              <a:t>String</a:t>
            </a:r>
            <a:r>
              <a:rPr lang="en-US" altLang="en-US"/>
              <a:t> Class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791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600"/>
              <a:t>Constructing a String:</a:t>
            </a:r>
            <a:endParaRPr lang="en-US" altLang="en-US" sz="240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String message = "Welcome to Java“;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String message = new String("Welcome to Java“);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String s = new String();</a:t>
            </a: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600"/>
              <a:t>Obtaining String length and Retrieving Individual Characters in a string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600"/>
              <a:t>String Concatenation (concat)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600"/>
              <a:t>Substrings (substring(index), substring(start, end))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600"/>
              <a:t>Comparisons (equals, compareTo)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600"/>
              <a:t>String Conversions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600"/>
              <a:t>Finding a Character or a Substring in a String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600"/>
              <a:t>Conversions between Strings and Arrays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600"/>
              <a:t>Converting Characters and Numeric Values to Strings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BF301D-A19A-4166-8C33-12C17622CB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Constructing Strings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839200" cy="4648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String newString = new String(stringLiteral);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itchFamily="49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String message = new String("Welcome to Java");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itchFamily="49" charset="0"/>
              </a:rPr>
              <a:t>Since strings are used frequently, Java provides a shorthand initializer for creating a string: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String message = "Welcome to Java";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ED9BA2-BE33-4F5E-8D64-B0DC1178CF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7475" y="779463"/>
            <a:ext cx="8874125" cy="57356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2200"/>
              <a:t>To apply class abstraction to develop software (§10.2).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/>
              <a:t>To explore the differences between the procedural paradigm and object-oriented paradigm (§10.3).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/>
              <a:t>To discover the relationships between classes (§10.4).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/>
              <a:t>To design programs using the object-oriented paradigm (§§10.5–10.6).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/>
              <a:t>To create objects for primitive values using the wrapper classes (</a:t>
            </a:r>
            <a:r>
              <a:rPr lang="en-US" altLang="en-US" sz="2200" b="1"/>
              <a:t>Byte</a:t>
            </a:r>
            <a:r>
              <a:rPr lang="en-US" altLang="en-US" sz="2200"/>
              <a:t>, </a:t>
            </a:r>
            <a:r>
              <a:rPr lang="en-US" altLang="en-US" sz="2200" b="1"/>
              <a:t>Short</a:t>
            </a:r>
            <a:r>
              <a:rPr lang="en-US" altLang="en-US" sz="2200"/>
              <a:t>, </a:t>
            </a:r>
            <a:r>
              <a:rPr lang="en-US" altLang="en-US" sz="2200" b="1"/>
              <a:t>Integer</a:t>
            </a:r>
            <a:r>
              <a:rPr lang="en-US" altLang="en-US" sz="2200"/>
              <a:t>, </a:t>
            </a:r>
            <a:r>
              <a:rPr lang="en-US" altLang="en-US" sz="2200" b="1"/>
              <a:t>Long</a:t>
            </a:r>
            <a:r>
              <a:rPr lang="en-US" altLang="en-US" sz="2200"/>
              <a:t>, </a:t>
            </a:r>
            <a:r>
              <a:rPr lang="en-US" altLang="en-US" sz="2200" b="1"/>
              <a:t>Float</a:t>
            </a:r>
            <a:r>
              <a:rPr lang="en-US" altLang="en-US" sz="2200"/>
              <a:t>, </a:t>
            </a:r>
            <a:r>
              <a:rPr lang="en-US" altLang="en-US" sz="2200" b="1"/>
              <a:t>Double</a:t>
            </a:r>
            <a:r>
              <a:rPr lang="en-US" altLang="en-US" sz="2200"/>
              <a:t>, </a:t>
            </a:r>
            <a:r>
              <a:rPr lang="en-US" altLang="en-US" sz="2200" b="1"/>
              <a:t>Character</a:t>
            </a:r>
            <a:r>
              <a:rPr lang="en-US" altLang="en-US" sz="2200"/>
              <a:t>, and </a:t>
            </a:r>
            <a:r>
              <a:rPr lang="en-US" altLang="en-US" sz="2200" b="1"/>
              <a:t>Boolean</a:t>
            </a:r>
            <a:r>
              <a:rPr lang="en-US" altLang="en-US" sz="2200"/>
              <a:t>) (§10.7).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/>
              <a:t>To simplify programming using automatic conversion between primitive types and wrapper class types (§10.8).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/>
              <a:t>To use the </a:t>
            </a:r>
            <a:r>
              <a:rPr lang="en-US" altLang="en-US" sz="2200" b="1"/>
              <a:t>BigInteger</a:t>
            </a:r>
            <a:r>
              <a:rPr lang="en-US" altLang="en-US" sz="2200"/>
              <a:t> and </a:t>
            </a:r>
            <a:r>
              <a:rPr lang="en-US" altLang="en-US" sz="2200" b="1"/>
              <a:t>BigDecimal</a:t>
            </a:r>
            <a:r>
              <a:rPr lang="en-US" altLang="en-US" sz="2200"/>
              <a:t> classes for computing very large numbers with arbitrary precisions (§10.9).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/>
              <a:t>To use the </a:t>
            </a:r>
            <a:r>
              <a:rPr lang="en-US" altLang="en-US" sz="2200" b="1"/>
              <a:t>String</a:t>
            </a:r>
            <a:r>
              <a:rPr lang="en-US" altLang="en-US" sz="2200"/>
              <a:t> class to process immutable strings (§10.10).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/>
              <a:t>To use the </a:t>
            </a:r>
            <a:r>
              <a:rPr lang="en-US" altLang="en-US" sz="2200" b="1"/>
              <a:t>StringBuilder</a:t>
            </a:r>
            <a:r>
              <a:rPr lang="en-US" altLang="en-US" sz="2200"/>
              <a:t> and </a:t>
            </a:r>
            <a:r>
              <a:rPr lang="en-US" altLang="en-US" sz="2200" b="1"/>
              <a:t>StringBuffer</a:t>
            </a:r>
            <a:r>
              <a:rPr lang="en-US" altLang="en-US" sz="2200"/>
              <a:t> classes to process mutable strings (§10.11).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9ABA91-8760-490F-8C53-8371BDFBA3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Strings Are Immutable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2362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Courier New" pitchFamily="49" charset="0"/>
              </a:rPr>
              <a:t>A String object is immutable; its contents cannot be changed. Does the following code change the contents of the string?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      String s = "Java";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      s = "HTML";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721DC4-5DF6-4D77-8E5C-6ED2BA35D3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8" name="Rectangle 1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9" name="Rectangle 17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Trace Code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4419600" cy="1447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cs typeface="Times New Roman" pitchFamily="18" charset="0"/>
              </a:rPr>
              <a:t>       String s = "Java";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cs typeface="Times New Roman" pitchFamily="18" charset="0"/>
              </a:rPr>
              <a:t>       s = "HTML";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345F47-2E16-4E69-AFC8-BFD4ACB130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804" name="Object 11"/>
          <p:cNvGraphicFramePr>
            <a:graphicFrameLocks noChangeAspect="1"/>
          </p:cNvGraphicFramePr>
          <p:nvPr/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Picture" r:id="rId3" imgW="5190744" imgH="1371600" progId="Word.Picture.8">
                  <p:embed/>
                </p:oleObj>
              </mc:Choice>
              <mc:Fallback>
                <p:oleObj name="Picture" r:id="rId3" imgW="5190744" imgH="1371600" progId="Word.Picture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1066800" y="1447800"/>
            <a:ext cx="3124200" cy="4572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4114800" y="3429000"/>
            <a:ext cx="48768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Trace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4419600" cy="1447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       </a:t>
            </a:r>
            <a:r>
              <a:rPr lang="en-US" altLang="en-US">
                <a:solidFill>
                  <a:schemeClr val="tx2"/>
                </a:solidFill>
                <a:cs typeface="Times New Roman" pitchFamily="18" charset="0"/>
              </a:rPr>
              <a:t>String s = "Java";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cs typeface="Times New Roman" pitchFamily="18" charset="0"/>
              </a:rPr>
              <a:t>       s = "HTML";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B87137-03AF-48DA-B360-9AB78FF407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4828" name="Object 11"/>
          <p:cNvGraphicFramePr>
            <a:graphicFrameLocks noChangeAspect="1"/>
          </p:cNvGraphicFramePr>
          <p:nvPr/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Picture" r:id="rId3" imgW="5190744" imgH="1371600" progId="Word.Picture.8">
                  <p:embed/>
                </p:oleObj>
              </mc:Choice>
              <mc:Fallback>
                <p:oleObj name="Picture" r:id="rId3" imgW="5190744" imgH="1371600" progId="Word.Picture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1371600" y="2209800"/>
            <a:ext cx="31242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152400" y="3352800"/>
            <a:ext cx="39624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Interned Strings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105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Since strings are immutable and are frequently used, to improve efficiency and save memory, the JVM uses a unique instance for string literals with the same character sequence. Such an instance is called</a:t>
            </a:r>
            <a:r>
              <a:rPr lang="en-US" altLang="en-US" i="1"/>
              <a:t> interned</a:t>
            </a:r>
            <a:r>
              <a:rPr lang="en-US" altLang="en-US"/>
              <a:t>. For example, the following statements: 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876CDB-DE38-4A20-B733-CC88280775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4000" dirty="0"/>
              <a:t>Examples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886200"/>
            <a:ext cx="2819400" cy="1905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Courier New" pitchFamily="49" charset="0"/>
              </a:rPr>
              <a:t>display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Courier New" pitchFamily="49" charset="0"/>
              </a:rPr>
              <a:t> </a:t>
            </a:r>
            <a:r>
              <a:rPr lang="en-US" altLang="en-US" sz="2800">
                <a:cs typeface="Times New Roman" pitchFamily="18" charset="0"/>
              </a:rPr>
              <a:t>  s1 == s is false  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  s1 == s3 is true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83DBD5-D219-406C-B2FB-769E310E2C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3048000" y="3810000"/>
            <a:ext cx="5867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itchFamily="49" charset="0"/>
              </a:rPr>
              <a:t>A new object is created if you use the new operator.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itchFamily="49" charset="0"/>
              </a:rPr>
              <a:t>If you use the string initializer, no new object is created if the interned object is already created.</a:t>
            </a:r>
            <a:endParaRPr lang="en-US" altLang="en-US" sz="2800">
              <a:cs typeface="Times New Roman" pitchFamily="18" charset="0"/>
            </a:endParaRPr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3" name="Rectangle 13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4" name="Rectangle 1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5" name="Rectangle 17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6" name="Rectangle 19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6877" name="Object 18"/>
          <p:cNvGraphicFramePr>
            <a:graphicFrameLocks noChangeAspect="1"/>
          </p:cNvGraphicFramePr>
          <p:nvPr/>
        </p:nvGraphicFramePr>
        <p:xfrm>
          <a:off x="152400" y="1066800"/>
          <a:ext cx="87630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Picture" r:id="rId3" imgW="4578096" imgH="1219200" progId="Word.Picture.8">
                  <p:embed/>
                </p:oleObj>
              </mc:Choice>
              <mc:Fallback>
                <p:oleObj name="Picture" r:id="rId3" imgW="4578096" imgH="1219200" progId="Word.Picture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7630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4000"/>
              <a:t>Trace Code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F0B750-C303-47C2-9B12-30CF91D4D5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896" name="Object 9"/>
          <p:cNvGraphicFramePr>
            <a:graphicFrameLocks noChangeAspect="1"/>
          </p:cNvGraphicFramePr>
          <p:nvPr/>
        </p:nvGraphicFramePr>
        <p:xfrm>
          <a:off x="152400" y="12954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Picture" r:id="rId3" imgW="4460748" imgH="1219200" progId="Word.Picture.8">
                  <p:embed/>
                </p:oleObj>
              </mc:Choice>
              <mc:Fallback>
                <p:oleObj name="Picture" r:id="rId3" imgW="4460748" imgH="1219200" progId="Word.Picture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8823325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228600" y="13716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791200" y="1295400"/>
            <a:ext cx="3048000" cy="1143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/>
              <a:t>Trace Code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3D1381-844F-4E18-839F-10AE154035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60338" y="9906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Picture" r:id="rId3" imgW="4460748" imgH="1219200" progId="Word.Picture.8">
                  <p:embed/>
                </p:oleObj>
              </mc:Choice>
              <mc:Fallback>
                <p:oleObj name="Picture" r:id="rId3" imgW="4460748" imgH="1219200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90600"/>
                        <a:ext cx="8823325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228600" y="14478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5867400" y="2438400"/>
            <a:ext cx="2895600" cy="9144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/>
              <a:t>Trace Code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F0CBC5-C527-47A9-AA60-85D237B828B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9944" name="Object 7"/>
          <p:cNvGraphicFramePr>
            <a:graphicFrameLocks noChangeAspect="1"/>
          </p:cNvGraphicFramePr>
          <p:nvPr/>
        </p:nvGraphicFramePr>
        <p:xfrm>
          <a:off x="160338" y="9906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Picture" r:id="rId3" imgW="4460748" imgH="1219200" progId="Word.Picture.8">
                  <p:embed/>
                </p:oleObj>
              </mc:Choice>
              <mc:Fallback>
                <p:oleObj name="Picture" r:id="rId3" imgW="4460748" imgH="1219200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90600"/>
                        <a:ext cx="8823325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152400" y="18288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5791200" y="1219200"/>
            <a:ext cx="8382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143000"/>
          </a:xfrm>
          <a:noFill/>
        </p:spPr>
        <p:txBody>
          <a:bodyPr/>
          <a:lstStyle/>
          <a:p>
            <a:r>
              <a:rPr lang="en-US" altLang="en-US" sz="4000"/>
              <a:t>Replacing and Splitting Strings 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26E76E-682C-4A0C-B1D0-5C76167F48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55575" y="2314575"/>
          <a:ext cx="8756650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Picture" r:id="rId3" imgW="4266694" imgH="1427801" progId="Word.Picture.8">
                  <p:embed/>
                </p:oleObj>
              </mc:Choice>
              <mc:Fallback>
                <p:oleObj name="Picture" r:id="rId3" imgW="4266694" imgH="1427801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314575"/>
                        <a:ext cx="8756650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/>
              <a:t>Examples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486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"Welcome".replace('e', 'A') returns a new string, WAlcomA.</a:t>
            </a:r>
            <a:endParaRPr lang="en-US" altLang="en-US" sz="2800" b="1" i="1"/>
          </a:p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"Welcome".replaceFirst("e", "AB") returns a new string, WABlcome.</a:t>
            </a:r>
            <a:endParaRPr lang="en-US" altLang="en-US" sz="2800" b="1" i="1"/>
          </a:p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"Welcome".replace("e", "AB") returns a new string, WABlcomAB.</a:t>
            </a:r>
            <a:endParaRPr lang="en-US" altLang="en-US" sz="2800" b="1" i="1"/>
          </a:p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"Welcome".replace("el", "AB") returns a new string, WABcome.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655EF-23BA-413B-8A2B-23F8DA4629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Class Abstraction and Encapsulation</a:t>
            </a:r>
            <a:endParaRPr lang="en-US" altLang="en-US" dirty="0">
              <a:hlinkClick r:id="rId3" action="ppaction://program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2514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The creator of the class provides a description of the class and let the user know how the class can be used. </a:t>
            </a:r>
            <a:endParaRPr lang="tr-TR" altLang="en-US" sz="2800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The user of the class does not need to know how the class is implemented. </a:t>
            </a:r>
            <a:endParaRPr lang="tr-TR" altLang="en-US" sz="2800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The detail of implementation is encapsulated and hidden from the user. 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E7AA7D-7779-4C45-A2E5-32CB8F8D28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914525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228600" y="4191000"/>
          <a:ext cx="8610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4" imgW="5315712" imgH="914400" progId="Word.Picture.8">
                  <p:embed/>
                </p:oleObj>
              </mc:Choice>
              <mc:Fallback>
                <p:oleObj r:id="rId4" imgW="5315712" imgH="914400" progId="Word.Pictur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8610600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>
                <a:cs typeface="Times New Roman" pitchFamily="18" charset="0"/>
              </a:rPr>
              <a:t>Splitting a String</a:t>
            </a:r>
            <a:endParaRPr lang="en-US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1371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String[] tokens = "Java#HTML#Perl".split("#", 0);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for (int i = 0; i &lt; tokens.length; i++)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  System.out.print(tokens[i] + " ");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193CE3-16AE-498B-93AE-121E1142865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28600" y="35814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Java HTML Perl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228600" y="28194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displays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200"/>
              <a:t>Matching, Replacing and Splitting by Patterns</a:t>
            </a:r>
            <a:r>
              <a:rPr lang="en-US" altLang="en-US"/>
              <a:t>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2590800"/>
          </a:xfrm>
          <a:noFill/>
        </p:spPr>
        <p:txBody>
          <a:bodyPr/>
          <a:lstStyle/>
          <a:p>
            <a:pPr marL="0" indent="0">
              <a:lnSpc>
                <a:spcPct val="95000"/>
              </a:lnSpc>
              <a:buFont typeface="Monotype Sorts" pitchFamily="2" charset="2"/>
              <a:buNone/>
            </a:pPr>
            <a:r>
              <a:rPr lang="en-US" altLang="en-US" sz="2600"/>
              <a:t>You can match, replace, or split a string by specifying a pattern. This is an extremely useful and powerful feature, commonly known as </a:t>
            </a:r>
            <a:r>
              <a:rPr lang="en-US" altLang="en-US" sz="2600" i="1"/>
              <a:t>regular expression</a:t>
            </a:r>
            <a:r>
              <a:rPr lang="en-US" altLang="en-US" sz="2600"/>
              <a:t>. Regular expression is complex to beginning students. For this reason, two simple patterns are used in this section. Please refer to Supplement III.F, “Regular Expressions,” for further studies.</a:t>
            </a:r>
            <a:r>
              <a:rPr lang="en-US" altLang="en-US" sz="2500">
                <a:latin typeface="Courier"/>
                <a:cs typeface="Times New Roman" pitchFamily="18" charset="0"/>
              </a:rPr>
              <a:t> 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012E44-BAF2-4287-817D-3075CFA761E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04800" y="38100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600"/>
              <a:t>"Java".matches("Java");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00"/>
              <a:t>"Java".equals("Java");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304800" y="51054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600"/>
              <a:t>"Java is fun".matches("Java.*");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00"/>
              <a:t>"Java is cool".matches("Java.*");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200"/>
              <a:t>Matching, Replacing and Splitting by Patterns</a:t>
            </a:r>
            <a:r>
              <a:rPr lang="en-US" altLang="en-US"/>
              <a:t>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05400"/>
          </a:xfrm>
          <a:noFill/>
        </p:spPr>
        <p:txBody>
          <a:bodyPr>
            <a:normAutofit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600"/>
              <a:t>The replaceAll, replaceFirst, and split methods can be used with a regular expression. For example, the following statement returns a new string that replaces $, +, or # in "a+b$#c" by the string NNN.</a:t>
            </a:r>
            <a:endParaRPr lang="en-US" altLang="en-US" sz="2600" b="1" i="1"/>
          </a:p>
          <a:p>
            <a:pPr marL="0" indent="0">
              <a:buFont typeface="Monotype Sorts" pitchFamily="2" charset="2"/>
              <a:buNone/>
            </a:pPr>
            <a:endParaRPr lang="en-US" altLang="zh-CN" sz="2600">
              <a:ea typeface="SimSun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600">
                <a:ea typeface="SimSun" pitchFamily="2" charset="-122"/>
              </a:rPr>
              <a:t>String s = "a+b$#c".replaceAll("[$+#]", "NNN");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600">
                <a:ea typeface="SimSun" pitchFamily="2" charset="-122"/>
              </a:rPr>
              <a:t>System.out.println(s);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2600">
              <a:ea typeface="SimSun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600">
                <a:ea typeface="SimSun" pitchFamily="2" charset="-122"/>
              </a:rPr>
              <a:t>Here the regular expression [$+#] specifies a pattern that matches $, +, or #. So, the output is aNNNbNNNNNNc.</a:t>
            </a:r>
            <a:br>
              <a:rPr lang="en-US" altLang="zh-CN" sz="2600">
                <a:ea typeface="SimSun" pitchFamily="2" charset="-122"/>
              </a:rPr>
            </a:br>
            <a:br>
              <a:rPr lang="en-US" altLang="zh-CN" sz="2600">
                <a:ea typeface="SimSun" pitchFamily="2" charset="-122"/>
              </a:rPr>
            </a:br>
            <a:endParaRPr lang="en-US" altLang="en-US" sz="2600"/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7ADEF8-23D5-460D-864C-1AFADB6581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200"/>
              <a:t>Matching, Replacing and Splitting by Patterns</a:t>
            </a:r>
            <a:r>
              <a:rPr lang="en-US" altLang="en-US"/>
              <a:t>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05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/>
              <a:t>The following statement splits the string into an array of strings delimited by some punctuation marks.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zh-CN" sz="2600" u="sng">
              <a:ea typeface="SimSun" pitchFamily="2" charset="-12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>
                <a:ea typeface="SimSun" pitchFamily="2" charset="-122"/>
              </a:rPr>
              <a:t>String[] tokens = "Java,C?C#,C++".split("[.,:;?]");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>
                <a:ea typeface="SimSun" pitchFamily="2" charset="-122"/>
              </a:rPr>
              <a:t>  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>
                <a:ea typeface="SimSun" pitchFamily="2" charset="-122"/>
              </a:rPr>
              <a:t>for (int i = 0; i &lt; tokens.length; i++)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>
                <a:ea typeface="SimSun" pitchFamily="2" charset="-122"/>
              </a:rPr>
              <a:t>  System.out.println(tokens[i]);</a:t>
            </a:r>
            <a:endParaRPr lang="en-US" altLang="en-US" sz="2600"/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C9B32E-3E42-4D5F-A98B-D15B469C92F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Convert Character and Numbers to Strings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534400" cy="4724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The String class provides several static valueOf methods for converting a character, an array of characters, and numeric values to strings. These methods have the same name valueOf with different argument types char, char[], double, long, int, and float. For example, to convert a double value to a string, use String.valueOf(5.44). The return value is string consists of characters ‘5’, ‘.’, ‘4’, and ‘4’. 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1A38A9-F572-4AF6-A549-404416160C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sz="4000" dirty="0" err="1">
                <a:latin typeface="Courier New" pitchFamily="49" charset="0"/>
              </a:rPr>
              <a:t>StringBuilder</a:t>
            </a:r>
            <a:r>
              <a:rPr lang="en-US" altLang="en-US" sz="4000" dirty="0"/>
              <a:t> and </a:t>
            </a:r>
            <a:r>
              <a:rPr lang="en-US" altLang="en-US" sz="4000" dirty="0" err="1">
                <a:latin typeface="Courier New" pitchFamily="49" charset="0"/>
              </a:rPr>
              <a:t>StringBuffer</a:t>
            </a:r>
            <a:endParaRPr lang="en-US" altLang="en-US" sz="4000" dirty="0">
              <a:latin typeface="Courier New" pitchFamily="49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The </a:t>
            </a:r>
            <a:r>
              <a:rPr lang="en-US" altLang="en-US" sz="3000">
                <a:latin typeface="Courier New" pitchFamily="49" charset="0"/>
              </a:rPr>
              <a:t>StringBuilder</a:t>
            </a:r>
            <a:r>
              <a:rPr lang="en-US" altLang="en-US"/>
              <a:t>/</a:t>
            </a:r>
            <a:r>
              <a:rPr lang="en-US" altLang="en-US" sz="3000">
                <a:latin typeface="Courier New" pitchFamily="49" charset="0"/>
              </a:rPr>
              <a:t>StringBuffer</a:t>
            </a:r>
            <a:r>
              <a:rPr lang="en-US" altLang="en-US"/>
              <a:t> class is an alternative to the </a:t>
            </a:r>
            <a:r>
              <a:rPr lang="en-US" altLang="en-US" sz="3000">
                <a:latin typeface="Courier New" pitchFamily="49" charset="0"/>
              </a:rPr>
              <a:t>String</a:t>
            </a:r>
            <a:r>
              <a:rPr lang="en-US" altLang="en-US"/>
              <a:t> class. In general, a StringBuilder/StringBuffer can be used wherever a string is used. StringBuilder/StringBuffer is more flexible than String. You can add, insert, or append new contents into a string buffer, whereas the value of a String object is fixed once the string is created. 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A614AE-C845-481A-8667-9ABF7C1906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altLang="en-US">
                <a:latin typeface="Courier New" pitchFamily="49" charset="0"/>
              </a:rPr>
              <a:t>StringBuilder</a:t>
            </a:r>
            <a:r>
              <a:rPr lang="en-US" altLang="en-US"/>
              <a:t> Constructors</a:t>
            </a:r>
            <a:endParaRPr lang="en-US" altLang="en-US">
              <a:latin typeface="Courier New" pitchFamily="49" charset="0"/>
            </a:endParaRP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D68E74-D6BA-46CD-BBCD-29AB723760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28600" y="1371600"/>
          <a:ext cx="87630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Picture" r:id="rId3" imgW="3736848" imgH="914400" progId="Word.Picture.8">
                  <p:embed/>
                </p:oleObj>
              </mc:Choice>
              <mc:Fallback>
                <p:oleObj name="Picture" r:id="rId3" imgW="3736848" imgH="914400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876300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r>
              <a:rPr lang="en-US" altLang="en-US"/>
              <a:t>Modifying Strings in the Builder</a:t>
            </a:r>
            <a:endParaRPr lang="en-US" altLang="en-US" u="sng"/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7A6F81-E1BF-4F49-A3E9-1E8B2AC649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04800" y="1066800"/>
          <a:ext cx="66294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Picture" r:id="rId3" imgW="4273296" imgH="3352800" progId="Word.Picture.8">
                  <p:embed/>
                </p:oleObj>
              </mc:Choice>
              <mc:Fallback>
                <p:oleObj name="Picture" r:id="rId3" imgW="4273296" imgH="3352800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6629400" cy="521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altLang="en-US" sz="4200"/>
              <a:t>Examples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stringBuilder.append("Java");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stringBuilder.insert(11, "HTML and 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stringBuilder.delete(8, 11) changes the builder to Welcome Java.</a:t>
            </a:r>
            <a:endParaRPr lang="en-US" altLang="en-US" sz="2800" b="1" i="1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stringBuilder.deleteCharAt(8) changes the builder to Welcome o Java.</a:t>
            </a:r>
            <a:endParaRPr lang="en-US" altLang="en-US" sz="2800" b="1" i="1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stringBuilder.reverse() changes the builder to avaJ ot emocleW.</a:t>
            </a:r>
            <a:endParaRPr lang="en-US" altLang="en-US" sz="2800" b="1" i="1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stringBuilder.replace(11, 15, "HTML")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   changes the builder to Welcome to HTML.</a:t>
            </a:r>
            <a:endParaRPr lang="en-US" altLang="en-US" sz="2800" b="1" i="1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stringBuilder.setCharAt(0, 'w') sets the builder to welcome to Java.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800"/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91F1E4-35AC-47C4-939F-525AC25B4F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371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</a:t>
            </a:r>
            <a:r>
              <a:rPr lang="en-US" altLang="en-US" u="sng"/>
              <a:t>toString</a:t>
            </a:r>
            <a:r>
              <a:rPr lang="en-US" altLang="en-US"/>
              <a:t>, </a:t>
            </a:r>
            <a:r>
              <a:rPr lang="en-US" altLang="en-US" u="sng"/>
              <a:t>capacity</a:t>
            </a:r>
            <a:r>
              <a:rPr lang="en-US" altLang="en-US"/>
              <a:t>, </a:t>
            </a:r>
            <a:r>
              <a:rPr lang="en-US" altLang="en-US" u="sng"/>
              <a:t>length</a:t>
            </a:r>
            <a:r>
              <a:rPr lang="en-US" altLang="en-US"/>
              <a:t>, </a:t>
            </a:r>
            <a:r>
              <a:rPr lang="en-US" altLang="en-US" u="sng"/>
              <a:t>setLength</a:t>
            </a:r>
            <a:r>
              <a:rPr lang="en-US" altLang="en-US"/>
              <a:t>, and </a:t>
            </a:r>
            <a:r>
              <a:rPr lang="en-US" altLang="en-US" u="sng"/>
              <a:t>charAt</a:t>
            </a:r>
            <a:r>
              <a:rPr lang="en-US" altLang="en-US"/>
              <a:t> Methods 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C2191-0B20-48C3-9D50-39F5E44018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2230" name="Object 5"/>
          <p:cNvGraphicFramePr>
            <a:graphicFrameLocks noChangeAspect="1"/>
          </p:cNvGraphicFramePr>
          <p:nvPr/>
        </p:nvGraphicFramePr>
        <p:xfrm>
          <a:off x="304800" y="2133600"/>
          <a:ext cx="86868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Picture" r:id="rId3" imgW="4197096" imgH="1752600" progId="Word.Picture.8">
                  <p:embed/>
                </p:oleObj>
              </mc:Choice>
              <mc:Fallback>
                <p:oleObj name="Picture" r:id="rId3" imgW="4197096" imgH="1752600" progId="Word.Pictur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686800" cy="363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03200"/>
            <a:ext cx="77724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Designing the Loan Class</a:t>
            </a:r>
            <a:endParaRPr lang="en-US" altLang="en-US" dirty="0">
              <a:hlinkClick r:id="rId3" action="ppaction://program"/>
            </a:endParaRP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4E1019-7A41-4B73-8461-0043C1FD08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37185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274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48200" y="5943600"/>
            <a:ext cx="2133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TestLoanClass</a:t>
            </a:r>
            <a:endParaRPr lang="en-US" altLang="tr-TR">
              <a:solidFill>
                <a:schemeClr val="accent1"/>
              </a:solidFill>
            </a:endParaRPr>
          </a:p>
        </p:txBody>
      </p:sp>
      <p:sp>
        <p:nvSpPr>
          <p:cNvPr id="7174" name="AutoShape 5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7010400" y="5943600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itchFamily="18" charset="0"/>
              </a:rPr>
              <a:t>Run</a:t>
            </a:r>
            <a:endParaRPr lang="en-US" altLang="en-US" sz="2400"/>
          </a:p>
        </p:txBody>
      </p:sp>
      <p:sp>
        <p:nvSpPr>
          <p:cNvPr id="37274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651125" y="5926138"/>
            <a:ext cx="10668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hlinkClick r:id="rId6" action="ppaction://program"/>
              </a:rPr>
              <a:t>Loan</a:t>
            </a:r>
            <a:endParaRPr lang="en-US" altLang="tr-TR">
              <a:solidFill>
                <a:schemeClr val="accent1"/>
              </a:solidFill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3055938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180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0" y="1806575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"/>
                <a:cs typeface="Times New Roman" pitchFamily="18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2557463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182" name="Object 13"/>
          <p:cNvGraphicFramePr>
            <a:graphicFrameLocks noChangeAspect="1"/>
          </p:cNvGraphicFramePr>
          <p:nvPr/>
        </p:nvGraphicFramePr>
        <p:xfrm>
          <a:off x="195263" y="969963"/>
          <a:ext cx="5718175" cy="484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Picture" r:id="rId7" imgW="4032504" imgH="3409188" progId="Word.Picture.8">
                  <p:embed/>
                </p:oleObj>
              </mc:Choice>
              <mc:Fallback>
                <p:oleObj name="Picture" r:id="rId7" imgW="4032504" imgH="3409188" progId="Word.Picture.8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969963"/>
                        <a:ext cx="5718175" cy="484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0" y="4999038"/>
            <a:ext cx="2470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lang="en-US" altLang="en-US" sz="2400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184" name="AutoShape 15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4071938" y="588645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85" name="AutoShape 16">
            <a:hlinkClick r:id="rId10" highlightClick="1"/>
          </p:cNvPr>
          <p:cNvSpPr>
            <a:spLocks noChangeArrowheads="1"/>
          </p:cNvSpPr>
          <p:nvPr/>
        </p:nvSpPr>
        <p:spPr bwMode="auto">
          <a:xfrm>
            <a:off x="2027238" y="5908675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1828800"/>
          </a:xfrm>
        </p:spPr>
        <p:txBody>
          <a:bodyPr/>
          <a:lstStyle/>
          <a:p>
            <a:r>
              <a:rPr lang="en-US" altLang="en-US" sz="4200"/>
              <a:t>Problem: </a:t>
            </a:r>
            <a:r>
              <a:rPr lang="en-US" altLang="en-US" sz="4200">
                <a:cs typeface="Times New Roman" pitchFamily="18" charset="0"/>
              </a:rPr>
              <a:t>Checking Palindromes Ignoring Non-alphanumeric Characters</a:t>
            </a:r>
            <a:endParaRPr lang="en-US" altLang="en-US" sz="420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590800"/>
            <a:ext cx="8915400" cy="2209800"/>
          </a:xfrm>
        </p:spPr>
        <p:txBody>
          <a:bodyPr>
            <a:normAutofit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>
                <a:cs typeface="Times New Roman" pitchFamily="18" charset="0"/>
              </a:rPr>
              <a:t>This example gives a program that counts the number of occurrence of each letter in a string. Assume the letters are not case-sensitive. </a:t>
            </a: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8A5DA6-4F6E-4BEF-A7D6-EFA9D21F5C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30310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71600" y="5029200"/>
            <a:ext cx="5562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cs typeface="Times New Roman" pitchFamily="18" charset="0"/>
                <a:hlinkClick r:id="rId2" action="ppaction://program"/>
              </a:rPr>
              <a:t>PalindromeIgnoreNonAlphanumeric</a:t>
            </a:r>
            <a:r>
              <a:rPr lang="en-US" altLang="tr-TR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 </a:t>
            </a:r>
            <a:endParaRPr lang="en-US" altLang="tr-TR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53254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239000" y="4953000"/>
            <a:ext cx="1295400" cy="6858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itchFamily="18" charset="0"/>
              </a:rPr>
              <a:t>Run</a:t>
            </a:r>
            <a:endParaRPr lang="en-US" altLang="en-US" sz="2400"/>
          </a:p>
        </p:txBody>
      </p:sp>
      <p:sp>
        <p:nvSpPr>
          <p:cNvPr id="53255" name="AutoShape 6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762000" y="50292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Regular Expressions</a:t>
            </a:r>
            <a:endParaRPr lang="en-US" altLang="en-US" b="1"/>
          </a:p>
        </p:txBody>
      </p:sp>
      <p:sp>
        <p:nvSpPr>
          <p:cNvPr id="54278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534400" cy="32004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A </a:t>
            </a:r>
            <a:r>
              <a:rPr lang="en-US" altLang="en-US" i="1"/>
              <a:t>regular expression</a:t>
            </a:r>
            <a:r>
              <a:rPr lang="en-US" altLang="en-US"/>
              <a:t> (abbreviated </a:t>
            </a:r>
            <a:r>
              <a:rPr lang="en-US" altLang="en-US" i="1"/>
              <a:t>regex</a:t>
            </a:r>
            <a:r>
              <a:rPr lang="en-US" altLang="en-US"/>
              <a:t>) is a string that describes a pattern for matching a set of strings. Regular expression is a powerful tool for string manipulations. You can use regular expressions for matching, replacing, and splitting strings. </a:t>
            </a: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D8B24B-947D-4894-A5AE-7CF96F75B1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271462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Matching Strings</a:t>
            </a:r>
            <a:endParaRPr lang="en-US" altLang="en-US" b="1"/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6629400" cy="1143000"/>
          </a:xfrm>
          <a:noFill/>
        </p:spPr>
        <p:txBody>
          <a:bodyPr>
            <a:normAutofit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"Java".matches("Java");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"Java".equals("Java");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502940-A45F-48F1-B48D-2794FFAC3A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304800" y="2895600"/>
            <a:ext cx="6934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"Java is fun".matches("Java.*")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"Java is cool".matches("Java.*")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"Java is powerful".matches("Java.*")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03300"/>
            <a:ext cx="2916238" cy="1973263"/>
          </a:xfrm>
          <a:solidFill>
            <a:srgbClr val="FFFF00"/>
          </a:solidFill>
        </p:spPr>
        <p:txBody>
          <a:bodyPr/>
          <a:lstStyle/>
          <a:p>
            <a:r>
              <a:rPr lang="en-US" altLang="en-US" sz="4000" dirty="0"/>
              <a:t>Regular Expression Syntax</a:t>
            </a:r>
            <a:endParaRPr lang="en-US" altLang="en-US" b="1" dirty="0"/>
          </a:p>
        </p:txBody>
      </p:sp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636886-E4DD-44AA-8F50-2F6B579CC6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632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0"/>
            <a:ext cx="5260975" cy="646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Replacing and Splitting Strings</a:t>
            </a:r>
            <a:endParaRPr lang="en-US" altLang="en-US" b="1"/>
          </a:p>
        </p:txBody>
      </p:sp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E6C209-71F0-4328-B672-688056E78A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7350" name="Object 8"/>
          <p:cNvGraphicFramePr>
            <a:graphicFrameLocks noChangeAspect="1"/>
          </p:cNvGraphicFramePr>
          <p:nvPr/>
        </p:nvGraphicFramePr>
        <p:xfrm>
          <a:off x="0" y="1295400"/>
          <a:ext cx="8915400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Picture" r:id="rId3" imgW="3539123" imgH="1254642" progId="Word.Picture.8">
                  <p:embed/>
                </p:oleObj>
              </mc:Choice>
              <mc:Fallback>
                <p:oleObj name="Picture" r:id="rId3" imgW="3539123" imgH="1254642" progId="Word.Picture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15400" cy="316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79248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String s = "Java Java Java".replaceAll("v\\w", "wi") ;</a:t>
            </a: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91A043-B514-43A9-B706-49A78DBBD48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3810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String s = "Java Java Java".replaceFirst("v\\w", "wi") ;</a:t>
            </a: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304800" y="3124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String[] s = </a:t>
            </a:r>
            <a:r>
              <a:rPr lang="en-US" altLang="en-US" u="sng"/>
              <a:t>"Java1HTML2Perl".split("\\d");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Object-Oriented Thinking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69325" cy="51276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Chapters 1-8 introduced fundamental programming techniques for problem solving using loops, methods, and arrays. The studies of these techniques are a solid foundation for object-oriented programming.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Classes provide more flexibility and modularity for building reusable software.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This section improves the solution for a problem introduced in Chapter 3 using the object-oriented approach.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From the improvements, you will gain the insight on the differences between the procedural programming and object-oriented programming and see the benefits of developing reusable code using objects and classes.</a:t>
            </a: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67A1C0-1FC4-493B-9F50-61F57FE835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914525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03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BMI Class</a:t>
            </a:r>
            <a:endParaRPr lang="en-US" altLang="en-US">
              <a:hlinkClick r:id="rId3" action="ppaction://program"/>
            </a:endParaRP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EAC123-921A-4771-B1C6-E0CCDB78BB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337185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4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48200" y="5943600"/>
            <a:ext cx="2133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UseBMIClass</a:t>
            </a:r>
            <a:endParaRPr lang="en-US" altLang="tr-TR">
              <a:solidFill>
                <a:schemeClr val="accent1"/>
              </a:solidFill>
            </a:endParaRPr>
          </a:p>
        </p:txBody>
      </p:sp>
      <p:sp>
        <p:nvSpPr>
          <p:cNvPr id="9222" name="AutoShape 8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7010400" y="5943600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itchFamily="18" charset="0"/>
              </a:rPr>
              <a:t>Run</a:t>
            </a:r>
            <a:endParaRPr lang="en-US" altLang="en-US" sz="2400"/>
          </a:p>
        </p:txBody>
      </p:sp>
      <p:sp>
        <p:nvSpPr>
          <p:cNvPr id="26624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44738" y="5926138"/>
            <a:ext cx="15367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tr-TR">
                <a:solidFill>
                  <a:schemeClr val="accent1"/>
                </a:solidFill>
                <a:latin typeface="Book Antiqua" pitchFamily="18" charset="0"/>
                <a:hlinkClick r:id="rId6" action="ppaction://program"/>
              </a:rPr>
              <a:t>BMI</a:t>
            </a:r>
            <a:endParaRPr lang="en-US" altLang="tr-TR">
              <a:solidFill>
                <a:schemeClr val="accent1"/>
              </a:solidFill>
            </a:endParaRPr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3055938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5" name="Rectangle 13"/>
          <p:cNvSpPr>
            <a:spLocks noChangeArrowheads="1"/>
          </p:cNvSpPr>
          <p:nvPr/>
        </p:nvSpPr>
        <p:spPr bwMode="auto">
          <a:xfrm>
            <a:off x="0" y="180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6" name="Rectangle 14"/>
          <p:cNvSpPr>
            <a:spLocks noChangeArrowheads="1"/>
          </p:cNvSpPr>
          <p:nvPr/>
        </p:nvSpPr>
        <p:spPr bwMode="auto">
          <a:xfrm>
            <a:off x="0" y="1806575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"/>
                <a:cs typeface="Times New Roman" pitchFamily="18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2557463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8" name="Rectangle 18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9" name="Rectangle 20"/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0" name="Rectangle 21"/>
          <p:cNvSpPr>
            <a:spLocks noChangeArrowheads="1"/>
          </p:cNvSpPr>
          <p:nvPr/>
        </p:nvSpPr>
        <p:spPr bwMode="auto">
          <a:xfrm>
            <a:off x="0" y="4999038"/>
            <a:ext cx="2470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lang="en-US" altLang="en-US" sz="2400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9231" name="Rectangle 2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2" name="Rectangle 25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233" name="Object 24"/>
          <p:cNvGraphicFramePr>
            <a:graphicFrameLocks noChangeAspect="1"/>
          </p:cNvGraphicFramePr>
          <p:nvPr/>
        </p:nvGraphicFramePr>
        <p:xfrm>
          <a:off x="155575" y="1047750"/>
          <a:ext cx="6337300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Picture" r:id="rId7" imgW="3547872" imgH="2435352" progId="Word.Picture.8">
                  <p:embed/>
                </p:oleObj>
              </mc:Choice>
              <mc:Fallback>
                <p:oleObj name="Picture" r:id="rId7" imgW="3547872" imgH="2435352" progId="Word.Picture.8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047750"/>
                        <a:ext cx="6337300" cy="436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AutoShape 26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1797050" y="59086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5" name="AutoShape 27">
            <a:hlinkClick r:id="rId10" highlightClick="1"/>
          </p:cNvPr>
          <p:cNvSpPr>
            <a:spLocks noChangeArrowheads="1"/>
          </p:cNvSpPr>
          <p:nvPr/>
        </p:nvSpPr>
        <p:spPr bwMode="auto">
          <a:xfrm>
            <a:off x="4111625" y="5926138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1435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Book Antiqua" pitchFamily="18" charset="0"/>
              </a:rPr>
              <a:t>Object Composition (combination)</a:t>
            </a:r>
            <a:endParaRPr lang="en-US" altLang="en-US" sz="4000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9563" y="1123950"/>
            <a:ext cx="8486775" cy="3219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dirty="0"/>
              <a:t>Composition is actually a special case of the aggregation relationship. Aggregation (collection) models </a:t>
            </a:r>
            <a:r>
              <a:rPr lang="en-US" altLang="en-US" sz="2800" i="1" dirty="0"/>
              <a:t>has-a</a:t>
            </a:r>
            <a:r>
              <a:rPr lang="en-US" altLang="en-US" sz="2800" dirty="0"/>
              <a:t> relationships and represents an ownership relationship between two objects. The owner object is called an </a:t>
            </a:r>
            <a:r>
              <a:rPr lang="en-US" altLang="en-US" sz="2800" i="1" dirty="0"/>
              <a:t>aggregating object</a:t>
            </a:r>
            <a:r>
              <a:rPr lang="en-US" altLang="en-US" sz="2800" dirty="0"/>
              <a:t> and its class an </a:t>
            </a:r>
            <a:r>
              <a:rPr lang="en-US" altLang="en-US" sz="2800" i="1" dirty="0"/>
              <a:t>aggregating class</a:t>
            </a:r>
            <a:r>
              <a:rPr lang="en-US" altLang="en-US" sz="2800" dirty="0"/>
              <a:t>. The subject object is called an </a:t>
            </a:r>
            <a:r>
              <a:rPr lang="en-US" altLang="en-US" sz="2800" i="1" dirty="0"/>
              <a:t>aggregated object</a:t>
            </a:r>
            <a:r>
              <a:rPr lang="en-US" altLang="en-US" sz="2800" dirty="0"/>
              <a:t> and its class an </a:t>
            </a:r>
            <a:r>
              <a:rPr lang="en-US" altLang="en-US" sz="2800" i="1" dirty="0"/>
              <a:t>aggregated class</a:t>
            </a:r>
            <a:r>
              <a:rPr lang="en-US" altLang="en-US" sz="2800" dirty="0"/>
              <a:t>. </a:t>
            </a:r>
            <a:endParaRPr lang="en-US"/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4BE409-D89A-419D-B222-AE093D25F1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89438"/>
            <a:ext cx="8840787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725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Class Representation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31775" y="1277938"/>
            <a:ext cx="8680450" cy="1420812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An aggregation relationship is usually represented as a data field in the aggregating class. For example, the relationship in Figure 10.6 can be represented as follows: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A274C6-989C-41DC-B136-9DC6CCB22DF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259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155575" y="2890838"/>
          <a:ext cx="88328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3" imgW="5283200" imgH="1422400" progId="Word.Picture.8">
                  <p:embed/>
                </p:oleObj>
              </mc:Choice>
              <mc:Fallback>
                <p:oleObj r:id="rId3" imgW="5283200" imgH="1422400" progId="Word.Picture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890838"/>
                        <a:ext cx="8832850" cy="237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3F8AF1E42CD16458411CF265CF9EEFA" ma:contentTypeVersion="4" ma:contentTypeDescription="Создание документа." ma:contentTypeScope="" ma:versionID="d0ef8d375ddd73fec4c47f29382cf3ab">
  <xsd:schema xmlns:xsd="http://www.w3.org/2001/XMLSchema" xmlns:xs="http://www.w3.org/2001/XMLSchema" xmlns:p="http://schemas.microsoft.com/office/2006/metadata/properties" xmlns:ns2="54a52da9-1386-4622-8325-ddca6a5753fe" xmlns:ns3="669e2d7c-8602-4a7c-81c3-153214ed28ec" targetNamespace="http://schemas.microsoft.com/office/2006/metadata/properties" ma:root="true" ma:fieldsID="bc8f37da541e1df045d37a5dbfaf362b" ns2:_="" ns3:_="">
    <xsd:import namespace="54a52da9-1386-4622-8325-ddca6a5753fe"/>
    <xsd:import namespace="669e2d7c-8602-4a7c-81c3-153214ed28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52da9-1386-4622-8325-ddca6a575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e2d7c-8602-4a7c-81c3-153214ed28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C9A368-EBBC-49B6-8B9A-867E6FFA7B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a52da9-1386-4622-8325-ddca6a5753fe"/>
    <ds:schemaRef ds:uri="669e2d7c-8602-4a7c-81c3-153214ed28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E2DE24-2DC8-4D20-9A4D-B286357BC1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5A819E-063E-4DB0-A569-F3D97E66E4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23326</TotalTime>
  <Words>2108</Words>
  <Application>Microsoft Office PowerPoint</Application>
  <PresentationFormat>On-screen Show (4:3)</PresentationFormat>
  <Paragraphs>278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Ofis Teması</vt:lpstr>
      <vt:lpstr>Chapter 10  Thinking in Objects</vt:lpstr>
      <vt:lpstr>Motivations</vt:lpstr>
      <vt:lpstr>Objectives</vt:lpstr>
      <vt:lpstr>Class Abstraction and Encapsulation</vt:lpstr>
      <vt:lpstr>Designing the Loan Class</vt:lpstr>
      <vt:lpstr>Object-Oriented Thinking</vt:lpstr>
      <vt:lpstr>The BMI Class</vt:lpstr>
      <vt:lpstr>Object Composition (combination)</vt:lpstr>
      <vt:lpstr>Class Representation</vt:lpstr>
      <vt:lpstr>Aggregation or Composition </vt:lpstr>
      <vt:lpstr>Aggregation Between Same Class</vt:lpstr>
      <vt:lpstr>Aggregation Between Same Class</vt:lpstr>
      <vt:lpstr>Example: The Course Class</vt:lpstr>
      <vt:lpstr>Example: The StackOfIntegers Class</vt:lpstr>
      <vt:lpstr>Designing the StackOfIntegers Class</vt:lpstr>
      <vt:lpstr>Implementing StackOfIntegers Class</vt:lpstr>
      <vt:lpstr>Wrapper Classes</vt:lpstr>
      <vt:lpstr>The Integer and Double Classes</vt:lpstr>
      <vt:lpstr>The Integer Class and the Double Class</vt:lpstr>
      <vt:lpstr>Numeric Wrapper Class Constructors </vt:lpstr>
      <vt:lpstr>Numeric Wrapper Class Constants </vt:lpstr>
      <vt:lpstr>Conversion Methods</vt:lpstr>
      <vt:lpstr>The Static valueOf Methods</vt:lpstr>
      <vt:lpstr>The Methods for Parsing Strings into Numbers </vt:lpstr>
      <vt:lpstr>Automatic Conversion Between Primitive Types and Wrapper Class Types</vt:lpstr>
      <vt:lpstr>BigInteger and BigDecimal</vt:lpstr>
      <vt:lpstr>BigInteger and BigDecimal</vt:lpstr>
      <vt:lpstr>The String Class</vt:lpstr>
      <vt:lpstr>Constructing Strings</vt:lpstr>
      <vt:lpstr>Strings Are Immutable</vt:lpstr>
      <vt:lpstr>Trace Code</vt:lpstr>
      <vt:lpstr>Trace Code</vt:lpstr>
      <vt:lpstr>Interned Strings</vt:lpstr>
      <vt:lpstr>Examples</vt:lpstr>
      <vt:lpstr>Trace Code</vt:lpstr>
      <vt:lpstr>Trace Code</vt:lpstr>
      <vt:lpstr>Trace Code</vt:lpstr>
      <vt:lpstr>Replacing and Splitting Strings </vt:lpstr>
      <vt:lpstr>Examples</vt:lpstr>
      <vt:lpstr>Splitting a String</vt:lpstr>
      <vt:lpstr>Matching, Replacing and Splitting by Patterns </vt:lpstr>
      <vt:lpstr>Matching, Replacing and Splitting by Patterns </vt:lpstr>
      <vt:lpstr>Matching, Replacing and Splitting by Patterns </vt:lpstr>
      <vt:lpstr>Convert Character and Numbers to Strings</vt:lpstr>
      <vt:lpstr>StringBuilder and StringBuffer</vt:lpstr>
      <vt:lpstr>StringBuilder Constructors</vt:lpstr>
      <vt:lpstr>Modifying Strings in the Builder</vt:lpstr>
      <vt:lpstr>Examples</vt:lpstr>
      <vt:lpstr>The toString, capacity, length, setLength, and charAt Methods </vt:lpstr>
      <vt:lpstr>Problem: Checking Palindromes Ignoring Non-alphanumeric Characters</vt:lpstr>
      <vt:lpstr>Regular Expressions</vt:lpstr>
      <vt:lpstr>Matching Strings</vt:lpstr>
      <vt:lpstr>Regular Expression Syntax</vt:lpstr>
      <vt:lpstr>Replacing and Splitting Strings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zhasdauren.d</cp:lastModifiedBy>
  <cp:revision>279</cp:revision>
  <dcterms:created xsi:type="dcterms:W3CDTF">1995-06-10T17:31:50Z</dcterms:created>
  <dcterms:modified xsi:type="dcterms:W3CDTF">2021-10-05T02:18:09Z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0x01010033F8AF1E42CD16458411CF265CF9EEFA</vt:lpwstr>
  </property>
</Properties>
</file>