
<file path=[Content_Types].xml><?xml version="1.0" encoding="utf-8"?>
<Types xmlns="http://schemas.openxmlformats.org/package/2006/content-types">
  <Default Extension="bin" ContentType="application/vnd.openxmlformats-officedocument.oleObject"/>
  <Default Extension="wmf" ContentType="image/x-wmf"/>
  <Default Extension="rels" ContentType="application/vnd.openxmlformats-package.relationships+xml"/>
  <Default Extension="jpeg" ContentType="image/jpeg"/>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27.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2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80" r:id="rId1"/>
  </p:sldMasterIdLst>
  <p:notesMasterIdLst>
    <p:notesMasterId r:id="rId55"/>
  </p:notesMasterIdLst>
  <p:handoutMasterIdLst>
    <p:handoutMasterId r:id="rId56"/>
  </p:handoutMasterIdLst>
  <p:sldIdLst>
    <p:sldId id="514" r:id="rId2"/>
    <p:sldId id="595" r:id="rId3"/>
    <p:sldId id="555" r:id="rId4"/>
    <p:sldId id="515" r:id="rId5"/>
    <p:sldId id="594" r:id="rId6"/>
    <p:sldId id="556" r:id="rId7"/>
    <p:sldId id="589" r:id="rId8"/>
    <p:sldId id="519" r:id="rId9"/>
    <p:sldId id="521" r:id="rId10"/>
    <p:sldId id="570" r:id="rId11"/>
    <p:sldId id="592" r:id="rId12"/>
    <p:sldId id="582" r:id="rId13"/>
    <p:sldId id="583" r:id="rId14"/>
    <p:sldId id="584" r:id="rId15"/>
    <p:sldId id="585" r:id="rId16"/>
    <p:sldId id="586" r:id="rId17"/>
    <p:sldId id="587" r:id="rId18"/>
    <p:sldId id="588" r:id="rId19"/>
    <p:sldId id="523" r:id="rId20"/>
    <p:sldId id="516" r:id="rId21"/>
    <p:sldId id="524" r:id="rId22"/>
    <p:sldId id="590" r:id="rId23"/>
    <p:sldId id="525" r:id="rId24"/>
    <p:sldId id="526" r:id="rId25"/>
    <p:sldId id="527" r:id="rId26"/>
    <p:sldId id="569" r:id="rId27"/>
    <p:sldId id="562" r:id="rId28"/>
    <p:sldId id="597" r:id="rId29"/>
    <p:sldId id="532" r:id="rId30"/>
    <p:sldId id="535" r:id="rId31"/>
    <p:sldId id="560" r:id="rId32"/>
    <p:sldId id="557" r:id="rId33"/>
    <p:sldId id="538" r:id="rId34"/>
    <p:sldId id="558" r:id="rId35"/>
    <p:sldId id="539" r:id="rId36"/>
    <p:sldId id="540" r:id="rId37"/>
    <p:sldId id="559" r:id="rId38"/>
    <p:sldId id="541" r:id="rId39"/>
    <p:sldId id="528" r:id="rId40"/>
    <p:sldId id="529" r:id="rId41"/>
    <p:sldId id="551" r:id="rId42"/>
    <p:sldId id="567" r:id="rId43"/>
    <p:sldId id="593" r:id="rId44"/>
    <p:sldId id="598" r:id="rId45"/>
    <p:sldId id="600" r:id="rId46"/>
    <p:sldId id="599" r:id="rId47"/>
    <p:sldId id="596" r:id="rId48"/>
    <p:sldId id="566" r:id="rId49"/>
    <p:sldId id="563" r:id="rId50"/>
    <p:sldId id="543" r:id="rId51"/>
    <p:sldId id="544" r:id="rId52"/>
    <p:sldId id="545" r:id="rId53"/>
    <p:sldId id="546" r:id="rId5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505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906" autoAdjust="0"/>
    <p:restoredTop sz="94618" autoAdjust="0"/>
  </p:normalViewPr>
  <p:slideViewPr>
    <p:cSldViewPr>
      <p:cViewPr varScale="1">
        <p:scale>
          <a:sx n="110" d="100"/>
          <a:sy n="110" d="100"/>
        </p:scale>
        <p:origin x="-1644" y="-84"/>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355"/>
    </p:cViewPr>
  </p:sorterViewPr>
  <p:notesViewPr>
    <p:cSldViewPr>
      <p:cViewPr varScale="1">
        <p:scale>
          <a:sx n="40" d="100"/>
          <a:sy n="40" d="100"/>
        </p:scale>
        <p:origin x="-1404" y="-78"/>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0051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endParaRPr lang="tr-TR" altLang="tr-TR"/>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endParaRPr lang="tr-TR" altLang="tr-TR"/>
          </a:p>
        </p:txBody>
      </p:sp>
      <p:sp>
        <p:nvSpPr>
          <p:cNvPr id="57348" name="Rectangle 4"/>
          <p:cNvSpPr>
            <a:spLocks noGrp="1" noRot="1" noChangeAspect="1"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endParaRPr lang="tr-TR" altLang="tr-T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996C4AD0-B743-41B2-81C5-A1899D835F59}" type="slidenum">
              <a:rPr lang="en-US" altLang="tr-TR"/>
              <a:pPr/>
              <a:t>‹#›</a:t>
            </a:fld>
            <a:endParaRPr lang="en-US" altLang="tr-TR"/>
          </a:p>
        </p:txBody>
      </p:sp>
    </p:spTree>
    <p:extLst>
      <p:ext uri="{BB962C8B-B14F-4D97-AF65-F5344CB8AC3E}">
        <p14:creationId xmlns:p14="http://schemas.microsoft.com/office/powerpoint/2010/main" xmlns="" val="21634396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p:spPr>
        <p:txBody>
          <a:bodyPr/>
          <a:lstStyle/>
          <a:p>
            <a:endParaRPr lang="en-US" altLang="en-US" smtClean="0"/>
          </a:p>
        </p:txBody>
      </p:sp>
      <p:sp>
        <p:nvSpPr>
          <p:cNvPr id="58372" name="Slide Number Placeholder 3"/>
          <p:cNvSpPr>
            <a:spLocks noGrp="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2FD2943E-0997-4277-90C3-85A5D89D253F}" type="slidenum">
              <a:rPr lang="en-US" altLang="en-US" sz="1000"/>
              <a:pPr/>
              <a:t>28</a:t>
            </a:fld>
            <a:endParaRPr lang="en-US" altLang="en-US"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endParaRPr lang="tr-TR" alt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EE84A25-129A-43EC-8E8C-70419E18544C}" type="slidenum">
              <a:rPr lang="en-US" altLang="tr-TR" smtClean="0"/>
              <a:pPr/>
              <a:t>‹#›</a:t>
            </a:fld>
            <a:endParaRPr lang="en-US" altLang="tr-TR"/>
          </a:p>
        </p:txBody>
      </p:sp>
    </p:spTree>
    <p:extLst>
      <p:ext uri="{BB962C8B-B14F-4D97-AF65-F5344CB8AC3E}">
        <p14:creationId xmlns:p14="http://schemas.microsoft.com/office/powerpoint/2010/main" xmlns="" val="19381582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endParaRPr lang="tr-TR" alt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EE84A25-129A-43EC-8E8C-70419E18544C}" type="slidenum">
              <a:rPr lang="en-US" altLang="tr-TR" smtClean="0"/>
              <a:pPr/>
              <a:t>‹#›</a:t>
            </a:fld>
            <a:endParaRPr lang="en-US" altLang="tr-TR"/>
          </a:p>
        </p:txBody>
      </p:sp>
    </p:spTree>
    <p:extLst>
      <p:ext uri="{BB962C8B-B14F-4D97-AF65-F5344CB8AC3E}">
        <p14:creationId xmlns:p14="http://schemas.microsoft.com/office/powerpoint/2010/main" xmlns="" val="83267602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endParaRPr lang="tr-TR" alt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EE84A25-129A-43EC-8E8C-70419E18544C}" type="slidenum">
              <a:rPr lang="en-US" altLang="tr-TR" smtClean="0"/>
              <a:pPr/>
              <a:t>‹#›</a:t>
            </a:fld>
            <a:endParaRPr lang="en-US" altLang="tr-TR"/>
          </a:p>
        </p:txBody>
      </p:sp>
    </p:spTree>
    <p:extLst>
      <p:ext uri="{BB962C8B-B14F-4D97-AF65-F5344CB8AC3E}">
        <p14:creationId xmlns:p14="http://schemas.microsoft.com/office/powerpoint/2010/main" xmlns="" val="198946135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endParaRPr lang="tr-TR" alt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EE84A25-129A-43EC-8E8C-70419E18544C}" type="slidenum">
              <a:rPr lang="en-US" altLang="tr-TR" smtClean="0"/>
              <a:pPr/>
              <a:t>‹#›</a:t>
            </a:fld>
            <a:endParaRPr lang="en-US" altLang="tr-TR"/>
          </a:p>
        </p:txBody>
      </p:sp>
    </p:spTree>
    <p:extLst>
      <p:ext uri="{BB962C8B-B14F-4D97-AF65-F5344CB8AC3E}">
        <p14:creationId xmlns:p14="http://schemas.microsoft.com/office/powerpoint/2010/main" xmlns="" val="65054936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endParaRPr lang="tr-TR" alt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EE84A25-129A-43EC-8E8C-70419E18544C}" type="slidenum">
              <a:rPr lang="en-US" altLang="tr-TR" smtClean="0"/>
              <a:pPr/>
              <a:t>‹#›</a:t>
            </a:fld>
            <a:endParaRPr lang="en-US" altLang="tr-TR"/>
          </a:p>
        </p:txBody>
      </p:sp>
    </p:spTree>
    <p:extLst>
      <p:ext uri="{BB962C8B-B14F-4D97-AF65-F5344CB8AC3E}">
        <p14:creationId xmlns:p14="http://schemas.microsoft.com/office/powerpoint/2010/main" xmlns="" val="303577444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endParaRPr lang="tr-TR" alt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EE84A25-129A-43EC-8E8C-70419E18544C}" type="slidenum">
              <a:rPr lang="en-US" altLang="tr-TR" smtClean="0"/>
              <a:pPr/>
              <a:t>‹#›</a:t>
            </a:fld>
            <a:endParaRPr lang="en-US" altLang="tr-TR"/>
          </a:p>
        </p:txBody>
      </p:sp>
    </p:spTree>
    <p:extLst>
      <p:ext uri="{BB962C8B-B14F-4D97-AF65-F5344CB8AC3E}">
        <p14:creationId xmlns:p14="http://schemas.microsoft.com/office/powerpoint/2010/main" xmlns="" val="269304910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endParaRPr lang="tr-TR" alt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EE84A25-129A-43EC-8E8C-70419E18544C}" type="slidenum">
              <a:rPr lang="en-US" altLang="tr-TR" smtClean="0"/>
              <a:pPr/>
              <a:t>‹#›</a:t>
            </a:fld>
            <a:endParaRPr lang="en-US" altLang="tr-TR"/>
          </a:p>
        </p:txBody>
      </p:sp>
    </p:spTree>
    <p:extLst>
      <p:ext uri="{BB962C8B-B14F-4D97-AF65-F5344CB8AC3E}">
        <p14:creationId xmlns:p14="http://schemas.microsoft.com/office/powerpoint/2010/main" xmlns="" val="149106358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endParaRPr lang="tr-TR" alt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EE84A25-129A-43EC-8E8C-70419E18544C}" type="slidenum">
              <a:rPr lang="en-US" altLang="tr-TR" smtClean="0"/>
              <a:pPr/>
              <a:t>‹#›</a:t>
            </a:fld>
            <a:endParaRPr lang="en-US" altLang="tr-TR"/>
          </a:p>
        </p:txBody>
      </p:sp>
    </p:spTree>
    <p:extLst>
      <p:ext uri="{BB962C8B-B14F-4D97-AF65-F5344CB8AC3E}">
        <p14:creationId xmlns:p14="http://schemas.microsoft.com/office/powerpoint/2010/main" xmlns="" val="252149102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endParaRPr lang="tr-TR" alt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EE84A25-129A-43EC-8E8C-70419E18544C}" type="slidenum">
              <a:rPr lang="en-US" altLang="tr-TR" smtClean="0"/>
              <a:pPr/>
              <a:t>‹#›</a:t>
            </a:fld>
            <a:endParaRPr lang="en-US" altLang="tr-TR"/>
          </a:p>
        </p:txBody>
      </p:sp>
    </p:spTree>
    <p:extLst>
      <p:ext uri="{BB962C8B-B14F-4D97-AF65-F5344CB8AC3E}">
        <p14:creationId xmlns:p14="http://schemas.microsoft.com/office/powerpoint/2010/main" xmlns="" val="42389695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endParaRPr lang="tr-TR" alt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EE84A25-129A-43EC-8E8C-70419E18544C}" type="slidenum">
              <a:rPr lang="en-US" altLang="tr-TR" smtClean="0"/>
              <a:pPr/>
              <a:t>‹#›</a:t>
            </a:fld>
            <a:endParaRPr lang="en-US" altLang="tr-TR"/>
          </a:p>
        </p:txBody>
      </p:sp>
    </p:spTree>
    <p:extLst>
      <p:ext uri="{BB962C8B-B14F-4D97-AF65-F5344CB8AC3E}">
        <p14:creationId xmlns:p14="http://schemas.microsoft.com/office/powerpoint/2010/main" xmlns="" val="35202263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endParaRPr lang="tr-TR" alt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EE84A25-129A-43EC-8E8C-70419E18544C}" type="slidenum">
              <a:rPr lang="en-US" altLang="tr-TR" smtClean="0"/>
              <a:pPr/>
              <a:t>‹#›</a:t>
            </a:fld>
            <a:endParaRPr lang="en-US" altLang="tr-TR"/>
          </a:p>
        </p:txBody>
      </p:sp>
    </p:spTree>
    <p:extLst>
      <p:ext uri="{BB962C8B-B14F-4D97-AF65-F5344CB8AC3E}">
        <p14:creationId xmlns:p14="http://schemas.microsoft.com/office/powerpoint/2010/main" xmlns="" val="403039219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tr-TR" alt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84A25-129A-43EC-8E8C-70419E18544C}" type="slidenum">
              <a:rPr lang="en-US" altLang="tr-TR" smtClean="0"/>
              <a:pPr/>
              <a:t>‹#›</a:t>
            </a:fld>
            <a:endParaRPr lang="en-US" altLang="tr-TR"/>
          </a:p>
        </p:txBody>
      </p:sp>
    </p:spTree>
    <p:extLst>
      <p:ext uri="{BB962C8B-B14F-4D97-AF65-F5344CB8AC3E}">
        <p14:creationId xmlns:p14="http://schemas.microsoft.com/office/powerpoint/2010/main" xmlns="" val="210049203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ml/PolymorphismDemo.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www.cs.armstrong.edu/liang/intro10e/html/PolymorphismDemo.html" TargetMode="External"/><Relationship Id="rId4" Type="http://schemas.openxmlformats.org/officeDocument/2006/relationships/hyperlink" Target="html/PolymorphismDemo.bat"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ml/DynamicBindingDemo.bat" TargetMode="External"/><Relationship Id="rId2" Type="http://schemas.openxmlformats.org/officeDocument/2006/relationships/hyperlink" Target="html/DynamicBindingDemo.html" TargetMode="External"/><Relationship Id="rId1" Type="http://schemas.openxmlformats.org/officeDocument/2006/relationships/slideLayout" Target="../slideLayouts/slideLayout2.xml"/><Relationship Id="rId5" Type="http://schemas.openxmlformats.org/officeDocument/2006/relationships/hyperlink" Target="http://www.cs.armstrong.edu/liang/animation/web/Listing11_6.html" TargetMode="External"/><Relationship Id="rId4" Type="http://schemas.openxmlformats.org/officeDocument/2006/relationships/hyperlink" Target="http://www.cs.armstrong.edu/liang/intro10e/html/DynamicBindingDem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ml/CastingDemo.bat" TargetMode="External"/><Relationship Id="rId2" Type="http://schemas.openxmlformats.org/officeDocument/2006/relationships/hyperlink" Target="html/CastingDemo.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CastingDemo.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ml/RectangleFromSimpleGeometricObject.html" TargetMode="External"/><Relationship Id="rId3" Type="http://schemas.openxmlformats.org/officeDocument/2006/relationships/hyperlink" Target="html/SimpleGeometricObject.html" TargetMode="External"/><Relationship Id="rId7" Type="http://schemas.openxmlformats.org/officeDocument/2006/relationships/hyperlink" Target="html/CircleFromSimpleGeometricObject.html" TargetMode="External"/><Relationship Id="rId12" Type="http://schemas.openxmlformats.org/officeDocument/2006/relationships/hyperlink" Target="http://www.cs.armstrong.edu/liang/intro10e/html/TestCircleRectangle.html"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hyperlink" Target="http://www.cs.armstrong.edu/liang/intro10e/html/SimpleGeometricObject.html" TargetMode="External"/><Relationship Id="rId5" Type="http://schemas.openxmlformats.org/officeDocument/2006/relationships/hyperlink" Target="html/TestCircleRectangle.bat" TargetMode="External"/><Relationship Id="rId10" Type="http://schemas.openxmlformats.org/officeDocument/2006/relationships/hyperlink" Target="http://www.cs.armstrong.edu/liang/intro10e/html/CircleFromSimpleGeometricObject.html" TargetMode="External"/><Relationship Id="rId4" Type="http://schemas.openxmlformats.org/officeDocument/2006/relationships/hyperlink" Target="html/TestCircleRectangle.html" TargetMode="External"/><Relationship Id="rId9" Type="http://schemas.openxmlformats.org/officeDocument/2006/relationships/hyperlink" Target="http://www.cs.armstrong.edu/liang/intro10e/html/RectangleFromSimpleGeometricObject.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42.xml.rels><?xml version="1.0" encoding="UTF-8" standalone="yes"?>
<Relationships xmlns="http://schemas.openxmlformats.org/package/2006/relationships"><Relationship Id="rId3" Type="http://schemas.openxmlformats.org/officeDocument/2006/relationships/hyperlink" Target="html/TestArrayList.bat" TargetMode="External"/><Relationship Id="rId2" Type="http://schemas.openxmlformats.org/officeDocument/2006/relationships/hyperlink" Target="html/TestArrayList.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ArrayList.html" TargetMode="Externa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hyperlink" Target="http://www.cs.armstrong.edu/liang/intro10e/html/DistinctNumbers.html" TargetMode="External"/><Relationship Id="rId5" Type="http://schemas.openxmlformats.org/officeDocument/2006/relationships/hyperlink" Target="html/DistinctNumbers.bat" TargetMode="External"/><Relationship Id="rId4" Type="http://schemas.openxmlformats.org/officeDocument/2006/relationships/hyperlink" Target="html/DistinctNumbers.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ml/MyStack.html" TargetMode="Externa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hyperlink" Target="http://www.cs.armstrong.edu/liang/intro10e/html/MyStack.html" TargetMode="External"/><Relationship Id="rId4" Type="http://schemas.openxmlformats.org/officeDocument/2006/relationships/oleObject" Target="../embeddings/oleObject9.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1143000"/>
            <a:ext cx="7772400" cy="1066800"/>
          </a:xfrm>
          <a:noFill/>
        </p:spPr>
        <p:txBody>
          <a:bodyPr>
            <a:normAutofit fontScale="90000"/>
          </a:bodyPr>
          <a:lstStyle/>
          <a:p>
            <a:r>
              <a:rPr lang="en-US" altLang="en-US" sz="3600" dirty="0" smtClean="0"/>
              <a:t>Chapter 11 </a:t>
            </a:r>
            <a:r>
              <a:rPr lang="tr-TR" altLang="en-US" sz="3600" dirty="0" smtClean="0"/>
              <a:t/>
            </a:r>
            <a:br>
              <a:rPr lang="tr-TR" altLang="en-US" sz="3600" dirty="0" smtClean="0"/>
            </a:br>
            <a:r>
              <a:rPr lang="en-US" altLang="en-US" sz="3600" dirty="0" smtClean="0"/>
              <a:t>Inheritance and Polymorphism</a:t>
            </a:r>
          </a:p>
        </p:txBody>
      </p:sp>
      <p:sp>
        <p:nvSpPr>
          <p:cNvPr id="307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BF2D2BCF-C343-43E1-A133-333BE1BA5366}" type="slidenum">
              <a:rPr lang="en-US" altLang="en-US" sz="1400"/>
              <a:pPr>
                <a:spcBef>
                  <a:spcPct val="0"/>
                </a:spcBef>
                <a:buClrTx/>
                <a:buSzTx/>
                <a:buFontTx/>
                <a:buNone/>
              </a:pPr>
              <a:t>1</a:t>
            </a:fld>
            <a:endParaRPr lang="en-US" altLang="en-US" sz="1400"/>
          </a:p>
        </p:txBody>
      </p:sp>
      <p:sp>
        <p:nvSpPr>
          <p:cNvPr id="3076"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600200" y="228600"/>
            <a:ext cx="6248400" cy="457200"/>
          </a:xfrm>
          <a:noFill/>
        </p:spPr>
        <p:txBody>
          <a:bodyPr>
            <a:normAutofit fontScale="90000"/>
          </a:bodyPr>
          <a:lstStyle/>
          <a:p>
            <a:r>
              <a:rPr lang="en-US" altLang="en-US" sz="3600" smtClean="0"/>
              <a:t>Trace Execution</a:t>
            </a:r>
          </a:p>
        </p:txBody>
      </p:sp>
      <p:sp>
        <p:nvSpPr>
          <p:cNvPr id="1229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4D3856B7-8631-43A0-BF20-CE2CA24A1609}" type="slidenum">
              <a:rPr lang="en-US" altLang="en-US" sz="1400"/>
              <a:pPr>
                <a:spcBef>
                  <a:spcPct val="0"/>
                </a:spcBef>
                <a:buClrTx/>
                <a:buSzTx/>
                <a:buFontTx/>
                <a:buNone/>
              </a:pPr>
              <a:t>10</a:t>
            </a:fld>
            <a:endParaRPr lang="en-US" altLang="en-US" sz="1400"/>
          </a:p>
        </p:txBody>
      </p:sp>
      <p:sp>
        <p:nvSpPr>
          <p:cNvPr id="12292" name="Text Box 3"/>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new Faculty();</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Faculty()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Employee()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System.out.println(s);</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class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p:txBody>
      </p:sp>
      <p:sp>
        <p:nvSpPr>
          <p:cNvPr id="12293" name="Rectangle 5"/>
          <p:cNvSpPr>
            <a:spLocks noChangeArrowheads="1"/>
          </p:cNvSpPr>
          <p:nvPr/>
        </p:nvSpPr>
        <p:spPr bwMode="auto">
          <a:xfrm>
            <a:off x="457200" y="9906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2294" name="AutoShape 6"/>
          <p:cNvSpPr>
            <a:spLocks noChangeArrowheads="1"/>
          </p:cNvSpPr>
          <p:nvPr/>
        </p:nvSpPr>
        <p:spPr bwMode="auto">
          <a:xfrm>
            <a:off x="5715000" y="990600"/>
            <a:ext cx="2362200" cy="685800"/>
          </a:xfrm>
          <a:prstGeom prst="wedgeRoundRectCallout">
            <a:avLst>
              <a:gd name="adj1" fmla="val -100671"/>
              <a:gd name="adj2" fmla="val -314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000"/>
              <a:t>1. Start from the main method</a:t>
            </a:r>
          </a:p>
        </p:txBody>
      </p:sp>
      <p:sp>
        <p:nvSpPr>
          <p:cNvPr id="12295" name="Rectangle 7"/>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bg2"/>
                </a:solidFill>
                <a:latin typeface="Forte" pitchFamily="66" charset="0"/>
              </a:rPr>
              <a:t>animation</a:t>
            </a:r>
            <a:endParaRPr lang="en-US" altLang="en-US"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1600200" y="228600"/>
            <a:ext cx="6248400" cy="457200"/>
          </a:xfrm>
          <a:noFill/>
        </p:spPr>
        <p:txBody>
          <a:bodyPr>
            <a:normAutofit fontScale="90000"/>
          </a:bodyPr>
          <a:lstStyle/>
          <a:p>
            <a:r>
              <a:rPr lang="en-US" altLang="en-US" sz="3600" smtClean="0"/>
              <a:t>Trace Execution</a:t>
            </a:r>
          </a:p>
        </p:txBody>
      </p:sp>
      <p:sp>
        <p:nvSpPr>
          <p:cNvPr id="1331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97D43455-5039-4F9B-9DFB-7A4EC902560D}" type="slidenum">
              <a:rPr lang="en-US" altLang="en-US" sz="1400"/>
              <a:pPr>
                <a:spcBef>
                  <a:spcPct val="0"/>
                </a:spcBef>
                <a:buClrTx/>
                <a:buSzTx/>
                <a:buFontTx/>
                <a:buNone/>
              </a:pPr>
              <a:t>11</a:t>
            </a:fld>
            <a:endParaRPr lang="en-US" altLang="en-US" sz="1400"/>
          </a:p>
        </p:txBody>
      </p:sp>
      <p:sp>
        <p:nvSpPr>
          <p:cNvPr id="13316" name="Text Box 3"/>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new Faculty();</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Faculty()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Employee()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System.out.println(s);</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class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p:txBody>
      </p:sp>
      <p:sp>
        <p:nvSpPr>
          <p:cNvPr id="13317"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3318" name="AutoShape 5"/>
          <p:cNvSpPr>
            <a:spLocks noChangeArrowheads="1"/>
          </p:cNvSpPr>
          <p:nvPr/>
        </p:nvSpPr>
        <p:spPr bwMode="auto">
          <a:xfrm>
            <a:off x="5715000" y="990600"/>
            <a:ext cx="2362200" cy="685800"/>
          </a:xfrm>
          <a:prstGeom prst="wedgeRoundRectCallout">
            <a:avLst>
              <a:gd name="adj1" fmla="val -99194"/>
              <a:gd name="adj2" fmla="val 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000"/>
              <a:t>2. Invoke Faculty constructor</a:t>
            </a:r>
          </a:p>
        </p:txBody>
      </p:sp>
      <p:sp>
        <p:nvSpPr>
          <p:cNvPr id="13319"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3320" name="Rectangle 7"/>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bg2"/>
                </a:solidFill>
                <a:latin typeface="Forte" pitchFamily="66" charset="0"/>
              </a:rPr>
              <a:t>animation</a:t>
            </a:r>
            <a:endParaRPr lang="en-US" altLang="en-US"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600200" y="228600"/>
            <a:ext cx="6248400" cy="457200"/>
          </a:xfrm>
          <a:noFill/>
        </p:spPr>
        <p:txBody>
          <a:bodyPr>
            <a:normAutofit fontScale="90000"/>
          </a:bodyPr>
          <a:lstStyle/>
          <a:p>
            <a:r>
              <a:rPr lang="en-US" altLang="en-US" sz="3600" smtClean="0"/>
              <a:t>Trace Execution</a:t>
            </a:r>
          </a:p>
        </p:txBody>
      </p:sp>
      <p:sp>
        <p:nvSpPr>
          <p:cNvPr id="1433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36417A16-C6ED-4BF9-A232-6E66144E4836}" type="slidenum">
              <a:rPr lang="en-US" altLang="en-US" sz="1400"/>
              <a:pPr>
                <a:spcBef>
                  <a:spcPct val="0"/>
                </a:spcBef>
                <a:buClrTx/>
                <a:buSzTx/>
                <a:buFontTx/>
                <a:buNone/>
              </a:pPr>
              <a:t>12</a:t>
            </a:fld>
            <a:endParaRPr lang="en-US" altLang="en-US" sz="1400"/>
          </a:p>
        </p:txBody>
      </p:sp>
      <p:sp>
        <p:nvSpPr>
          <p:cNvPr id="14340" name="Text Box 3"/>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new Faculty();</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Faculty()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Employee()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System.out.println(s);</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class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p:txBody>
      </p:sp>
      <p:sp>
        <p:nvSpPr>
          <p:cNvPr id="14341"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4342" name="AutoShape 5"/>
          <p:cNvSpPr>
            <a:spLocks noChangeArrowheads="1"/>
          </p:cNvSpPr>
          <p:nvPr/>
        </p:nvSpPr>
        <p:spPr bwMode="auto">
          <a:xfrm>
            <a:off x="5562600" y="2362200"/>
            <a:ext cx="3124200" cy="685800"/>
          </a:xfrm>
          <a:prstGeom prst="wedgeRoundRectCallout">
            <a:avLst>
              <a:gd name="adj1" fmla="val -94769"/>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000"/>
              <a:t>3. Invoke Employee’s no-arg constructor</a:t>
            </a:r>
          </a:p>
        </p:txBody>
      </p:sp>
      <p:sp>
        <p:nvSpPr>
          <p:cNvPr id="14343"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4344" name="Rectangle 7"/>
          <p:cNvSpPr>
            <a:spLocks noChangeArrowheads="1"/>
          </p:cNvSpPr>
          <p:nvPr/>
        </p:nvSpPr>
        <p:spPr bwMode="auto">
          <a:xfrm>
            <a:off x="457200" y="31242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4345"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bg2"/>
                </a:solidFill>
                <a:latin typeface="Forte" pitchFamily="66" charset="0"/>
              </a:rPr>
              <a:t>animation</a:t>
            </a:r>
            <a:endParaRPr lang="en-US" altLang="en-US"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600200" y="228600"/>
            <a:ext cx="6248400" cy="457200"/>
          </a:xfrm>
          <a:noFill/>
        </p:spPr>
        <p:txBody>
          <a:bodyPr>
            <a:normAutofit fontScale="90000"/>
          </a:bodyPr>
          <a:lstStyle/>
          <a:p>
            <a:r>
              <a:rPr lang="en-US" altLang="en-US" sz="3600" smtClean="0"/>
              <a:t>Trace Execution</a:t>
            </a:r>
          </a:p>
        </p:txBody>
      </p:sp>
      <p:sp>
        <p:nvSpPr>
          <p:cNvPr id="1536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5A332AC9-3067-4ED3-810C-E55DA1838844}" type="slidenum">
              <a:rPr lang="en-US" altLang="en-US" sz="1400"/>
              <a:pPr>
                <a:spcBef>
                  <a:spcPct val="0"/>
                </a:spcBef>
                <a:buClrTx/>
                <a:buSzTx/>
                <a:buFontTx/>
                <a:buNone/>
              </a:pPr>
              <a:t>13</a:t>
            </a:fld>
            <a:endParaRPr lang="en-US" altLang="en-US" sz="1400"/>
          </a:p>
        </p:txBody>
      </p:sp>
      <p:sp>
        <p:nvSpPr>
          <p:cNvPr id="15364" name="Text Box 3"/>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new Faculty();</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Faculty()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Employee()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System.out.println(s);</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class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p:txBody>
      </p:sp>
      <p:sp>
        <p:nvSpPr>
          <p:cNvPr id="15365"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5366" name="AutoShape 5"/>
          <p:cNvSpPr>
            <a:spLocks noChangeArrowheads="1"/>
          </p:cNvSpPr>
          <p:nvPr/>
        </p:nvSpPr>
        <p:spPr bwMode="auto">
          <a:xfrm>
            <a:off x="5257800" y="2514600"/>
            <a:ext cx="3352800" cy="685800"/>
          </a:xfrm>
          <a:prstGeom prst="wedgeRoundRectCallout">
            <a:avLst>
              <a:gd name="adj1" fmla="val -84898"/>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000"/>
              <a:t>4. Invoke Employee(String) constructor</a:t>
            </a:r>
          </a:p>
        </p:txBody>
      </p:sp>
      <p:sp>
        <p:nvSpPr>
          <p:cNvPr id="15367"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5368" name="Rectangle 7"/>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5369" name="Rectangle 8"/>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5370"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bg2"/>
                </a:solidFill>
                <a:latin typeface="Forte" pitchFamily="66" charset="0"/>
              </a:rPr>
              <a:t>animation</a:t>
            </a:r>
            <a:endParaRPr lang="en-US" altLang="en-US"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600200" y="228600"/>
            <a:ext cx="6248400" cy="457200"/>
          </a:xfrm>
          <a:noFill/>
        </p:spPr>
        <p:txBody>
          <a:bodyPr>
            <a:normAutofit fontScale="90000"/>
          </a:bodyPr>
          <a:lstStyle/>
          <a:p>
            <a:r>
              <a:rPr lang="en-US" altLang="en-US" sz="3600" smtClean="0"/>
              <a:t>Trace Execution</a:t>
            </a:r>
          </a:p>
        </p:txBody>
      </p:sp>
      <p:sp>
        <p:nvSpPr>
          <p:cNvPr id="1638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881264D0-F895-4B0E-B303-165E6AB7BA54}" type="slidenum">
              <a:rPr lang="en-US" altLang="en-US" sz="1400"/>
              <a:pPr>
                <a:spcBef>
                  <a:spcPct val="0"/>
                </a:spcBef>
                <a:buClrTx/>
                <a:buSzTx/>
                <a:buFontTx/>
                <a:buNone/>
              </a:pPr>
              <a:t>14</a:t>
            </a:fld>
            <a:endParaRPr lang="en-US" altLang="en-US" sz="1400"/>
          </a:p>
        </p:txBody>
      </p:sp>
      <p:sp>
        <p:nvSpPr>
          <p:cNvPr id="16388" name="Text Box 3"/>
          <p:cNvSpPr txBox="1">
            <a:spLocks noChangeArrowheads="1"/>
          </p:cNvSpPr>
          <p:nvPr/>
        </p:nvSpPr>
        <p:spPr bwMode="auto">
          <a:xfrm>
            <a:off x="228600" y="838200"/>
            <a:ext cx="8686800" cy="561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new Faculty();</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Faculty()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Employee()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System.out.println(s);</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class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p:txBody>
      </p:sp>
      <p:sp>
        <p:nvSpPr>
          <p:cNvPr id="16389"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6390" name="AutoShape 5"/>
          <p:cNvSpPr>
            <a:spLocks noChangeArrowheads="1"/>
          </p:cNvSpPr>
          <p:nvPr/>
        </p:nvSpPr>
        <p:spPr bwMode="auto">
          <a:xfrm>
            <a:off x="5257800" y="4648200"/>
            <a:ext cx="3352800" cy="685800"/>
          </a:xfrm>
          <a:prstGeom prst="wedgeRoundRectCallout">
            <a:avLst>
              <a:gd name="adj1" fmla="val -81773"/>
              <a:gd name="adj2" fmla="val 902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000"/>
              <a:t>5. Invoke Person() constructor</a:t>
            </a:r>
          </a:p>
        </p:txBody>
      </p:sp>
      <p:sp>
        <p:nvSpPr>
          <p:cNvPr id="16391"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6392" name="Rectangle 7"/>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6393" name="Rectangle 8"/>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6394" name="Rectangle 9"/>
          <p:cNvSpPr>
            <a:spLocks noChangeArrowheads="1"/>
          </p:cNvSpPr>
          <p:nvPr/>
        </p:nvSpPr>
        <p:spPr bwMode="auto">
          <a:xfrm>
            <a:off x="457200" y="54864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6395" name="Rectangle 1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bg2"/>
                </a:solidFill>
                <a:latin typeface="Forte" pitchFamily="66" charset="0"/>
              </a:rPr>
              <a:t>animation</a:t>
            </a:r>
            <a:endParaRPr lang="en-US" altLang="en-US" sz="2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600200" y="228600"/>
            <a:ext cx="6248400" cy="457200"/>
          </a:xfrm>
          <a:noFill/>
        </p:spPr>
        <p:txBody>
          <a:bodyPr>
            <a:normAutofit fontScale="90000"/>
          </a:bodyPr>
          <a:lstStyle/>
          <a:p>
            <a:r>
              <a:rPr lang="en-US" altLang="en-US" sz="3600" smtClean="0"/>
              <a:t>Trace Execution</a:t>
            </a:r>
          </a:p>
        </p:txBody>
      </p:sp>
      <p:sp>
        <p:nvSpPr>
          <p:cNvPr id="1741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79629F38-2479-4304-A8E2-EB2155C81506}" type="slidenum">
              <a:rPr lang="en-US" altLang="en-US" sz="1400"/>
              <a:pPr>
                <a:spcBef>
                  <a:spcPct val="0"/>
                </a:spcBef>
                <a:buClrTx/>
                <a:buSzTx/>
                <a:buFontTx/>
                <a:buNone/>
              </a:pPr>
              <a:t>15</a:t>
            </a:fld>
            <a:endParaRPr lang="en-US" altLang="en-US" sz="1400"/>
          </a:p>
        </p:txBody>
      </p:sp>
      <p:sp>
        <p:nvSpPr>
          <p:cNvPr id="17412" name="Text Box 3"/>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new Faculty();</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Faculty()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Employee()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System.out.println(s);</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class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p:txBody>
      </p:sp>
      <p:sp>
        <p:nvSpPr>
          <p:cNvPr id="17413"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7414" name="AutoShape 5"/>
          <p:cNvSpPr>
            <a:spLocks noChangeArrowheads="1"/>
          </p:cNvSpPr>
          <p:nvPr/>
        </p:nvSpPr>
        <p:spPr bwMode="auto">
          <a:xfrm>
            <a:off x="5257800" y="4876800"/>
            <a:ext cx="3352800" cy="685800"/>
          </a:xfrm>
          <a:prstGeom prst="wedgeRoundRectCallout">
            <a:avLst>
              <a:gd name="adj1" fmla="val -84898"/>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000"/>
              <a:t>6. Execute println</a:t>
            </a:r>
          </a:p>
        </p:txBody>
      </p:sp>
      <p:sp>
        <p:nvSpPr>
          <p:cNvPr id="17415"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7416" name="Rectangle 7"/>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7417" name="Rectangle 8"/>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7418" name="Rectangle 9"/>
          <p:cNvSpPr>
            <a:spLocks noChangeArrowheads="1"/>
          </p:cNvSpPr>
          <p:nvPr/>
        </p:nvSpPr>
        <p:spPr bwMode="auto">
          <a:xfrm>
            <a:off x="685800" y="57150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7419" name="Rectangle 1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bg2"/>
                </a:solidFill>
                <a:latin typeface="Forte" pitchFamily="66" charset="0"/>
              </a:rPr>
              <a:t>animation</a:t>
            </a:r>
            <a:endParaRPr lang="en-US" altLang="en-US" sz="2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1600200" y="228600"/>
            <a:ext cx="6248400" cy="457200"/>
          </a:xfrm>
          <a:noFill/>
        </p:spPr>
        <p:txBody>
          <a:bodyPr>
            <a:normAutofit fontScale="90000"/>
          </a:bodyPr>
          <a:lstStyle/>
          <a:p>
            <a:r>
              <a:rPr lang="en-US" altLang="en-US" sz="3600" smtClean="0"/>
              <a:t>Trace Execution</a:t>
            </a:r>
          </a:p>
        </p:txBody>
      </p:sp>
      <p:sp>
        <p:nvSpPr>
          <p:cNvPr id="1843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C64CE8F4-B92D-44C9-ACA6-0DA0577C8140}" type="slidenum">
              <a:rPr lang="en-US" altLang="en-US" sz="1400"/>
              <a:pPr>
                <a:spcBef>
                  <a:spcPct val="0"/>
                </a:spcBef>
                <a:buClrTx/>
                <a:buSzTx/>
                <a:buFontTx/>
                <a:buNone/>
              </a:pPr>
              <a:t>16</a:t>
            </a:fld>
            <a:endParaRPr lang="en-US" altLang="en-US" sz="1400"/>
          </a:p>
        </p:txBody>
      </p:sp>
      <p:sp>
        <p:nvSpPr>
          <p:cNvPr id="18436" name="Text Box 3"/>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new Faculty();</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Faculty()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Employee()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System.out.println(s);</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class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p:txBody>
      </p:sp>
      <p:sp>
        <p:nvSpPr>
          <p:cNvPr id="18437"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8438" name="AutoShape 5"/>
          <p:cNvSpPr>
            <a:spLocks noChangeArrowheads="1"/>
          </p:cNvSpPr>
          <p:nvPr/>
        </p:nvSpPr>
        <p:spPr bwMode="auto">
          <a:xfrm>
            <a:off x="5257800" y="4876800"/>
            <a:ext cx="3352800" cy="685800"/>
          </a:xfrm>
          <a:prstGeom prst="wedgeRoundRectCallout">
            <a:avLst>
              <a:gd name="adj1" fmla="val -87310"/>
              <a:gd name="adj2" fmla="val -10393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000"/>
              <a:t>7. Execute println</a:t>
            </a:r>
          </a:p>
        </p:txBody>
      </p:sp>
      <p:sp>
        <p:nvSpPr>
          <p:cNvPr id="18439"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8440" name="Rectangle 7"/>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8441" name="Rectangle 9"/>
          <p:cNvSpPr>
            <a:spLocks noChangeArrowheads="1"/>
          </p:cNvSpPr>
          <p:nvPr/>
        </p:nvSpPr>
        <p:spPr bwMode="auto">
          <a:xfrm>
            <a:off x="685800" y="44196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8442" name="Rectangle 10"/>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bg2"/>
                </a:solidFill>
                <a:latin typeface="Forte" pitchFamily="66" charset="0"/>
              </a:rPr>
              <a:t>animation</a:t>
            </a:r>
            <a:endParaRPr lang="en-US" altLang="en-US" sz="2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600200" y="228600"/>
            <a:ext cx="6248400" cy="457200"/>
          </a:xfrm>
          <a:noFill/>
        </p:spPr>
        <p:txBody>
          <a:bodyPr>
            <a:normAutofit fontScale="90000"/>
          </a:bodyPr>
          <a:lstStyle/>
          <a:p>
            <a:r>
              <a:rPr lang="en-US" altLang="en-US" sz="3600" smtClean="0"/>
              <a:t>Trace Execution</a:t>
            </a:r>
          </a:p>
        </p:txBody>
      </p:sp>
      <p:sp>
        <p:nvSpPr>
          <p:cNvPr id="1945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8A87469D-AE15-4490-ABFF-01F03774FE0F}" type="slidenum">
              <a:rPr lang="en-US" altLang="en-US" sz="1400"/>
              <a:pPr>
                <a:spcBef>
                  <a:spcPct val="0"/>
                </a:spcBef>
                <a:buClrTx/>
                <a:buSzTx/>
                <a:buFontTx/>
                <a:buNone/>
              </a:pPr>
              <a:t>17</a:t>
            </a:fld>
            <a:endParaRPr lang="en-US" altLang="en-US" sz="1400"/>
          </a:p>
        </p:txBody>
      </p:sp>
      <p:sp>
        <p:nvSpPr>
          <p:cNvPr id="19460" name="Text Box 3"/>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new Faculty();</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Faculty()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Employee()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System.out.println(s);</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class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p:txBody>
      </p:sp>
      <p:sp>
        <p:nvSpPr>
          <p:cNvPr id="19461"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9462" name="AutoShape 5"/>
          <p:cNvSpPr>
            <a:spLocks noChangeArrowheads="1"/>
          </p:cNvSpPr>
          <p:nvPr/>
        </p:nvSpPr>
        <p:spPr bwMode="auto">
          <a:xfrm>
            <a:off x="5257800" y="4876800"/>
            <a:ext cx="3352800" cy="685800"/>
          </a:xfrm>
          <a:prstGeom prst="wedgeRoundRectCallout">
            <a:avLst>
              <a:gd name="adj1" fmla="val -71449"/>
              <a:gd name="adj2" fmla="val -218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000"/>
              <a:t>8. Execute println</a:t>
            </a:r>
          </a:p>
        </p:txBody>
      </p:sp>
      <p:sp>
        <p:nvSpPr>
          <p:cNvPr id="19463" name="Rectangle 6"/>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9464" name="Rectangle 8"/>
          <p:cNvSpPr>
            <a:spLocks noChangeArrowheads="1"/>
          </p:cNvSpPr>
          <p:nvPr/>
        </p:nvSpPr>
        <p:spPr bwMode="auto">
          <a:xfrm>
            <a:off x="685800" y="35814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9465" name="Rectangle 9"/>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bg2"/>
                </a:solidFill>
                <a:latin typeface="Forte" pitchFamily="66" charset="0"/>
              </a:rPr>
              <a:t>animation</a:t>
            </a:r>
            <a:endParaRPr lang="en-US" alt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600200" y="228600"/>
            <a:ext cx="6248400" cy="457200"/>
          </a:xfrm>
          <a:noFill/>
        </p:spPr>
        <p:txBody>
          <a:bodyPr>
            <a:normAutofit fontScale="90000"/>
          </a:bodyPr>
          <a:lstStyle/>
          <a:p>
            <a:r>
              <a:rPr lang="en-US" altLang="en-US" sz="3600" smtClean="0"/>
              <a:t>Trace Execution</a:t>
            </a:r>
          </a:p>
        </p:txBody>
      </p:sp>
      <p:sp>
        <p:nvSpPr>
          <p:cNvPr id="2048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24672733-91AB-4C5E-99C8-2F72B03B9055}" type="slidenum">
              <a:rPr lang="en-US" altLang="en-US" sz="1400"/>
              <a:pPr>
                <a:spcBef>
                  <a:spcPct val="0"/>
                </a:spcBef>
                <a:buClrTx/>
                <a:buSzTx/>
                <a:buFontTx/>
                <a:buNone/>
              </a:pPr>
              <a:t>18</a:t>
            </a:fld>
            <a:endParaRPr lang="en-US" altLang="en-US" sz="1400"/>
          </a:p>
        </p:txBody>
      </p:sp>
      <p:sp>
        <p:nvSpPr>
          <p:cNvPr id="20484" name="Text Box 3"/>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new Faculty();</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Faculty()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Employee()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System.out.println(s);</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class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p:txBody>
      </p:sp>
      <p:sp>
        <p:nvSpPr>
          <p:cNvPr id="20485" name="Rectangle 4"/>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0486" name="AutoShape 5"/>
          <p:cNvSpPr>
            <a:spLocks noChangeArrowheads="1"/>
          </p:cNvSpPr>
          <p:nvPr/>
        </p:nvSpPr>
        <p:spPr bwMode="auto">
          <a:xfrm>
            <a:off x="5410200" y="2590800"/>
            <a:ext cx="3352800" cy="685800"/>
          </a:xfrm>
          <a:prstGeom prst="wedgeRoundRectCallout">
            <a:avLst>
              <a:gd name="adj1" fmla="val -60083"/>
              <a:gd name="adj2" fmla="val -8541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000"/>
              <a:t>9. Execute println</a:t>
            </a:r>
          </a:p>
        </p:txBody>
      </p:sp>
      <p:sp>
        <p:nvSpPr>
          <p:cNvPr id="20487" name="Rectangle 7"/>
          <p:cNvSpPr>
            <a:spLocks noChangeArrowheads="1"/>
          </p:cNvSpPr>
          <p:nvPr/>
        </p:nvSpPr>
        <p:spPr bwMode="auto">
          <a:xfrm>
            <a:off x="685800" y="20574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0488"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1800">
                <a:solidFill>
                  <a:schemeClr val="bg2"/>
                </a:solidFill>
                <a:latin typeface="Forte" pitchFamily="66" charset="0"/>
              </a:rPr>
              <a:t>animation</a:t>
            </a:r>
            <a:endParaRPr lang="en-US"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57200" y="228600"/>
            <a:ext cx="8382000" cy="838200"/>
          </a:xfrm>
          <a:noFill/>
        </p:spPr>
        <p:txBody>
          <a:bodyPr>
            <a:normAutofit fontScale="90000"/>
          </a:bodyPr>
          <a:lstStyle/>
          <a:p>
            <a:r>
              <a:rPr lang="en-US" altLang="en-US" sz="3600" smtClean="0"/>
              <a:t>Example on the Impact of a Superclass without no-arg Constructor</a:t>
            </a:r>
          </a:p>
        </p:txBody>
      </p:sp>
      <p:sp>
        <p:nvSpPr>
          <p:cNvPr id="2150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E4CC7044-840A-4EE0-BA6E-A7FCBFC25F21}" type="slidenum">
              <a:rPr lang="en-US" altLang="en-US" sz="1400"/>
              <a:pPr>
                <a:spcBef>
                  <a:spcPct val="0"/>
                </a:spcBef>
                <a:buClrTx/>
                <a:buSzTx/>
                <a:buFontTx/>
                <a:buNone/>
              </a:pPr>
              <a:t>19</a:t>
            </a:fld>
            <a:endParaRPr lang="en-US" altLang="en-US" sz="1400"/>
          </a:p>
        </p:txBody>
      </p:sp>
      <p:sp>
        <p:nvSpPr>
          <p:cNvPr id="21508" name="Text Box 3"/>
          <p:cNvSpPr txBox="1">
            <a:spLocks noChangeArrowheads="1"/>
          </p:cNvSpPr>
          <p:nvPr/>
        </p:nvSpPr>
        <p:spPr bwMode="auto">
          <a:xfrm>
            <a:off x="304800" y="2438400"/>
            <a:ext cx="8610600" cy="2205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50000"/>
              </a:lnSpc>
              <a:spcBef>
                <a:spcPct val="50000"/>
              </a:spcBef>
              <a:buClrTx/>
              <a:buSzTx/>
              <a:buFontTx/>
              <a:buNone/>
            </a:pPr>
            <a:r>
              <a:rPr lang="en-US" altLang="en-US" sz="1800" b="1">
                <a:solidFill>
                  <a:schemeClr val="tx2"/>
                </a:solidFill>
                <a:latin typeface="Courier New" pitchFamily="49" charset="0"/>
                <a:cs typeface="Times New Roman" pitchFamily="18" charset="0"/>
              </a:rPr>
              <a:t>public class Apple extends Fruit {</a:t>
            </a:r>
          </a:p>
          <a:p>
            <a:pPr>
              <a:lnSpc>
                <a:spcPct val="50000"/>
              </a:lnSpc>
              <a:spcBef>
                <a:spcPct val="50000"/>
              </a:spcBef>
              <a:buClrTx/>
              <a:buSzTx/>
              <a:buFontTx/>
              <a:buNone/>
            </a:pPr>
            <a:r>
              <a:rPr lang="en-US" altLang="en-US" sz="18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8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800" b="1">
                <a:solidFill>
                  <a:schemeClr val="tx2"/>
                </a:solidFill>
                <a:latin typeface="Courier New" pitchFamily="49" charset="0"/>
                <a:cs typeface="Times New Roman" pitchFamily="18" charset="0"/>
              </a:rPr>
              <a:t>class Fruit {</a:t>
            </a:r>
          </a:p>
          <a:p>
            <a:pPr>
              <a:lnSpc>
                <a:spcPct val="50000"/>
              </a:lnSpc>
              <a:spcBef>
                <a:spcPct val="50000"/>
              </a:spcBef>
              <a:buClrTx/>
              <a:buSzTx/>
              <a:buFontTx/>
              <a:buNone/>
            </a:pPr>
            <a:r>
              <a:rPr lang="en-US" altLang="en-US" sz="1800" b="1">
                <a:solidFill>
                  <a:schemeClr val="tx2"/>
                </a:solidFill>
                <a:latin typeface="Courier New" pitchFamily="49" charset="0"/>
                <a:cs typeface="Times New Roman" pitchFamily="18" charset="0"/>
              </a:rPr>
              <a:t>  public Fruit(String name) {</a:t>
            </a:r>
          </a:p>
          <a:p>
            <a:pPr>
              <a:lnSpc>
                <a:spcPct val="50000"/>
              </a:lnSpc>
              <a:spcBef>
                <a:spcPct val="50000"/>
              </a:spcBef>
              <a:buClrTx/>
              <a:buSzTx/>
              <a:buFontTx/>
              <a:buNone/>
            </a:pPr>
            <a:r>
              <a:rPr lang="en-US" altLang="en-US" sz="1800" b="1">
                <a:solidFill>
                  <a:schemeClr val="tx2"/>
                </a:solidFill>
                <a:latin typeface="Courier New" pitchFamily="49" charset="0"/>
                <a:cs typeface="Times New Roman" pitchFamily="18" charset="0"/>
              </a:rPr>
              <a:t>    System.out.println("Fruit's constructor is invoked");</a:t>
            </a:r>
          </a:p>
          <a:p>
            <a:pPr>
              <a:lnSpc>
                <a:spcPct val="50000"/>
              </a:lnSpc>
              <a:spcBef>
                <a:spcPct val="50000"/>
              </a:spcBef>
              <a:buClrTx/>
              <a:buSzTx/>
              <a:buFontTx/>
              <a:buNone/>
            </a:pPr>
            <a:r>
              <a:rPr lang="en-US" altLang="en-US" sz="18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800" b="1">
                <a:solidFill>
                  <a:schemeClr val="tx2"/>
                </a:solidFill>
                <a:latin typeface="Courier New" pitchFamily="49" charset="0"/>
                <a:cs typeface="Times New Roman" pitchFamily="18" charset="0"/>
              </a:rPr>
              <a:t>}</a:t>
            </a:r>
          </a:p>
        </p:txBody>
      </p:sp>
      <p:sp>
        <p:nvSpPr>
          <p:cNvPr id="21509" name="Text Box 4"/>
          <p:cNvSpPr txBox="1">
            <a:spLocks noChangeArrowheads="1"/>
          </p:cNvSpPr>
          <p:nvPr/>
        </p:nvSpPr>
        <p:spPr bwMode="auto">
          <a:xfrm>
            <a:off x="381000" y="1600200"/>
            <a:ext cx="8229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800">
                <a:cs typeface="Times New Roman" pitchFamily="18" charset="0"/>
              </a:rPr>
              <a:t>Find out the errors in the program:</a:t>
            </a:r>
            <a:r>
              <a:rPr lang="en-US" altLang="en-US" sz="2800" i="1">
                <a:cs typeface="Times New Roman" pitchFamily="18"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52400" y="228600"/>
            <a:ext cx="8763000" cy="1066800"/>
          </a:xfrm>
          <a:noFill/>
        </p:spPr>
        <p:txBody>
          <a:bodyPr/>
          <a:lstStyle/>
          <a:p>
            <a:r>
              <a:rPr lang="en-US" altLang="en-US" smtClean="0"/>
              <a:t>Motivations</a:t>
            </a:r>
          </a:p>
        </p:txBody>
      </p:sp>
      <p:sp>
        <p:nvSpPr>
          <p:cNvPr id="4100" name="Rectangle 3"/>
          <p:cNvSpPr>
            <a:spLocks noGrp="1" noChangeArrowheads="1"/>
          </p:cNvSpPr>
          <p:nvPr>
            <p:ph idx="1"/>
          </p:nvPr>
        </p:nvSpPr>
        <p:spPr>
          <a:xfrm>
            <a:off x="304800" y="1371600"/>
            <a:ext cx="8610600" cy="4114800"/>
          </a:xfrm>
          <a:noFill/>
        </p:spPr>
        <p:txBody>
          <a:bodyPr/>
          <a:lstStyle/>
          <a:p>
            <a:pPr marL="0" indent="0">
              <a:buFont typeface="Monotype Sorts" pitchFamily="2" charset="2"/>
              <a:buNone/>
            </a:pPr>
            <a:r>
              <a:rPr lang="en-US" altLang="en-US" dirty="0" smtClean="0"/>
              <a:t>Suppose you will define classes to model circles, rectangles, and triangles. These classes have many common features. What is the best way to design these classes so to avoid </a:t>
            </a:r>
            <a:r>
              <a:rPr lang="en-US" altLang="en-US" b="1" dirty="0" smtClean="0"/>
              <a:t>redundancy</a:t>
            </a:r>
            <a:r>
              <a:rPr lang="en-US" altLang="en-US" dirty="0" smtClean="0"/>
              <a:t>? The answer is to use inheritance. </a:t>
            </a:r>
          </a:p>
        </p:txBody>
      </p:sp>
      <p:sp>
        <p:nvSpPr>
          <p:cNvPr id="409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8E4435B8-08C6-44EB-89FB-3537BCE3F9AA}" type="slidenum">
              <a:rPr lang="en-US" altLang="en-US" sz="1400"/>
              <a:pPr>
                <a:spcBef>
                  <a:spcPct val="0"/>
                </a:spcBef>
                <a:buClrTx/>
                <a:buSzTx/>
                <a:buFontTx/>
                <a:buNone/>
              </a:pPr>
              <a:t>2</a:t>
            </a:fld>
            <a:endParaRPr lang="en-US" altLang="en-US" sz="14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685800" y="381000"/>
            <a:ext cx="7772400" cy="762000"/>
          </a:xfrm>
          <a:noFill/>
        </p:spPr>
        <p:txBody>
          <a:bodyPr/>
          <a:lstStyle/>
          <a:p>
            <a:r>
              <a:rPr lang="en-US" altLang="en-US" smtClean="0"/>
              <a:t>Defining a Subclass</a:t>
            </a:r>
          </a:p>
        </p:txBody>
      </p:sp>
      <p:sp>
        <p:nvSpPr>
          <p:cNvPr id="22532" name="Rectangle 3"/>
          <p:cNvSpPr>
            <a:spLocks noGrp="1" noChangeArrowheads="1"/>
          </p:cNvSpPr>
          <p:nvPr>
            <p:ph idx="1"/>
          </p:nvPr>
        </p:nvSpPr>
        <p:spPr>
          <a:xfrm>
            <a:off x="304800" y="1371600"/>
            <a:ext cx="8458200" cy="2743200"/>
          </a:xfrm>
          <a:noFill/>
        </p:spPr>
        <p:txBody>
          <a:bodyPr/>
          <a:lstStyle/>
          <a:p>
            <a:pPr marL="1588" indent="-1588">
              <a:buFont typeface="Monotype Sorts" pitchFamily="2" charset="2"/>
              <a:buNone/>
            </a:pPr>
            <a:r>
              <a:rPr lang="en-US" altLang="en-US" sz="3000" smtClean="0"/>
              <a:t>A subclass inherits from a superclass. You can also:</a:t>
            </a:r>
            <a:endParaRPr lang="en-US" altLang="en-US" smtClean="0"/>
          </a:p>
          <a:p>
            <a:pPr marL="344488" lvl="1" indent="-341313">
              <a:spcBef>
                <a:spcPct val="50000"/>
              </a:spcBef>
              <a:buClr>
                <a:schemeClr val="tx2"/>
              </a:buClr>
              <a:buSzPct val="75000"/>
              <a:buFont typeface="Monotype Sorts" pitchFamily="2" charset="2"/>
              <a:buChar char="F"/>
            </a:pPr>
            <a:r>
              <a:rPr lang="en-US" altLang="en-US" smtClean="0"/>
              <a:t>Add new properties</a:t>
            </a:r>
          </a:p>
          <a:p>
            <a:pPr marL="344488" lvl="1" indent="-341313">
              <a:spcBef>
                <a:spcPct val="50000"/>
              </a:spcBef>
              <a:buClr>
                <a:schemeClr val="tx2"/>
              </a:buClr>
              <a:buSzPct val="75000"/>
              <a:buFont typeface="Monotype Sorts" pitchFamily="2" charset="2"/>
              <a:buChar char="F"/>
            </a:pPr>
            <a:r>
              <a:rPr lang="en-US" altLang="en-US" smtClean="0"/>
              <a:t>Add new methods</a:t>
            </a:r>
          </a:p>
          <a:p>
            <a:pPr marL="344488" lvl="1" indent="-341313">
              <a:spcBef>
                <a:spcPct val="50000"/>
              </a:spcBef>
              <a:buClr>
                <a:schemeClr val="tx2"/>
              </a:buClr>
              <a:buSzPct val="75000"/>
              <a:buFont typeface="Monotype Sorts" pitchFamily="2" charset="2"/>
              <a:buChar char="F"/>
            </a:pPr>
            <a:r>
              <a:rPr lang="en-US" altLang="en-US" smtClean="0"/>
              <a:t>Override the methods of the superclass</a:t>
            </a:r>
          </a:p>
        </p:txBody>
      </p:sp>
      <p:sp>
        <p:nvSpPr>
          <p:cNvPr id="2253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D6424927-6057-46BA-B978-6BE0166D46BB}" type="slidenum">
              <a:rPr lang="en-US" altLang="en-US" sz="1400"/>
              <a:pPr>
                <a:spcBef>
                  <a:spcPct val="0"/>
                </a:spcBef>
                <a:buClrTx/>
                <a:buSzTx/>
                <a:buFontTx/>
                <a:buNone/>
              </a:pPr>
              <a:t>20</a:t>
            </a:fld>
            <a:endParaRPr lang="en-US" altLang="en-US" sz="1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85800" y="228600"/>
            <a:ext cx="7772400" cy="685800"/>
          </a:xfrm>
          <a:noFill/>
        </p:spPr>
        <p:txBody>
          <a:bodyPr/>
          <a:lstStyle/>
          <a:p>
            <a:r>
              <a:rPr lang="en-US" altLang="en-US" sz="3600" smtClean="0"/>
              <a:t>Calling Superclass Methods</a:t>
            </a:r>
            <a:endParaRPr lang="en-US" altLang="en-US" smtClean="0"/>
          </a:p>
        </p:txBody>
      </p:sp>
      <p:sp>
        <p:nvSpPr>
          <p:cNvPr id="2355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BE0B28C9-9640-44B1-8025-8FC40FA1F5A3}" type="slidenum">
              <a:rPr lang="en-US" altLang="en-US" sz="1400"/>
              <a:pPr>
                <a:spcBef>
                  <a:spcPct val="0"/>
                </a:spcBef>
                <a:buClrTx/>
                <a:buSzTx/>
                <a:buFontTx/>
                <a:buNone/>
              </a:pPr>
              <a:t>21</a:t>
            </a:fld>
            <a:endParaRPr lang="en-US" altLang="en-US" sz="1400"/>
          </a:p>
        </p:txBody>
      </p:sp>
      <p:sp>
        <p:nvSpPr>
          <p:cNvPr id="23556" name="Text Box 7"/>
          <p:cNvSpPr txBox="1">
            <a:spLocks noChangeArrowheads="1"/>
          </p:cNvSpPr>
          <p:nvPr/>
        </p:nvSpPr>
        <p:spPr bwMode="auto">
          <a:xfrm>
            <a:off x="228600" y="1066800"/>
            <a:ext cx="86106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400"/>
              <a:t>You could rewrite the </a:t>
            </a:r>
            <a:r>
              <a:rPr lang="en-US" altLang="en-US" sz="2400" u="sng"/>
              <a:t>printCircle()</a:t>
            </a:r>
            <a:r>
              <a:rPr lang="en-US" altLang="en-US" sz="2400"/>
              <a:t> method in the </a:t>
            </a:r>
            <a:r>
              <a:rPr lang="en-US" altLang="en-US" sz="2400" u="sng"/>
              <a:t>Circle</a:t>
            </a:r>
            <a:r>
              <a:rPr lang="en-US" altLang="en-US" sz="2400"/>
              <a:t> class as follows:</a:t>
            </a:r>
          </a:p>
        </p:txBody>
      </p:sp>
      <p:sp>
        <p:nvSpPr>
          <p:cNvPr id="23557" name="Text Box 9"/>
          <p:cNvSpPr txBox="1">
            <a:spLocks noChangeArrowheads="1"/>
          </p:cNvSpPr>
          <p:nvPr/>
        </p:nvSpPr>
        <p:spPr bwMode="auto">
          <a:xfrm>
            <a:off x="228600" y="2514600"/>
            <a:ext cx="8686800"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2400">
                <a:solidFill>
                  <a:schemeClr val="tx2"/>
                </a:solidFill>
              </a:rPr>
              <a:t>public void printCircle() {</a:t>
            </a:r>
          </a:p>
          <a:p>
            <a:pPr>
              <a:spcBef>
                <a:spcPct val="0"/>
              </a:spcBef>
              <a:buClrTx/>
              <a:buSzTx/>
              <a:buFontTx/>
              <a:buNone/>
            </a:pPr>
            <a:r>
              <a:rPr lang="en-US" altLang="en-US" sz="2400">
                <a:solidFill>
                  <a:schemeClr val="tx2"/>
                </a:solidFill>
              </a:rPr>
              <a:t>  System.out.println("The circle is created " + </a:t>
            </a:r>
          </a:p>
          <a:p>
            <a:pPr>
              <a:spcBef>
                <a:spcPct val="0"/>
              </a:spcBef>
              <a:buClrTx/>
              <a:buSzTx/>
              <a:buFontTx/>
              <a:buNone/>
            </a:pPr>
            <a:r>
              <a:rPr lang="en-US" altLang="en-US" sz="2400">
                <a:solidFill>
                  <a:schemeClr val="tx2"/>
                </a:solidFill>
              </a:rPr>
              <a:t>    super.getDateCreated() + " and the radius is " + radius);</a:t>
            </a:r>
          </a:p>
          <a:p>
            <a:pPr>
              <a:spcBef>
                <a:spcPct val="0"/>
              </a:spcBef>
              <a:buClrTx/>
              <a:buSzTx/>
              <a:buFontTx/>
              <a:buNone/>
            </a:pPr>
            <a:r>
              <a:rPr lang="en-US" altLang="en-US" sz="2400">
                <a:solidFill>
                  <a:schemeClr val="tx2"/>
                </a:solidFill>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85800" y="228600"/>
            <a:ext cx="7772400" cy="685800"/>
          </a:xfrm>
          <a:noFill/>
        </p:spPr>
        <p:txBody>
          <a:bodyPr/>
          <a:lstStyle/>
          <a:p>
            <a:r>
              <a:rPr lang="en-US" altLang="en-US" sz="3600" smtClean="0"/>
              <a:t>Overriding Methods in the Superclass</a:t>
            </a:r>
            <a:endParaRPr lang="en-US" altLang="en-US" smtClean="0"/>
          </a:p>
        </p:txBody>
      </p:sp>
      <p:sp>
        <p:nvSpPr>
          <p:cNvPr id="2457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2026CD6-34DC-4F20-9229-69875C508293}" type="slidenum">
              <a:rPr lang="en-US" altLang="en-US" sz="1400"/>
              <a:pPr>
                <a:spcBef>
                  <a:spcPct val="0"/>
                </a:spcBef>
                <a:buClrTx/>
                <a:buSzTx/>
                <a:buFontTx/>
                <a:buNone/>
              </a:pPr>
              <a:t>22</a:t>
            </a:fld>
            <a:endParaRPr lang="en-US" altLang="en-US" sz="1400"/>
          </a:p>
        </p:txBody>
      </p:sp>
      <p:sp>
        <p:nvSpPr>
          <p:cNvPr id="24580" name="Text Box 3"/>
          <p:cNvSpPr txBox="1">
            <a:spLocks noChangeArrowheads="1"/>
          </p:cNvSpPr>
          <p:nvPr/>
        </p:nvSpPr>
        <p:spPr bwMode="auto">
          <a:xfrm>
            <a:off x="228600" y="1066800"/>
            <a:ext cx="8610600"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400"/>
              <a:t>A subclass inherits methods from a superclass. Sometimes it is necessary for the subclass to modify the implementation of a method defined in the superclass. This is referred to as </a:t>
            </a:r>
            <a:r>
              <a:rPr lang="en-US" altLang="en-US" sz="2400" i="1"/>
              <a:t>method overriding</a:t>
            </a:r>
            <a:r>
              <a:rPr lang="en-US" altLang="en-US" sz="2400"/>
              <a:t>. </a:t>
            </a:r>
          </a:p>
        </p:txBody>
      </p:sp>
      <p:sp>
        <p:nvSpPr>
          <p:cNvPr id="24581" name="Text Box 4"/>
          <p:cNvSpPr txBox="1">
            <a:spLocks noChangeArrowheads="1"/>
          </p:cNvSpPr>
          <p:nvPr/>
        </p:nvSpPr>
        <p:spPr bwMode="auto">
          <a:xfrm>
            <a:off x="228600" y="2514600"/>
            <a:ext cx="8686800" cy="268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1700" b="1">
                <a:solidFill>
                  <a:schemeClr val="tx2"/>
                </a:solidFill>
                <a:latin typeface="Courier New" pitchFamily="49" charset="0"/>
                <a:cs typeface="Courier New" pitchFamily="49" charset="0"/>
              </a:rPr>
              <a:t>public class Circle extends GeometricObject {</a:t>
            </a:r>
          </a:p>
          <a:p>
            <a:pPr>
              <a:spcBef>
                <a:spcPct val="50000"/>
              </a:spcBef>
              <a:buClrTx/>
              <a:buSzTx/>
              <a:buFontTx/>
              <a:buNone/>
            </a:pPr>
            <a:r>
              <a:rPr lang="en-US" altLang="en-US" sz="1700" b="1">
                <a:solidFill>
                  <a:schemeClr val="tx2"/>
                </a:solidFill>
                <a:latin typeface="Courier New" pitchFamily="49" charset="0"/>
                <a:cs typeface="Courier New" pitchFamily="49" charset="0"/>
              </a:rPr>
              <a:t>  // Other methods are omitted</a:t>
            </a:r>
          </a:p>
          <a:p>
            <a:pPr>
              <a:spcBef>
                <a:spcPct val="50000"/>
              </a:spcBef>
              <a:buClrTx/>
              <a:buSzTx/>
              <a:buFontTx/>
              <a:buNone/>
            </a:pPr>
            <a:endParaRPr lang="en-US" altLang="en-US" sz="1700" b="1">
              <a:solidFill>
                <a:schemeClr val="tx2"/>
              </a:solidFill>
              <a:latin typeface="Courier New" pitchFamily="49" charset="0"/>
              <a:cs typeface="Courier New" pitchFamily="49" charset="0"/>
            </a:endParaRPr>
          </a:p>
          <a:p>
            <a:pPr>
              <a:spcBef>
                <a:spcPct val="50000"/>
              </a:spcBef>
              <a:buClrTx/>
              <a:buSzTx/>
              <a:buFontTx/>
              <a:buNone/>
            </a:pPr>
            <a:r>
              <a:rPr lang="en-US" altLang="en-US" sz="1700" b="1">
                <a:solidFill>
                  <a:schemeClr val="tx2"/>
                </a:solidFill>
                <a:latin typeface="Courier New" pitchFamily="49" charset="0"/>
                <a:cs typeface="Courier New" pitchFamily="49" charset="0"/>
              </a:rPr>
              <a:t>  /** Override the toString method defined in GeometricObject */</a:t>
            </a:r>
          </a:p>
          <a:p>
            <a:pPr>
              <a:spcBef>
                <a:spcPct val="0"/>
              </a:spcBef>
              <a:buClrTx/>
              <a:buSzTx/>
              <a:buFontTx/>
              <a:buNone/>
            </a:pPr>
            <a:r>
              <a:rPr lang="en-US" altLang="en-US" sz="1700" b="1">
                <a:solidFill>
                  <a:schemeClr val="tx2"/>
                </a:solidFill>
                <a:latin typeface="Courier New" pitchFamily="49" charset="0"/>
                <a:cs typeface="Courier New" pitchFamily="49" charset="0"/>
              </a:rPr>
              <a:t>  public String toString() {</a:t>
            </a:r>
          </a:p>
          <a:p>
            <a:pPr>
              <a:spcBef>
                <a:spcPct val="0"/>
              </a:spcBef>
              <a:buClrTx/>
              <a:buSzTx/>
              <a:buFontTx/>
              <a:buNone/>
            </a:pPr>
            <a:r>
              <a:rPr lang="en-US" altLang="en-US" sz="1700" b="1">
                <a:solidFill>
                  <a:schemeClr val="tx2"/>
                </a:solidFill>
                <a:latin typeface="Courier New" pitchFamily="49" charset="0"/>
                <a:cs typeface="Courier New" pitchFamily="49" charset="0"/>
              </a:rPr>
              <a:t>    return super.toString() + "\nradius is " + radius;</a:t>
            </a:r>
          </a:p>
          <a:p>
            <a:pPr>
              <a:spcBef>
                <a:spcPct val="0"/>
              </a:spcBef>
              <a:buClrTx/>
              <a:buSzTx/>
              <a:buFontTx/>
              <a:buNone/>
            </a:pPr>
            <a:r>
              <a:rPr lang="en-US" altLang="en-US" sz="1700" b="1">
                <a:solidFill>
                  <a:schemeClr val="tx2"/>
                </a:solidFill>
                <a:latin typeface="Courier New" pitchFamily="49" charset="0"/>
                <a:cs typeface="Courier New" pitchFamily="49" charset="0"/>
              </a:rPr>
              <a:t>  } </a:t>
            </a:r>
          </a:p>
          <a:p>
            <a:pPr>
              <a:spcBef>
                <a:spcPct val="50000"/>
              </a:spcBef>
              <a:buClrTx/>
              <a:buSzTx/>
              <a:buFontTx/>
              <a:buNone/>
            </a:pPr>
            <a:r>
              <a:rPr lang="en-US" altLang="en-US" sz="1700" b="1">
                <a:solidFill>
                  <a:schemeClr val="tx2"/>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85800" y="228600"/>
            <a:ext cx="7772400" cy="685800"/>
          </a:xfrm>
          <a:noFill/>
        </p:spPr>
        <p:txBody>
          <a:bodyPr>
            <a:normAutofit fontScale="90000"/>
          </a:bodyPr>
          <a:lstStyle/>
          <a:p>
            <a:r>
              <a:rPr lang="en-US" altLang="en-US" smtClean="0"/>
              <a:t>NOTE</a:t>
            </a:r>
          </a:p>
        </p:txBody>
      </p:sp>
      <p:sp>
        <p:nvSpPr>
          <p:cNvPr id="2560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3F3422EF-8676-4EDE-AA49-583CCA5F87CB}" type="slidenum">
              <a:rPr lang="en-US" altLang="en-US" sz="1400"/>
              <a:pPr>
                <a:spcBef>
                  <a:spcPct val="0"/>
                </a:spcBef>
                <a:buClrTx/>
                <a:buSzTx/>
                <a:buFontTx/>
                <a:buNone/>
              </a:pPr>
              <a:t>23</a:t>
            </a:fld>
            <a:endParaRPr lang="en-US" altLang="en-US" sz="1400"/>
          </a:p>
        </p:txBody>
      </p:sp>
      <p:sp>
        <p:nvSpPr>
          <p:cNvPr id="25604" name="Text Box 3"/>
          <p:cNvSpPr txBox="1">
            <a:spLocks noChangeArrowheads="1"/>
          </p:cNvSpPr>
          <p:nvPr/>
        </p:nvSpPr>
        <p:spPr bwMode="auto">
          <a:xfrm>
            <a:off x="381000" y="1447800"/>
            <a:ext cx="8382000" cy="393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3600">
                <a:cs typeface="Times New Roman" pitchFamily="18" charset="0"/>
              </a:rPr>
              <a:t>An instance method can be overridden only if it is accessible. Thus a private method cannot be overridden, because it is not accessible outside its own class. If a method defined in a subclass is private in its superclass, the two methods are completely unrelated.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85800" y="228600"/>
            <a:ext cx="7772400" cy="685800"/>
          </a:xfrm>
          <a:noFill/>
        </p:spPr>
        <p:txBody>
          <a:bodyPr>
            <a:normAutofit fontScale="90000"/>
          </a:bodyPr>
          <a:lstStyle/>
          <a:p>
            <a:r>
              <a:rPr lang="en-US" altLang="en-US" smtClean="0"/>
              <a:t>NOTE</a:t>
            </a:r>
          </a:p>
        </p:txBody>
      </p:sp>
      <p:sp>
        <p:nvSpPr>
          <p:cNvPr id="2662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DF331C95-C29C-487B-9933-B495B565F42B}" type="slidenum">
              <a:rPr lang="en-US" altLang="en-US" sz="1400"/>
              <a:pPr>
                <a:spcBef>
                  <a:spcPct val="0"/>
                </a:spcBef>
                <a:buClrTx/>
                <a:buSzTx/>
                <a:buFontTx/>
                <a:buNone/>
              </a:pPr>
              <a:t>24</a:t>
            </a:fld>
            <a:endParaRPr lang="en-US" altLang="en-US" sz="1400"/>
          </a:p>
        </p:txBody>
      </p:sp>
      <p:sp>
        <p:nvSpPr>
          <p:cNvPr id="26628" name="Text Box 3"/>
          <p:cNvSpPr txBox="1">
            <a:spLocks noChangeArrowheads="1"/>
          </p:cNvSpPr>
          <p:nvPr/>
        </p:nvSpPr>
        <p:spPr bwMode="auto">
          <a:xfrm>
            <a:off x="381000" y="1447800"/>
            <a:ext cx="8382000" cy="338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3600">
                <a:cs typeface="Times New Roman" pitchFamily="18" charset="0"/>
              </a:rPr>
              <a:t>Like an instance method, a static method can be inherited. However, a static method cannot be overridden. If a static method defined in the superclass is redefined in a subclass, the method defined in the superclass is hidden.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685800" y="228600"/>
            <a:ext cx="7772400" cy="609600"/>
          </a:xfrm>
        </p:spPr>
        <p:txBody>
          <a:bodyPr>
            <a:normAutofit fontScale="90000"/>
          </a:bodyPr>
          <a:lstStyle/>
          <a:p>
            <a:r>
              <a:rPr lang="en-US" altLang="en-US" smtClean="0"/>
              <a:t>Overriding vs. Overloading</a:t>
            </a:r>
          </a:p>
        </p:txBody>
      </p:sp>
      <p:sp>
        <p:nvSpPr>
          <p:cNvPr id="2765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A472B598-668B-4BFC-8D0B-2A7FADAA6102}" type="slidenum">
              <a:rPr lang="en-US" altLang="en-US" sz="1400"/>
              <a:pPr>
                <a:spcBef>
                  <a:spcPct val="0"/>
                </a:spcBef>
                <a:buClrTx/>
                <a:buSzTx/>
                <a:buFontTx/>
                <a:buNone/>
              </a:pPr>
              <a:t>25</a:t>
            </a:fld>
            <a:endParaRPr lang="en-US" altLang="en-US" sz="1400"/>
          </a:p>
        </p:txBody>
      </p:sp>
      <p:sp>
        <p:nvSpPr>
          <p:cNvPr id="27652" name="Rectangle 5"/>
          <p:cNvSpPr>
            <a:spLocks noChangeArrowheads="1"/>
          </p:cNvSpPr>
          <p:nvPr/>
        </p:nvSpPr>
        <p:spPr bwMode="auto">
          <a:xfrm>
            <a:off x="2286000" y="31623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7653" name="Rectangle 7"/>
          <p:cNvSpPr>
            <a:spLocks noChangeArrowheads="1"/>
          </p:cNvSpPr>
          <p:nvPr/>
        </p:nvSpPr>
        <p:spPr bwMode="auto">
          <a:xfrm>
            <a:off x="0" y="23542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7654" name="Rectangle 10"/>
          <p:cNvSpPr>
            <a:spLocks noChangeArrowheads="1"/>
          </p:cNvSpPr>
          <p:nvPr/>
        </p:nvSpPr>
        <p:spPr bwMode="auto">
          <a:xfrm>
            <a:off x="0" y="22447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27655" name="Object 9"/>
          <p:cNvGraphicFramePr>
            <a:graphicFrameLocks noChangeAspect="1"/>
          </p:cNvGraphicFramePr>
          <p:nvPr/>
        </p:nvGraphicFramePr>
        <p:xfrm>
          <a:off x="0" y="1143000"/>
          <a:ext cx="9144000" cy="4092575"/>
        </p:xfrm>
        <a:graphic>
          <a:graphicData uri="http://schemas.openxmlformats.org/presentationml/2006/ole">
            <p:oleObj spid="_x0000_s27656" name="Picture" r:id="rId3" imgW="5757567" imgH="2150417" progId="Word.Picture.8">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52400" y="228600"/>
            <a:ext cx="8763000" cy="838200"/>
          </a:xfrm>
        </p:spPr>
        <p:txBody>
          <a:bodyPr/>
          <a:lstStyle/>
          <a:p>
            <a:r>
              <a:rPr lang="en-US" altLang="en-US" smtClean="0"/>
              <a:t>The </a:t>
            </a:r>
            <a:r>
              <a:rPr lang="en-US" altLang="en-US" u="sng" smtClean="0"/>
              <a:t>Object</a:t>
            </a:r>
            <a:r>
              <a:rPr lang="en-US" altLang="en-US" smtClean="0"/>
              <a:t> Class and Its Methods</a:t>
            </a:r>
          </a:p>
        </p:txBody>
      </p:sp>
      <p:sp>
        <p:nvSpPr>
          <p:cNvPr id="28676" name="Rectangle 3"/>
          <p:cNvSpPr>
            <a:spLocks noGrp="1" noChangeArrowheads="1"/>
          </p:cNvSpPr>
          <p:nvPr>
            <p:ph idx="1"/>
          </p:nvPr>
        </p:nvSpPr>
        <p:spPr>
          <a:xfrm>
            <a:off x="304800" y="1295400"/>
            <a:ext cx="8610600" cy="2438400"/>
          </a:xfrm>
        </p:spPr>
        <p:txBody>
          <a:bodyPr/>
          <a:lstStyle/>
          <a:p>
            <a:pPr marL="0" indent="0">
              <a:buFont typeface="Monotype Sorts" pitchFamily="2" charset="2"/>
              <a:buNone/>
            </a:pPr>
            <a:r>
              <a:rPr lang="en-US" altLang="en-US" sz="3600" smtClean="0">
                <a:cs typeface="Times New Roman" pitchFamily="18" charset="0"/>
              </a:rPr>
              <a:t>Every class in Java is descended from the java.lang.Object class. If no inheritance is specified when a class is defined, the superclass of the class is Object.</a:t>
            </a:r>
            <a:r>
              <a:rPr lang="en-US" altLang="en-US" sz="3600" smtClean="0"/>
              <a:t> </a:t>
            </a:r>
          </a:p>
        </p:txBody>
      </p:sp>
      <p:sp>
        <p:nvSpPr>
          <p:cNvPr id="2867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57F7142-8A82-4ADB-BEE7-94BA4C26E96A}" type="slidenum">
              <a:rPr lang="en-US" altLang="en-US" sz="1400"/>
              <a:pPr>
                <a:spcBef>
                  <a:spcPct val="0"/>
                </a:spcBef>
                <a:buClrTx/>
                <a:buSzTx/>
                <a:buFontTx/>
                <a:buNone/>
              </a:pPr>
              <a:t>26</a:t>
            </a:fld>
            <a:endParaRPr lang="en-US" altLang="en-US" sz="1400"/>
          </a:p>
        </p:txBody>
      </p:sp>
      <p:graphicFrame>
        <p:nvGraphicFramePr>
          <p:cNvPr id="28677" name="Object 5"/>
          <p:cNvGraphicFramePr>
            <a:graphicFrameLocks noChangeAspect="1"/>
          </p:cNvGraphicFramePr>
          <p:nvPr/>
        </p:nvGraphicFramePr>
        <p:xfrm>
          <a:off x="0" y="4267200"/>
          <a:ext cx="9144000" cy="1066800"/>
        </p:xfrm>
        <a:graphic>
          <a:graphicData uri="http://schemas.openxmlformats.org/presentationml/2006/ole">
            <p:oleObj spid="_x0000_s28678" name="Picture" r:id="rId3" imgW="4735068" imgH="550164" progId="Word.Picture.8">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85800" y="228600"/>
            <a:ext cx="7772400" cy="685800"/>
          </a:xfrm>
        </p:spPr>
        <p:txBody>
          <a:bodyPr>
            <a:normAutofit fontScale="90000"/>
          </a:bodyPr>
          <a:lstStyle/>
          <a:p>
            <a:r>
              <a:rPr lang="en-US" altLang="en-US" smtClean="0"/>
              <a:t>The toString() method in Object</a:t>
            </a:r>
          </a:p>
        </p:txBody>
      </p:sp>
      <p:sp>
        <p:nvSpPr>
          <p:cNvPr id="29700" name="Rectangle 3"/>
          <p:cNvSpPr>
            <a:spLocks noGrp="1" noChangeArrowheads="1"/>
          </p:cNvSpPr>
          <p:nvPr>
            <p:ph idx="1"/>
          </p:nvPr>
        </p:nvSpPr>
        <p:spPr>
          <a:xfrm>
            <a:off x="304800" y="1143000"/>
            <a:ext cx="8534400" cy="1676400"/>
          </a:xfrm>
        </p:spPr>
        <p:txBody>
          <a:bodyPr/>
          <a:lstStyle/>
          <a:p>
            <a:pPr marL="0" indent="0">
              <a:lnSpc>
                <a:spcPct val="90000"/>
              </a:lnSpc>
              <a:spcBef>
                <a:spcPct val="75000"/>
              </a:spcBef>
              <a:buFont typeface="Monotype Sorts" pitchFamily="2" charset="2"/>
              <a:buNone/>
            </a:pPr>
            <a:r>
              <a:rPr lang="en-US" altLang="en-US" sz="2600" dirty="0" smtClean="0"/>
              <a:t>The </a:t>
            </a:r>
            <a:r>
              <a:rPr lang="en-US" altLang="en-US" sz="2400" dirty="0" err="1" smtClean="0"/>
              <a:t>toString</a:t>
            </a:r>
            <a:r>
              <a:rPr lang="en-US" altLang="en-US" sz="2400" dirty="0" smtClean="0"/>
              <a:t>()</a:t>
            </a:r>
            <a:r>
              <a:rPr lang="en-US" altLang="en-US" sz="2600" dirty="0" smtClean="0"/>
              <a:t> method returns a string representation of the object. The </a:t>
            </a:r>
            <a:r>
              <a:rPr lang="en-US" altLang="en-US" sz="2600" dirty="0" smtClean="0">
                <a:cs typeface="Times New Roman" pitchFamily="18" charset="0"/>
              </a:rPr>
              <a:t>default implementation returns a string consisting of a class name of which the object is an instance, the at sign (@), and a </a:t>
            </a:r>
            <a:r>
              <a:rPr lang="en-US" altLang="en-US" sz="2600" u="sng" dirty="0" smtClean="0">
                <a:cs typeface="Times New Roman" pitchFamily="18" charset="0"/>
              </a:rPr>
              <a:t>number representing this object</a:t>
            </a:r>
            <a:r>
              <a:rPr lang="en-US" altLang="en-US" sz="2600" dirty="0" smtClean="0">
                <a:cs typeface="Times New Roman" pitchFamily="18" charset="0"/>
              </a:rPr>
              <a:t>.</a:t>
            </a:r>
            <a:r>
              <a:rPr lang="en-US" altLang="en-US" sz="2600" dirty="0" smtClean="0">
                <a:latin typeface="Courier"/>
                <a:cs typeface="Times New Roman" pitchFamily="18" charset="0"/>
              </a:rPr>
              <a:t> </a:t>
            </a:r>
            <a:endParaRPr lang="en-US" altLang="en-US" sz="2800" dirty="0" smtClean="0"/>
          </a:p>
        </p:txBody>
      </p:sp>
      <p:sp>
        <p:nvSpPr>
          <p:cNvPr id="2969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C06B3257-88F4-4692-A48A-45E7C4921168}" type="slidenum">
              <a:rPr lang="en-US" altLang="en-US" sz="1400"/>
              <a:pPr>
                <a:spcBef>
                  <a:spcPct val="0"/>
                </a:spcBef>
                <a:buClrTx/>
                <a:buSzTx/>
                <a:buFontTx/>
                <a:buNone/>
              </a:pPr>
              <a:t>27</a:t>
            </a:fld>
            <a:endParaRPr lang="en-US" altLang="en-US" sz="1400"/>
          </a:p>
        </p:txBody>
      </p:sp>
      <p:sp>
        <p:nvSpPr>
          <p:cNvPr id="29701" name="Rectangle 4"/>
          <p:cNvSpPr>
            <a:spLocks noChangeArrowheads="1"/>
          </p:cNvSpPr>
          <p:nvPr/>
        </p:nvSpPr>
        <p:spPr bwMode="auto">
          <a:xfrm>
            <a:off x="609600" y="3048000"/>
            <a:ext cx="723900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buFont typeface="Monotype Sorts" pitchFamily="2" charset="2"/>
              <a:buNone/>
            </a:pPr>
            <a:r>
              <a:rPr lang="en-US" altLang="en-US" sz="2800">
                <a:solidFill>
                  <a:schemeClr val="tx2"/>
                </a:solidFill>
              </a:rPr>
              <a:t>Loan loan = new Loan();</a:t>
            </a:r>
          </a:p>
          <a:p>
            <a:pPr>
              <a:buFont typeface="Monotype Sorts" pitchFamily="2" charset="2"/>
              <a:buNone/>
            </a:pPr>
            <a:r>
              <a:rPr lang="en-US" altLang="en-US" sz="2800">
                <a:solidFill>
                  <a:schemeClr val="tx2"/>
                </a:solidFill>
              </a:rPr>
              <a:t>System.out.println(loan.toString());</a:t>
            </a:r>
          </a:p>
        </p:txBody>
      </p:sp>
      <p:sp>
        <p:nvSpPr>
          <p:cNvPr id="29702" name="Rectangle 5"/>
          <p:cNvSpPr>
            <a:spLocks noChangeArrowheads="1"/>
          </p:cNvSpPr>
          <p:nvPr/>
        </p:nvSpPr>
        <p:spPr bwMode="auto">
          <a:xfrm>
            <a:off x="457200" y="4419600"/>
            <a:ext cx="8229600" cy="1676400"/>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spcBef>
                <a:spcPct val="75000"/>
              </a:spcBef>
              <a:buFont typeface="Monotype Sorts" pitchFamily="2" charset="2"/>
              <a:buNone/>
            </a:pPr>
            <a:r>
              <a:rPr lang="en-US" altLang="en-US" sz="2400">
                <a:cs typeface="Courier New" pitchFamily="49" charset="0"/>
              </a:rPr>
              <a:t>The code displays something like </a:t>
            </a:r>
            <a:r>
              <a:rPr lang="en-US" altLang="en-US"/>
              <a:t>Loan@15037e5 </a:t>
            </a:r>
            <a:r>
              <a:rPr lang="en-US" altLang="en-US" sz="2400">
                <a:cs typeface="Courier New" pitchFamily="49" charset="0"/>
              </a:rPr>
              <a:t>.</a:t>
            </a:r>
            <a:r>
              <a:rPr lang="en-US" altLang="en-US" sz="2400">
                <a:cs typeface="Times New Roman" pitchFamily="18" charset="0"/>
              </a:rPr>
              <a:t> </a:t>
            </a:r>
            <a:r>
              <a:rPr lang="en-US" altLang="en-US" sz="2400">
                <a:cs typeface="Courier New" pitchFamily="49" charset="0"/>
              </a:rPr>
              <a:t>This message is not very helpful or informative. Usually you should override the toString method so that it returns a digestible string representation of the object.</a:t>
            </a:r>
            <a:r>
              <a:rPr lang="en-US" altLang="en-US" sz="2400">
                <a:cs typeface="Times New Roman" pitchFamily="18" charset="0"/>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685800" y="228600"/>
            <a:ext cx="7772400" cy="685800"/>
          </a:xfrm>
        </p:spPr>
        <p:txBody>
          <a:bodyPr>
            <a:normAutofit fontScale="90000"/>
          </a:bodyPr>
          <a:lstStyle/>
          <a:p>
            <a:r>
              <a:rPr lang="en-US" altLang="en-US" smtClean="0"/>
              <a:t>Polymorphism</a:t>
            </a:r>
          </a:p>
        </p:txBody>
      </p:sp>
      <p:sp>
        <p:nvSpPr>
          <p:cNvPr id="30724" name="Rectangle 3"/>
          <p:cNvSpPr>
            <a:spLocks noGrp="1" noChangeArrowheads="1"/>
          </p:cNvSpPr>
          <p:nvPr>
            <p:ph idx="1"/>
          </p:nvPr>
        </p:nvSpPr>
        <p:spPr>
          <a:xfrm>
            <a:off x="304800" y="1143000"/>
            <a:ext cx="8534400" cy="1143000"/>
          </a:xfrm>
        </p:spPr>
        <p:txBody>
          <a:bodyPr/>
          <a:lstStyle/>
          <a:p>
            <a:pPr marL="0" indent="0">
              <a:spcBef>
                <a:spcPct val="75000"/>
              </a:spcBef>
              <a:buFont typeface="Monotype Sorts" pitchFamily="2" charset="2"/>
              <a:buNone/>
            </a:pPr>
            <a:r>
              <a:rPr lang="en-US" altLang="en-US" smtClean="0"/>
              <a:t>Polymorphism means that a variable of a supertype can refer to a subtype object.</a:t>
            </a:r>
          </a:p>
        </p:txBody>
      </p:sp>
      <p:sp>
        <p:nvSpPr>
          <p:cNvPr id="3072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0A772446-7216-4B6B-9C84-19BF1DA1D7BD}" type="slidenum">
              <a:rPr lang="en-US" altLang="en-US" sz="1400"/>
              <a:pPr>
                <a:spcBef>
                  <a:spcPct val="0"/>
                </a:spcBef>
                <a:buClrTx/>
                <a:buSzTx/>
                <a:buFontTx/>
                <a:buNone/>
              </a:pPr>
              <a:t>28</a:t>
            </a:fld>
            <a:endParaRPr lang="en-US" altLang="en-US" sz="1400"/>
          </a:p>
        </p:txBody>
      </p:sp>
      <p:sp>
        <p:nvSpPr>
          <p:cNvPr id="30725" name="Rectangle 5"/>
          <p:cNvSpPr>
            <a:spLocks noChangeArrowheads="1"/>
          </p:cNvSpPr>
          <p:nvPr/>
        </p:nvSpPr>
        <p:spPr bwMode="auto">
          <a:xfrm>
            <a:off x="381000" y="2514600"/>
            <a:ext cx="8458200" cy="2819400"/>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spcBef>
                <a:spcPct val="75000"/>
              </a:spcBef>
              <a:buFont typeface="Monotype Sorts" pitchFamily="2" charset="2"/>
              <a:buNone/>
            </a:pPr>
            <a:r>
              <a:rPr lang="en-US" altLang="en-US"/>
              <a:t>A class defines a type. A type defined by a subclass is called a </a:t>
            </a:r>
            <a:r>
              <a:rPr lang="en-US" altLang="en-US" i="1"/>
              <a:t>subtype</a:t>
            </a:r>
            <a:r>
              <a:rPr lang="en-US" altLang="en-US"/>
              <a:t>, and a type defined by its superclass is called a </a:t>
            </a:r>
            <a:r>
              <a:rPr lang="en-US" altLang="en-US" i="1"/>
              <a:t>supertype</a:t>
            </a:r>
            <a:r>
              <a:rPr lang="en-US" altLang="en-US"/>
              <a:t>. Therefore, you can say that </a:t>
            </a:r>
            <a:r>
              <a:rPr lang="en-US" altLang="en-US" b="1"/>
              <a:t>Circle</a:t>
            </a:r>
            <a:r>
              <a:rPr lang="en-US" altLang="en-US"/>
              <a:t> is a subtype of </a:t>
            </a:r>
            <a:r>
              <a:rPr lang="en-US" altLang="en-US" b="1"/>
              <a:t>GeometricObject</a:t>
            </a:r>
            <a:r>
              <a:rPr lang="en-US" altLang="en-US"/>
              <a:t> and </a:t>
            </a:r>
            <a:r>
              <a:rPr lang="en-US" altLang="en-US" b="1"/>
              <a:t>GeometricObject</a:t>
            </a:r>
            <a:r>
              <a:rPr lang="en-US" altLang="en-US"/>
              <a:t> is a supertype for </a:t>
            </a:r>
            <a:r>
              <a:rPr lang="en-US" altLang="en-US" b="1"/>
              <a:t>Circle</a:t>
            </a:r>
            <a:r>
              <a:rPr lang="en-US" altLang="en-US"/>
              <a:t>.</a:t>
            </a:r>
          </a:p>
        </p:txBody>
      </p:sp>
      <p:sp>
        <p:nvSpPr>
          <p:cNvPr id="396294" name="AutoShape 6">
            <a:hlinkClick r:id="" action="ppaction://noaction" highlightClick="1"/>
          </p:cNvPr>
          <p:cNvSpPr>
            <a:spLocks noChangeArrowheads="1"/>
          </p:cNvSpPr>
          <p:nvPr/>
        </p:nvSpPr>
        <p:spPr bwMode="auto">
          <a:xfrm>
            <a:off x="5486400" y="5257800"/>
            <a:ext cx="31242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3" action="ppaction://program"/>
              </a:rPr>
              <a:t>PolymorphismDemo</a:t>
            </a:r>
            <a:endParaRPr lang="en-US" altLang="tr-TR">
              <a:solidFill>
                <a:schemeClr val="accent1"/>
              </a:solidFill>
            </a:endParaRPr>
          </a:p>
        </p:txBody>
      </p:sp>
      <p:sp>
        <p:nvSpPr>
          <p:cNvPr id="30727" name="AutoShape 7">
            <a:hlinkClick r:id="rId4" action="ppaction://program" highlightClick="1"/>
          </p:cNvPr>
          <p:cNvSpPr>
            <a:spLocks noChangeArrowheads="1"/>
          </p:cNvSpPr>
          <p:nvPr/>
        </p:nvSpPr>
        <p:spPr bwMode="auto">
          <a:xfrm>
            <a:off x="5486400" y="5867400"/>
            <a:ext cx="16002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30728" name="AutoShape 8">
            <a:hlinkClick r:id="rId5" highlightClick="1"/>
          </p:cNvPr>
          <p:cNvSpPr>
            <a:spLocks noChangeArrowheads="1"/>
          </p:cNvSpPr>
          <p:nvPr/>
        </p:nvSpPr>
        <p:spPr bwMode="auto">
          <a:xfrm>
            <a:off x="4876800" y="5257800"/>
            <a:ext cx="468313" cy="576263"/>
          </a:xfrm>
          <a:prstGeom prst="actionButtonDocumen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228600" y="152400"/>
            <a:ext cx="8763000" cy="685800"/>
          </a:xfrm>
          <a:noFill/>
        </p:spPr>
        <p:txBody>
          <a:bodyPr/>
          <a:lstStyle/>
          <a:p>
            <a:r>
              <a:rPr lang="en-US" altLang="en-US" sz="2400" smtClean="0"/>
              <a:t>Polymorphism, Dynamic Binding and Generic Programming</a:t>
            </a:r>
            <a:endParaRPr lang="en-US" altLang="en-US" sz="2800" b="1" smtClean="0">
              <a:latin typeface="Courier"/>
            </a:endParaRPr>
          </a:p>
        </p:txBody>
      </p:sp>
      <p:sp>
        <p:nvSpPr>
          <p:cNvPr id="324618" name="Rectangle 10"/>
          <p:cNvSpPr>
            <a:spLocks noGrp="1" noChangeArrowheads="1"/>
          </p:cNvSpPr>
          <p:nvPr>
            <p:ph idx="1"/>
          </p:nvPr>
        </p:nvSpPr>
        <p:spPr>
          <a:xfrm>
            <a:off x="3886200" y="3352800"/>
            <a:ext cx="5029200" cy="2895600"/>
          </a:xfrm>
          <a:noFill/>
        </p:spPr>
        <p:txBody>
          <a:bodyPr/>
          <a:lstStyle/>
          <a:p>
            <a:pPr marL="0" indent="0">
              <a:lnSpc>
                <a:spcPct val="90000"/>
              </a:lnSpc>
              <a:buFont typeface="Monotype Sorts" pitchFamily="2" charset="2"/>
              <a:buNone/>
            </a:pPr>
            <a:r>
              <a:rPr lang="en-US" altLang="en-US" sz="2000" smtClean="0">
                <a:cs typeface="Times New Roman" pitchFamily="18" charset="0"/>
              </a:rPr>
              <a:t>When the method m(Object x) is executed, the argument x’s toString method is invoked. x may be an instance of GraduateStudent, Student, Person, or Object. Classes GraduateStudent, Student, Person, and Object have their own implementation of the toString method. Which implementation is used will be determined dynamically by the Java Virtual Machine at runtime. This capability is known as </a:t>
            </a:r>
            <a:r>
              <a:rPr lang="en-US" altLang="en-US" sz="2000" i="1" smtClean="0">
                <a:cs typeface="Times New Roman" pitchFamily="18" charset="0"/>
              </a:rPr>
              <a:t>dynamic binding</a:t>
            </a:r>
            <a:r>
              <a:rPr lang="en-US" altLang="en-US" sz="2000" smtClean="0">
                <a:cs typeface="Times New Roman" pitchFamily="18" charset="0"/>
              </a:rPr>
              <a:t>. </a:t>
            </a:r>
            <a:endParaRPr lang="en-US" altLang="en-US" sz="2000" smtClean="0"/>
          </a:p>
        </p:txBody>
      </p:sp>
      <p:sp>
        <p:nvSpPr>
          <p:cNvPr id="3174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E7F4749F-696A-4E5E-AA38-2BDB2273A996}" type="slidenum">
              <a:rPr lang="en-US" altLang="en-US" sz="1400"/>
              <a:pPr>
                <a:spcBef>
                  <a:spcPct val="0"/>
                </a:spcBef>
                <a:buClrTx/>
                <a:buSzTx/>
                <a:buFontTx/>
                <a:buNone/>
              </a:pPr>
              <a:t>29</a:t>
            </a:fld>
            <a:endParaRPr lang="en-US" altLang="en-US" sz="1400"/>
          </a:p>
        </p:txBody>
      </p:sp>
      <p:sp>
        <p:nvSpPr>
          <p:cNvPr id="31748" name="Text Box 5"/>
          <p:cNvSpPr txBox="1">
            <a:spLocks noChangeArrowheads="1"/>
          </p:cNvSpPr>
          <p:nvPr/>
        </p:nvSpPr>
        <p:spPr bwMode="auto">
          <a:xfrm>
            <a:off x="152400" y="838200"/>
            <a:ext cx="3733800" cy="4598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public class PolymorphismDemo {</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  public static void main(String[] args) {</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    m(new GraduateStudent());</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    m(new Student());</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    m(new Person());</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    m(new Object());</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  public static void m(Object x) {</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    System.out.println(x.toString());</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class GraduateStudent extends Student {</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class Student extends Person {</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  public String toString() {</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    return "Student";</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class Person extends Object {</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  public String toString() {</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    return "Person";</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100" b="1">
                <a:solidFill>
                  <a:schemeClr val="tx2"/>
                </a:solidFill>
                <a:latin typeface="Courier New" pitchFamily="49" charset="0"/>
                <a:cs typeface="Times New Roman" pitchFamily="18" charset="0"/>
              </a:rPr>
              <a:t>}</a:t>
            </a:r>
          </a:p>
        </p:txBody>
      </p:sp>
      <p:sp>
        <p:nvSpPr>
          <p:cNvPr id="324615" name="Text Box 7"/>
          <p:cNvSpPr txBox="1">
            <a:spLocks noChangeArrowheads="1"/>
          </p:cNvSpPr>
          <p:nvPr/>
        </p:nvSpPr>
        <p:spPr bwMode="auto">
          <a:xfrm>
            <a:off x="4724400" y="914400"/>
            <a:ext cx="3276600"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000"/>
              <a:t>Method m takes a parameter of the Object type. You can invoke it with any object.</a:t>
            </a:r>
          </a:p>
        </p:txBody>
      </p:sp>
      <p:sp>
        <p:nvSpPr>
          <p:cNvPr id="324616" name="Line 8"/>
          <p:cNvSpPr>
            <a:spLocks noChangeShapeType="1"/>
          </p:cNvSpPr>
          <p:nvPr/>
        </p:nvSpPr>
        <p:spPr bwMode="auto">
          <a:xfrm flipH="1">
            <a:off x="2590800" y="1371600"/>
            <a:ext cx="2133600" cy="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tr-TR"/>
          </a:p>
        </p:txBody>
      </p:sp>
      <p:sp>
        <p:nvSpPr>
          <p:cNvPr id="324617" name="Text Box 9"/>
          <p:cNvSpPr txBox="1">
            <a:spLocks noChangeArrowheads="1"/>
          </p:cNvSpPr>
          <p:nvPr/>
        </p:nvSpPr>
        <p:spPr bwMode="auto">
          <a:xfrm>
            <a:off x="3886200" y="1981200"/>
            <a:ext cx="5105400"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000">
                <a:cs typeface="Courier New" pitchFamily="49" charset="0"/>
              </a:rPr>
              <a:t>An object of a subtype can be used wherever its supertype value is required</a:t>
            </a:r>
            <a:r>
              <a:rPr lang="en-US" altLang="en-US" sz="2000">
                <a:cs typeface="Times New Roman" pitchFamily="18" charset="0"/>
              </a:rPr>
              <a:t>. This feature is known as </a:t>
            </a:r>
            <a:r>
              <a:rPr lang="en-US" altLang="en-US" sz="2000" i="1">
                <a:cs typeface="Times New Roman" pitchFamily="18" charset="0"/>
              </a:rPr>
              <a:t>polymorphism</a:t>
            </a:r>
            <a:r>
              <a:rPr lang="en-US" altLang="en-US" sz="2000">
                <a:cs typeface="Times New Roman" pitchFamily="18" charset="0"/>
              </a:rPr>
              <a:t>.</a:t>
            </a:r>
          </a:p>
        </p:txBody>
      </p:sp>
      <p:sp>
        <p:nvSpPr>
          <p:cNvPr id="324621" name="AutoShape 13">
            <a:hlinkClick r:id="" action="ppaction://noaction" highlightClick="1"/>
          </p:cNvPr>
          <p:cNvSpPr>
            <a:spLocks noChangeArrowheads="1"/>
          </p:cNvSpPr>
          <p:nvPr/>
        </p:nvSpPr>
        <p:spPr bwMode="auto">
          <a:xfrm>
            <a:off x="762000" y="5486400"/>
            <a:ext cx="3048000" cy="3810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2" action="ppaction://program"/>
              </a:rPr>
              <a:t>DynamicBindingDemo</a:t>
            </a:r>
            <a:endParaRPr lang="en-US" altLang="tr-TR">
              <a:solidFill>
                <a:schemeClr val="accent1"/>
              </a:solidFill>
            </a:endParaRPr>
          </a:p>
        </p:txBody>
      </p:sp>
      <p:sp>
        <p:nvSpPr>
          <p:cNvPr id="31754" name="AutoShape 14">
            <a:hlinkClick r:id="rId3" action="ppaction://program" highlightClick="1"/>
          </p:cNvPr>
          <p:cNvSpPr>
            <a:spLocks noChangeArrowheads="1"/>
          </p:cNvSpPr>
          <p:nvPr/>
        </p:nvSpPr>
        <p:spPr bwMode="auto">
          <a:xfrm>
            <a:off x="762000" y="5943600"/>
            <a:ext cx="16002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31755" name="AutoShape 15">
            <a:hlinkClick r:id="rId4" highlightClick="1"/>
          </p:cNvPr>
          <p:cNvSpPr>
            <a:spLocks noChangeArrowheads="1"/>
          </p:cNvSpPr>
          <p:nvPr/>
        </p:nvSpPr>
        <p:spPr bwMode="auto">
          <a:xfrm>
            <a:off x="228600" y="5410200"/>
            <a:ext cx="468313" cy="576263"/>
          </a:xfrm>
          <a:prstGeom prst="actionButtonDocumen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2" name="AutoShape 4">
            <a:hlinkClick r:id="rId5" highlightClick="1"/>
          </p:cNvPr>
          <p:cNvSpPr>
            <a:spLocks noChangeArrowheads="1"/>
          </p:cNvSpPr>
          <p:nvPr/>
        </p:nvSpPr>
        <p:spPr bwMode="auto">
          <a:xfrm>
            <a:off x="2311547" y="5067586"/>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a:latin typeface="Book Antiqua" pitchFamily="18" charset="0"/>
              </a:rPr>
              <a:t>Animation</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4615"/>
                                        </p:tgtEl>
                                        <p:attrNameLst>
                                          <p:attrName>style.visibility</p:attrName>
                                        </p:attrNameLst>
                                      </p:cBhvr>
                                      <p:to>
                                        <p:strVal val="visible"/>
                                      </p:to>
                                    </p:set>
                                    <p:anim calcmode="lin" valueType="num">
                                      <p:cBhvr additive="base">
                                        <p:cTn id="7" dur="500" fill="hold"/>
                                        <p:tgtEl>
                                          <p:spTgt spid="324615"/>
                                        </p:tgtEl>
                                        <p:attrNameLst>
                                          <p:attrName>ppt_x</p:attrName>
                                        </p:attrNameLst>
                                      </p:cBhvr>
                                      <p:tavLst>
                                        <p:tav tm="0">
                                          <p:val>
                                            <p:strVal val="0-#ppt_w/2"/>
                                          </p:val>
                                        </p:tav>
                                        <p:tav tm="100000">
                                          <p:val>
                                            <p:strVal val="#ppt_x"/>
                                          </p:val>
                                        </p:tav>
                                      </p:tavLst>
                                    </p:anim>
                                    <p:anim calcmode="lin" valueType="num">
                                      <p:cBhvr additive="base">
                                        <p:cTn id="8" dur="500" fill="hold"/>
                                        <p:tgtEl>
                                          <p:spTgt spid="3246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4616"/>
                                        </p:tgtEl>
                                        <p:attrNameLst>
                                          <p:attrName>style.visibility</p:attrName>
                                        </p:attrNameLst>
                                      </p:cBhvr>
                                      <p:to>
                                        <p:strVal val="visible"/>
                                      </p:to>
                                    </p:set>
                                    <p:anim calcmode="lin" valueType="num">
                                      <p:cBhvr additive="base">
                                        <p:cTn id="13" dur="500" fill="hold"/>
                                        <p:tgtEl>
                                          <p:spTgt spid="324616"/>
                                        </p:tgtEl>
                                        <p:attrNameLst>
                                          <p:attrName>ppt_x</p:attrName>
                                        </p:attrNameLst>
                                      </p:cBhvr>
                                      <p:tavLst>
                                        <p:tav tm="0">
                                          <p:val>
                                            <p:strVal val="0-#ppt_w/2"/>
                                          </p:val>
                                        </p:tav>
                                        <p:tav tm="100000">
                                          <p:val>
                                            <p:strVal val="#ppt_x"/>
                                          </p:val>
                                        </p:tav>
                                      </p:tavLst>
                                    </p:anim>
                                    <p:anim calcmode="lin" valueType="num">
                                      <p:cBhvr additive="base">
                                        <p:cTn id="14" dur="500" fill="hold"/>
                                        <p:tgtEl>
                                          <p:spTgt spid="3246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4617"/>
                                        </p:tgtEl>
                                        <p:attrNameLst>
                                          <p:attrName>style.visibility</p:attrName>
                                        </p:attrNameLst>
                                      </p:cBhvr>
                                      <p:to>
                                        <p:strVal val="visible"/>
                                      </p:to>
                                    </p:set>
                                    <p:anim calcmode="lin" valueType="num">
                                      <p:cBhvr additive="base">
                                        <p:cTn id="19" dur="500" fill="hold"/>
                                        <p:tgtEl>
                                          <p:spTgt spid="324617"/>
                                        </p:tgtEl>
                                        <p:attrNameLst>
                                          <p:attrName>ppt_x</p:attrName>
                                        </p:attrNameLst>
                                      </p:cBhvr>
                                      <p:tavLst>
                                        <p:tav tm="0">
                                          <p:val>
                                            <p:strVal val="0-#ppt_w/2"/>
                                          </p:val>
                                        </p:tav>
                                        <p:tav tm="100000">
                                          <p:val>
                                            <p:strVal val="#ppt_x"/>
                                          </p:val>
                                        </p:tav>
                                      </p:tavLst>
                                    </p:anim>
                                    <p:anim calcmode="lin" valueType="num">
                                      <p:cBhvr additive="base">
                                        <p:cTn id="20" dur="500" fill="hold"/>
                                        <p:tgtEl>
                                          <p:spTgt spid="32461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4618">
                                            <p:txEl>
                                              <p:pRg st="0" end="0"/>
                                            </p:txEl>
                                          </p:spTgt>
                                        </p:tgtEl>
                                        <p:attrNameLst>
                                          <p:attrName>style.visibility</p:attrName>
                                        </p:attrNameLst>
                                      </p:cBhvr>
                                      <p:to>
                                        <p:strVal val="visible"/>
                                      </p:to>
                                    </p:set>
                                    <p:anim calcmode="lin" valueType="num">
                                      <p:cBhvr additive="base">
                                        <p:cTn id="25" dur="500" fill="hold"/>
                                        <p:tgtEl>
                                          <p:spTgt spid="32461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46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8" grpId="0" build="p" autoUpdateAnimBg="0"/>
      <p:bldP spid="324615" grpId="0" autoUpdateAnimBg="0"/>
      <p:bldP spid="324616" grpId="0" animBg="1"/>
      <p:bldP spid="32461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0" y="0"/>
            <a:ext cx="9144000" cy="685800"/>
          </a:xfrm>
          <a:noFill/>
        </p:spPr>
        <p:txBody>
          <a:bodyPr>
            <a:normAutofit fontScale="90000"/>
          </a:bodyPr>
          <a:lstStyle/>
          <a:p>
            <a:r>
              <a:rPr lang="en-US" altLang="en-US" sz="4000" smtClean="0"/>
              <a:t>Objectives</a:t>
            </a:r>
          </a:p>
        </p:txBody>
      </p:sp>
      <p:sp>
        <p:nvSpPr>
          <p:cNvPr id="5124" name="Rectangle 3"/>
          <p:cNvSpPr>
            <a:spLocks noGrp="1" noChangeArrowheads="1"/>
          </p:cNvSpPr>
          <p:nvPr>
            <p:ph idx="1"/>
          </p:nvPr>
        </p:nvSpPr>
        <p:spPr>
          <a:xfrm>
            <a:off x="152400" y="762000"/>
            <a:ext cx="8839200" cy="5562600"/>
          </a:xfrm>
          <a:noFill/>
        </p:spPr>
        <p:txBody>
          <a:bodyPr/>
          <a:lstStyle/>
          <a:p>
            <a:pPr marL="358775" lvl="2" indent="-355600"/>
            <a:r>
              <a:rPr lang="en-US" altLang="en-US" sz="2000" smtClean="0"/>
              <a:t>To define a subclass from a superclass through inheritance (§11.2).</a:t>
            </a:r>
          </a:p>
          <a:p>
            <a:pPr marL="358775" lvl="2" indent="-355600"/>
            <a:r>
              <a:rPr lang="en-US" altLang="en-US" sz="2000" smtClean="0"/>
              <a:t>To invoke the superclass’s constructors and methods using the </a:t>
            </a:r>
            <a:r>
              <a:rPr lang="en-US" altLang="en-US" sz="2000" b="1" smtClean="0"/>
              <a:t>super</a:t>
            </a:r>
            <a:r>
              <a:rPr lang="en-US" altLang="en-US" sz="2000" smtClean="0"/>
              <a:t> keyword (§11.3).</a:t>
            </a:r>
          </a:p>
          <a:p>
            <a:pPr marL="358775" lvl="2" indent="-355600"/>
            <a:r>
              <a:rPr lang="en-US" altLang="en-US" sz="2000" smtClean="0"/>
              <a:t>To override instance methods in the subclass (§11.4).</a:t>
            </a:r>
          </a:p>
          <a:p>
            <a:pPr marL="358775" lvl="2" indent="-355600"/>
            <a:r>
              <a:rPr lang="en-US" altLang="en-US" sz="2000" smtClean="0"/>
              <a:t>To distinguish differences between overriding and overloading (§11.5).</a:t>
            </a:r>
          </a:p>
          <a:p>
            <a:pPr marL="358775" lvl="2" indent="-355600"/>
            <a:r>
              <a:rPr lang="en-US" altLang="en-US" sz="2000" smtClean="0"/>
              <a:t>To explore the </a:t>
            </a:r>
            <a:r>
              <a:rPr lang="en-US" altLang="en-US" sz="2000" b="1" smtClean="0"/>
              <a:t>toString()</a:t>
            </a:r>
            <a:r>
              <a:rPr lang="en-US" altLang="en-US" sz="2000" smtClean="0"/>
              <a:t> method in the </a:t>
            </a:r>
            <a:r>
              <a:rPr lang="en-US" altLang="en-US" sz="2000" b="1" smtClean="0"/>
              <a:t>Object</a:t>
            </a:r>
            <a:r>
              <a:rPr lang="en-US" altLang="en-US" sz="2000" smtClean="0"/>
              <a:t> class (§11.6).</a:t>
            </a:r>
          </a:p>
          <a:p>
            <a:pPr marL="358775" lvl="2" indent="-355600"/>
            <a:r>
              <a:rPr lang="en-US" altLang="en-US" sz="2000" smtClean="0"/>
              <a:t>To discover polymorphism and dynamic binding (§§11.7–11.8).</a:t>
            </a:r>
          </a:p>
          <a:p>
            <a:pPr marL="358775" lvl="2" indent="-355600"/>
            <a:r>
              <a:rPr lang="en-US" altLang="en-US" sz="2000" smtClean="0"/>
              <a:t>To describe casting and explain why explicit downcasting is necessary (§11.9).</a:t>
            </a:r>
          </a:p>
          <a:p>
            <a:pPr marL="358775" lvl="2" indent="-355600"/>
            <a:r>
              <a:rPr lang="en-US" altLang="en-US" sz="2000" smtClean="0"/>
              <a:t>To explore the </a:t>
            </a:r>
            <a:r>
              <a:rPr lang="en-US" altLang="en-US" sz="2000" b="1" smtClean="0"/>
              <a:t>equals</a:t>
            </a:r>
            <a:r>
              <a:rPr lang="en-US" altLang="en-US" sz="2000" smtClean="0"/>
              <a:t> method in the </a:t>
            </a:r>
            <a:r>
              <a:rPr lang="en-US" altLang="en-US" sz="2000" b="1" smtClean="0"/>
              <a:t>Object</a:t>
            </a:r>
            <a:r>
              <a:rPr lang="en-US" altLang="en-US" sz="2000" smtClean="0"/>
              <a:t> class (§11.10).</a:t>
            </a:r>
          </a:p>
          <a:p>
            <a:pPr marL="358775" lvl="2" indent="-355600"/>
            <a:r>
              <a:rPr lang="en-US" altLang="en-US" sz="2000" smtClean="0"/>
              <a:t>To store, retrieve, and manipulate objects in an </a:t>
            </a:r>
            <a:r>
              <a:rPr lang="en-US" altLang="en-US" sz="2000" b="1" smtClean="0"/>
              <a:t>ArrayList</a:t>
            </a:r>
            <a:r>
              <a:rPr lang="en-US" altLang="en-US" sz="2000" smtClean="0"/>
              <a:t> (§11.11).</a:t>
            </a:r>
          </a:p>
          <a:p>
            <a:pPr marL="358775" lvl="2" indent="-355600"/>
            <a:r>
              <a:rPr lang="en-US" altLang="en-US" sz="2000" smtClean="0"/>
              <a:t>To implement a </a:t>
            </a:r>
            <a:r>
              <a:rPr lang="en-US" altLang="en-US" sz="2000" b="1" smtClean="0"/>
              <a:t>Stack</a:t>
            </a:r>
            <a:r>
              <a:rPr lang="en-US" altLang="en-US" sz="2000" smtClean="0"/>
              <a:t> class using </a:t>
            </a:r>
            <a:r>
              <a:rPr lang="en-US" altLang="en-US" sz="2000" b="1" smtClean="0"/>
              <a:t>ArrayList</a:t>
            </a:r>
            <a:r>
              <a:rPr lang="en-US" altLang="en-US" sz="2000" smtClean="0"/>
              <a:t> (§11.12).</a:t>
            </a:r>
          </a:p>
          <a:p>
            <a:pPr marL="358775" lvl="2" indent="-355600"/>
            <a:r>
              <a:rPr lang="en-US" altLang="en-US" sz="2000" smtClean="0"/>
              <a:t>To enable data and methods in a superclass accessible from subclasses using the </a:t>
            </a:r>
            <a:r>
              <a:rPr lang="en-US" altLang="en-US" sz="2000" b="1" smtClean="0"/>
              <a:t>protected</a:t>
            </a:r>
            <a:r>
              <a:rPr lang="en-US" altLang="en-US" sz="2000" smtClean="0"/>
              <a:t> visibility modifier (§11.13).</a:t>
            </a:r>
          </a:p>
          <a:p>
            <a:pPr marL="358775" lvl="2" indent="-355600"/>
            <a:r>
              <a:rPr lang="en-US" altLang="en-US" sz="2000" smtClean="0"/>
              <a:t>To prevent class extending and method overriding using the </a:t>
            </a:r>
            <a:r>
              <a:rPr lang="en-US" altLang="en-US" sz="2000" b="1" smtClean="0"/>
              <a:t>final</a:t>
            </a:r>
            <a:r>
              <a:rPr lang="en-US" altLang="en-US" sz="2000" smtClean="0"/>
              <a:t> modifier (§11.14).</a:t>
            </a:r>
          </a:p>
        </p:txBody>
      </p:sp>
      <p:sp>
        <p:nvSpPr>
          <p:cNvPr id="512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C5C3E030-ACA6-49E9-8FA0-79FAFC061CF0}" type="slidenum">
              <a:rPr lang="en-US" altLang="en-US" sz="1400"/>
              <a:pPr>
                <a:spcBef>
                  <a:spcPct val="0"/>
                </a:spcBef>
                <a:buClrTx/>
                <a:buSzTx/>
                <a:buFontTx/>
                <a:buNone/>
              </a:pPr>
              <a:t>3</a:t>
            </a:fld>
            <a:endParaRPr lang="en-US" altLang="en-US" sz="14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685800" y="304800"/>
            <a:ext cx="7772400" cy="457200"/>
          </a:xfrm>
          <a:noFill/>
        </p:spPr>
        <p:txBody>
          <a:bodyPr>
            <a:normAutofit fontScale="90000"/>
          </a:bodyPr>
          <a:lstStyle/>
          <a:p>
            <a:r>
              <a:rPr lang="en-US" altLang="en-US" sz="4000" smtClean="0"/>
              <a:t>Dynamic Binding</a:t>
            </a:r>
            <a:endParaRPr lang="en-US" altLang="en-US" b="1" smtClean="0">
              <a:latin typeface="Courier"/>
            </a:endParaRPr>
          </a:p>
        </p:txBody>
      </p:sp>
      <p:sp>
        <p:nvSpPr>
          <p:cNvPr id="32772" name="Rectangle 3"/>
          <p:cNvSpPr>
            <a:spLocks noGrp="1" noChangeArrowheads="1"/>
          </p:cNvSpPr>
          <p:nvPr>
            <p:ph idx="1"/>
          </p:nvPr>
        </p:nvSpPr>
        <p:spPr>
          <a:xfrm>
            <a:off x="228600" y="990600"/>
            <a:ext cx="8915400" cy="3505200"/>
          </a:xfrm>
          <a:noFill/>
        </p:spPr>
        <p:txBody>
          <a:bodyPr/>
          <a:lstStyle/>
          <a:p>
            <a:pPr marL="0" indent="0">
              <a:lnSpc>
                <a:spcPct val="90000"/>
              </a:lnSpc>
              <a:buFont typeface="Monotype Sorts" pitchFamily="2" charset="2"/>
              <a:buNone/>
            </a:pPr>
            <a:r>
              <a:rPr lang="en-US" altLang="en-US" sz="2600" smtClean="0">
                <a:cs typeface="Times New Roman" pitchFamily="18" charset="0"/>
              </a:rPr>
              <a:t>Dynamic binding works as follows: Suppose an object o is an instance of classes C</a:t>
            </a:r>
            <a:r>
              <a:rPr lang="en-US" altLang="en-US" sz="2600" baseline="-30000" smtClean="0">
                <a:cs typeface="Times New Roman" pitchFamily="18" charset="0"/>
              </a:rPr>
              <a:t>1</a:t>
            </a:r>
            <a:r>
              <a:rPr lang="en-US" altLang="en-US" sz="2600" smtClean="0">
                <a:cs typeface="Times New Roman" pitchFamily="18" charset="0"/>
              </a:rPr>
              <a:t>, C</a:t>
            </a:r>
            <a:r>
              <a:rPr lang="en-US" altLang="en-US" sz="2600" baseline="-30000" smtClean="0">
                <a:cs typeface="Times New Roman" pitchFamily="18" charset="0"/>
              </a:rPr>
              <a:t>2</a:t>
            </a:r>
            <a:r>
              <a:rPr lang="en-US" altLang="en-US" sz="2600" smtClean="0">
                <a:cs typeface="Times New Roman" pitchFamily="18" charset="0"/>
              </a:rPr>
              <a:t>, ..., C</a:t>
            </a:r>
            <a:r>
              <a:rPr lang="en-US" altLang="en-US" sz="2600" baseline="-30000" smtClean="0">
                <a:cs typeface="Times New Roman" pitchFamily="18" charset="0"/>
              </a:rPr>
              <a:t>n-1</a:t>
            </a:r>
            <a:r>
              <a:rPr lang="en-US" altLang="en-US" sz="2600" smtClean="0">
                <a:cs typeface="Times New Roman" pitchFamily="18" charset="0"/>
              </a:rPr>
              <a:t>, and C</a:t>
            </a:r>
            <a:r>
              <a:rPr lang="en-US" altLang="en-US" sz="2600" baseline="-30000" smtClean="0">
                <a:cs typeface="Times New Roman" pitchFamily="18" charset="0"/>
              </a:rPr>
              <a:t>n</a:t>
            </a:r>
            <a:r>
              <a:rPr lang="en-US" altLang="en-US" sz="2600" smtClean="0">
                <a:cs typeface="Times New Roman" pitchFamily="18" charset="0"/>
              </a:rPr>
              <a:t>, where C</a:t>
            </a:r>
            <a:r>
              <a:rPr lang="en-US" altLang="en-US" sz="2600" baseline="-30000" smtClean="0">
                <a:cs typeface="Times New Roman" pitchFamily="18" charset="0"/>
              </a:rPr>
              <a:t>1</a:t>
            </a:r>
            <a:r>
              <a:rPr lang="en-US" altLang="en-US" sz="2600" smtClean="0">
                <a:cs typeface="Times New Roman" pitchFamily="18" charset="0"/>
              </a:rPr>
              <a:t> is a subclass of C</a:t>
            </a:r>
            <a:r>
              <a:rPr lang="en-US" altLang="en-US" sz="2600" baseline="-30000" smtClean="0">
                <a:cs typeface="Times New Roman" pitchFamily="18" charset="0"/>
              </a:rPr>
              <a:t>2</a:t>
            </a:r>
            <a:r>
              <a:rPr lang="en-US" altLang="en-US" sz="2600" smtClean="0">
                <a:cs typeface="Times New Roman" pitchFamily="18" charset="0"/>
              </a:rPr>
              <a:t>, C</a:t>
            </a:r>
            <a:r>
              <a:rPr lang="en-US" altLang="en-US" sz="2600" baseline="-30000" smtClean="0">
                <a:cs typeface="Times New Roman" pitchFamily="18" charset="0"/>
              </a:rPr>
              <a:t>2</a:t>
            </a:r>
            <a:r>
              <a:rPr lang="en-US" altLang="en-US" sz="2600" smtClean="0">
                <a:cs typeface="Times New Roman" pitchFamily="18" charset="0"/>
              </a:rPr>
              <a:t> is a subclass of C</a:t>
            </a:r>
            <a:r>
              <a:rPr lang="en-US" altLang="en-US" sz="2600" baseline="-30000" smtClean="0">
                <a:cs typeface="Times New Roman" pitchFamily="18" charset="0"/>
              </a:rPr>
              <a:t>3</a:t>
            </a:r>
            <a:r>
              <a:rPr lang="en-US" altLang="en-US" sz="2600" smtClean="0">
                <a:cs typeface="Times New Roman" pitchFamily="18" charset="0"/>
              </a:rPr>
              <a:t>, ..., and C</a:t>
            </a:r>
            <a:r>
              <a:rPr lang="en-US" altLang="en-US" sz="2600" baseline="-30000" smtClean="0">
                <a:cs typeface="Times New Roman" pitchFamily="18" charset="0"/>
              </a:rPr>
              <a:t>n-1</a:t>
            </a:r>
            <a:r>
              <a:rPr lang="en-US" altLang="en-US" sz="2600" smtClean="0">
                <a:cs typeface="Times New Roman" pitchFamily="18" charset="0"/>
              </a:rPr>
              <a:t> is a subclass of C</a:t>
            </a:r>
            <a:r>
              <a:rPr lang="en-US" altLang="en-US" sz="2600" baseline="-30000" smtClean="0">
                <a:cs typeface="Times New Roman" pitchFamily="18" charset="0"/>
              </a:rPr>
              <a:t>n</a:t>
            </a:r>
            <a:r>
              <a:rPr lang="en-US" altLang="en-US" sz="2600" smtClean="0">
                <a:cs typeface="Times New Roman" pitchFamily="18" charset="0"/>
              </a:rPr>
              <a:t>. </a:t>
            </a:r>
            <a:r>
              <a:rPr lang="en-US" altLang="en-US" sz="2600" smtClean="0">
                <a:cs typeface="Courier New" pitchFamily="49" charset="0"/>
              </a:rPr>
              <a:t>That is, </a:t>
            </a:r>
            <a:r>
              <a:rPr lang="en-US" altLang="en-US" sz="2600" smtClean="0">
                <a:cs typeface="Times New Roman" pitchFamily="18" charset="0"/>
              </a:rPr>
              <a:t>C</a:t>
            </a:r>
            <a:r>
              <a:rPr lang="en-US" altLang="en-US" sz="2600" baseline="-30000" smtClean="0">
                <a:cs typeface="Times New Roman" pitchFamily="18" charset="0"/>
              </a:rPr>
              <a:t>n</a:t>
            </a:r>
            <a:r>
              <a:rPr lang="en-US" altLang="en-US" sz="2600" smtClean="0">
                <a:cs typeface="Courier New" pitchFamily="49" charset="0"/>
              </a:rPr>
              <a:t> is the most general class, and </a:t>
            </a:r>
            <a:r>
              <a:rPr lang="en-US" altLang="en-US" sz="2600" smtClean="0">
                <a:cs typeface="Times New Roman" pitchFamily="18" charset="0"/>
              </a:rPr>
              <a:t>C</a:t>
            </a:r>
            <a:r>
              <a:rPr lang="en-US" altLang="en-US" sz="2600" baseline="-30000" smtClean="0">
                <a:cs typeface="Times New Roman" pitchFamily="18" charset="0"/>
              </a:rPr>
              <a:t>1</a:t>
            </a:r>
            <a:r>
              <a:rPr lang="en-US" altLang="en-US" sz="2600" smtClean="0">
                <a:cs typeface="Courier New" pitchFamily="49" charset="0"/>
              </a:rPr>
              <a:t> is the most specific class. In Java, </a:t>
            </a:r>
            <a:r>
              <a:rPr lang="en-US" altLang="en-US" sz="2600" smtClean="0">
                <a:cs typeface="Times New Roman" pitchFamily="18" charset="0"/>
              </a:rPr>
              <a:t>C</a:t>
            </a:r>
            <a:r>
              <a:rPr lang="en-US" altLang="en-US" sz="2600" baseline="-30000" smtClean="0">
                <a:cs typeface="Times New Roman" pitchFamily="18" charset="0"/>
              </a:rPr>
              <a:t>n</a:t>
            </a:r>
            <a:r>
              <a:rPr lang="en-US" altLang="en-US" sz="2600" smtClean="0">
                <a:cs typeface="Courier New" pitchFamily="49" charset="0"/>
              </a:rPr>
              <a:t> is the Object class. </a:t>
            </a:r>
            <a:r>
              <a:rPr lang="en-US" altLang="en-US" sz="2600" smtClean="0">
                <a:cs typeface="Times New Roman" pitchFamily="18" charset="0"/>
              </a:rPr>
              <a:t>If o invokes a method p, the JVM searches the implementation for the method p in C</a:t>
            </a:r>
            <a:r>
              <a:rPr lang="en-US" altLang="en-US" sz="2600" baseline="-30000" smtClean="0">
                <a:cs typeface="Times New Roman" pitchFamily="18" charset="0"/>
              </a:rPr>
              <a:t>1</a:t>
            </a:r>
            <a:r>
              <a:rPr lang="en-US" altLang="en-US" sz="2600" smtClean="0">
                <a:cs typeface="Times New Roman" pitchFamily="18" charset="0"/>
              </a:rPr>
              <a:t>, C</a:t>
            </a:r>
            <a:r>
              <a:rPr lang="en-US" altLang="en-US" sz="2600" baseline="-30000" smtClean="0">
                <a:cs typeface="Times New Roman" pitchFamily="18" charset="0"/>
              </a:rPr>
              <a:t>2</a:t>
            </a:r>
            <a:r>
              <a:rPr lang="en-US" altLang="en-US" sz="2600" smtClean="0">
                <a:cs typeface="Times New Roman" pitchFamily="18" charset="0"/>
              </a:rPr>
              <a:t>, ..., C</a:t>
            </a:r>
            <a:r>
              <a:rPr lang="en-US" altLang="en-US" sz="2600" baseline="-30000" smtClean="0">
                <a:cs typeface="Times New Roman" pitchFamily="18" charset="0"/>
              </a:rPr>
              <a:t>n-1 </a:t>
            </a:r>
            <a:r>
              <a:rPr lang="en-US" altLang="en-US" sz="2600" smtClean="0">
                <a:cs typeface="Times New Roman" pitchFamily="18" charset="0"/>
              </a:rPr>
              <a:t>and C</a:t>
            </a:r>
            <a:r>
              <a:rPr lang="en-US" altLang="en-US" sz="2600" baseline="-30000" smtClean="0">
                <a:cs typeface="Times New Roman" pitchFamily="18" charset="0"/>
              </a:rPr>
              <a:t>n</a:t>
            </a:r>
            <a:r>
              <a:rPr lang="en-US" altLang="en-US" sz="2600" smtClean="0">
                <a:cs typeface="Times New Roman" pitchFamily="18" charset="0"/>
              </a:rPr>
              <a:t>, in this order, until it is found. </a:t>
            </a:r>
            <a:r>
              <a:rPr lang="en-US" altLang="en-US" sz="2600" smtClean="0">
                <a:cs typeface="Courier New" pitchFamily="49" charset="0"/>
              </a:rPr>
              <a:t>Once an implementation is found, the search stops and the first-found implementation is invoked.</a:t>
            </a:r>
          </a:p>
        </p:txBody>
      </p:sp>
      <p:sp>
        <p:nvSpPr>
          <p:cNvPr id="3277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A64FD5CC-7793-404F-A33C-12AA49221648}" type="slidenum">
              <a:rPr lang="en-US" altLang="en-US" sz="1400"/>
              <a:pPr>
                <a:spcBef>
                  <a:spcPct val="0"/>
                </a:spcBef>
                <a:buClrTx/>
                <a:buSzTx/>
                <a:buFontTx/>
                <a:buNone/>
              </a:pPr>
              <a:t>30</a:t>
            </a:fld>
            <a:endParaRPr lang="en-US" altLang="en-US" sz="1400"/>
          </a:p>
        </p:txBody>
      </p:sp>
      <p:graphicFrame>
        <p:nvGraphicFramePr>
          <p:cNvPr id="32773" name="Object 4"/>
          <p:cNvGraphicFramePr>
            <a:graphicFrameLocks noChangeAspect="1"/>
          </p:cNvGraphicFramePr>
          <p:nvPr/>
        </p:nvGraphicFramePr>
        <p:xfrm>
          <a:off x="0" y="4343400"/>
          <a:ext cx="9144000" cy="2063750"/>
        </p:xfrm>
        <a:graphic>
          <a:graphicData uri="http://schemas.openxmlformats.org/presentationml/2006/ole">
            <p:oleObj spid="_x0000_s32774" name="Picture" r:id="rId3" imgW="3715512" imgH="858012" progId="Word.Picture.8">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685800" y="304800"/>
            <a:ext cx="7772400" cy="457200"/>
          </a:xfrm>
          <a:noFill/>
        </p:spPr>
        <p:txBody>
          <a:bodyPr>
            <a:normAutofit fontScale="90000"/>
          </a:bodyPr>
          <a:lstStyle/>
          <a:p>
            <a:r>
              <a:rPr lang="en-US" altLang="en-US" sz="4000" smtClean="0"/>
              <a:t>Method Matching vs. Binding</a:t>
            </a:r>
            <a:endParaRPr lang="en-US" altLang="en-US" b="1" smtClean="0">
              <a:latin typeface="Courier"/>
            </a:endParaRPr>
          </a:p>
        </p:txBody>
      </p:sp>
      <p:sp>
        <p:nvSpPr>
          <p:cNvPr id="33796" name="Rectangle 3"/>
          <p:cNvSpPr>
            <a:spLocks noGrp="1" noChangeArrowheads="1"/>
          </p:cNvSpPr>
          <p:nvPr>
            <p:ph idx="1"/>
          </p:nvPr>
        </p:nvSpPr>
        <p:spPr>
          <a:xfrm>
            <a:off x="228600" y="990600"/>
            <a:ext cx="8763000" cy="3733800"/>
          </a:xfrm>
          <a:noFill/>
        </p:spPr>
        <p:txBody>
          <a:bodyPr>
            <a:normAutofit lnSpcReduction="10000"/>
          </a:bodyPr>
          <a:lstStyle/>
          <a:p>
            <a:pPr marL="0" indent="0">
              <a:buFont typeface="Monotype Sorts" pitchFamily="2" charset="2"/>
              <a:buNone/>
            </a:pPr>
            <a:r>
              <a:rPr lang="en-US" altLang="en-US" sz="3000" dirty="0" smtClean="0">
                <a:cs typeface="Times New Roman" pitchFamily="18" charset="0"/>
              </a:rPr>
              <a:t>Matching a method signature and binding a method implementation are two issues. The compiler finds a matching method according to parameter type, number of parameters, and order of the parameters at </a:t>
            </a:r>
            <a:r>
              <a:rPr lang="en-US" altLang="en-US" sz="3000" u="sng" dirty="0" smtClean="0">
                <a:cs typeface="Times New Roman" pitchFamily="18" charset="0"/>
              </a:rPr>
              <a:t>compilation time</a:t>
            </a:r>
            <a:r>
              <a:rPr lang="en-US" altLang="en-US" sz="3000" dirty="0" smtClean="0">
                <a:cs typeface="Times New Roman" pitchFamily="18" charset="0"/>
              </a:rPr>
              <a:t>. A method may be implemented in several subclasses. The Java Virtual Machine dynamically binds the implementation of the method at </a:t>
            </a:r>
            <a:r>
              <a:rPr lang="en-US" altLang="en-US" sz="3000" u="sng" dirty="0" smtClean="0">
                <a:cs typeface="Times New Roman" pitchFamily="18" charset="0"/>
              </a:rPr>
              <a:t>runtime</a:t>
            </a:r>
            <a:r>
              <a:rPr lang="en-US" altLang="en-US" sz="3000" dirty="0" smtClean="0">
                <a:cs typeface="Times New Roman" pitchFamily="18" charset="0"/>
              </a:rPr>
              <a:t>. </a:t>
            </a:r>
            <a:endParaRPr lang="en-US" altLang="en-US" sz="3000" dirty="0" smtClean="0">
              <a:cs typeface="Courier New" pitchFamily="49" charset="0"/>
            </a:endParaRPr>
          </a:p>
        </p:txBody>
      </p:sp>
      <p:sp>
        <p:nvSpPr>
          <p:cNvPr id="3379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1AE34F71-D998-4BF5-A48D-89A3BF89C5AA}" type="slidenum">
              <a:rPr lang="en-US" altLang="en-US" sz="1400"/>
              <a:pPr>
                <a:spcBef>
                  <a:spcPct val="0"/>
                </a:spcBef>
                <a:buClrTx/>
                <a:buSzTx/>
                <a:buFontTx/>
                <a:buNone/>
              </a:pPr>
              <a:t>31</a:t>
            </a:fld>
            <a:endParaRPr lang="en-US" altLang="en-US" sz="1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228600" y="152400"/>
            <a:ext cx="8763000" cy="685800"/>
          </a:xfrm>
          <a:noFill/>
        </p:spPr>
        <p:txBody>
          <a:bodyPr/>
          <a:lstStyle/>
          <a:p>
            <a:r>
              <a:rPr lang="en-US" altLang="en-US" sz="2400" smtClean="0"/>
              <a:t>Generic Programming</a:t>
            </a:r>
            <a:endParaRPr lang="en-US" altLang="en-US" sz="2800" b="1" smtClean="0">
              <a:latin typeface="Courier"/>
            </a:endParaRPr>
          </a:p>
        </p:txBody>
      </p:sp>
      <p:sp>
        <p:nvSpPr>
          <p:cNvPr id="34821" name="Rectangle 7"/>
          <p:cNvSpPr>
            <a:spLocks noGrp="1" noChangeArrowheads="1"/>
          </p:cNvSpPr>
          <p:nvPr>
            <p:ph idx="1"/>
          </p:nvPr>
        </p:nvSpPr>
        <p:spPr>
          <a:xfrm>
            <a:off x="4419600" y="838200"/>
            <a:ext cx="4572000" cy="4191000"/>
          </a:xfrm>
          <a:noFill/>
        </p:spPr>
        <p:txBody>
          <a:bodyPr/>
          <a:lstStyle/>
          <a:p>
            <a:pPr marL="0" indent="0">
              <a:buFont typeface="Monotype Sorts" pitchFamily="2" charset="2"/>
              <a:buNone/>
            </a:pPr>
            <a:r>
              <a:rPr lang="en-US" altLang="en-US" sz="2000" dirty="0" smtClean="0">
                <a:cs typeface="Times New Roman" pitchFamily="18" charset="0"/>
              </a:rPr>
              <a:t>Polymorphism allows methods to be used generically for a wide range of object arguments. This is known as generic programming. If a method’s parameter type is a </a:t>
            </a:r>
            <a:r>
              <a:rPr lang="en-US" altLang="en-US" sz="2000" dirty="0" err="1" smtClean="0">
                <a:cs typeface="Times New Roman" pitchFamily="18" charset="0"/>
              </a:rPr>
              <a:t>superclass</a:t>
            </a:r>
            <a:r>
              <a:rPr lang="en-US" altLang="en-US" sz="2000" dirty="0" smtClean="0">
                <a:cs typeface="Times New Roman" pitchFamily="18" charset="0"/>
              </a:rPr>
              <a:t> (e.g., Object), you may pass an object to this method of any of the parameter’s subclasses (e.g., Student or String). When an object (e.g., a Student object or a String object) is used in the method, the particular implementation of the method of the object that is invoked (e.g., </a:t>
            </a:r>
            <a:r>
              <a:rPr lang="en-US" altLang="en-US" sz="2000" dirty="0" err="1" smtClean="0">
                <a:cs typeface="Times New Roman" pitchFamily="18" charset="0"/>
              </a:rPr>
              <a:t>toString</a:t>
            </a:r>
            <a:r>
              <a:rPr lang="en-US" altLang="en-US" sz="2000" dirty="0" smtClean="0">
                <a:cs typeface="Times New Roman" pitchFamily="18" charset="0"/>
              </a:rPr>
              <a:t>) is determined dynamically.</a:t>
            </a:r>
          </a:p>
        </p:txBody>
      </p:sp>
      <p:sp>
        <p:nvSpPr>
          <p:cNvPr id="3481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8B4BB5AA-832A-4237-8EF8-F702B9B30A0E}" type="slidenum">
              <a:rPr lang="en-US" altLang="en-US" sz="1400"/>
              <a:pPr>
                <a:spcBef>
                  <a:spcPct val="0"/>
                </a:spcBef>
                <a:buClrTx/>
                <a:buSzTx/>
                <a:buFontTx/>
                <a:buNone/>
              </a:pPr>
              <a:t>32</a:t>
            </a:fld>
            <a:endParaRPr lang="en-US" altLang="en-US" sz="1400"/>
          </a:p>
        </p:txBody>
      </p:sp>
      <p:sp>
        <p:nvSpPr>
          <p:cNvPr id="34820" name="Text Box 3"/>
          <p:cNvSpPr txBox="1">
            <a:spLocks noChangeArrowheads="1"/>
          </p:cNvSpPr>
          <p:nvPr/>
        </p:nvSpPr>
        <p:spPr bwMode="auto">
          <a:xfrm>
            <a:off x="152400" y="838200"/>
            <a:ext cx="4114800" cy="5062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tIns="137160">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public class PolymorphismDemo {</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  public static void main(String[] args) {</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    m(new GraduateStudent());</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    m(new Student());</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    m(new Person());</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    m(new Object());</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  public static void m(Object x) {</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    System.out.println(x.toString());</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class GraduateStudent extends Student {</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class Student extends Person {</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  public String toString() {</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    return "Student";</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class Person extends Object {</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  public String toString() {</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    return "Person";</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200" b="1">
                <a:solidFill>
                  <a:schemeClr val="tx2"/>
                </a:solidFill>
                <a:latin typeface="Courier New" pitchFamily="49" charset="0"/>
                <a:cs typeface="Times New Roman" pitchFamily="18"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685800" y="228600"/>
            <a:ext cx="7772400" cy="609600"/>
          </a:xfrm>
          <a:noFill/>
        </p:spPr>
        <p:txBody>
          <a:bodyPr>
            <a:normAutofit fontScale="90000"/>
          </a:bodyPr>
          <a:lstStyle/>
          <a:p>
            <a:r>
              <a:rPr lang="en-US" altLang="en-US" smtClean="0"/>
              <a:t>Casting Objects</a:t>
            </a:r>
          </a:p>
        </p:txBody>
      </p:sp>
      <p:sp>
        <p:nvSpPr>
          <p:cNvPr id="35844" name="Rectangle 3"/>
          <p:cNvSpPr>
            <a:spLocks noGrp="1" noChangeArrowheads="1"/>
          </p:cNvSpPr>
          <p:nvPr>
            <p:ph idx="1"/>
          </p:nvPr>
        </p:nvSpPr>
        <p:spPr>
          <a:xfrm>
            <a:off x="228600" y="990600"/>
            <a:ext cx="8686800" cy="4114800"/>
          </a:xfrm>
          <a:noFill/>
        </p:spPr>
        <p:txBody>
          <a:bodyPr/>
          <a:lstStyle/>
          <a:p>
            <a:pPr marL="0" indent="0">
              <a:buFont typeface="Monotype Sorts" pitchFamily="2" charset="2"/>
              <a:buNone/>
              <a:tabLst>
                <a:tab pos="57150" algn="l"/>
                <a:tab pos="285750" algn="l"/>
              </a:tabLst>
            </a:pPr>
            <a:r>
              <a:rPr lang="en-US" altLang="en-US" sz="2400" smtClean="0">
                <a:cs typeface="Courier New" pitchFamily="49" charset="0"/>
              </a:rPr>
              <a:t>You have already used the casting operator to convert variables of one primitive type to another. </a:t>
            </a:r>
            <a:r>
              <a:rPr lang="en-US" altLang="en-US" sz="2400" i="1" smtClean="0">
                <a:cs typeface="Courier New" pitchFamily="49" charset="0"/>
              </a:rPr>
              <a:t>Casting</a:t>
            </a:r>
            <a:r>
              <a:rPr lang="en-US" altLang="en-US" sz="2400" smtClean="0">
                <a:cs typeface="Courier New" pitchFamily="49" charset="0"/>
              </a:rPr>
              <a:t> can also be used to convert an object of one class type to another within an inheritance hierarchy. In the preceding section, the statement </a:t>
            </a:r>
          </a:p>
          <a:p>
            <a:pPr marL="628650" lvl="1" indent="-171450">
              <a:buFontTx/>
              <a:buNone/>
              <a:tabLst>
                <a:tab pos="57150" algn="l"/>
                <a:tab pos="285750" algn="l"/>
              </a:tabLst>
            </a:pPr>
            <a:r>
              <a:rPr lang="en-US" altLang="en-US" sz="2000" smtClean="0">
                <a:cs typeface="Times New Roman" pitchFamily="18" charset="0"/>
              </a:rPr>
              <a:t>m(new Student());</a:t>
            </a:r>
          </a:p>
          <a:p>
            <a:pPr marL="0" indent="0" algn="ctr">
              <a:spcBef>
                <a:spcPct val="0"/>
              </a:spcBef>
              <a:buClrTx/>
              <a:buSzTx/>
              <a:buFontTx/>
              <a:buNone/>
              <a:tabLst>
                <a:tab pos="57150" algn="l"/>
                <a:tab pos="285750" algn="l"/>
              </a:tabLst>
            </a:pPr>
            <a:endParaRPr lang="en-US" altLang="en-US" sz="2400" smtClean="0">
              <a:cs typeface="Courier New" pitchFamily="49" charset="0"/>
            </a:endParaRPr>
          </a:p>
          <a:p>
            <a:pPr marL="0" indent="0">
              <a:spcBef>
                <a:spcPct val="0"/>
              </a:spcBef>
              <a:buClrTx/>
              <a:buSzTx/>
              <a:buFontTx/>
              <a:buNone/>
              <a:tabLst>
                <a:tab pos="57150" algn="l"/>
                <a:tab pos="285750" algn="l"/>
              </a:tabLst>
            </a:pPr>
            <a:r>
              <a:rPr lang="en-US" altLang="en-US" sz="2400" smtClean="0">
                <a:cs typeface="Courier New" pitchFamily="49" charset="0"/>
              </a:rPr>
              <a:t>assigns the object new Student() to a parameter of the Object type. This statement is equivalent to:</a:t>
            </a:r>
          </a:p>
          <a:p>
            <a:pPr marL="0" indent="0" algn="ctr">
              <a:spcBef>
                <a:spcPct val="0"/>
              </a:spcBef>
              <a:buClrTx/>
              <a:buSzTx/>
              <a:buFontTx/>
              <a:buNone/>
              <a:tabLst>
                <a:tab pos="57150" algn="l"/>
                <a:tab pos="285750" algn="l"/>
              </a:tabLst>
            </a:pPr>
            <a:endParaRPr lang="en-US" altLang="en-US" sz="2400" smtClean="0">
              <a:cs typeface="Courier New" pitchFamily="49" charset="0"/>
            </a:endParaRPr>
          </a:p>
          <a:p>
            <a:pPr marL="628650" lvl="1" indent="-171450">
              <a:buFontTx/>
              <a:buNone/>
              <a:tabLst>
                <a:tab pos="57150" algn="l"/>
                <a:tab pos="285750" algn="l"/>
              </a:tabLst>
            </a:pPr>
            <a:r>
              <a:rPr lang="en-US" altLang="en-US" sz="2000" smtClean="0">
                <a:cs typeface="Times New Roman" pitchFamily="18" charset="0"/>
              </a:rPr>
              <a:t>Object o = new Student(); </a:t>
            </a:r>
            <a:r>
              <a:rPr lang="en-US" altLang="en-US" sz="2000" smtClean="0">
                <a:solidFill>
                  <a:srgbClr val="99CC00"/>
                </a:solidFill>
                <a:cs typeface="Times New Roman" pitchFamily="18" charset="0"/>
              </a:rPr>
              <a:t>// Implicit casting</a:t>
            </a:r>
            <a:endParaRPr lang="en-US" altLang="en-US" sz="2000" smtClean="0">
              <a:cs typeface="Times New Roman" pitchFamily="18" charset="0"/>
            </a:endParaRPr>
          </a:p>
          <a:p>
            <a:pPr marL="628650" lvl="1" indent="-171450">
              <a:buFontTx/>
              <a:buNone/>
              <a:tabLst>
                <a:tab pos="57150" algn="l"/>
                <a:tab pos="285750" algn="l"/>
              </a:tabLst>
            </a:pPr>
            <a:r>
              <a:rPr lang="en-US" altLang="en-US" sz="2000" smtClean="0">
                <a:cs typeface="Times New Roman" pitchFamily="18" charset="0"/>
              </a:rPr>
              <a:t>m(o);</a:t>
            </a:r>
          </a:p>
        </p:txBody>
      </p:sp>
      <p:sp>
        <p:nvSpPr>
          <p:cNvPr id="3584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39BB183D-B333-4E21-9F45-909C5EE5410B}" type="slidenum">
              <a:rPr lang="en-US" altLang="en-US" sz="1400"/>
              <a:pPr>
                <a:spcBef>
                  <a:spcPct val="0"/>
                </a:spcBef>
                <a:buClrTx/>
                <a:buSzTx/>
                <a:buFontTx/>
                <a:buNone/>
              </a:pPr>
              <a:t>33</a:t>
            </a:fld>
            <a:endParaRPr lang="en-US" altLang="en-US" sz="1400"/>
          </a:p>
        </p:txBody>
      </p:sp>
      <p:sp>
        <p:nvSpPr>
          <p:cNvPr id="330756" name="Text Box 4"/>
          <p:cNvSpPr txBox="1">
            <a:spLocks noChangeArrowheads="1"/>
          </p:cNvSpPr>
          <p:nvPr/>
        </p:nvSpPr>
        <p:spPr bwMode="auto">
          <a:xfrm>
            <a:off x="3581400" y="5486400"/>
            <a:ext cx="510540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1800">
                <a:cs typeface="Courier New" pitchFamily="49" charset="0"/>
              </a:rPr>
              <a:t>The statement Object o = new Student(), known as implicit casting, is legal because an instance of Student is automatically an instance of Object.</a:t>
            </a:r>
          </a:p>
        </p:txBody>
      </p:sp>
      <p:sp>
        <p:nvSpPr>
          <p:cNvPr id="330757" name="Line 5"/>
          <p:cNvSpPr>
            <a:spLocks noChangeShapeType="1"/>
          </p:cNvSpPr>
          <p:nvPr/>
        </p:nvSpPr>
        <p:spPr bwMode="auto">
          <a:xfrm flipH="1" flipV="1">
            <a:off x="2133600" y="4724400"/>
            <a:ext cx="17526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0756"/>
                                        </p:tgtEl>
                                        <p:attrNameLst>
                                          <p:attrName>style.visibility</p:attrName>
                                        </p:attrNameLst>
                                      </p:cBhvr>
                                      <p:to>
                                        <p:strVal val="visible"/>
                                      </p:to>
                                    </p:set>
                                    <p:anim calcmode="lin" valueType="num">
                                      <p:cBhvr additive="base">
                                        <p:cTn id="7" dur="500" fill="hold"/>
                                        <p:tgtEl>
                                          <p:spTgt spid="330756"/>
                                        </p:tgtEl>
                                        <p:attrNameLst>
                                          <p:attrName>ppt_x</p:attrName>
                                        </p:attrNameLst>
                                      </p:cBhvr>
                                      <p:tavLst>
                                        <p:tav tm="0">
                                          <p:val>
                                            <p:strVal val="0-#ppt_w/2"/>
                                          </p:val>
                                        </p:tav>
                                        <p:tav tm="100000">
                                          <p:val>
                                            <p:strVal val="#ppt_x"/>
                                          </p:val>
                                        </p:tav>
                                      </p:tavLst>
                                    </p:anim>
                                    <p:anim calcmode="lin" valueType="num">
                                      <p:cBhvr additive="base">
                                        <p:cTn id="8" dur="500" fill="hold"/>
                                        <p:tgtEl>
                                          <p:spTgt spid="3307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0757"/>
                                        </p:tgtEl>
                                        <p:attrNameLst>
                                          <p:attrName>style.visibility</p:attrName>
                                        </p:attrNameLst>
                                      </p:cBhvr>
                                      <p:to>
                                        <p:strVal val="visible"/>
                                      </p:to>
                                    </p:set>
                                    <p:anim calcmode="lin" valueType="num">
                                      <p:cBhvr additive="base">
                                        <p:cTn id="13" dur="500" fill="hold"/>
                                        <p:tgtEl>
                                          <p:spTgt spid="330757"/>
                                        </p:tgtEl>
                                        <p:attrNameLst>
                                          <p:attrName>ppt_x</p:attrName>
                                        </p:attrNameLst>
                                      </p:cBhvr>
                                      <p:tavLst>
                                        <p:tav tm="0">
                                          <p:val>
                                            <p:strVal val="0-#ppt_w/2"/>
                                          </p:val>
                                        </p:tav>
                                        <p:tav tm="100000">
                                          <p:val>
                                            <p:strVal val="#ppt_x"/>
                                          </p:val>
                                        </p:tav>
                                      </p:tavLst>
                                    </p:anim>
                                    <p:anim calcmode="lin" valueType="num">
                                      <p:cBhvr additive="base">
                                        <p:cTn id="14" dur="500" fill="hold"/>
                                        <p:tgtEl>
                                          <p:spTgt spid="3307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autoUpdateAnimBg="0"/>
      <p:bldP spid="33075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685800" y="228600"/>
            <a:ext cx="7772400" cy="609600"/>
          </a:xfrm>
          <a:noFill/>
        </p:spPr>
        <p:txBody>
          <a:bodyPr>
            <a:normAutofit fontScale="90000"/>
          </a:bodyPr>
          <a:lstStyle/>
          <a:p>
            <a:r>
              <a:rPr lang="en-US" altLang="en-US" smtClean="0"/>
              <a:t>Why Casting Is Necessary?</a:t>
            </a:r>
          </a:p>
        </p:txBody>
      </p:sp>
      <p:sp>
        <p:nvSpPr>
          <p:cNvPr id="36868" name="Rectangle 3"/>
          <p:cNvSpPr>
            <a:spLocks noGrp="1" noChangeArrowheads="1"/>
          </p:cNvSpPr>
          <p:nvPr>
            <p:ph idx="1"/>
          </p:nvPr>
        </p:nvSpPr>
        <p:spPr>
          <a:xfrm>
            <a:off x="228600" y="990600"/>
            <a:ext cx="8763000" cy="5410200"/>
          </a:xfrm>
          <a:noFill/>
        </p:spPr>
        <p:txBody>
          <a:bodyPr/>
          <a:lstStyle/>
          <a:p>
            <a:pPr marL="0" indent="0">
              <a:lnSpc>
                <a:spcPct val="90000"/>
              </a:lnSpc>
              <a:spcBef>
                <a:spcPct val="0"/>
              </a:spcBef>
              <a:buFont typeface="Monotype Sorts" pitchFamily="2" charset="2"/>
              <a:buNone/>
              <a:tabLst>
                <a:tab pos="57150" algn="l"/>
                <a:tab pos="285750" algn="l"/>
              </a:tabLst>
            </a:pPr>
            <a:r>
              <a:rPr lang="en-US" altLang="en-US" sz="2400" smtClean="0">
                <a:cs typeface="Courier New" pitchFamily="49" charset="0"/>
              </a:rPr>
              <a:t>Suppose you want to assign the object reference o to a variable of the Student type using the following statement:</a:t>
            </a:r>
          </a:p>
          <a:p>
            <a:pPr marL="0" indent="0">
              <a:lnSpc>
                <a:spcPct val="90000"/>
              </a:lnSpc>
              <a:spcBef>
                <a:spcPct val="0"/>
              </a:spcBef>
              <a:buFont typeface="Monotype Sorts" pitchFamily="2" charset="2"/>
              <a:buNone/>
              <a:tabLst>
                <a:tab pos="57150" algn="l"/>
                <a:tab pos="285750" algn="l"/>
              </a:tabLst>
            </a:pPr>
            <a:endParaRPr lang="en-US" altLang="en-US" sz="2400" smtClean="0">
              <a:cs typeface="Courier New" pitchFamily="49" charset="0"/>
            </a:endParaRPr>
          </a:p>
          <a:p>
            <a:pPr marL="628650" lvl="1" indent="-171450">
              <a:lnSpc>
                <a:spcPct val="90000"/>
              </a:lnSpc>
              <a:buFontTx/>
              <a:buNone/>
              <a:tabLst>
                <a:tab pos="57150" algn="l"/>
                <a:tab pos="285750" algn="l"/>
              </a:tabLst>
            </a:pPr>
            <a:r>
              <a:rPr lang="en-US" altLang="en-US" sz="2000" smtClean="0">
                <a:cs typeface="Courier New" pitchFamily="49" charset="0"/>
              </a:rPr>
              <a:t>Student b = o;</a:t>
            </a:r>
          </a:p>
          <a:p>
            <a:pPr marL="0" indent="0">
              <a:lnSpc>
                <a:spcPct val="90000"/>
              </a:lnSpc>
              <a:spcBef>
                <a:spcPct val="0"/>
              </a:spcBef>
              <a:buClrTx/>
              <a:buSzTx/>
              <a:buFontTx/>
              <a:buNone/>
              <a:tabLst>
                <a:tab pos="57150" algn="l"/>
                <a:tab pos="285750" algn="l"/>
              </a:tabLst>
            </a:pPr>
            <a:r>
              <a:rPr lang="en-US" altLang="en-US" sz="2400" smtClean="0">
                <a:cs typeface="Courier New" pitchFamily="49" charset="0"/>
              </a:rPr>
              <a:t> </a:t>
            </a:r>
          </a:p>
          <a:p>
            <a:pPr marL="0" indent="0">
              <a:lnSpc>
                <a:spcPct val="90000"/>
              </a:lnSpc>
              <a:spcBef>
                <a:spcPct val="0"/>
              </a:spcBef>
              <a:buClrTx/>
              <a:buSzTx/>
              <a:buFontTx/>
              <a:buNone/>
              <a:tabLst>
                <a:tab pos="57150" algn="l"/>
                <a:tab pos="285750" algn="l"/>
              </a:tabLst>
            </a:pPr>
            <a:r>
              <a:rPr lang="en-US" altLang="en-US" sz="2400" smtClean="0">
                <a:cs typeface="Courier New" pitchFamily="49" charset="0"/>
              </a:rPr>
              <a:t>A compile error would occur. Why does the statement </a:t>
            </a:r>
            <a:r>
              <a:rPr lang="en-US" altLang="en-US" sz="2400" b="1" smtClean="0">
                <a:cs typeface="Courier New" pitchFamily="49" charset="0"/>
              </a:rPr>
              <a:t>Object o = new Student()</a:t>
            </a:r>
            <a:r>
              <a:rPr lang="en-US" altLang="en-US" sz="2400" smtClean="0">
                <a:cs typeface="Courier New" pitchFamily="49" charset="0"/>
              </a:rPr>
              <a:t> work and the statement </a:t>
            </a:r>
            <a:r>
              <a:rPr lang="en-US" altLang="en-US" sz="2400" b="1" smtClean="0">
                <a:cs typeface="Courier New" pitchFamily="49" charset="0"/>
              </a:rPr>
              <a:t>Student b = o</a:t>
            </a:r>
            <a:r>
              <a:rPr lang="en-US" altLang="en-US" sz="2400" smtClean="0">
                <a:cs typeface="Courier New" pitchFamily="49" charset="0"/>
              </a:rPr>
              <a:t> doesn’t? This is because a Student object is always an instance of Object, but an Object is not necessarily an instance of Student. Even though you can see that o is really a Student object, the compiler is not so clever to know it. To tell the compiler that o is a Student object, use an explicit casting. The syntax is similar to the one used for casting among primitive data types. Enclose the target object type in parentheses and place it before the object to be cast, as follows:</a:t>
            </a:r>
          </a:p>
          <a:p>
            <a:pPr marL="0" indent="0">
              <a:lnSpc>
                <a:spcPct val="90000"/>
              </a:lnSpc>
              <a:spcBef>
                <a:spcPct val="0"/>
              </a:spcBef>
              <a:buClrTx/>
              <a:buSzTx/>
              <a:buFontTx/>
              <a:buNone/>
              <a:tabLst>
                <a:tab pos="57150" algn="l"/>
                <a:tab pos="285750" algn="l"/>
              </a:tabLst>
            </a:pPr>
            <a:endParaRPr lang="en-US" altLang="en-US" sz="2400" smtClean="0">
              <a:cs typeface="Courier New" pitchFamily="49" charset="0"/>
            </a:endParaRPr>
          </a:p>
          <a:p>
            <a:pPr marL="628650" lvl="1" indent="-171450">
              <a:lnSpc>
                <a:spcPct val="90000"/>
              </a:lnSpc>
              <a:buFontTx/>
              <a:buNone/>
              <a:tabLst>
                <a:tab pos="57150" algn="l"/>
                <a:tab pos="285750" algn="l"/>
              </a:tabLst>
            </a:pPr>
            <a:r>
              <a:rPr lang="en-US" altLang="en-US" sz="2000" smtClean="0">
                <a:cs typeface="Courier New" pitchFamily="49" charset="0"/>
              </a:rPr>
              <a:t>Student b = (Student)o; // Explicit casting</a:t>
            </a:r>
          </a:p>
        </p:txBody>
      </p:sp>
      <p:sp>
        <p:nvSpPr>
          <p:cNvPr id="3686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B470D570-68FA-41B8-B0C5-3F69C2FCCDCC}" type="slidenum">
              <a:rPr lang="en-US" altLang="en-US" sz="1400"/>
              <a:pPr>
                <a:spcBef>
                  <a:spcPct val="0"/>
                </a:spcBef>
                <a:buClrTx/>
                <a:buSzTx/>
                <a:buFontTx/>
                <a:buNone/>
              </a:pPr>
              <a:t>34</a:t>
            </a:fld>
            <a:endParaRPr lang="en-US" altLang="en-US" sz="14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685800" y="304800"/>
            <a:ext cx="7772400" cy="1428750"/>
          </a:xfrm>
          <a:noFill/>
        </p:spPr>
        <p:txBody>
          <a:bodyPr>
            <a:normAutofit fontScale="90000"/>
          </a:bodyPr>
          <a:lstStyle/>
          <a:p>
            <a:r>
              <a:rPr lang="en-US" altLang="en-US" smtClean="0"/>
              <a:t>Casting from</a:t>
            </a:r>
            <a:br>
              <a:rPr lang="en-US" altLang="en-US" smtClean="0"/>
            </a:br>
            <a:r>
              <a:rPr lang="en-US" altLang="en-US" smtClean="0"/>
              <a:t>Superclass to Subclass</a:t>
            </a:r>
          </a:p>
        </p:txBody>
      </p:sp>
      <p:sp>
        <p:nvSpPr>
          <p:cNvPr id="37892" name="Rectangle 3"/>
          <p:cNvSpPr>
            <a:spLocks noGrp="1" noChangeArrowheads="1"/>
          </p:cNvSpPr>
          <p:nvPr>
            <p:ph idx="1"/>
          </p:nvPr>
        </p:nvSpPr>
        <p:spPr>
          <a:xfrm>
            <a:off x="381000" y="2057400"/>
            <a:ext cx="8458200" cy="3962400"/>
          </a:xfrm>
          <a:noFill/>
        </p:spPr>
        <p:txBody>
          <a:bodyPr/>
          <a:lstStyle/>
          <a:p>
            <a:pPr marL="0" indent="0">
              <a:buFont typeface="Monotype Sorts" pitchFamily="2" charset="2"/>
              <a:buNone/>
            </a:pPr>
            <a:r>
              <a:rPr lang="en-US" altLang="en-US" smtClean="0"/>
              <a:t>Explicit casting must be used when casting an object from a superclass to a subclass.  This type of casting may not always succeed.</a:t>
            </a:r>
            <a:endParaRPr lang="en-US" altLang="en-US" sz="3600" smtClean="0"/>
          </a:p>
          <a:p>
            <a:pPr lvl="1">
              <a:spcBef>
                <a:spcPct val="100000"/>
              </a:spcBef>
              <a:buFontTx/>
              <a:buNone/>
            </a:pPr>
            <a:r>
              <a:rPr lang="en-US" altLang="en-US" sz="2400" smtClean="0">
                <a:latin typeface="Courier New" pitchFamily="49" charset="0"/>
              </a:rPr>
              <a:t>Apple x = (Apple)fruit;</a:t>
            </a:r>
          </a:p>
          <a:p>
            <a:pPr lvl="1">
              <a:spcBef>
                <a:spcPct val="100000"/>
              </a:spcBef>
              <a:buFontTx/>
              <a:buNone/>
            </a:pPr>
            <a:r>
              <a:rPr lang="en-US" altLang="en-US" sz="2400" smtClean="0">
                <a:latin typeface="Courier New" pitchFamily="49" charset="0"/>
              </a:rPr>
              <a:t>Orange x = (Orange)fruit;</a:t>
            </a:r>
            <a:endParaRPr lang="en-US" altLang="en-US" sz="2000" smtClean="0"/>
          </a:p>
        </p:txBody>
      </p:sp>
      <p:sp>
        <p:nvSpPr>
          <p:cNvPr id="3789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CD293431-1D18-49E7-BF23-ABC68FDFE143}" type="slidenum">
              <a:rPr lang="en-US" altLang="en-US" sz="1400"/>
              <a:pPr>
                <a:spcBef>
                  <a:spcPct val="0"/>
                </a:spcBef>
                <a:buClrTx/>
                <a:buSzTx/>
                <a:buFontTx/>
                <a:buNone/>
              </a:pPr>
              <a:t>35</a:t>
            </a:fld>
            <a:endParaRPr lang="en-US" altLang="en-US" sz="14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685800" y="0"/>
            <a:ext cx="7772400" cy="1447800"/>
          </a:xfrm>
          <a:noFill/>
        </p:spPr>
        <p:txBody>
          <a:bodyPr/>
          <a:lstStyle/>
          <a:p>
            <a:r>
              <a:rPr lang="en-US" altLang="en-US" smtClean="0"/>
              <a:t>The </a:t>
            </a:r>
            <a:r>
              <a:rPr lang="en-US" altLang="en-US" sz="4200" smtClean="0">
                <a:latin typeface="Courier New" pitchFamily="49" charset="0"/>
              </a:rPr>
              <a:t>instanceof</a:t>
            </a:r>
            <a:r>
              <a:rPr lang="en-US" altLang="en-US" smtClean="0"/>
              <a:t> Operator</a:t>
            </a:r>
          </a:p>
        </p:txBody>
      </p:sp>
      <p:sp>
        <p:nvSpPr>
          <p:cNvPr id="38916" name="Rectangle 3"/>
          <p:cNvSpPr>
            <a:spLocks noGrp="1" noChangeArrowheads="1"/>
          </p:cNvSpPr>
          <p:nvPr>
            <p:ph idx="1"/>
          </p:nvPr>
        </p:nvSpPr>
        <p:spPr>
          <a:xfrm>
            <a:off x="609600" y="1371600"/>
            <a:ext cx="8229600" cy="990600"/>
          </a:xfrm>
          <a:noFill/>
        </p:spPr>
        <p:txBody>
          <a:bodyPr/>
          <a:lstStyle/>
          <a:p>
            <a:pPr marL="0" indent="0">
              <a:lnSpc>
                <a:spcPct val="105000"/>
              </a:lnSpc>
              <a:buFont typeface="Monotype Sorts" pitchFamily="2" charset="2"/>
              <a:buNone/>
            </a:pPr>
            <a:r>
              <a:rPr lang="en-US" altLang="en-US" sz="2400" smtClean="0"/>
              <a:t>Use the </a:t>
            </a:r>
            <a:r>
              <a:rPr lang="en-US" altLang="en-US" sz="2400" smtClean="0">
                <a:latin typeface="Courier New" pitchFamily="49" charset="0"/>
              </a:rPr>
              <a:t>instanceof</a:t>
            </a:r>
            <a:r>
              <a:rPr lang="en-US" altLang="en-US" sz="2400" smtClean="0"/>
              <a:t> operator to test whether an object is an instance of a class:</a:t>
            </a:r>
          </a:p>
        </p:txBody>
      </p:sp>
      <p:sp>
        <p:nvSpPr>
          <p:cNvPr id="3891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61626B49-A253-43B1-A3F6-FB2B583011A2}" type="slidenum">
              <a:rPr lang="en-US" altLang="en-US" sz="1400"/>
              <a:pPr>
                <a:spcBef>
                  <a:spcPct val="0"/>
                </a:spcBef>
                <a:buClrTx/>
                <a:buSzTx/>
                <a:buFontTx/>
                <a:buNone/>
              </a:pPr>
              <a:t>36</a:t>
            </a:fld>
            <a:endParaRPr lang="en-US" altLang="en-US" sz="1400"/>
          </a:p>
        </p:txBody>
      </p:sp>
      <p:sp>
        <p:nvSpPr>
          <p:cNvPr id="38917" name="Rectangle 4"/>
          <p:cNvSpPr>
            <a:spLocks noChangeArrowheads="1"/>
          </p:cNvSpPr>
          <p:nvPr/>
        </p:nvSpPr>
        <p:spPr bwMode="auto">
          <a:xfrm>
            <a:off x="304800" y="2514600"/>
            <a:ext cx="8686800" cy="281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lvl="1">
              <a:lnSpc>
                <a:spcPct val="80000"/>
              </a:lnSpc>
              <a:buFontTx/>
              <a:buNone/>
            </a:pPr>
            <a:r>
              <a:rPr lang="en-US" altLang="en-US" sz="2000" b="1">
                <a:solidFill>
                  <a:schemeClr val="tx2"/>
                </a:solidFill>
                <a:latin typeface="Courier New" pitchFamily="49" charset="0"/>
              </a:rPr>
              <a:t>Object myObject = new Circle();</a:t>
            </a:r>
          </a:p>
          <a:p>
            <a:pPr lvl="1">
              <a:lnSpc>
                <a:spcPct val="80000"/>
              </a:lnSpc>
              <a:buFontTx/>
              <a:buNone/>
            </a:pPr>
            <a:r>
              <a:rPr lang="en-US" altLang="en-US" sz="2000" b="1">
                <a:solidFill>
                  <a:schemeClr val="tx2"/>
                </a:solidFill>
                <a:latin typeface="Courier New" pitchFamily="49" charset="0"/>
              </a:rPr>
              <a:t>... // Some lines of code</a:t>
            </a:r>
          </a:p>
          <a:p>
            <a:pPr lvl="1">
              <a:lnSpc>
                <a:spcPct val="80000"/>
              </a:lnSpc>
              <a:buFontTx/>
              <a:buNone/>
            </a:pPr>
            <a:r>
              <a:rPr lang="en-US" altLang="en-US" sz="2000" b="1">
                <a:solidFill>
                  <a:schemeClr val="tx2"/>
                </a:solidFill>
                <a:latin typeface="Courier New" pitchFamily="49" charset="0"/>
              </a:rPr>
              <a:t>/** Perform casting if myObject is an instance of Circle */</a:t>
            </a:r>
          </a:p>
          <a:p>
            <a:pPr lvl="1">
              <a:lnSpc>
                <a:spcPct val="80000"/>
              </a:lnSpc>
              <a:buFontTx/>
              <a:buNone/>
            </a:pPr>
            <a:r>
              <a:rPr lang="en-US" altLang="en-US" sz="2000" b="1">
                <a:solidFill>
                  <a:schemeClr val="tx2"/>
                </a:solidFill>
                <a:latin typeface="Courier New" pitchFamily="49" charset="0"/>
              </a:rPr>
              <a:t>if (myObject instanceof Circle) {</a:t>
            </a:r>
          </a:p>
          <a:p>
            <a:pPr lvl="1">
              <a:lnSpc>
                <a:spcPct val="80000"/>
              </a:lnSpc>
              <a:buFontTx/>
              <a:buNone/>
            </a:pPr>
            <a:r>
              <a:rPr lang="en-US" altLang="en-US" sz="2000" b="1">
                <a:solidFill>
                  <a:schemeClr val="tx2"/>
                </a:solidFill>
                <a:latin typeface="Courier New" pitchFamily="49" charset="0"/>
              </a:rPr>
              <a:t>  System.out.println("The circle diameter is " + </a:t>
            </a:r>
          </a:p>
          <a:p>
            <a:pPr lvl="1">
              <a:lnSpc>
                <a:spcPct val="80000"/>
              </a:lnSpc>
              <a:buFontTx/>
              <a:buNone/>
            </a:pPr>
            <a:r>
              <a:rPr lang="en-US" altLang="en-US" sz="2000" b="1">
                <a:solidFill>
                  <a:schemeClr val="tx2"/>
                </a:solidFill>
                <a:latin typeface="Courier New" pitchFamily="49" charset="0"/>
              </a:rPr>
              <a:t>    ((Circle)myObject).getDiameter());</a:t>
            </a:r>
          </a:p>
          <a:p>
            <a:pPr lvl="1">
              <a:lnSpc>
                <a:spcPct val="80000"/>
              </a:lnSpc>
              <a:buFontTx/>
              <a:buNone/>
            </a:pPr>
            <a:r>
              <a:rPr lang="en-US" altLang="en-US" sz="2000" b="1">
                <a:solidFill>
                  <a:schemeClr val="tx2"/>
                </a:solidFill>
                <a:latin typeface="Courier New" pitchFamily="49" charset="0"/>
              </a:rPr>
              <a:t>  ...</a:t>
            </a:r>
          </a:p>
          <a:p>
            <a:pPr lvl="1">
              <a:lnSpc>
                <a:spcPct val="80000"/>
              </a:lnSpc>
              <a:buFontTx/>
              <a:buNone/>
            </a:pPr>
            <a:r>
              <a:rPr lang="en-US" altLang="en-US" sz="2000" b="1">
                <a:solidFill>
                  <a:schemeClr val="tx2"/>
                </a:solidFill>
                <a:latin typeface="Courier New"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685800" y="228600"/>
            <a:ext cx="7772400" cy="457200"/>
          </a:xfrm>
          <a:noFill/>
        </p:spPr>
        <p:txBody>
          <a:bodyPr>
            <a:normAutofit fontScale="90000"/>
          </a:bodyPr>
          <a:lstStyle/>
          <a:p>
            <a:r>
              <a:rPr lang="en-US" altLang="en-US" smtClean="0"/>
              <a:t>TIP</a:t>
            </a:r>
          </a:p>
        </p:txBody>
      </p:sp>
      <p:sp>
        <p:nvSpPr>
          <p:cNvPr id="39940" name="Rectangle 3"/>
          <p:cNvSpPr>
            <a:spLocks noGrp="1" noChangeArrowheads="1"/>
          </p:cNvSpPr>
          <p:nvPr>
            <p:ph idx="1"/>
          </p:nvPr>
        </p:nvSpPr>
        <p:spPr>
          <a:xfrm>
            <a:off x="381000" y="1066800"/>
            <a:ext cx="8534400" cy="4724400"/>
          </a:xfrm>
          <a:noFill/>
        </p:spPr>
        <p:txBody>
          <a:bodyPr/>
          <a:lstStyle/>
          <a:p>
            <a:pPr marL="0" indent="0">
              <a:lnSpc>
                <a:spcPct val="90000"/>
              </a:lnSpc>
              <a:buFont typeface="Monotype Sorts" pitchFamily="2" charset="2"/>
              <a:buNone/>
            </a:pPr>
            <a:r>
              <a:rPr lang="en-US" altLang="en-US" sz="3600" smtClean="0">
                <a:cs typeface="Times New Roman" pitchFamily="18" charset="0"/>
              </a:rPr>
              <a:t>To help understand casting, you may also consider the analogy of fruit, apple, and orange with the Fruit class as the superclass for Apple and Orange. An apple is a fruit, so you can always safely assign an instance of Apple to a variable for Fruit. However, a fruit is not necessarily an apple, so you have to use explicit casting to assign an instance of Fruit to a variable of Apple. </a:t>
            </a:r>
          </a:p>
        </p:txBody>
      </p:sp>
      <p:sp>
        <p:nvSpPr>
          <p:cNvPr id="3993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4BF5D4CF-6A83-4D4C-999A-F7A72F873839}" type="slidenum">
              <a:rPr lang="en-US" altLang="en-US" sz="1400"/>
              <a:pPr>
                <a:spcBef>
                  <a:spcPct val="0"/>
                </a:spcBef>
                <a:buClrTx/>
                <a:buSzTx/>
                <a:buFontTx/>
                <a:buNone/>
              </a:pPr>
              <a:t>37</a:t>
            </a:fld>
            <a:endParaRPr lang="en-US" altLang="en-US" sz="14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914400" y="381000"/>
            <a:ext cx="7772400" cy="1371600"/>
          </a:xfrm>
        </p:spPr>
        <p:txBody>
          <a:bodyPr>
            <a:normAutofit fontScale="90000"/>
          </a:bodyPr>
          <a:lstStyle/>
          <a:p>
            <a:r>
              <a:rPr lang="en-US" altLang="en-US" smtClean="0"/>
              <a:t>Example: </a:t>
            </a:r>
            <a:r>
              <a:rPr lang="en-US" altLang="en-US" smtClean="0">
                <a:latin typeface="Times" charset="0"/>
              </a:rPr>
              <a:t>Demonstrating Polymorphism and Casting</a:t>
            </a:r>
          </a:p>
        </p:txBody>
      </p:sp>
      <p:sp>
        <p:nvSpPr>
          <p:cNvPr id="40964" name="Rectangle 3"/>
          <p:cNvSpPr>
            <a:spLocks noGrp="1" noChangeArrowheads="1"/>
          </p:cNvSpPr>
          <p:nvPr>
            <p:ph idx="1"/>
          </p:nvPr>
        </p:nvSpPr>
        <p:spPr>
          <a:xfrm>
            <a:off x="228600" y="1981200"/>
            <a:ext cx="8686800" cy="3429000"/>
          </a:xfrm>
        </p:spPr>
        <p:txBody>
          <a:bodyPr/>
          <a:lstStyle/>
          <a:p>
            <a:pPr marL="0" indent="0">
              <a:buFont typeface="Monotype Sorts" pitchFamily="2" charset="2"/>
              <a:buNone/>
            </a:pPr>
            <a:r>
              <a:rPr lang="en-US" altLang="en-US" sz="3400" smtClean="0"/>
              <a:t>This example creates two geometric objects: a circle, and a rectangle, invokes the displayGeometricObject method to display the objects. The displayGeometricObject displays the area and diameter if the object is a circle, and displays area if the object is a rectangle. </a:t>
            </a:r>
          </a:p>
        </p:txBody>
      </p:sp>
      <p:sp>
        <p:nvSpPr>
          <p:cNvPr id="4096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79172577-D4A8-4121-A817-F5481BC383A9}" type="slidenum">
              <a:rPr lang="en-US" altLang="en-US" sz="1400"/>
              <a:pPr>
                <a:spcBef>
                  <a:spcPct val="0"/>
                </a:spcBef>
                <a:buClrTx/>
                <a:buSzTx/>
                <a:buFontTx/>
                <a:buNone/>
              </a:pPr>
              <a:t>38</a:t>
            </a:fld>
            <a:endParaRPr lang="en-US" altLang="en-US" sz="1400"/>
          </a:p>
        </p:txBody>
      </p:sp>
      <p:sp>
        <p:nvSpPr>
          <p:cNvPr id="333828" name="AutoShape 4">
            <a:hlinkClick r:id="" action="ppaction://noaction" highlightClick="1"/>
          </p:cNvPr>
          <p:cNvSpPr>
            <a:spLocks noChangeArrowheads="1"/>
          </p:cNvSpPr>
          <p:nvPr/>
        </p:nvSpPr>
        <p:spPr bwMode="auto">
          <a:xfrm>
            <a:off x="2133600" y="5562600"/>
            <a:ext cx="3886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2" action="ppaction://program"/>
              </a:rPr>
              <a:t>CastingDemo</a:t>
            </a:r>
            <a:endParaRPr lang="en-US" altLang="tr-TR">
              <a:solidFill>
                <a:schemeClr val="accent1"/>
              </a:solidFill>
            </a:endParaRPr>
          </a:p>
        </p:txBody>
      </p:sp>
      <p:sp>
        <p:nvSpPr>
          <p:cNvPr id="40966" name="AutoShape 5">
            <a:hlinkClick r:id="rId3" action="ppaction://program" highlightClick="1"/>
          </p:cNvPr>
          <p:cNvSpPr>
            <a:spLocks noChangeArrowheads="1"/>
          </p:cNvSpPr>
          <p:nvPr/>
        </p:nvSpPr>
        <p:spPr bwMode="auto">
          <a:xfrm>
            <a:off x="6248400" y="5562600"/>
            <a:ext cx="16002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40967" name="AutoShape 6">
            <a:hlinkClick r:id="rId4" highlightClick="1"/>
          </p:cNvPr>
          <p:cNvSpPr>
            <a:spLocks noChangeArrowheads="1"/>
          </p:cNvSpPr>
          <p:nvPr/>
        </p:nvSpPr>
        <p:spPr bwMode="auto">
          <a:xfrm>
            <a:off x="1600200" y="5562600"/>
            <a:ext cx="468313" cy="576263"/>
          </a:xfrm>
          <a:prstGeom prst="actionButtonDocumen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685800" y="228600"/>
            <a:ext cx="7772400" cy="685800"/>
          </a:xfrm>
        </p:spPr>
        <p:txBody>
          <a:bodyPr/>
          <a:lstStyle/>
          <a:p>
            <a:r>
              <a:rPr lang="en-US" altLang="en-US" smtClean="0"/>
              <a:t>The   </a:t>
            </a:r>
            <a:r>
              <a:rPr lang="en-US" altLang="en-US" sz="4200" smtClean="0">
                <a:latin typeface="Courier New" pitchFamily="49" charset="0"/>
              </a:rPr>
              <a:t>equals </a:t>
            </a:r>
            <a:r>
              <a:rPr lang="en-US" altLang="en-US" smtClean="0"/>
              <a:t>Method</a:t>
            </a:r>
          </a:p>
        </p:txBody>
      </p:sp>
      <p:sp>
        <p:nvSpPr>
          <p:cNvPr id="41988" name="Rectangle 3"/>
          <p:cNvSpPr>
            <a:spLocks noGrp="1" noChangeArrowheads="1"/>
          </p:cNvSpPr>
          <p:nvPr>
            <p:ph idx="1"/>
          </p:nvPr>
        </p:nvSpPr>
        <p:spPr>
          <a:xfrm>
            <a:off x="304800" y="1066800"/>
            <a:ext cx="8610600" cy="1524000"/>
          </a:xfrm>
        </p:spPr>
        <p:txBody>
          <a:bodyPr/>
          <a:lstStyle/>
          <a:p>
            <a:pPr marL="0" indent="0">
              <a:spcBef>
                <a:spcPct val="75000"/>
              </a:spcBef>
              <a:buFont typeface="Monotype Sorts" pitchFamily="2" charset="2"/>
              <a:buNone/>
            </a:pPr>
            <a:r>
              <a:rPr lang="en-US" altLang="en-US" sz="2800" smtClean="0"/>
              <a:t>The </a:t>
            </a:r>
            <a:r>
              <a:rPr lang="en-US" altLang="en-US" sz="2800" smtClean="0">
                <a:latin typeface="Courier New" pitchFamily="49" charset="0"/>
              </a:rPr>
              <a:t>equals()</a:t>
            </a:r>
            <a:r>
              <a:rPr lang="en-US" altLang="en-US" sz="2800" smtClean="0"/>
              <a:t> method compares the</a:t>
            </a:r>
            <a:br>
              <a:rPr lang="en-US" altLang="en-US" sz="2800" smtClean="0"/>
            </a:br>
            <a:r>
              <a:rPr lang="en-US" altLang="en-US" sz="2800" smtClean="0"/>
              <a:t>contents of two objects. </a:t>
            </a:r>
            <a:r>
              <a:rPr lang="en-US" altLang="en-US" sz="2800" smtClean="0">
                <a:cs typeface="Times New Roman" pitchFamily="18" charset="0"/>
              </a:rPr>
              <a:t>The default implementation of the equals method in the Object class is as follows:</a:t>
            </a:r>
          </a:p>
        </p:txBody>
      </p:sp>
      <p:sp>
        <p:nvSpPr>
          <p:cNvPr id="4198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66914912-B782-49BF-AE07-8F1D7A1D0EDD}" type="slidenum">
              <a:rPr lang="en-US" altLang="en-US" sz="1400"/>
              <a:pPr>
                <a:spcBef>
                  <a:spcPct val="0"/>
                </a:spcBef>
                <a:buClrTx/>
                <a:buSzTx/>
                <a:buFontTx/>
                <a:buNone/>
              </a:pPr>
              <a:t>39</a:t>
            </a:fld>
            <a:endParaRPr lang="en-US" altLang="en-US" sz="1400"/>
          </a:p>
        </p:txBody>
      </p:sp>
      <p:sp>
        <p:nvSpPr>
          <p:cNvPr id="41989" name="Rectangle 4"/>
          <p:cNvSpPr>
            <a:spLocks noChangeArrowheads="1"/>
          </p:cNvSpPr>
          <p:nvPr/>
        </p:nvSpPr>
        <p:spPr bwMode="auto">
          <a:xfrm>
            <a:off x="1143000" y="2590800"/>
            <a:ext cx="6629400"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75000"/>
              </a:spcBef>
              <a:buFont typeface="Monotype Sorts" pitchFamily="2" charset="2"/>
              <a:buNone/>
            </a:pPr>
            <a:r>
              <a:rPr lang="en-US" altLang="en-US" sz="2400">
                <a:latin typeface="Courier New" pitchFamily="49" charset="0"/>
                <a:cs typeface="Times New Roman" pitchFamily="18" charset="0"/>
              </a:rPr>
              <a:t>public boolean equals(Object obj) {</a:t>
            </a:r>
          </a:p>
          <a:p>
            <a:pPr>
              <a:lnSpc>
                <a:spcPct val="0"/>
              </a:lnSpc>
              <a:spcBef>
                <a:spcPct val="75000"/>
              </a:spcBef>
              <a:buFont typeface="Monotype Sorts" pitchFamily="2" charset="2"/>
              <a:buNone/>
            </a:pPr>
            <a:r>
              <a:rPr lang="en-US" altLang="en-US" sz="2400">
                <a:latin typeface="Courier New" pitchFamily="49" charset="0"/>
                <a:cs typeface="Times New Roman" pitchFamily="18" charset="0"/>
              </a:rPr>
              <a:t>  return this == obj;</a:t>
            </a:r>
          </a:p>
          <a:p>
            <a:pPr>
              <a:lnSpc>
                <a:spcPct val="0"/>
              </a:lnSpc>
              <a:spcBef>
                <a:spcPct val="75000"/>
              </a:spcBef>
              <a:buFont typeface="Monotype Sorts" pitchFamily="2" charset="2"/>
              <a:buNone/>
            </a:pPr>
            <a:r>
              <a:rPr lang="en-US" altLang="en-US" sz="2400">
                <a:latin typeface="Courier New" pitchFamily="49" charset="0"/>
                <a:cs typeface="Times New Roman" pitchFamily="18" charset="0"/>
              </a:rPr>
              <a:t>}</a:t>
            </a:r>
          </a:p>
        </p:txBody>
      </p:sp>
      <p:sp>
        <p:nvSpPr>
          <p:cNvPr id="41990" name="Rectangle 6"/>
          <p:cNvSpPr>
            <a:spLocks noChangeArrowheads="1"/>
          </p:cNvSpPr>
          <p:nvPr/>
        </p:nvSpPr>
        <p:spPr bwMode="auto">
          <a:xfrm>
            <a:off x="457200" y="3886200"/>
            <a:ext cx="2743200" cy="1828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Font typeface="Monotype Sorts" pitchFamily="2" charset="2"/>
              <a:buNone/>
            </a:pPr>
            <a:r>
              <a:rPr lang="en-US" altLang="en-US" sz="2000">
                <a:solidFill>
                  <a:schemeClr val="tx2"/>
                </a:solidFill>
                <a:latin typeface="Courier New" pitchFamily="49" charset="0"/>
                <a:cs typeface="Courier New" pitchFamily="49" charset="0"/>
              </a:rPr>
              <a:t>For example, the equals method is overridden in the Circle class.</a:t>
            </a:r>
          </a:p>
        </p:txBody>
      </p:sp>
      <p:sp>
        <p:nvSpPr>
          <p:cNvPr id="41991" name="Rectangle 7"/>
          <p:cNvSpPr>
            <a:spLocks noChangeArrowheads="1"/>
          </p:cNvSpPr>
          <p:nvPr/>
        </p:nvSpPr>
        <p:spPr bwMode="auto">
          <a:xfrm>
            <a:off x="3429000" y="3810000"/>
            <a:ext cx="5334000" cy="259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Font typeface="Monotype Sorts" pitchFamily="2" charset="2"/>
              <a:buNone/>
            </a:pPr>
            <a:r>
              <a:rPr lang="en-US" altLang="en-US" sz="1600" b="1">
                <a:solidFill>
                  <a:schemeClr val="tx2"/>
                </a:solidFill>
                <a:latin typeface="Courier New" pitchFamily="49" charset="0"/>
                <a:cs typeface="Courier New" pitchFamily="49" charset="0"/>
              </a:rPr>
              <a:t>public boolean equals(Object o) {</a:t>
            </a:r>
            <a:endParaRPr lang="en-US" altLang="en-US" sz="1600" b="1">
              <a:solidFill>
                <a:schemeClr val="tx2"/>
              </a:solidFill>
              <a:latin typeface="Courier New" pitchFamily="49" charset="0"/>
              <a:cs typeface="Times New Roman" pitchFamily="18" charset="0"/>
            </a:endParaRPr>
          </a:p>
          <a:p>
            <a:pPr>
              <a:spcBef>
                <a:spcPct val="0"/>
              </a:spcBef>
              <a:buFont typeface="Monotype Sorts" pitchFamily="2" charset="2"/>
              <a:buNone/>
            </a:pPr>
            <a:r>
              <a:rPr lang="en-US" altLang="en-US" sz="1600" b="1">
                <a:solidFill>
                  <a:schemeClr val="tx2"/>
                </a:solidFill>
                <a:latin typeface="Courier New" pitchFamily="49" charset="0"/>
                <a:cs typeface="Courier New" pitchFamily="49" charset="0"/>
              </a:rPr>
              <a:t>  if (o instanceof Circle) {</a:t>
            </a:r>
            <a:endParaRPr lang="en-US" altLang="en-US" sz="1600" b="1">
              <a:solidFill>
                <a:schemeClr val="tx2"/>
              </a:solidFill>
              <a:latin typeface="Courier New" pitchFamily="49" charset="0"/>
              <a:cs typeface="Times New Roman" pitchFamily="18" charset="0"/>
            </a:endParaRPr>
          </a:p>
          <a:p>
            <a:pPr>
              <a:spcBef>
                <a:spcPct val="0"/>
              </a:spcBef>
              <a:buFont typeface="Monotype Sorts" pitchFamily="2" charset="2"/>
              <a:buNone/>
            </a:pPr>
            <a:r>
              <a:rPr lang="en-US" altLang="en-US" sz="1600" b="1">
                <a:solidFill>
                  <a:schemeClr val="tx2"/>
                </a:solidFill>
                <a:latin typeface="Courier New" pitchFamily="49" charset="0"/>
                <a:cs typeface="Courier New" pitchFamily="49" charset="0"/>
              </a:rPr>
              <a:t>    return radius == ((Circle)o).radius;</a:t>
            </a:r>
            <a:endParaRPr lang="en-US" altLang="en-US" sz="1600" b="1">
              <a:solidFill>
                <a:schemeClr val="tx2"/>
              </a:solidFill>
              <a:latin typeface="Courier New" pitchFamily="49" charset="0"/>
              <a:cs typeface="Times New Roman" pitchFamily="18" charset="0"/>
            </a:endParaRPr>
          </a:p>
          <a:p>
            <a:pPr>
              <a:spcBef>
                <a:spcPct val="0"/>
              </a:spcBef>
              <a:buFont typeface="Monotype Sorts" pitchFamily="2" charset="2"/>
              <a:buNone/>
            </a:pPr>
            <a:r>
              <a:rPr lang="en-US" altLang="en-US" sz="1600" b="1">
                <a:solidFill>
                  <a:schemeClr val="tx2"/>
                </a:solidFill>
                <a:latin typeface="Courier New" pitchFamily="49" charset="0"/>
                <a:cs typeface="Courier New" pitchFamily="49" charset="0"/>
              </a:rPr>
              <a:t>  }</a:t>
            </a:r>
            <a:endParaRPr lang="en-US" altLang="en-US" sz="1600" b="1">
              <a:solidFill>
                <a:schemeClr val="tx2"/>
              </a:solidFill>
              <a:latin typeface="Courier New" pitchFamily="49" charset="0"/>
              <a:cs typeface="Times New Roman" pitchFamily="18" charset="0"/>
            </a:endParaRPr>
          </a:p>
          <a:p>
            <a:pPr>
              <a:spcBef>
                <a:spcPct val="0"/>
              </a:spcBef>
              <a:buFont typeface="Monotype Sorts" pitchFamily="2" charset="2"/>
              <a:buNone/>
            </a:pPr>
            <a:r>
              <a:rPr lang="en-US" altLang="en-US" sz="1600" b="1">
                <a:solidFill>
                  <a:schemeClr val="tx2"/>
                </a:solidFill>
                <a:latin typeface="Courier New" pitchFamily="49" charset="0"/>
                <a:cs typeface="Courier New" pitchFamily="49" charset="0"/>
              </a:rPr>
              <a:t>  else</a:t>
            </a:r>
            <a:endParaRPr lang="en-US" altLang="en-US" sz="1600" b="1">
              <a:solidFill>
                <a:schemeClr val="tx2"/>
              </a:solidFill>
              <a:latin typeface="Courier New" pitchFamily="49" charset="0"/>
              <a:cs typeface="Times New Roman" pitchFamily="18" charset="0"/>
            </a:endParaRPr>
          </a:p>
          <a:p>
            <a:pPr>
              <a:spcBef>
                <a:spcPct val="0"/>
              </a:spcBef>
              <a:buFont typeface="Monotype Sorts" pitchFamily="2" charset="2"/>
              <a:buNone/>
            </a:pPr>
            <a:r>
              <a:rPr lang="en-US" altLang="en-US" sz="1600" b="1">
                <a:solidFill>
                  <a:schemeClr val="tx2"/>
                </a:solidFill>
                <a:latin typeface="Courier New" pitchFamily="49" charset="0"/>
                <a:cs typeface="Courier New" pitchFamily="49" charset="0"/>
              </a:rPr>
              <a:t>    return false;</a:t>
            </a:r>
            <a:endParaRPr lang="en-US" altLang="en-US" sz="1600" b="1">
              <a:solidFill>
                <a:schemeClr val="tx2"/>
              </a:solidFill>
              <a:latin typeface="Courier New" pitchFamily="49" charset="0"/>
              <a:cs typeface="Times New Roman" pitchFamily="18" charset="0"/>
            </a:endParaRPr>
          </a:p>
          <a:p>
            <a:pPr>
              <a:spcBef>
                <a:spcPct val="0"/>
              </a:spcBef>
              <a:buFont typeface="Monotype Sorts" pitchFamily="2" charset="2"/>
              <a:buNone/>
            </a:pPr>
            <a:r>
              <a:rPr lang="en-US" altLang="en-US" sz="1600" b="1">
                <a:solidFill>
                  <a:schemeClr val="tx2"/>
                </a:solidFill>
                <a:latin typeface="Courier New" pitchFamily="49" charset="0"/>
                <a:cs typeface="Times New Roman" pitchFamily="18" charset="0"/>
              </a:rPr>
              <a:t>}</a:t>
            </a:r>
            <a:r>
              <a:rPr lang="en-US" altLang="en-US" sz="1500" b="1">
                <a:solidFill>
                  <a:schemeClr val="tx2"/>
                </a:solidFill>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228600"/>
            <a:ext cx="7772400" cy="457200"/>
          </a:xfrm>
        </p:spPr>
        <p:txBody>
          <a:bodyPr>
            <a:normAutofit fontScale="90000"/>
          </a:bodyPr>
          <a:lstStyle/>
          <a:p>
            <a:r>
              <a:rPr lang="en-US" altLang="en-US" sz="4000" smtClean="0"/>
              <a:t>Superclasses and Subclasses</a:t>
            </a:r>
          </a:p>
        </p:txBody>
      </p:sp>
      <p:sp>
        <p:nvSpPr>
          <p:cNvPr id="614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DDD805CB-ED2E-437D-94C4-E413D4145A16}" type="slidenum">
              <a:rPr lang="en-US" altLang="en-US" sz="1400"/>
              <a:pPr>
                <a:spcBef>
                  <a:spcPct val="0"/>
                </a:spcBef>
                <a:buClrTx/>
                <a:buSzTx/>
                <a:buFontTx/>
                <a:buNone/>
              </a:pPr>
              <a:t>4</a:t>
            </a:fld>
            <a:endParaRPr lang="en-US" altLang="en-US" sz="1400"/>
          </a:p>
        </p:txBody>
      </p:sp>
      <p:sp>
        <p:nvSpPr>
          <p:cNvPr id="6148" name="Rectangle 7"/>
          <p:cNvSpPr>
            <a:spLocks noChangeArrowheads="1"/>
          </p:cNvSpPr>
          <p:nvPr/>
        </p:nvSpPr>
        <p:spPr bwMode="auto">
          <a:xfrm>
            <a:off x="0" y="14636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07208" name="AutoShape 8">
            <a:hlinkClick r:id="" action="ppaction://noaction" highlightClick="1"/>
          </p:cNvPr>
          <p:cNvSpPr>
            <a:spLocks noChangeArrowheads="1"/>
          </p:cNvSpPr>
          <p:nvPr/>
        </p:nvSpPr>
        <p:spPr bwMode="auto">
          <a:xfrm>
            <a:off x="5791200" y="2209800"/>
            <a:ext cx="3124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3" action="ppaction://program"/>
              </a:rPr>
              <a:t>GeometricObject</a:t>
            </a:r>
            <a:endParaRPr lang="en-US" altLang="tr-TR">
              <a:solidFill>
                <a:schemeClr val="accent1"/>
              </a:solidFill>
            </a:endParaRPr>
          </a:p>
        </p:txBody>
      </p:sp>
      <p:sp>
        <p:nvSpPr>
          <p:cNvPr id="307211" name="AutoShape 11">
            <a:hlinkClick r:id="" action="ppaction://noaction" highlightClick="1"/>
          </p:cNvPr>
          <p:cNvSpPr>
            <a:spLocks noChangeArrowheads="1"/>
          </p:cNvSpPr>
          <p:nvPr/>
        </p:nvSpPr>
        <p:spPr bwMode="auto">
          <a:xfrm>
            <a:off x="6248400" y="4876800"/>
            <a:ext cx="2743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4" action="ppaction://program"/>
              </a:rPr>
              <a:t>TestCircleRectangle</a:t>
            </a:r>
            <a:endParaRPr lang="en-US" altLang="tr-TR">
              <a:solidFill>
                <a:schemeClr val="accent1"/>
              </a:solidFill>
            </a:endParaRPr>
          </a:p>
        </p:txBody>
      </p:sp>
      <p:sp>
        <p:nvSpPr>
          <p:cNvPr id="6151" name="AutoShape 12">
            <a:hlinkClick r:id="rId5" action="ppaction://program" highlightClick="1"/>
          </p:cNvPr>
          <p:cNvSpPr>
            <a:spLocks noChangeArrowheads="1"/>
          </p:cNvSpPr>
          <p:nvPr/>
        </p:nvSpPr>
        <p:spPr bwMode="auto">
          <a:xfrm>
            <a:off x="6781800" y="56388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6152" name="Rectangle 14"/>
          <p:cNvSpPr>
            <a:spLocks noChangeArrowheads="1"/>
          </p:cNvSpPr>
          <p:nvPr/>
        </p:nvSpPr>
        <p:spPr bwMode="auto">
          <a:xfrm>
            <a:off x="0" y="11239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6153" name="Object 13"/>
          <p:cNvGraphicFramePr>
            <a:graphicFrameLocks noChangeAspect="1"/>
          </p:cNvGraphicFramePr>
          <p:nvPr/>
        </p:nvGraphicFramePr>
        <p:xfrm>
          <a:off x="228600" y="838200"/>
          <a:ext cx="5446713" cy="5562600"/>
        </p:xfrm>
        <a:graphic>
          <a:graphicData uri="http://schemas.openxmlformats.org/presentationml/2006/ole">
            <p:oleObj spid="_x0000_s6160" name="Picture" r:id="rId6" imgW="4526280" imgH="4608576" progId="Word.Picture.8">
              <p:embed/>
            </p:oleObj>
          </a:graphicData>
        </a:graphic>
      </p:graphicFrame>
      <p:sp>
        <p:nvSpPr>
          <p:cNvPr id="307209" name="AutoShape 9">
            <a:hlinkClick r:id="" action="ppaction://noaction" highlightClick="1"/>
          </p:cNvPr>
          <p:cNvSpPr>
            <a:spLocks noChangeArrowheads="1"/>
          </p:cNvSpPr>
          <p:nvPr/>
        </p:nvSpPr>
        <p:spPr bwMode="auto">
          <a:xfrm>
            <a:off x="4876800" y="2895600"/>
            <a:ext cx="41148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sz="2000">
                <a:solidFill>
                  <a:schemeClr val="accent1"/>
                </a:solidFill>
                <a:latin typeface="Book Antiqua" pitchFamily="18" charset="0"/>
                <a:hlinkClick r:id="rId7" action="ppaction://program"/>
              </a:rPr>
              <a:t>CircleFromSimpleGeometricObject</a:t>
            </a:r>
            <a:endParaRPr lang="en-US" altLang="tr-TR" sz="2000">
              <a:solidFill>
                <a:schemeClr val="accent1"/>
              </a:solidFill>
            </a:endParaRPr>
          </a:p>
        </p:txBody>
      </p:sp>
      <p:sp>
        <p:nvSpPr>
          <p:cNvPr id="307210" name="AutoShape 10">
            <a:hlinkClick r:id="" action="ppaction://noaction" highlightClick="1"/>
          </p:cNvPr>
          <p:cNvSpPr>
            <a:spLocks noChangeArrowheads="1"/>
          </p:cNvSpPr>
          <p:nvPr/>
        </p:nvSpPr>
        <p:spPr bwMode="auto">
          <a:xfrm>
            <a:off x="4876800" y="3505200"/>
            <a:ext cx="41148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sz="1800">
                <a:solidFill>
                  <a:schemeClr val="accent1"/>
                </a:solidFill>
                <a:latin typeface="Book Antiqua" pitchFamily="18" charset="0"/>
                <a:hlinkClick r:id="rId8" action="ppaction://program"/>
              </a:rPr>
              <a:t>RectangleFromSimpleGeometricObject</a:t>
            </a:r>
            <a:endParaRPr lang="en-US" altLang="tr-TR" sz="1800">
              <a:solidFill>
                <a:schemeClr val="accent1"/>
              </a:solidFill>
            </a:endParaRPr>
          </a:p>
        </p:txBody>
      </p:sp>
      <p:sp>
        <p:nvSpPr>
          <p:cNvPr id="6156" name="AutoShape 15">
            <a:hlinkClick r:id="rId9" highlightClick="1"/>
          </p:cNvPr>
          <p:cNvSpPr>
            <a:spLocks noChangeArrowheads="1"/>
          </p:cNvSpPr>
          <p:nvPr/>
        </p:nvSpPr>
        <p:spPr bwMode="auto">
          <a:xfrm>
            <a:off x="4495800" y="3352800"/>
            <a:ext cx="468313" cy="576263"/>
          </a:xfrm>
          <a:prstGeom prst="actionButtonDocumen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6157" name="AutoShape 16">
            <a:hlinkClick r:id="rId10" highlightClick="1"/>
          </p:cNvPr>
          <p:cNvSpPr>
            <a:spLocks noChangeArrowheads="1"/>
          </p:cNvSpPr>
          <p:nvPr/>
        </p:nvSpPr>
        <p:spPr bwMode="auto">
          <a:xfrm>
            <a:off x="4572000" y="2514600"/>
            <a:ext cx="468313" cy="576263"/>
          </a:xfrm>
          <a:prstGeom prst="actionButtonDocumen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6158" name="AutoShape 17">
            <a:hlinkClick r:id="rId11" highlightClick="1"/>
          </p:cNvPr>
          <p:cNvSpPr>
            <a:spLocks noChangeArrowheads="1"/>
          </p:cNvSpPr>
          <p:nvPr/>
        </p:nvSpPr>
        <p:spPr bwMode="auto">
          <a:xfrm>
            <a:off x="5638800" y="1981200"/>
            <a:ext cx="468313" cy="576263"/>
          </a:xfrm>
          <a:prstGeom prst="actionButtonDocumen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6159" name="AutoShape 18">
            <a:hlinkClick r:id="rId12" highlightClick="1"/>
          </p:cNvPr>
          <p:cNvSpPr>
            <a:spLocks noChangeArrowheads="1"/>
          </p:cNvSpPr>
          <p:nvPr/>
        </p:nvSpPr>
        <p:spPr bwMode="auto">
          <a:xfrm>
            <a:off x="5638800" y="4876800"/>
            <a:ext cx="468313" cy="576263"/>
          </a:xfrm>
          <a:prstGeom prst="actionButtonDocumen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685800" y="228600"/>
            <a:ext cx="7772400" cy="685800"/>
          </a:xfrm>
          <a:noFill/>
        </p:spPr>
        <p:txBody>
          <a:bodyPr/>
          <a:lstStyle/>
          <a:p>
            <a:r>
              <a:rPr lang="en-US" altLang="en-US" smtClean="0"/>
              <a:t>NOTE</a:t>
            </a:r>
          </a:p>
        </p:txBody>
      </p:sp>
      <p:sp>
        <p:nvSpPr>
          <p:cNvPr id="4301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13443DE8-56D9-46E4-B305-BC52EFF397CA}" type="slidenum">
              <a:rPr lang="en-US" altLang="en-US" sz="1400"/>
              <a:pPr>
                <a:spcBef>
                  <a:spcPct val="0"/>
                </a:spcBef>
                <a:buClrTx/>
                <a:buSzTx/>
                <a:buFontTx/>
                <a:buNone/>
              </a:pPr>
              <a:t>40</a:t>
            </a:fld>
            <a:endParaRPr lang="en-US" altLang="en-US" sz="1400"/>
          </a:p>
        </p:txBody>
      </p:sp>
      <p:sp>
        <p:nvSpPr>
          <p:cNvPr id="43012" name="Text Box 3"/>
          <p:cNvSpPr txBox="1">
            <a:spLocks noChangeArrowheads="1"/>
          </p:cNvSpPr>
          <p:nvPr/>
        </p:nvSpPr>
        <p:spPr bwMode="auto">
          <a:xfrm>
            <a:off x="152400" y="838200"/>
            <a:ext cx="8991600" cy="5584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3600">
                <a:cs typeface="Times New Roman" pitchFamily="18" charset="0"/>
              </a:rPr>
              <a:t>The == comparison operator is used for comparing two primitive data type values or for determining whether two objects have the same references. The equals method is intended to test whether two objects have the same contents, provided that the method is modified in the defining class of the objects. The == operator is stronger than the equals method, in that the == operator checks whether the two reference variables refer to the same object.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685800" y="152400"/>
            <a:ext cx="7772400" cy="762000"/>
          </a:xfrm>
          <a:noFill/>
        </p:spPr>
        <p:txBody>
          <a:bodyPr/>
          <a:lstStyle/>
          <a:p>
            <a:r>
              <a:rPr lang="en-US" altLang="en-US" smtClean="0"/>
              <a:t>The </a:t>
            </a:r>
            <a:r>
              <a:rPr lang="en-US" altLang="en-US" u="sng" smtClean="0"/>
              <a:t>ArrayList</a:t>
            </a:r>
            <a:r>
              <a:rPr lang="en-US" altLang="en-US" smtClean="0"/>
              <a:t> Class</a:t>
            </a:r>
          </a:p>
        </p:txBody>
      </p:sp>
      <p:sp>
        <p:nvSpPr>
          <p:cNvPr id="44036" name="Rectangle 3"/>
          <p:cNvSpPr>
            <a:spLocks noGrp="1" noChangeArrowheads="1"/>
          </p:cNvSpPr>
          <p:nvPr>
            <p:ph idx="1"/>
          </p:nvPr>
        </p:nvSpPr>
        <p:spPr>
          <a:xfrm>
            <a:off x="228600" y="990600"/>
            <a:ext cx="8610600" cy="1219200"/>
          </a:xfrm>
          <a:noFill/>
        </p:spPr>
        <p:txBody>
          <a:bodyPr/>
          <a:lstStyle/>
          <a:p>
            <a:pPr marL="0" indent="0">
              <a:spcAft>
                <a:spcPts val="1200"/>
              </a:spcAft>
              <a:buFont typeface="Monotype Sorts" pitchFamily="2" charset="2"/>
              <a:buNone/>
            </a:pPr>
            <a:r>
              <a:rPr lang="en-US" altLang="en-US" sz="2400" smtClean="0"/>
              <a:t>You can create an array to store objects. But the array’s size is fixed once the array is created. Java provides the ArrayList class that can be used to store an unlimited number of objects. </a:t>
            </a:r>
          </a:p>
        </p:txBody>
      </p:sp>
      <p:sp>
        <p:nvSpPr>
          <p:cNvPr id="4403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A6E0B912-32B1-4199-BDDD-B1673E50DF13}" type="slidenum">
              <a:rPr lang="en-US" altLang="en-US" sz="1400"/>
              <a:pPr>
                <a:spcBef>
                  <a:spcPct val="0"/>
                </a:spcBef>
                <a:buClrTx/>
                <a:buSzTx/>
                <a:buFontTx/>
                <a:buNone/>
              </a:pPr>
              <a:t>41</a:t>
            </a:fld>
            <a:endParaRPr lang="en-US" altLang="en-US" sz="1400"/>
          </a:p>
        </p:txBody>
      </p:sp>
      <p:sp>
        <p:nvSpPr>
          <p:cNvPr id="44037" name="Rectangle 5"/>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4038" name="Rectangle 7"/>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4039" name="Rectangle 9"/>
          <p:cNvSpPr>
            <a:spLocks noChangeArrowheads="1"/>
          </p:cNvSpPr>
          <p:nvPr/>
        </p:nvSpPr>
        <p:spPr bwMode="auto">
          <a:xfrm>
            <a:off x="0" y="22145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44040" name="Object 8"/>
          <p:cNvGraphicFramePr>
            <a:graphicFrameLocks noChangeAspect="1"/>
          </p:cNvGraphicFramePr>
          <p:nvPr/>
        </p:nvGraphicFramePr>
        <p:xfrm>
          <a:off x="1143000" y="2214563"/>
          <a:ext cx="7391400" cy="4206875"/>
        </p:xfrm>
        <a:graphic>
          <a:graphicData uri="http://schemas.openxmlformats.org/presentationml/2006/ole">
            <p:oleObj spid="_x0000_s44041" name="Picture" r:id="rId3" imgW="4267200" imgH="2425700" progId="Word.Picture.8">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685800" y="152400"/>
            <a:ext cx="7772400" cy="762000"/>
          </a:xfrm>
          <a:noFill/>
        </p:spPr>
        <p:txBody>
          <a:bodyPr/>
          <a:lstStyle/>
          <a:p>
            <a:r>
              <a:rPr lang="en-US" altLang="en-US" smtClean="0"/>
              <a:t>Generic Type </a:t>
            </a:r>
          </a:p>
        </p:txBody>
      </p:sp>
      <p:sp>
        <p:nvSpPr>
          <p:cNvPr id="45060" name="Rectangle 3"/>
          <p:cNvSpPr>
            <a:spLocks noGrp="1" noChangeArrowheads="1"/>
          </p:cNvSpPr>
          <p:nvPr>
            <p:ph idx="1"/>
          </p:nvPr>
        </p:nvSpPr>
        <p:spPr>
          <a:xfrm>
            <a:off x="152400" y="990600"/>
            <a:ext cx="8839200" cy="2971800"/>
          </a:xfrm>
          <a:noFill/>
        </p:spPr>
        <p:txBody>
          <a:bodyPr/>
          <a:lstStyle/>
          <a:p>
            <a:pPr marL="0" indent="0">
              <a:spcBef>
                <a:spcPct val="40000"/>
              </a:spcBef>
              <a:spcAft>
                <a:spcPts val="1200"/>
              </a:spcAft>
              <a:buFont typeface="Monotype Sorts" pitchFamily="2" charset="2"/>
              <a:buNone/>
            </a:pPr>
            <a:r>
              <a:rPr lang="en-US" altLang="en-US" smtClean="0"/>
              <a:t>ArrayList is known as a generic class with a generic type E. You can specify a concrete type to replace E when creating an ArrayList. For example, the following statement creates an ArrayList and assigns its reference to variable cities. This ArrayList object can be used to store strings.</a:t>
            </a:r>
          </a:p>
        </p:txBody>
      </p:sp>
      <p:sp>
        <p:nvSpPr>
          <p:cNvPr id="4505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001143C9-0076-46D5-A6D4-01A7706DA42D}" type="slidenum">
              <a:rPr lang="en-US" altLang="en-US" sz="1400"/>
              <a:pPr>
                <a:spcBef>
                  <a:spcPct val="0"/>
                </a:spcBef>
                <a:buClrTx/>
                <a:buSzTx/>
                <a:buFontTx/>
                <a:buNone/>
              </a:pPr>
              <a:t>42</a:t>
            </a:fld>
            <a:endParaRPr lang="en-US" altLang="en-US" sz="1400"/>
          </a:p>
        </p:txBody>
      </p:sp>
      <p:sp>
        <p:nvSpPr>
          <p:cNvPr id="45061" name="Rectangle 4"/>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5062" name="Rectangle 5"/>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63527" name="AutoShape 7">
            <a:hlinkClick r:id="" action="ppaction://noaction" highlightClick="1"/>
          </p:cNvPr>
          <p:cNvSpPr>
            <a:spLocks noChangeArrowheads="1"/>
          </p:cNvSpPr>
          <p:nvPr/>
        </p:nvSpPr>
        <p:spPr bwMode="auto">
          <a:xfrm>
            <a:off x="1752600" y="5943600"/>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2" action="ppaction://program"/>
              </a:rPr>
              <a:t>TestArrayList</a:t>
            </a:r>
            <a:endParaRPr lang="en-US" altLang="tr-TR">
              <a:solidFill>
                <a:schemeClr val="accent1"/>
              </a:solidFill>
            </a:endParaRPr>
          </a:p>
        </p:txBody>
      </p:sp>
      <p:sp>
        <p:nvSpPr>
          <p:cNvPr id="45064" name="AutoShape 8">
            <a:hlinkClick r:id="rId3" action="ppaction://program" highlightClick="1"/>
          </p:cNvPr>
          <p:cNvSpPr>
            <a:spLocks noChangeArrowheads="1"/>
          </p:cNvSpPr>
          <p:nvPr/>
        </p:nvSpPr>
        <p:spPr bwMode="auto">
          <a:xfrm>
            <a:off x="5867400" y="59436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45065" name="Rectangle 9"/>
          <p:cNvSpPr>
            <a:spLocks noChangeArrowheads="1"/>
          </p:cNvSpPr>
          <p:nvPr/>
        </p:nvSpPr>
        <p:spPr bwMode="auto">
          <a:xfrm>
            <a:off x="0" y="4038600"/>
            <a:ext cx="88392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40000"/>
              </a:spcBef>
              <a:spcAft>
                <a:spcPts val="1200"/>
              </a:spcAft>
              <a:buFont typeface="Monotype Sorts" pitchFamily="2" charset="2"/>
              <a:buNone/>
            </a:pPr>
            <a:r>
              <a:rPr lang="en-US" altLang="en-US">
                <a:solidFill>
                  <a:schemeClr val="tx2"/>
                </a:solidFill>
              </a:rPr>
              <a:t>ArrayList&lt;String&gt; cities = </a:t>
            </a:r>
            <a:r>
              <a:rPr lang="en-US" altLang="en-US" b="1">
                <a:solidFill>
                  <a:schemeClr val="tx2"/>
                </a:solidFill>
              </a:rPr>
              <a:t>new</a:t>
            </a:r>
            <a:r>
              <a:rPr lang="en-US" altLang="en-US">
                <a:solidFill>
                  <a:schemeClr val="tx2"/>
                </a:solidFill>
              </a:rPr>
              <a:t> ArrayList&lt;String&gt;();</a:t>
            </a:r>
          </a:p>
        </p:txBody>
      </p:sp>
      <p:sp>
        <p:nvSpPr>
          <p:cNvPr id="45066" name="AutoShape 10">
            <a:hlinkClick r:id="rId4" highlightClick="1"/>
          </p:cNvPr>
          <p:cNvSpPr>
            <a:spLocks noChangeArrowheads="1"/>
          </p:cNvSpPr>
          <p:nvPr/>
        </p:nvSpPr>
        <p:spPr bwMode="auto">
          <a:xfrm>
            <a:off x="1219200" y="5943600"/>
            <a:ext cx="468313" cy="576263"/>
          </a:xfrm>
          <a:prstGeom prst="actionButtonDocumen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5067" name="Rectangle 11"/>
          <p:cNvSpPr>
            <a:spLocks noChangeArrowheads="1"/>
          </p:cNvSpPr>
          <p:nvPr/>
        </p:nvSpPr>
        <p:spPr bwMode="auto">
          <a:xfrm>
            <a:off x="0" y="5029200"/>
            <a:ext cx="88392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40000"/>
              </a:spcBef>
              <a:spcAft>
                <a:spcPts val="1200"/>
              </a:spcAft>
              <a:buFont typeface="Monotype Sorts" pitchFamily="2" charset="2"/>
              <a:buNone/>
            </a:pPr>
            <a:r>
              <a:rPr lang="en-US" altLang="en-US">
                <a:solidFill>
                  <a:schemeClr val="tx2"/>
                </a:solidFill>
              </a:rPr>
              <a:t>ArrayList&lt;String&gt; cities = </a:t>
            </a:r>
            <a:r>
              <a:rPr lang="en-US" altLang="en-US" b="1">
                <a:solidFill>
                  <a:schemeClr val="tx2"/>
                </a:solidFill>
              </a:rPr>
              <a:t>new</a:t>
            </a:r>
            <a:r>
              <a:rPr lang="en-US" altLang="en-US">
                <a:solidFill>
                  <a:schemeClr val="tx2"/>
                </a:solidFill>
              </a:rPr>
              <a:t> ArrayList&lt;&gt;();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304800" y="457200"/>
            <a:ext cx="8610600" cy="685800"/>
          </a:xfrm>
          <a:noFill/>
        </p:spPr>
        <p:txBody>
          <a:bodyPr/>
          <a:lstStyle/>
          <a:p>
            <a:r>
              <a:rPr lang="en-US" altLang="en-US" sz="4000" smtClean="0"/>
              <a:t>Differences and Similarities between Arrays and ArrayList</a:t>
            </a:r>
          </a:p>
        </p:txBody>
      </p:sp>
      <p:sp>
        <p:nvSpPr>
          <p:cNvPr id="4608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670D4BEC-C401-4592-BB14-14F953B2DB77}" type="slidenum">
              <a:rPr lang="en-US" altLang="en-US" sz="1400"/>
              <a:pPr>
                <a:spcBef>
                  <a:spcPct val="0"/>
                </a:spcBef>
                <a:buClrTx/>
                <a:buSzTx/>
                <a:buFontTx/>
                <a:buNone/>
              </a:pPr>
              <a:t>43</a:t>
            </a:fld>
            <a:endParaRPr lang="en-US" altLang="en-US" sz="1400"/>
          </a:p>
        </p:txBody>
      </p:sp>
      <p:sp>
        <p:nvSpPr>
          <p:cNvPr id="46084" name="Rectangle 4"/>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6085" name="Rectangle 5"/>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6086" name="Rectangle 6"/>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6087" name="Rectangle 10"/>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6088" name="Rectangle 12"/>
          <p:cNvSpPr>
            <a:spLocks noChangeArrowheads="1"/>
          </p:cNvSpPr>
          <p:nvPr/>
        </p:nvSpPr>
        <p:spPr bwMode="auto">
          <a:xfrm>
            <a:off x="0" y="24479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46089" name="Object 11"/>
          <p:cNvGraphicFramePr>
            <a:graphicFrameLocks noChangeAspect="1"/>
          </p:cNvGraphicFramePr>
          <p:nvPr/>
        </p:nvGraphicFramePr>
        <p:xfrm>
          <a:off x="152400" y="1676400"/>
          <a:ext cx="8915400" cy="3128963"/>
        </p:xfrm>
        <a:graphic>
          <a:graphicData uri="http://schemas.openxmlformats.org/presentationml/2006/ole">
            <p:oleObj spid="_x0000_s46096" name="Picture" r:id="rId3" imgW="5600700" imgH="1968500" progId="Word.Picture.8">
              <p:embed/>
            </p:oleObj>
          </a:graphicData>
        </a:graphic>
      </p:graphicFrame>
      <p:sp>
        <p:nvSpPr>
          <p:cNvPr id="4609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943350" algn="l"/>
              </a:tabLst>
              <a:defRPr sz="3200">
                <a:solidFill>
                  <a:schemeClr val="tx1"/>
                </a:solidFill>
                <a:latin typeface="Times New Roman" pitchFamily="18" charset="0"/>
              </a:defRPr>
            </a:lvl1pPr>
            <a:lvl2pPr marL="742950" indent="-285750">
              <a:spcBef>
                <a:spcPct val="20000"/>
              </a:spcBef>
              <a:buClr>
                <a:schemeClr val="tx1"/>
              </a:buClr>
              <a:buChar char="–"/>
              <a:tabLst>
                <a:tab pos="2286000" algn="l"/>
                <a:tab pos="3943350" algn="l"/>
              </a:tabLst>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tabLst>
                <a:tab pos="2286000" algn="l"/>
                <a:tab pos="3943350" algn="l"/>
              </a:tabLst>
              <a:defRPr sz="2400">
                <a:solidFill>
                  <a:schemeClr val="tx1"/>
                </a:solidFill>
                <a:latin typeface="Times New Roman" pitchFamily="18" charset="0"/>
              </a:defRPr>
            </a:lvl3pPr>
            <a:lvl4pPr marL="1600200" indent="-228600">
              <a:spcBef>
                <a:spcPct val="20000"/>
              </a:spcBef>
              <a:buClr>
                <a:schemeClr val="tx1"/>
              </a:buClr>
              <a:buChar char="–"/>
              <a:tabLst>
                <a:tab pos="2286000" algn="l"/>
                <a:tab pos="3943350" algn="l"/>
              </a:tabLst>
              <a:defRPr sz="2000">
                <a:solidFill>
                  <a:schemeClr val="tx1"/>
                </a:solidFill>
                <a:latin typeface="Times New Roman" pitchFamily="18" charset="0"/>
              </a:defRPr>
            </a:lvl4pPr>
            <a:lvl5pPr marL="2057400" indent="-228600">
              <a:spcBef>
                <a:spcPct val="20000"/>
              </a:spcBef>
              <a:buClr>
                <a:schemeClr val="tx2"/>
              </a:buClr>
              <a:buChar char="•"/>
              <a:tabLst>
                <a:tab pos="2286000" algn="l"/>
                <a:tab pos="394335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itchFamily="18" charset="0"/>
              </a:defRPr>
            </a:lvl9pPr>
          </a:lstStyle>
          <a:p>
            <a:pPr algn="ctr">
              <a:spcBef>
                <a:spcPct val="0"/>
              </a:spcBef>
              <a:buClrTx/>
              <a:buSzTx/>
              <a:buFontTx/>
              <a:buNone/>
            </a:pPr>
            <a:endParaRPr lang="en-US" altLang="en-US" sz="4400">
              <a:solidFill>
                <a:schemeClr val="tx2"/>
              </a:solidFill>
            </a:endParaRPr>
          </a:p>
        </p:txBody>
      </p:sp>
      <p:sp>
        <p:nvSpPr>
          <p:cNvPr id="4609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943350" algn="l"/>
              </a:tabLst>
              <a:defRPr sz="3200">
                <a:solidFill>
                  <a:schemeClr val="tx1"/>
                </a:solidFill>
                <a:latin typeface="Times New Roman" pitchFamily="18" charset="0"/>
              </a:defRPr>
            </a:lvl1pPr>
            <a:lvl2pPr marL="742950" indent="-285750">
              <a:spcBef>
                <a:spcPct val="20000"/>
              </a:spcBef>
              <a:buClr>
                <a:schemeClr val="tx1"/>
              </a:buClr>
              <a:buChar char="–"/>
              <a:tabLst>
                <a:tab pos="2286000" algn="l"/>
                <a:tab pos="3943350" algn="l"/>
              </a:tabLst>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tabLst>
                <a:tab pos="2286000" algn="l"/>
                <a:tab pos="3943350" algn="l"/>
              </a:tabLst>
              <a:defRPr sz="2400">
                <a:solidFill>
                  <a:schemeClr val="tx1"/>
                </a:solidFill>
                <a:latin typeface="Times New Roman" pitchFamily="18" charset="0"/>
              </a:defRPr>
            </a:lvl3pPr>
            <a:lvl4pPr marL="1600200" indent="-228600">
              <a:spcBef>
                <a:spcPct val="20000"/>
              </a:spcBef>
              <a:buClr>
                <a:schemeClr val="tx1"/>
              </a:buClr>
              <a:buChar char="–"/>
              <a:tabLst>
                <a:tab pos="2286000" algn="l"/>
                <a:tab pos="3943350" algn="l"/>
              </a:tabLst>
              <a:defRPr sz="2000">
                <a:solidFill>
                  <a:schemeClr val="tx1"/>
                </a:solidFill>
                <a:latin typeface="Times New Roman" pitchFamily="18" charset="0"/>
              </a:defRPr>
            </a:lvl4pPr>
            <a:lvl5pPr marL="2057400" indent="-228600">
              <a:spcBef>
                <a:spcPct val="20000"/>
              </a:spcBef>
              <a:buClr>
                <a:schemeClr val="tx2"/>
              </a:buClr>
              <a:buChar char="•"/>
              <a:tabLst>
                <a:tab pos="2286000" algn="l"/>
                <a:tab pos="394335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itchFamily="18" charset="0"/>
              </a:defRPr>
            </a:lvl9pPr>
          </a:lstStyle>
          <a:p>
            <a:pPr algn="ctr">
              <a:spcBef>
                <a:spcPct val="0"/>
              </a:spcBef>
              <a:buClrTx/>
              <a:buSzTx/>
              <a:buFontTx/>
              <a:buNone/>
            </a:pPr>
            <a:endParaRPr lang="en-US" altLang="en-US" sz="4400">
              <a:solidFill>
                <a:schemeClr val="tx2"/>
              </a:solidFill>
            </a:endParaRPr>
          </a:p>
        </p:txBody>
      </p:sp>
      <p:sp>
        <p:nvSpPr>
          <p:cNvPr id="4609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943350" algn="l"/>
              </a:tabLst>
              <a:defRPr sz="3200">
                <a:solidFill>
                  <a:schemeClr val="tx1"/>
                </a:solidFill>
                <a:latin typeface="Times New Roman" pitchFamily="18" charset="0"/>
              </a:defRPr>
            </a:lvl1pPr>
            <a:lvl2pPr marL="742950" indent="-285750">
              <a:spcBef>
                <a:spcPct val="20000"/>
              </a:spcBef>
              <a:buClr>
                <a:schemeClr val="tx1"/>
              </a:buClr>
              <a:buChar char="–"/>
              <a:tabLst>
                <a:tab pos="2286000" algn="l"/>
                <a:tab pos="3943350" algn="l"/>
              </a:tabLst>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tabLst>
                <a:tab pos="2286000" algn="l"/>
                <a:tab pos="3943350" algn="l"/>
              </a:tabLst>
              <a:defRPr sz="2400">
                <a:solidFill>
                  <a:schemeClr val="tx1"/>
                </a:solidFill>
                <a:latin typeface="Times New Roman" pitchFamily="18" charset="0"/>
              </a:defRPr>
            </a:lvl3pPr>
            <a:lvl4pPr marL="1600200" indent="-228600">
              <a:spcBef>
                <a:spcPct val="20000"/>
              </a:spcBef>
              <a:buClr>
                <a:schemeClr val="tx1"/>
              </a:buClr>
              <a:buChar char="–"/>
              <a:tabLst>
                <a:tab pos="2286000" algn="l"/>
                <a:tab pos="3943350" algn="l"/>
              </a:tabLst>
              <a:defRPr sz="2000">
                <a:solidFill>
                  <a:schemeClr val="tx1"/>
                </a:solidFill>
                <a:latin typeface="Times New Roman" pitchFamily="18" charset="0"/>
              </a:defRPr>
            </a:lvl4pPr>
            <a:lvl5pPr marL="2057400" indent="-228600">
              <a:spcBef>
                <a:spcPct val="20000"/>
              </a:spcBef>
              <a:buClr>
                <a:schemeClr val="tx2"/>
              </a:buClr>
              <a:buChar char="•"/>
              <a:tabLst>
                <a:tab pos="2286000" algn="l"/>
                <a:tab pos="394335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itchFamily="18" charset="0"/>
              </a:defRPr>
            </a:lvl9pPr>
          </a:lstStyle>
          <a:p>
            <a:pPr algn="ctr">
              <a:spcBef>
                <a:spcPct val="0"/>
              </a:spcBef>
              <a:buClrTx/>
              <a:buSzTx/>
              <a:buFontTx/>
              <a:buNone/>
            </a:pPr>
            <a:endParaRPr lang="en-US" altLang="en-US" sz="4400">
              <a:solidFill>
                <a:schemeClr val="tx2"/>
              </a:solidFill>
            </a:endParaRPr>
          </a:p>
        </p:txBody>
      </p:sp>
      <p:sp>
        <p:nvSpPr>
          <p:cNvPr id="391185" name="AutoShape 17">
            <a:hlinkClick r:id="" action="ppaction://noaction" highlightClick="1"/>
          </p:cNvPr>
          <p:cNvSpPr>
            <a:spLocks noChangeArrowheads="1"/>
          </p:cNvSpPr>
          <p:nvPr/>
        </p:nvSpPr>
        <p:spPr bwMode="auto">
          <a:xfrm>
            <a:off x="1447800" y="5715000"/>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4" action="ppaction://program"/>
              </a:rPr>
              <a:t>DistinctNumbers</a:t>
            </a:r>
            <a:endParaRPr lang="en-US" altLang="tr-TR">
              <a:solidFill>
                <a:schemeClr val="accent1"/>
              </a:solidFill>
            </a:endParaRPr>
          </a:p>
        </p:txBody>
      </p:sp>
      <p:sp>
        <p:nvSpPr>
          <p:cNvPr id="46094" name="AutoShape 18">
            <a:hlinkClick r:id="rId5" action="ppaction://program" highlightClick="1"/>
          </p:cNvPr>
          <p:cNvSpPr>
            <a:spLocks noChangeArrowheads="1"/>
          </p:cNvSpPr>
          <p:nvPr/>
        </p:nvSpPr>
        <p:spPr bwMode="auto">
          <a:xfrm>
            <a:off x="5562600" y="57150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xmlns=""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46095" name="AutoShape 19">
            <a:hlinkClick r:id="rId6" highlightClick="1"/>
          </p:cNvPr>
          <p:cNvSpPr>
            <a:spLocks noChangeArrowheads="1"/>
          </p:cNvSpPr>
          <p:nvPr/>
        </p:nvSpPr>
        <p:spPr bwMode="auto">
          <a:xfrm>
            <a:off x="914400" y="5715000"/>
            <a:ext cx="468313" cy="576263"/>
          </a:xfrm>
          <a:prstGeom prst="actionButtonDocumen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685800" y="152400"/>
            <a:ext cx="7772400" cy="762000"/>
          </a:xfrm>
          <a:noFill/>
        </p:spPr>
        <p:txBody>
          <a:bodyPr/>
          <a:lstStyle/>
          <a:p>
            <a:r>
              <a:rPr lang="en-US" altLang="en-US" smtClean="0"/>
              <a:t>Array Lists from/to Arrays</a:t>
            </a:r>
          </a:p>
        </p:txBody>
      </p:sp>
      <p:sp>
        <p:nvSpPr>
          <p:cNvPr id="47108" name="Rectangle 3"/>
          <p:cNvSpPr>
            <a:spLocks noGrp="1" noChangeArrowheads="1"/>
          </p:cNvSpPr>
          <p:nvPr>
            <p:ph idx="1"/>
          </p:nvPr>
        </p:nvSpPr>
        <p:spPr>
          <a:xfrm>
            <a:off x="152400" y="990600"/>
            <a:ext cx="8839200" cy="2514600"/>
          </a:xfrm>
          <a:noFill/>
        </p:spPr>
        <p:txBody>
          <a:bodyPr/>
          <a:lstStyle/>
          <a:p>
            <a:pPr marL="0" indent="0">
              <a:spcBef>
                <a:spcPct val="40000"/>
              </a:spcBef>
              <a:spcAft>
                <a:spcPts val="1200"/>
              </a:spcAft>
              <a:buFont typeface="Monotype Sorts" pitchFamily="2" charset="2"/>
              <a:buNone/>
            </a:pPr>
            <a:r>
              <a:rPr lang="en-US" altLang="en-US" smtClean="0"/>
              <a:t>Creating an ArrayList from an array of objects:</a:t>
            </a:r>
          </a:p>
          <a:p>
            <a:pPr marL="0" indent="0">
              <a:buFont typeface="Monotype Sorts" pitchFamily="2" charset="2"/>
              <a:buNone/>
            </a:pPr>
            <a:r>
              <a:rPr lang="en-US" altLang="en-US" smtClean="0"/>
              <a:t> String[] array = {</a:t>
            </a:r>
            <a:r>
              <a:rPr lang="en-US" altLang="en-US" b="1" smtClean="0"/>
              <a:t>"red"</a:t>
            </a:r>
            <a:r>
              <a:rPr lang="en-US" altLang="en-US" smtClean="0"/>
              <a:t>, </a:t>
            </a:r>
            <a:r>
              <a:rPr lang="en-US" altLang="en-US" b="1" smtClean="0"/>
              <a:t>"green", "blue"</a:t>
            </a:r>
            <a:r>
              <a:rPr lang="en-US" altLang="en-US" smtClean="0"/>
              <a:t>};</a:t>
            </a:r>
          </a:p>
          <a:p>
            <a:pPr marL="0" indent="0">
              <a:buFont typeface="Monotype Sorts" pitchFamily="2" charset="2"/>
              <a:buNone/>
            </a:pPr>
            <a:r>
              <a:rPr lang="en-US" altLang="en-US" smtClean="0"/>
              <a:t>    ArrayList&lt;String&gt; list = </a:t>
            </a:r>
            <a:r>
              <a:rPr lang="en-US" altLang="en-US" b="1" smtClean="0"/>
              <a:t>new</a:t>
            </a:r>
            <a:r>
              <a:rPr lang="en-US" altLang="en-US" smtClean="0"/>
              <a:t> ArrayList&lt;&gt;(Arrays.asList(array));</a:t>
            </a:r>
          </a:p>
        </p:txBody>
      </p:sp>
      <p:sp>
        <p:nvSpPr>
          <p:cNvPr id="4710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D57B0055-744A-491A-9971-6C8385BBC1E1}" type="slidenum">
              <a:rPr lang="en-US" altLang="en-US" sz="1400"/>
              <a:pPr>
                <a:spcBef>
                  <a:spcPct val="0"/>
                </a:spcBef>
                <a:buClrTx/>
                <a:buSzTx/>
                <a:buFontTx/>
                <a:buNone/>
              </a:pPr>
              <a:t>44</a:t>
            </a:fld>
            <a:endParaRPr lang="en-US" altLang="en-US" sz="1400"/>
          </a:p>
        </p:txBody>
      </p:sp>
      <p:sp>
        <p:nvSpPr>
          <p:cNvPr id="47109" name="Rectangle 4"/>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7110" name="Rectangle 5"/>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7111" name="Rectangle 3"/>
          <p:cNvSpPr txBox="1">
            <a:spLocks noChangeArrowheads="1"/>
          </p:cNvSpPr>
          <p:nvPr/>
        </p:nvSpPr>
        <p:spPr bwMode="auto">
          <a:xfrm>
            <a:off x="152400" y="3733800"/>
            <a:ext cx="8839200" cy="251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40000"/>
              </a:spcBef>
              <a:spcAft>
                <a:spcPts val="1200"/>
              </a:spcAft>
              <a:buFont typeface="Monotype Sorts" pitchFamily="2" charset="2"/>
              <a:buNone/>
            </a:pPr>
            <a:r>
              <a:rPr lang="en-US" altLang="en-US"/>
              <a:t>Creating an array of objects from an ArrayList:</a:t>
            </a:r>
          </a:p>
          <a:p>
            <a:pPr>
              <a:buFont typeface="Monotype Sorts" pitchFamily="2" charset="2"/>
              <a:buNone/>
            </a:pPr>
            <a:r>
              <a:rPr lang="en-US" altLang="en-US"/>
              <a:t>    String[] array1 = </a:t>
            </a:r>
            <a:r>
              <a:rPr lang="en-US" altLang="en-US" b="1"/>
              <a:t>new</a:t>
            </a:r>
            <a:r>
              <a:rPr lang="en-US" altLang="en-US"/>
              <a:t> String[list.size()];</a:t>
            </a:r>
          </a:p>
          <a:p>
            <a:pPr>
              <a:buFont typeface="Monotype Sorts" pitchFamily="2" charset="2"/>
              <a:buNone/>
            </a:pPr>
            <a:r>
              <a:rPr lang="en-US" altLang="en-US"/>
              <a:t>    list.toArray(array1);</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685800" y="152400"/>
            <a:ext cx="7772400" cy="762000"/>
          </a:xfrm>
          <a:noFill/>
        </p:spPr>
        <p:txBody>
          <a:bodyPr/>
          <a:lstStyle/>
          <a:p>
            <a:r>
              <a:rPr lang="en-US" altLang="en-US" smtClean="0"/>
              <a:t>max and min in an Array List</a:t>
            </a:r>
          </a:p>
        </p:txBody>
      </p:sp>
      <p:sp>
        <p:nvSpPr>
          <p:cNvPr id="48132" name="Rectangle 3"/>
          <p:cNvSpPr>
            <a:spLocks noGrp="1" noChangeArrowheads="1"/>
          </p:cNvSpPr>
          <p:nvPr>
            <p:ph idx="1"/>
          </p:nvPr>
        </p:nvSpPr>
        <p:spPr>
          <a:xfrm>
            <a:off x="152400" y="1143000"/>
            <a:ext cx="8839200" cy="1524000"/>
          </a:xfrm>
          <a:noFill/>
        </p:spPr>
        <p:txBody>
          <a:bodyPr/>
          <a:lstStyle/>
          <a:p>
            <a:pPr marL="0" indent="0">
              <a:spcBef>
                <a:spcPct val="40000"/>
              </a:spcBef>
              <a:spcAft>
                <a:spcPts val="1200"/>
              </a:spcAft>
              <a:buFont typeface="Monotype Sorts" pitchFamily="2" charset="2"/>
              <a:buNone/>
            </a:pPr>
            <a:r>
              <a:rPr lang="en-US" altLang="en-US" smtClean="0"/>
              <a:t>String[] array = {</a:t>
            </a:r>
            <a:r>
              <a:rPr lang="en-US" altLang="en-US" b="1" smtClean="0"/>
              <a:t>"red"</a:t>
            </a:r>
            <a:r>
              <a:rPr lang="en-US" altLang="en-US" smtClean="0"/>
              <a:t>, </a:t>
            </a:r>
            <a:r>
              <a:rPr lang="en-US" altLang="en-US" b="1" smtClean="0"/>
              <a:t>"green", "blue"</a:t>
            </a:r>
            <a:r>
              <a:rPr lang="en-US" altLang="en-US" smtClean="0"/>
              <a:t>};</a:t>
            </a:r>
          </a:p>
          <a:p>
            <a:pPr marL="0" indent="0">
              <a:buFont typeface="Monotype Sorts" pitchFamily="2" charset="2"/>
              <a:buNone/>
            </a:pPr>
            <a:r>
              <a:rPr lang="en-US" altLang="en-US" smtClean="0"/>
              <a:t>System.out.pritnln(java.util.Collections.max(</a:t>
            </a:r>
          </a:p>
          <a:p>
            <a:pPr marL="0" indent="0">
              <a:buFont typeface="Monotype Sorts" pitchFamily="2" charset="2"/>
              <a:buNone/>
            </a:pPr>
            <a:r>
              <a:rPr lang="en-US" altLang="en-US" smtClean="0"/>
              <a:t>   new ArrayList&lt;String&gt;(Arrays.asList(array)));</a:t>
            </a:r>
          </a:p>
        </p:txBody>
      </p:sp>
      <p:sp>
        <p:nvSpPr>
          <p:cNvPr id="4813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4A9E1096-EC01-4D94-ADAA-AA8CF8377275}" type="slidenum">
              <a:rPr lang="en-US" altLang="en-US" sz="1400"/>
              <a:pPr>
                <a:spcBef>
                  <a:spcPct val="0"/>
                </a:spcBef>
                <a:buClrTx/>
                <a:buSzTx/>
                <a:buFontTx/>
                <a:buNone/>
              </a:pPr>
              <a:t>45</a:t>
            </a:fld>
            <a:endParaRPr lang="en-US" altLang="en-US" sz="1400"/>
          </a:p>
        </p:txBody>
      </p:sp>
      <p:sp>
        <p:nvSpPr>
          <p:cNvPr id="48133" name="Rectangle 4"/>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8134" name="Rectangle 5"/>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8135" name="Rectangle 3"/>
          <p:cNvSpPr txBox="1">
            <a:spLocks noChangeArrowheads="1"/>
          </p:cNvSpPr>
          <p:nvPr/>
        </p:nvSpPr>
        <p:spPr bwMode="auto">
          <a:xfrm>
            <a:off x="152400" y="3733800"/>
            <a:ext cx="8839200" cy="251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40000"/>
              </a:spcBef>
              <a:spcAft>
                <a:spcPts val="1200"/>
              </a:spcAft>
              <a:buFont typeface="Monotype Sorts" pitchFamily="2" charset="2"/>
              <a:buNone/>
            </a:pPr>
            <a:r>
              <a:rPr lang="en-US" altLang="en-US"/>
              <a:t>String[] array = {</a:t>
            </a:r>
            <a:r>
              <a:rPr lang="en-US" altLang="en-US" b="1"/>
              <a:t>"red"</a:t>
            </a:r>
            <a:r>
              <a:rPr lang="en-US" altLang="en-US"/>
              <a:t>, </a:t>
            </a:r>
            <a:r>
              <a:rPr lang="en-US" altLang="en-US" b="1"/>
              <a:t>"green", "blue"</a:t>
            </a:r>
            <a:r>
              <a:rPr lang="en-US" altLang="en-US"/>
              <a:t>};</a:t>
            </a:r>
          </a:p>
          <a:p>
            <a:pPr>
              <a:buFont typeface="Monotype Sorts" pitchFamily="2" charset="2"/>
              <a:buNone/>
            </a:pPr>
            <a:r>
              <a:rPr lang="en-US" altLang="en-US"/>
              <a:t>System.out.pritnln(java.util.Collections.min(</a:t>
            </a:r>
          </a:p>
          <a:p>
            <a:pPr>
              <a:buFont typeface="Monotype Sorts" pitchFamily="2" charset="2"/>
              <a:buNone/>
            </a:pPr>
            <a:r>
              <a:rPr lang="en-US" altLang="en-US"/>
              <a:t>  new ArrayList&lt;String&gt;(Arrays.asList(array)));</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685800" y="152400"/>
            <a:ext cx="7772400" cy="762000"/>
          </a:xfrm>
          <a:noFill/>
        </p:spPr>
        <p:txBody>
          <a:bodyPr/>
          <a:lstStyle/>
          <a:p>
            <a:r>
              <a:rPr lang="en-US" altLang="en-US" smtClean="0"/>
              <a:t>Shuffling an Array List</a:t>
            </a:r>
          </a:p>
        </p:txBody>
      </p:sp>
      <p:sp>
        <p:nvSpPr>
          <p:cNvPr id="49156" name="Rectangle 3"/>
          <p:cNvSpPr>
            <a:spLocks noGrp="1" noChangeArrowheads="1"/>
          </p:cNvSpPr>
          <p:nvPr>
            <p:ph idx="1"/>
          </p:nvPr>
        </p:nvSpPr>
        <p:spPr>
          <a:xfrm>
            <a:off x="152400" y="1143000"/>
            <a:ext cx="8839200" cy="4343400"/>
          </a:xfrm>
          <a:noFill/>
        </p:spPr>
        <p:txBody>
          <a:bodyPr/>
          <a:lstStyle/>
          <a:p>
            <a:pPr marL="0" indent="0">
              <a:buFont typeface="Monotype Sorts" pitchFamily="2" charset="2"/>
              <a:buNone/>
            </a:pPr>
            <a:r>
              <a:rPr lang="en-US" altLang="en-US" smtClean="0"/>
              <a:t>Integer[] array = {</a:t>
            </a:r>
            <a:r>
              <a:rPr lang="en-US" altLang="en-US" b="1" smtClean="0"/>
              <a:t>3</a:t>
            </a:r>
            <a:r>
              <a:rPr lang="en-US" altLang="en-US" smtClean="0"/>
              <a:t>, </a:t>
            </a:r>
            <a:r>
              <a:rPr lang="en-US" altLang="en-US" b="1" smtClean="0"/>
              <a:t>5</a:t>
            </a:r>
            <a:r>
              <a:rPr lang="en-US" altLang="en-US" smtClean="0"/>
              <a:t>,</a:t>
            </a:r>
            <a:r>
              <a:rPr lang="en-US" altLang="en-US" b="1" smtClean="0"/>
              <a:t> 95</a:t>
            </a:r>
            <a:r>
              <a:rPr lang="en-US" altLang="en-US" smtClean="0"/>
              <a:t>, </a:t>
            </a:r>
            <a:r>
              <a:rPr lang="en-US" altLang="en-US" b="1" smtClean="0"/>
              <a:t>4</a:t>
            </a:r>
            <a:r>
              <a:rPr lang="en-US" altLang="en-US" smtClean="0"/>
              <a:t>, </a:t>
            </a:r>
            <a:r>
              <a:rPr lang="en-US" altLang="en-US" b="1" smtClean="0"/>
              <a:t>15</a:t>
            </a:r>
            <a:r>
              <a:rPr lang="en-US" altLang="en-US" smtClean="0"/>
              <a:t>, </a:t>
            </a:r>
            <a:r>
              <a:rPr lang="en-US" altLang="en-US" b="1" smtClean="0"/>
              <a:t>34</a:t>
            </a:r>
            <a:r>
              <a:rPr lang="en-US" altLang="en-US" smtClean="0"/>
              <a:t>, </a:t>
            </a:r>
            <a:r>
              <a:rPr lang="en-US" altLang="en-US" b="1" smtClean="0"/>
              <a:t>3</a:t>
            </a:r>
            <a:r>
              <a:rPr lang="en-US" altLang="en-US" smtClean="0"/>
              <a:t>, </a:t>
            </a:r>
            <a:r>
              <a:rPr lang="en-US" altLang="en-US" b="1" smtClean="0"/>
              <a:t>6</a:t>
            </a:r>
            <a:r>
              <a:rPr lang="en-US" altLang="en-US" smtClean="0"/>
              <a:t>, </a:t>
            </a:r>
            <a:r>
              <a:rPr lang="en-US" altLang="en-US" b="1" smtClean="0"/>
              <a:t>5</a:t>
            </a:r>
            <a:r>
              <a:rPr lang="en-US" altLang="en-US" smtClean="0"/>
              <a:t>};</a:t>
            </a:r>
          </a:p>
          <a:p>
            <a:pPr marL="0" indent="0">
              <a:buFont typeface="Monotype Sorts" pitchFamily="2" charset="2"/>
              <a:buNone/>
            </a:pPr>
            <a:r>
              <a:rPr lang="en-US" altLang="en-US" smtClean="0"/>
              <a:t>ArrayList&lt;Integer&gt; list = </a:t>
            </a:r>
            <a:r>
              <a:rPr lang="en-US" altLang="en-US" b="1" smtClean="0"/>
              <a:t>new</a:t>
            </a:r>
            <a:r>
              <a:rPr lang="en-US" altLang="en-US" smtClean="0"/>
              <a:t>   </a:t>
            </a:r>
          </a:p>
          <a:p>
            <a:pPr marL="0" indent="0">
              <a:buFont typeface="Monotype Sorts" pitchFamily="2" charset="2"/>
              <a:buNone/>
            </a:pPr>
            <a:r>
              <a:rPr lang="en-US" altLang="en-US" smtClean="0"/>
              <a:t>    ArrayList&lt;&gt;(Arrays.asList(array));</a:t>
            </a:r>
          </a:p>
          <a:p>
            <a:pPr marL="0" indent="0">
              <a:buFont typeface="Monotype Sorts" pitchFamily="2" charset="2"/>
              <a:buNone/>
            </a:pPr>
            <a:r>
              <a:rPr lang="en-US" altLang="en-US" smtClean="0"/>
              <a:t>java.util.Collections.shuffle(list);</a:t>
            </a:r>
          </a:p>
          <a:p>
            <a:pPr marL="0" indent="0">
              <a:buFont typeface="Monotype Sorts" pitchFamily="2" charset="2"/>
              <a:buNone/>
            </a:pPr>
            <a:r>
              <a:rPr lang="en-US" altLang="en-US" smtClean="0"/>
              <a:t>System.out.println(list);</a:t>
            </a:r>
          </a:p>
        </p:txBody>
      </p:sp>
      <p:sp>
        <p:nvSpPr>
          <p:cNvPr id="4915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D8F90B22-EE09-4194-9CB2-3B9DF5FE35B0}" type="slidenum">
              <a:rPr lang="en-US" altLang="en-US" sz="1400"/>
              <a:pPr>
                <a:spcBef>
                  <a:spcPct val="0"/>
                </a:spcBef>
                <a:buClrTx/>
                <a:buSzTx/>
                <a:buFontTx/>
                <a:buNone/>
              </a:pPr>
              <a:t>46</a:t>
            </a:fld>
            <a:endParaRPr lang="en-US" altLang="en-US" sz="1400"/>
          </a:p>
        </p:txBody>
      </p:sp>
      <p:sp>
        <p:nvSpPr>
          <p:cNvPr id="49157" name="Rectangle 4"/>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9158" name="Rectangle 5"/>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685800" y="152400"/>
            <a:ext cx="7772400" cy="762000"/>
          </a:xfrm>
          <a:noFill/>
        </p:spPr>
        <p:txBody>
          <a:bodyPr/>
          <a:lstStyle/>
          <a:p>
            <a:r>
              <a:rPr lang="en-US" altLang="en-US" smtClean="0"/>
              <a:t>The </a:t>
            </a:r>
            <a:r>
              <a:rPr lang="en-US" altLang="en-US" u="sng" smtClean="0"/>
              <a:t>MyStack</a:t>
            </a:r>
            <a:r>
              <a:rPr lang="en-US" altLang="en-US" smtClean="0"/>
              <a:t> Classes </a:t>
            </a:r>
          </a:p>
        </p:txBody>
      </p:sp>
      <p:sp>
        <p:nvSpPr>
          <p:cNvPr id="50180" name="Rectangle 3"/>
          <p:cNvSpPr>
            <a:spLocks noGrp="1" noChangeArrowheads="1"/>
          </p:cNvSpPr>
          <p:nvPr>
            <p:ph idx="1"/>
          </p:nvPr>
        </p:nvSpPr>
        <p:spPr>
          <a:xfrm>
            <a:off x="228600" y="1143000"/>
            <a:ext cx="8610600" cy="1219200"/>
          </a:xfrm>
          <a:noFill/>
        </p:spPr>
        <p:txBody>
          <a:bodyPr/>
          <a:lstStyle/>
          <a:p>
            <a:pPr marL="0" indent="0">
              <a:lnSpc>
                <a:spcPct val="80000"/>
              </a:lnSpc>
              <a:spcAft>
                <a:spcPts val="1200"/>
              </a:spcAft>
              <a:buFont typeface="Monotype Sorts" pitchFamily="2" charset="2"/>
              <a:buNone/>
            </a:pPr>
            <a:r>
              <a:rPr lang="en-US" altLang="en-US" sz="2400" smtClean="0"/>
              <a:t>A stack to hold objects.</a:t>
            </a:r>
          </a:p>
        </p:txBody>
      </p:sp>
      <p:sp>
        <p:nvSpPr>
          <p:cNvPr id="5017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476B6F13-50A1-4A5B-BE22-A72534342584}" type="slidenum">
              <a:rPr lang="en-US" altLang="en-US" sz="1400"/>
              <a:pPr>
                <a:spcBef>
                  <a:spcPct val="0"/>
                </a:spcBef>
                <a:buClrTx/>
                <a:buSzTx/>
                <a:buFontTx/>
                <a:buNone/>
              </a:pPr>
              <a:t>47</a:t>
            </a:fld>
            <a:endParaRPr lang="en-US" altLang="en-US" sz="1400"/>
          </a:p>
        </p:txBody>
      </p:sp>
      <p:sp>
        <p:nvSpPr>
          <p:cNvPr id="50181" name="Rectangle 4"/>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50182" name="Rectangle 5"/>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50183" name="Rectangle 6"/>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94247" name="AutoShape 7">
            <a:hlinkClick r:id="" action="ppaction://noaction" highlightClick="1"/>
          </p:cNvPr>
          <p:cNvSpPr>
            <a:spLocks noChangeArrowheads="1"/>
          </p:cNvSpPr>
          <p:nvPr/>
        </p:nvSpPr>
        <p:spPr bwMode="auto">
          <a:xfrm>
            <a:off x="5562600" y="1676400"/>
            <a:ext cx="1752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3" action="ppaction://program"/>
              </a:rPr>
              <a:t>MyStack</a:t>
            </a:r>
            <a:endParaRPr lang="en-US" altLang="tr-TR">
              <a:solidFill>
                <a:schemeClr val="accent1"/>
              </a:solidFill>
            </a:endParaRPr>
          </a:p>
        </p:txBody>
      </p:sp>
      <p:sp>
        <p:nvSpPr>
          <p:cNvPr id="50185" name="Rectangle 8"/>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50186" name="Object 9"/>
          <p:cNvGraphicFramePr>
            <a:graphicFrameLocks noChangeAspect="1"/>
          </p:cNvGraphicFramePr>
          <p:nvPr/>
        </p:nvGraphicFramePr>
        <p:xfrm>
          <a:off x="228600" y="2438400"/>
          <a:ext cx="8610600" cy="3722688"/>
        </p:xfrm>
        <a:graphic>
          <a:graphicData uri="http://schemas.openxmlformats.org/presentationml/2006/ole">
            <p:oleObj spid="_x0000_s50188" name="Picture" r:id="rId4" imgW="3846786" imgH="1387366" progId="Word.Picture.8">
              <p:embed/>
            </p:oleObj>
          </a:graphicData>
        </a:graphic>
      </p:graphicFrame>
      <p:sp>
        <p:nvSpPr>
          <p:cNvPr id="50187" name="AutoShape 10">
            <a:hlinkClick r:id="rId5" highlightClick="1"/>
          </p:cNvPr>
          <p:cNvSpPr>
            <a:spLocks noChangeArrowheads="1"/>
          </p:cNvSpPr>
          <p:nvPr/>
        </p:nvSpPr>
        <p:spPr bwMode="auto">
          <a:xfrm>
            <a:off x="4953000" y="1676400"/>
            <a:ext cx="468313" cy="576263"/>
          </a:xfrm>
          <a:prstGeom prst="actionButtonDocumen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685800" y="0"/>
            <a:ext cx="7772400" cy="1428750"/>
          </a:xfrm>
          <a:noFill/>
        </p:spPr>
        <p:txBody>
          <a:bodyPr/>
          <a:lstStyle/>
          <a:p>
            <a:r>
              <a:rPr lang="en-US" altLang="en-US" smtClean="0"/>
              <a:t>The </a:t>
            </a:r>
            <a:r>
              <a:rPr lang="en-US" altLang="en-US" sz="4200" smtClean="0">
                <a:latin typeface="Courier New" pitchFamily="49" charset="0"/>
              </a:rPr>
              <a:t>protected</a:t>
            </a:r>
            <a:r>
              <a:rPr lang="en-US" altLang="en-US" smtClean="0"/>
              <a:t> Modifier</a:t>
            </a:r>
          </a:p>
        </p:txBody>
      </p:sp>
      <p:sp>
        <p:nvSpPr>
          <p:cNvPr id="51204" name="Rectangle 3"/>
          <p:cNvSpPr>
            <a:spLocks noGrp="1" noChangeArrowheads="1"/>
          </p:cNvSpPr>
          <p:nvPr>
            <p:ph idx="1"/>
          </p:nvPr>
        </p:nvSpPr>
        <p:spPr>
          <a:xfrm>
            <a:off x="381000" y="1295400"/>
            <a:ext cx="8305800" cy="3048000"/>
          </a:xfrm>
          <a:noFill/>
        </p:spPr>
        <p:txBody>
          <a:bodyPr/>
          <a:lstStyle/>
          <a:p>
            <a:pPr>
              <a:lnSpc>
                <a:spcPct val="90000"/>
              </a:lnSpc>
              <a:spcAft>
                <a:spcPts val="1200"/>
              </a:spcAft>
            </a:pPr>
            <a:r>
              <a:rPr lang="en-US" altLang="en-US" sz="3000" smtClean="0"/>
              <a:t>The </a:t>
            </a:r>
            <a:r>
              <a:rPr lang="en-US" altLang="en-US" sz="3000" smtClean="0">
                <a:latin typeface="Courier New" pitchFamily="49" charset="0"/>
              </a:rPr>
              <a:t>protected</a:t>
            </a:r>
            <a:r>
              <a:rPr lang="en-US" altLang="en-US" sz="3000" smtClean="0"/>
              <a:t> modifier can be applied on data and methods in a class. A protected data or a protected method in a public class can be accessed by any class in the same package or its subclasses, even if the subclasses are in a different package.</a:t>
            </a:r>
            <a:r>
              <a:rPr lang="en-US" altLang="en-US" smtClean="0">
                <a:latin typeface="Courier"/>
              </a:rPr>
              <a:t> </a:t>
            </a:r>
          </a:p>
          <a:p>
            <a:pPr>
              <a:lnSpc>
                <a:spcPct val="90000"/>
              </a:lnSpc>
              <a:spcAft>
                <a:spcPts val="1200"/>
              </a:spcAft>
            </a:pPr>
            <a:r>
              <a:rPr lang="en-US" altLang="en-US" smtClean="0"/>
              <a:t>private, default, protected, public</a:t>
            </a:r>
          </a:p>
        </p:txBody>
      </p:sp>
      <p:sp>
        <p:nvSpPr>
          <p:cNvPr id="5120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9114C174-4227-4D82-ADD4-9E24A41502CB}" type="slidenum">
              <a:rPr lang="en-US" altLang="en-US" sz="1400"/>
              <a:pPr>
                <a:spcBef>
                  <a:spcPct val="0"/>
                </a:spcBef>
                <a:buClrTx/>
                <a:buSzTx/>
                <a:buFontTx/>
                <a:buNone/>
              </a:pPr>
              <a:t>48</a:t>
            </a:fld>
            <a:endParaRPr lang="en-US" altLang="en-US" sz="1400"/>
          </a:p>
        </p:txBody>
      </p:sp>
      <p:sp>
        <p:nvSpPr>
          <p:cNvPr id="51205" name="Rectangle 4"/>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51206" name="Object 5"/>
          <p:cNvGraphicFramePr>
            <a:graphicFrameLocks noChangeAspect="1"/>
          </p:cNvGraphicFramePr>
          <p:nvPr/>
        </p:nvGraphicFramePr>
        <p:xfrm>
          <a:off x="685800" y="4572000"/>
          <a:ext cx="7780338" cy="1173163"/>
        </p:xfrm>
        <a:graphic>
          <a:graphicData uri="http://schemas.openxmlformats.org/presentationml/2006/ole">
            <p:oleObj spid="_x0000_s51207" name="Picture" r:id="rId3" imgW="4869180" imgH="736092" progId="Word.Picture.8">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685800" y="0"/>
            <a:ext cx="7772400" cy="1428750"/>
          </a:xfrm>
          <a:noFill/>
        </p:spPr>
        <p:txBody>
          <a:bodyPr/>
          <a:lstStyle/>
          <a:p>
            <a:r>
              <a:rPr lang="en-US" altLang="en-US" smtClean="0"/>
              <a:t>Accessibility Summary</a:t>
            </a:r>
          </a:p>
        </p:txBody>
      </p:sp>
      <p:sp>
        <p:nvSpPr>
          <p:cNvPr id="5222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D1FF2B29-3BA7-40D9-8FBB-459522724BE8}" type="slidenum">
              <a:rPr lang="en-US" altLang="en-US" sz="1400"/>
              <a:pPr>
                <a:spcBef>
                  <a:spcPct val="0"/>
                </a:spcBef>
                <a:buClrTx/>
                <a:buSzTx/>
                <a:buFontTx/>
                <a:buNone/>
              </a:pPr>
              <a:t>49</a:t>
            </a:fld>
            <a:endParaRPr lang="en-US" altLang="en-US" sz="1400"/>
          </a:p>
        </p:txBody>
      </p:sp>
      <p:sp>
        <p:nvSpPr>
          <p:cNvPr id="52228" name="Rectangle 4"/>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52229" name="Rectangle 8"/>
          <p:cNvSpPr>
            <a:spLocks noChangeArrowheads="1"/>
          </p:cNvSpPr>
          <p:nvPr/>
        </p:nvSpPr>
        <p:spPr bwMode="auto">
          <a:xfrm>
            <a:off x="2247900" y="24003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52230" name="Object 7"/>
          <p:cNvGraphicFramePr>
            <a:graphicFrameLocks noChangeAspect="1"/>
          </p:cNvGraphicFramePr>
          <p:nvPr/>
        </p:nvGraphicFramePr>
        <p:xfrm>
          <a:off x="381000" y="1981200"/>
          <a:ext cx="8382000" cy="3709988"/>
        </p:xfrm>
        <a:graphic>
          <a:graphicData uri="http://schemas.openxmlformats.org/presentationml/2006/ole">
            <p:oleObj spid="_x0000_s52231" r:id="rId3" imgW="4648200" imgH="2057400" progId="Word.Picture.8">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457200"/>
            <a:ext cx="7772400" cy="685800"/>
          </a:xfrm>
          <a:noFill/>
        </p:spPr>
        <p:txBody>
          <a:bodyPr>
            <a:normAutofit fontScale="90000"/>
          </a:bodyPr>
          <a:lstStyle/>
          <a:p>
            <a:r>
              <a:rPr lang="en-US" altLang="en-US" sz="4000" smtClean="0"/>
              <a:t>Are superclass’s Constructor Inherited?</a:t>
            </a:r>
          </a:p>
        </p:txBody>
      </p:sp>
      <p:sp>
        <p:nvSpPr>
          <p:cNvPr id="717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55C0184F-BD9A-4FEE-96D3-3977765BAE1E}" type="slidenum">
              <a:rPr lang="en-US" altLang="en-US" sz="1400"/>
              <a:pPr>
                <a:spcBef>
                  <a:spcPct val="0"/>
                </a:spcBef>
                <a:buClrTx/>
                <a:buSzTx/>
                <a:buFontTx/>
                <a:buNone/>
              </a:pPr>
              <a:t>5</a:t>
            </a:fld>
            <a:endParaRPr lang="en-US" altLang="en-US" sz="1400"/>
          </a:p>
        </p:txBody>
      </p:sp>
      <p:sp>
        <p:nvSpPr>
          <p:cNvPr id="7172" name="Text Box 3"/>
          <p:cNvSpPr txBox="1">
            <a:spLocks noChangeArrowheads="1"/>
          </p:cNvSpPr>
          <p:nvPr/>
        </p:nvSpPr>
        <p:spPr bwMode="auto">
          <a:xfrm>
            <a:off x="228600" y="1524000"/>
            <a:ext cx="8686800" cy="1679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600" dirty="0"/>
              <a:t>No. They are not inherited.</a:t>
            </a:r>
          </a:p>
          <a:p>
            <a:pPr>
              <a:spcBef>
                <a:spcPct val="50000"/>
              </a:spcBef>
              <a:buClrTx/>
              <a:buSzTx/>
              <a:buFontTx/>
              <a:buNone/>
            </a:pPr>
            <a:r>
              <a:rPr lang="en-US" altLang="en-US" sz="2600" dirty="0"/>
              <a:t>They are invoked explicitly or implicitly. </a:t>
            </a:r>
          </a:p>
          <a:p>
            <a:pPr>
              <a:spcBef>
                <a:spcPct val="50000"/>
              </a:spcBef>
              <a:buClrTx/>
              <a:buSzTx/>
              <a:buFontTx/>
              <a:buNone/>
            </a:pPr>
            <a:r>
              <a:rPr lang="en-US" altLang="en-US" sz="2600" dirty="0"/>
              <a:t>Explicitly using the </a:t>
            </a:r>
            <a:r>
              <a:rPr lang="en-US" altLang="en-US" sz="2600" b="1" dirty="0"/>
              <a:t>super</a:t>
            </a:r>
            <a:r>
              <a:rPr lang="en-US" altLang="en-US" sz="2600" dirty="0"/>
              <a:t> keyword.</a:t>
            </a:r>
          </a:p>
        </p:txBody>
      </p:sp>
      <p:sp>
        <p:nvSpPr>
          <p:cNvPr id="7173" name="Text Box 4"/>
          <p:cNvSpPr txBox="1">
            <a:spLocks noChangeArrowheads="1"/>
          </p:cNvSpPr>
          <p:nvPr/>
        </p:nvSpPr>
        <p:spPr bwMode="auto">
          <a:xfrm>
            <a:off x="381000" y="3276600"/>
            <a:ext cx="8229600" cy="3081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800" dirty="0">
                <a:cs typeface="Times New Roman" pitchFamily="18" charset="0"/>
              </a:rPr>
              <a:t>A constructor is used to construct an instance of a class. Unlike properties and methods, a </a:t>
            </a:r>
            <a:r>
              <a:rPr lang="en-US" altLang="en-US" sz="2800" dirty="0" err="1">
                <a:cs typeface="Times New Roman" pitchFamily="18" charset="0"/>
              </a:rPr>
              <a:t>superclass's</a:t>
            </a:r>
            <a:r>
              <a:rPr lang="en-US" altLang="en-US" sz="2800" dirty="0">
                <a:cs typeface="Times New Roman" pitchFamily="18" charset="0"/>
              </a:rPr>
              <a:t> constructors are </a:t>
            </a:r>
            <a:r>
              <a:rPr lang="en-US" altLang="en-US" sz="2800" dirty="0" smtClean="0">
                <a:cs typeface="Times New Roman" pitchFamily="18" charset="0"/>
              </a:rPr>
              <a:t>NOT </a:t>
            </a:r>
            <a:r>
              <a:rPr lang="en-US" altLang="en-US" sz="2800" dirty="0">
                <a:cs typeface="Times New Roman" pitchFamily="18" charset="0"/>
              </a:rPr>
              <a:t>inherited in the subclass. They can only be invoked from the subclasses' constructors, using the keyword </a:t>
            </a:r>
            <a:r>
              <a:rPr lang="en-US" altLang="en-US" sz="2800" u="sng" dirty="0">
                <a:cs typeface="Times New Roman" pitchFamily="18" charset="0"/>
              </a:rPr>
              <a:t>super</a:t>
            </a:r>
            <a:r>
              <a:rPr lang="en-US" altLang="en-US" sz="2800" dirty="0">
                <a:cs typeface="Times New Roman" pitchFamily="18" charset="0"/>
              </a:rPr>
              <a:t>. </a:t>
            </a:r>
            <a:r>
              <a:rPr lang="en-US" altLang="en-US" sz="2800" i="1" dirty="0">
                <a:cs typeface="Times New Roman" pitchFamily="18" charset="0"/>
              </a:rPr>
              <a:t>If the keyword </a:t>
            </a:r>
            <a:r>
              <a:rPr lang="en-US" altLang="en-US" sz="2800" i="1" u="sng" dirty="0">
                <a:cs typeface="Times New Roman" pitchFamily="18" charset="0"/>
              </a:rPr>
              <a:t>super</a:t>
            </a:r>
            <a:r>
              <a:rPr lang="en-US" altLang="en-US" sz="2800" i="1" dirty="0">
                <a:cs typeface="Times New Roman" pitchFamily="18" charset="0"/>
              </a:rPr>
              <a:t> is not explicitly used, the </a:t>
            </a:r>
            <a:r>
              <a:rPr lang="en-US" altLang="en-US" sz="2800" i="1" dirty="0" err="1">
                <a:cs typeface="Times New Roman" pitchFamily="18" charset="0"/>
              </a:rPr>
              <a:t>superclass's</a:t>
            </a:r>
            <a:r>
              <a:rPr lang="en-US" altLang="en-US" sz="2800" i="1" dirty="0">
                <a:cs typeface="Times New Roman" pitchFamily="18" charset="0"/>
              </a:rPr>
              <a:t> no-</a:t>
            </a:r>
            <a:r>
              <a:rPr lang="en-US" altLang="en-US" sz="2800" i="1" dirty="0" err="1">
                <a:cs typeface="Times New Roman" pitchFamily="18" charset="0"/>
              </a:rPr>
              <a:t>arg</a:t>
            </a:r>
            <a:r>
              <a:rPr lang="en-US" altLang="en-US" sz="2800" i="1" dirty="0">
                <a:cs typeface="Times New Roman" pitchFamily="18" charset="0"/>
              </a:rPr>
              <a:t> constructor is automatically invoked.</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a:xfrm>
            <a:off x="685800" y="304800"/>
            <a:ext cx="7772400" cy="742950"/>
          </a:xfrm>
          <a:noFill/>
        </p:spPr>
        <p:txBody>
          <a:bodyPr/>
          <a:lstStyle/>
          <a:p>
            <a:r>
              <a:rPr lang="en-US" altLang="en-US" smtClean="0"/>
              <a:t>Visibility Modifiers </a:t>
            </a:r>
          </a:p>
        </p:txBody>
      </p:sp>
      <p:sp>
        <p:nvSpPr>
          <p:cNvPr id="53250"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6DBDC481-6922-4833-B09D-6307DF74280E}" type="slidenum">
              <a:rPr lang="en-US" altLang="en-US" sz="1400"/>
              <a:pPr>
                <a:spcBef>
                  <a:spcPct val="0"/>
                </a:spcBef>
                <a:buClrTx/>
                <a:buSzTx/>
                <a:buFontTx/>
                <a:buNone/>
              </a:pPr>
              <a:t>50</a:t>
            </a:fld>
            <a:endParaRPr lang="en-US" altLang="en-US" sz="1400"/>
          </a:p>
        </p:txBody>
      </p:sp>
      <p:sp>
        <p:nvSpPr>
          <p:cNvPr id="53252" name="Rectangle 5"/>
          <p:cNvSpPr>
            <a:spLocks noChangeArrowheads="1"/>
          </p:cNvSpPr>
          <p:nvPr/>
        </p:nvSpPr>
        <p:spPr bwMode="auto">
          <a:xfrm>
            <a:off x="1684338" y="268605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53253" name="Rectangle 7"/>
          <p:cNvSpPr>
            <a:spLocks noChangeArrowheads="1"/>
          </p:cNvSpPr>
          <p:nvPr/>
        </p:nvSpPr>
        <p:spPr bwMode="auto">
          <a:xfrm>
            <a:off x="1914525" y="191452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53254" name="Rectangle 9"/>
          <p:cNvSpPr>
            <a:spLocks noChangeArrowheads="1"/>
          </p:cNvSpPr>
          <p:nvPr/>
        </p:nvSpPr>
        <p:spPr bwMode="auto">
          <a:xfrm>
            <a:off x="0" y="1912938"/>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53255" name="Object 8"/>
          <p:cNvGraphicFramePr>
            <a:graphicFrameLocks noChangeAspect="1"/>
          </p:cNvGraphicFramePr>
          <p:nvPr/>
        </p:nvGraphicFramePr>
        <p:xfrm>
          <a:off x="0" y="1219200"/>
          <a:ext cx="8839200" cy="5040313"/>
        </p:xfrm>
        <a:graphic>
          <a:graphicData uri="http://schemas.openxmlformats.org/presentationml/2006/ole">
            <p:oleObj spid="_x0000_s53256" name="Picture" r:id="rId3" imgW="5321808" imgH="3026664" progId="Word.Picture.8">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228600" y="228600"/>
            <a:ext cx="8610600" cy="685800"/>
          </a:xfrm>
          <a:noFill/>
        </p:spPr>
        <p:txBody>
          <a:bodyPr/>
          <a:lstStyle/>
          <a:p>
            <a:r>
              <a:rPr lang="en-US" altLang="en-US" sz="3600" smtClean="0"/>
              <a:t>A Subclass Cannot Weaken the Accessibility</a:t>
            </a:r>
          </a:p>
        </p:txBody>
      </p:sp>
      <p:sp>
        <p:nvSpPr>
          <p:cNvPr id="5427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81B7B454-DE9B-4C49-94EF-D809EB7805BC}" type="slidenum">
              <a:rPr lang="en-US" altLang="en-US" sz="1400"/>
              <a:pPr>
                <a:spcBef>
                  <a:spcPct val="0"/>
                </a:spcBef>
                <a:buClrTx/>
                <a:buSzTx/>
                <a:buFontTx/>
                <a:buNone/>
              </a:pPr>
              <a:t>51</a:t>
            </a:fld>
            <a:endParaRPr lang="en-US" altLang="en-US" sz="1400"/>
          </a:p>
        </p:txBody>
      </p:sp>
      <p:sp>
        <p:nvSpPr>
          <p:cNvPr id="54276" name="Text Box 3"/>
          <p:cNvSpPr txBox="1">
            <a:spLocks noChangeArrowheads="1"/>
          </p:cNvSpPr>
          <p:nvPr/>
        </p:nvSpPr>
        <p:spPr bwMode="auto">
          <a:xfrm>
            <a:off x="533400" y="1295400"/>
            <a:ext cx="8077200" cy="4486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3600">
                <a:cs typeface="Times New Roman" pitchFamily="18" charset="0"/>
              </a:rPr>
              <a:t>A subclass may override a protected method in its superclass and change its visibility to public. However, a subclass cannot weaken the accessibility of a method defined in the superclass. For example, if a method is defined as public in the superclass, it must be defined as public in the subclass.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685800" y="228600"/>
            <a:ext cx="7772400" cy="685800"/>
          </a:xfrm>
          <a:noFill/>
        </p:spPr>
        <p:txBody>
          <a:bodyPr/>
          <a:lstStyle/>
          <a:p>
            <a:r>
              <a:rPr lang="en-US" altLang="en-US" smtClean="0"/>
              <a:t>NOTE</a:t>
            </a:r>
          </a:p>
        </p:txBody>
      </p:sp>
      <p:sp>
        <p:nvSpPr>
          <p:cNvPr id="5529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29C4CDA-BA24-4401-BD60-ED98218A3FC0}" type="slidenum">
              <a:rPr lang="en-US" altLang="en-US" sz="1400"/>
              <a:pPr>
                <a:spcBef>
                  <a:spcPct val="0"/>
                </a:spcBef>
                <a:buClrTx/>
                <a:buSzTx/>
                <a:buFontTx/>
                <a:buNone/>
              </a:pPr>
              <a:t>52</a:t>
            </a:fld>
            <a:endParaRPr lang="en-US" altLang="en-US" sz="1400"/>
          </a:p>
        </p:txBody>
      </p:sp>
      <p:sp>
        <p:nvSpPr>
          <p:cNvPr id="55300" name="Text Box 3"/>
          <p:cNvSpPr txBox="1">
            <a:spLocks noChangeArrowheads="1"/>
          </p:cNvSpPr>
          <p:nvPr/>
        </p:nvSpPr>
        <p:spPr bwMode="auto">
          <a:xfrm>
            <a:off x="533400" y="1295400"/>
            <a:ext cx="8077200" cy="2838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3600">
                <a:cs typeface="Times New Roman" pitchFamily="18" charset="0"/>
              </a:rPr>
              <a:t>The modifiers are used on classes and class members (data and methods), except that the </a:t>
            </a:r>
            <a:r>
              <a:rPr lang="en-US" altLang="en-US" sz="3600" u="sng">
                <a:cs typeface="Times New Roman" pitchFamily="18" charset="0"/>
              </a:rPr>
              <a:t>final</a:t>
            </a:r>
            <a:r>
              <a:rPr lang="en-US" altLang="en-US" sz="3600">
                <a:cs typeface="Times New Roman" pitchFamily="18" charset="0"/>
              </a:rPr>
              <a:t> modifier can also be used on local variables in a method. A final local variable is a constant inside a method.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685800" y="0"/>
            <a:ext cx="7772400" cy="1428750"/>
          </a:xfrm>
          <a:noFill/>
        </p:spPr>
        <p:txBody>
          <a:bodyPr/>
          <a:lstStyle/>
          <a:p>
            <a:r>
              <a:rPr lang="en-US" altLang="en-US" smtClean="0"/>
              <a:t>The </a:t>
            </a:r>
            <a:r>
              <a:rPr lang="en-US" altLang="en-US" sz="4200" smtClean="0">
                <a:latin typeface="Courier New" pitchFamily="49" charset="0"/>
              </a:rPr>
              <a:t>final</a:t>
            </a:r>
            <a:r>
              <a:rPr lang="en-US" altLang="en-US" smtClean="0"/>
              <a:t> Modifier</a:t>
            </a:r>
          </a:p>
        </p:txBody>
      </p:sp>
      <p:sp>
        <p:nvSpPr>
          <p:cNvPr id="56324" name="Rectangle 3"/>
          <p:cNvSpPr>
            <a:spLocks noGrp="1" noChangeArrowheads="1"/>
          </p:cNvSpPr>
          <p:nvPr>
            <p:ph idx="1"/>
          </p:nvPr>
        </p:nvSpPr>
        <p:spPr>
          <a:xfrm>
            <a:off x="685800" y="1371600"/>
            <a:ext cx="7772400" cy="4133850"/>
          </a:xfrm>
          <a:noFill/>
        </p:spPr>
        <p:txBody>
          <a:bodyPr/>
          <a:lstStyle/>
          <a:p>
            <a:pPr>
              <a:lnSpc>
                <a:spcPct val="90000"/>
              </a:lnSpc>
            </a:pPr>
            <a:r>
              <a:rPr lang="en-US" altLang="en-US" sz="2600" smtClean="0"/>
              <a:t>The </a:t>
            </a:r>
            <a:r>
              <a:rPr lang="en-US" altLang="en-US" sz="2600" smtClean="0">
                <a:latin typeface="Courier New" pitchFamily="49" charset="0"/>
              </a:rPr>
              <a:t>final</a:t>
            </a:r>
            <a:r>
              <a:rPr lang="en-US" altLang="en-US" sz="2800" smtClean="0"/>
              <a:t> class cannot be extended:</a:t>
            </a:r>
          </a:p>
          <a:p>
            <a:pPr>
              <a:lnSpc>
                <a:spcPct val="90000"/>
              </a:lnSpc>
              <a:buFont typeface="Monotype Sorts" pitchFamily="2" charset="2"/>
              <a:buNone/>
            </a:pPr>
            <a:r>
              <a:rPr lang="en-US" altLang="en-US" sz="2400" smtClean="0">
                <a:solidFill>
                  <a:schemeClr val="tx2"/>
                </a:solidFill>
              </a:rPr>
              <a:t>       </a:t>
            </a:r>
            <a:r>
              <a:rPr lang="en-US" altLang="en-US" sz="2200" smtClean="0">
                <a:solidFill>
                  <a:schemeClr val="tx2"/>
                </a:solidFill>
                <a:latin typeface="Courier New" pitchFamily="49" charset="0"/>
              </a:rPr>
              <a:t>final class Math {</a:t>
            </a:r>
          </a:p>
          <a:p>
            <a:pPr>
              <a:lnSpc>
                <a:spcPct val="90000"/>
              </a:lnSpc>
              <a:buFont typeface="Monotype Sorts" pitchFamily="2" charset="2"/>
              <a:buNone/>
            </a:pPr>
            <a:r>
              <a:rPr lang="en-US" altLang="en-US" sz="2200" smtClean="0">
                <a:solidFill>
                  <a:schemeClr val="tx2"/>
                </a:solidFill>
                <a:latin typeface="Courier New" pitchFamily="49" charset="0"/>
              </a:rPr>
              <a:t>     ...</a:t>
            </a:r>
          </a:p>
          <a:p>
            <a:pPr>
              <a:lnSpc>
                <a:spcPct val="90000"/>
              </a:lnSpc>
              <a:buFont typeface="Monotype Sorts" pitchFamily="2" charset="2"/>
              <a:buNone/>
            </a:pPr>
            <a:r>
              <a:rPr lang="en-US" altLang="en-US" sz="2200" smtClean="0">
                <a:solidFill>
                  <a:schemeClr val="tx2"/>
                </a:solidFill>
                <a:latin typeface="Courier New" pitchFamily="49" charset="0"/>
              </a:rPr>
              <a:t>   }</a:t>
            </a:r>
            <a:endParaRPr lang="en-US" altLang="en-US" sz="2800" smtClean="0">
              <a:solidFill>
                <a:schemeClr val="tx2"/>
              </a:solidFill>
            </a:endParaRPr>
          </a:p>
          <a:p>
            <a:pPr>
              <a:lnSpc>
                <a:spcPct val="90000"/>
              </a:lnSpc>
              <a:spcBef>
                <a:spcPct val="100000"/>
              </a:spcBef>
            </a:pPr>
            <a:r>
              <a:rPr lang="en-US" altLang="en-US" sz="2600" smtClean="0"/>
              <a:t>The </a:t>
            </a:r>
            <a:r>
              <a:rPr lang="en-US" altLang="en-US" sz="2600" smtClean="0">
                <a:latin typeface="Courier New" pitchFamily="49" charset="0"/>
              </a:rPr>
              <a:t>final</a:t>
            </a:r>
            <a:r>
              <a:rPr lang="en-US" altLang="en-US" sz="2800" smtClean="0"/>
              <a:t> variable is a constant:</a:t>
            </a:r>
          </a:p>
          <a:p>
            <a:pPr>
              <a:lnSpc>
                <a:spcPct val="90000"/>
              </a:lnSpc>
              <a:buFont typeface="Monotype Sorts" pitchFamily="2" charset="2"/>
              <a:buNone/>
            </a:pPr>
            <a:r>
              <a:rPr lang="en-US" altLang="en-US" sz="2400" smtClean="0"/>
              <a:t>       </a:t>
            </a:r>
            <a:r>
              <a:rPr lang="en-US" altLang="en-US" sz="2200" smtClean="0">
                <a:solidFill>
                  <a:schemeClr val="tx2"/>
                </a:solidFill>
                <a:latin typeface="Courier New" pitchFamily="49" charset="0"/>
              </a:rPr>
              <a:t>final static double PI = 3.14159;</a:t>
            </a:r>
            <a:endParaRPr lang="en-US" altLang="en-US" sz="2800" smtClean="0">
              <a:solidFill>
                <a:schemeClr val="tx2"/>
              </a:solidFill>
            </a:endParaRPr>
          </a:p>
          <a:p>
            <a:pPr>
              <a:lnSpc>
                <a:spcPct val="90000"/>
              </a:lnSpc>
              <a:spcBef>
                <a:spcPct val="100000"/>
              </a:spcBef>
            </a:pPr>
            <a:r>
              <a:rPr lang="en-US" altLang="en-US" sz="2600" smtClean="0"/>
              <a:t>The </a:t>
            </a:r>
            <a:r>
              <a:rPr lang="en-US" altLang="en-US" sz="2600" smtClean="0">
                <a:latin typeface="Courier New" pitchFamily="49" charset="0"/>
              </a:rPr>
              <a:t>final</a:t>
            </a:r>
            <a:r>
              <a:rPr lang="en-US" altLang="en-US" sz="2800" smtClean="0"/>
              <a:t> method cannot be</a:t>
            </a:r>
            <a:br>
              <a:rPr lang="en-US" altLang="en-US" sz="2800" smtClean="0"/>
            </a:br>
            <a:r>
              <a:rPr lang="en-US" altLang="en-US" sz="2800" smtClean="0"/>
              <a:t>overridden by its subclasses.</a:t>
            </a:r>
          </a:p>
        </p:txBody>
      </p:sp>
      <p:sp>
        <p:nvSpPr>
          <p:cNvPr id="5632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75E320BD-2FC4-4D0A-865A-3C15221A0966}" type="slidenum">
              <a:rPr lang="en-US" altLang="en-US" sz="1400"/>
              <a:pPr>
                <a:spcBef>
                  <a:spcPct val="0"/>
                </a:spcBef>
                <a:buClrTx/>
                <a:buSzTx/>
                <a:buFontTx/>
                <a:buNone/>
              </a:pPr>
              <a:t>53</a:t>
            </a:fld>
            <a:endParaRPr lang="en-US" altLang="en-US" sz="1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52400" y="152400"/>
            <a:ext cx="8839200" cy="666750"/>
          </a:xfrm>
          <a:noFill/>
        </p:spPr>
        <p:txBody>
          <a:bodyPr/>
          <a:lstStyle/>
          <a:p>
            <a:r>
              <a:rPr lang="en-US" altLang="en-US" sz="3600" smtClean="0"/>
              <a:t>Superclass’s Constructor Is Always Invoked</a:t>
            </a:r>
          </a:p>
        </p:txBody>
      </p:sp>
      <p:sp>
        <p:nvSpPr>
          <p:cNvPr id="8194"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568F5C21-8950-4102-9D1B-E87AC7ACF9F3}" type="slidenum">
              <a:rPr lang="en-US" altLang="en-US" sz="1400"/>
              <a:pPr>
                <a:spcBef>
                  <a:spcPct val="0"/>
                </a:spcBef>
                <a:buClrTx/>
                <a:buSzTx/>
                <a:buFontTx/>
                <a:buNone/>
              </a:pPr>
              <a:t>6</a:t>
            </a:fld>
            <a:endParaRPr lang="en-US" altLang="en-US" sz="1400"/>
          </a:p>
        </p:txBody>
      </p:sp>
      <p:sp>
        <p:nvSpPr>
          <p:cNvPr id="8196" name="Text Box 3"/>
          <p:cNvSpPr txBox="1">
            <a:spLocks noChangeArrowheads="1"/>
          </p:cNvSpPr>
          <p:nvPr/>
        </p:nvSpPr>
        <p:spPr bwMode="auto">
          <a:xfrm>
            <a:off x="304800" y="990600"/>
            <a:ext cx="8534400" cy="180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800">
                <a:cs typeface="Times New Roman" pitchFamily="18" charset="0"/>
              </a:rPr>
              <a:t>A constructor may invoke an overloaded constructor or its superclass’s constructor. If none of them is invoked explicitly, the compiler puts </a:t>
            </a:r>
            <a:r>
              <a:rPr lang="en-US" altLang="en-US" sz="2800" u="sng">
                <a:cs typeface="Times New Roman" pitchFamily="18" charset="0"/>
              </a:rPr>
              <a:t>super()</a:t>
            </a:r>
            <a:r>
              <a:rPr lang="en-US" altLang="en-US" sz="2800">
                <a:cs typeface="Times New Roman" pitchFamily="18" charset="0"/>
              </a:rPr>
              <a:t> as the first statement in the constructor. For example, </a:t>
            </a:r>
            <a:endParaRPr lang="en-US" altLang="en-US" sz="2400">
              <a:cs typeface="Times New Roman" pitchFamily="18" charset="0"/>
            </a:endParaRPr>
          </a:p>
        </p:txBody>
      </p:sp>
      <p:sp>
        <p:nvSpPr>
          <p:cNvPr id="8197" name="Rectangle 5"/>
          <p:cNvSpPr>
            <a:spLocks noChangeArrowheads="1"/>
          </p:cNvSpPr>
          <p:nvPr/>
        </p:nvSpPr>
        <p:spPr bwMode="auto">
          <a:xfrm>
            <a:off x="2514600" y="31289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8198" name="Rectangle 7"/>
          <p:cNvSpPr>
            <a:spLocks noChangeArrowheads="1"/>
          </p:cNvSpPr>
          <p:nvPr/>
        </p:nvSpPr>
        <p:spPr bwMode="auto">
          <a:xfrm>
            <a:off x="2514600" y="30527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8199" name="Object 6"/>
          <p:cNvGraphicFramePr>
            <a:graphicFrameLocks noChangeAspect="1"/>
          </p:cNvGraphicFramePr>
          <p:nvPr/>
        </p:nvGraphicFramePr>
        <p:xfrm>
          <a:off x="458788" y="4724400"/>
          <a:ext cx="8074025" cy="1476375"/>
        </p:xfrm>
        <a:graphic>
          <a:graphicData uri="http://schemas.openxmlformats.org/presentationml/2006/ole">
            <p:oleObj spid="_x0000_s8202" name="Picture" r:id="rId3" imgW="4122420" imgH="754380" progId="Word.Picture.8">
              <p:embed/>
            </p:oleObj>
          </a:graphicData>
        </a:graphic>
      </p:graphicFrame>
      <p:sp>
        <p:nvSpPr>
          <p:cNvPr id="8200" name="Rectangle 9"/>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8201" name="Object 8"/>
          <p:cNvGraphicFramePr>
            <a:graphicFrameLocks noChangeAspect="1"/>
          </p:cNvGraphicFramePr>
          <p:nvPr/>
        </p:nvGraphicFramePr>
        <p:xfrm>
          <a:off x="385763" y="3048000"/>
          <a:ext cx="8448675" cy="1235075"/>
        </p:xfrm>
        <a:graphic>
          <a:graphicData uri="http://schemas.openxmlformats.org/presentationml/2006/ole">
            <p:oleObj spid="_x0000_s8203" name="Picture" r:id="rId4" imgW="4122420" imgH="603504" progId="Word.Picture.8">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85800" y="0"/>
            <a:ext cx="7772400" cy="1428750"/>
          </a:xfrm>
          <a:noFill/>
        </p:spPr>
        <p:txBody>
          <a:bodyPr/>
          <a:lstStyle/>
          <a:p>
            <a:r>
              <a:rPr lang="en-US" altLang="en-US" smtClean="0"/>
              <a:t>Using the Keyword </a:t>
            </a:r>
            <a:r>
              <a:rPr lang="en-US" altLang="en-US" sz="4200" smtClean="0">
                <a:latin typeface="Courier New" pitchFamily="49" charset="0"/>
              </a:rPr>
              <a:t>super</a:t>
            </a:r>
            <a:endParaRPr lang="en-US" altLang="en-US" smtClean="0"/>
          </a:p>
        </p:txBody>
      </p:sp>
      <p:sp>
        <p:nvSpPr>
          <p:cNvPr id="9220" name="Rectangle 3"/>
          <p:cNvSpPr>
            <a:spLocks noGrp="1" noChangeArrowheads="1"/>
          </p:cNvSpPr>
          <p:nvPr>
            <p:ph idx="1"/>
          </p:nvPr>
        </p:nvSpPr>
        <p:spPr>
          <a:xfrm>
            <a:off x="914400" y="3048000"/>
            <a:ext cx="7772400" cy="1066800"/>
          </a:xfrm>
          <a:noFill/>
        </p:spPr>
        <p:txBody>
          <a:bodyPr>
            <a:normAutofit lnSpcReduction="10000"/>
          </a:bodyPr>
          <a:lstStyle/>
          <a:p>
            <a:pPr marL="358775" indent="-358775">
              <a:lnSpc>
                <a:spcPct val="90000"/>
              </a:lnSpc>
              <a:spcBef>
                <a:spcPct val="100000"/>
              </a:spcBef>
            </a:pPr>
            <a:r>
              <a:rPr lang="en-US" altLang="en-US" sz="2800" smtClean="0"/>
              <a:t>To call a superclass constructor</a:t>
            </a:r>
          </a:p>
          <a:p>
            <a:pPr marL="358775" indent="-358775">
              <a:lnSpc>
                <a:spcPct val="90000"/>
              </a:lnSpc>
              <a:spcBef>
                <a:spcPct val="50000"/>
              </a:spcBef>
            </a:pPr>
            <a:r>
              <a:rPr lang="en-US" altLang="en-US" sz="2800" smtClean="0"/>
              <a:t>To call a superclass method</a:t>
            </a:r>
          </a:p>
        </p:txBody>
      </p:sp>
      <p:sp>
        <p:nvSpPr>
          <p:cNvPr id="9218"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FA4021EE-F773-4616-9449-B0FB9337B12C}" type="slidenum">
              <a:rPr lang="en-US" altLang="en-US" sz="1400"/>
              <a:pPr>
                <a:spcBef>
                  <a:spcPct val="0"/>
                </a:spcBef>
                <a:buClrTx/>
                <a:buSzTx/>
                <a:buFontTx/>
                <a:buNone/>
              </a:pPr>
              <a:t>7</a:t>
            </a:fld>
            <a:endParaRPr lang="en-US" altLang="en-US" sz="1400"/>
          </a:p>
        </p:txBody>
      </p:sp>
      <p:sp>
        <p:nvSpPr>
          <p:cNvPr id="9221" name="Text Box 4"/>
          <p:cNvSpPr txBox="1">
            <a:spLocks noChangeArrowheads="1"/>
          </p:cNvSpPr>
          <p:nvPr/>
        </p:nvSpPr>
        <p:spPr bwMode="auto">
          <a:xfrm>
            <a:off x="914400" y="1371600"/>
            <a:ext cx="7162800" cy="1463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3000"/>
              <a:t>The keyword </a:t>
            </a:r>
            <a:r>
              <a:rPr lang="en-US" altLang="en-US" sz="2800">
                <a:latin typeface="Courier New" pitchFamily="49" charset="0"/>
              </a:rPr>
              <a:t>super</a:t>
            </a:r>
            <a:r>
              <a:rPr lang="en-US" altLang="en-US" sz="3000"/>
              <a:t> refers to the superclass of the class in which </a:t>
            </a:r>
            <a:r>
              <a:rPr lang="en-US" altLang="en-US" sz="2800">
                <a:latin typeface="Courier New" pitchFamily="49" charset="0"/>
              </a:rPr>
              <a:t>super</a:t>
            </a:r>
            <a:r>
              <a:rPr lang="en-US" altLang="en-US" sz="3000"/>
              <a:t> appears. This keyword can be used in two ways: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85800" y="0"/>
            <a:ext cx="7772400" cy="1428750"/>
          </a:xfrm>
          <a:noFill/>
        </p:spPr>
        <p:txBody>
          <a:bodyPr/>
          <a:lstStyle/>
          <a:p>
            <a:r>
              <a:rPr lang="en-US" altLang="en-US" smtClean="0"/>
              <a:t>CAUTION</a:t>
            </a:r>
          </a:p>
        </p:txBody>
      </p:sp>
      <p:sp>
        <p:nvSpPr>
          <p:cNvPr id="10242"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B055F16E-2CB1-4C40-89F0-BCB09F1CA78A}" type="slidenum">
              <a:rPr lang="en-US" altLang="en-US" sz="1400"/>
              <a:pPr>
                <a:spcBef>
                  <a:spcPct val="0"/>
                </a:spcBef>
                <a:buClrTx/>
                <a:buSzTx/>
                <a:buFontTx/>
                <a:buNone/>
              </a:pPr>
              <a:t>8</a:t>
            </a:fld>
            <a:endParaRPr lang="en-US" altLang="en-US" sz="1400"/>
          </a:p>
        </p:txBody>
      </p:sp>
      <p:sp>
        <p:nvSpPr>
          <p:cNvPr id="10244" name="Text Box 3"/>
          <p:cNvSpPr txBox="1">
            <a:spLocks noChangeArrowheads="1"/>
          </p:cNvSpPr>
          <p:nvPr/>
        </p:nvSpPr>
        <p:spPr bwMode="auto">
          <a:xfrm>
            <a:off x="533400" y="1752600"/>
            <a:ext cx="8229600" cy="338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3600" dirty="0">
                <a:cs typeface="Times New Roman" pitchFamily="18" charset="0"/>
              </a:rPr>
              <a:t>You must use the keyword </a:t>
            </a:r>
            <a:r>
              <a:rPr lang="en-US" altLang="en-US" sz="3600" u="sng" dirty="0">
                <a:cs typeface="Times New Roman" pitchFamily="18" charset="0"/>
              </a:rPr>
              <a:t>super</a:t>
            </a:r>
            <a:r>
              <a:rPr lang="en-US" altLang="en-US" sz="3600" dirty="0">
                <a:cs typeface="Times New Roman" pitchFamily="18" charset="0"/>
              </a:rPr>
              <a:t> to call the </a:t>
            </a:r>
            <a:r>
              <a:rPr lang="en-US" altLang="en-US" sz="3600" dirty="0" err="1">
                <a:cs typeface="Times New Roman" pitchFamily="18" charset="0"/>
              </a:rPr>
              <a:t>superclass</a:t>
            </a:r>
            <a:r>
              <a:rPr lang="en-US" altLang="en-US" sz="3600" dirty="0">
                <a:cs typeface="Times New Roman" pitchFamily="18" charset="0"/>
              </a:rPr>
              <a:t> constructor. Invoking a </a:t>
            </a:r>
            <a:r>
              <a:rPr lang="en-US" altLang="en-US" sz="3600" dirty="0" err="1">
                <a:cs typeface="Times New Roman" pitchFamily="18" charset="0"/>
              </a:rPr>
              <a:t>superclass</a:t>
            </a:r>
            <a:r>
              <a:rPr lang="en-US" altLang="en-US" sz="3600" dirty="0">
                <a:cs typeface="Times New Roman" pitchFamily="18" charset="0"/>
              </a:rPr>
              <a:t> constructor’s name in a subclass causes a syntax error. Java requires that the statement that uses the keyword </a:t>
            </a:r>
            <a:r>
              <a:rPr lang="en-US" altLang="en-US" sz="3600" u="sng" dirty="0">
                <a:cs typeface="Times New Roman" pitchFamily="18" charset="0"/>
              </a:rPr>
              <a:t>super</a:t>
            </a:r>
            <a:r>
              <a:rPr lang="en-US" altLang="en-US" sz="3600" dirty="0">
                <a:cs typeface="Times New Roman" pitchFamily="18" charset="0"/>
              </a:rPr>
              <a:t> appear first in the constructor.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228600" y="0"/>
            <a:ext cx="9829800" cy="381000"/>
          </a:xfrm>
          <a:noFill/>
        </p:spPr>
        <p:txBody>
          <a:bodyPr>
            <a:normAutofit fontScale="90000"/>
          </a:bodyPr>
          <a:lstStyle/>
          <a:p>
            <a:r>
              <a:rPr lang="en-US" altLang="en-US" sz="3600" smtClean="0"/>
              <a:t>Constructor Chaining</a:t>
            </a:r>
          </a:p>
        </p:txBody>
      </p:sp>
      <p:sp>
        <p:nvSpPr>
          <p:cNvPr id="11266" name="Slide Number Placeholder 4"/>
          <p:cNvSpPr>
            <a:spLocks noGrp="1"/>
          </p:cNvSpPr>
          <p:nvPr>
            <p:ph type="sldNum" sz="quarter" idx="12"/>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3B44A8CC-D7F9-4B61-8708-C14841E1CC17}" type="slidenum">
              <a:rPr lang="en-US" altLang="en-US" sz="1400"/>
              <a:pPr>
                <a:spcBef>
                  <a:spcPct val="0"/>
                </a:spcBef>
                <a:buClrTx/>
                <a:buSzTx/>
                <a:buFontTx/>
                <a:buNone/>
              </a:pPr>
              <a:t>9</a:t>
            </a:fld>
            <a:endParaRPr lang="en-US" altLang="en-US" sz="1400"/>
          </a:p>
        </p:txBody>
      </p:sp>
      <p:sp>
        <p:nvSpPr>
          <p:cNvPr id="11268" name="Text Box 3"/>
          <p:cNvSpPr txBox="1">
            <a:spLocks noChangeArrowheads="1"/>
          </p:cNvSpPr>
          <p:nvPr/>
        </p:nvSpPr>
        <p:spPr bwMode="auto">
          <a:xfrm>
            <a:off x="228600" y="1143000"/>
            <a:ext cx="8686800" cy="558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new Faculty();</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Faculty()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Employee()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System.out.println(s);</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class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public Person()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  }</a:t>
            </a:r>
          </a:p>
          <a:p>
            <a:pPr>
              <a:lnSpc>
                <a:spcPct val="50000"/>
              </a:lnSpc>
              <a:spcBef>
                <a:spcPct val="50000"/>
              </a:spcBef>
              <a:buClrTx/>
              <a:buSzTx/>
              <a:buFontTx/>
              <a:buNone/>
            </a:pPr>
            <a:r>
              <a:rPr lang="en-US" altLang="en-US" sz="1400" b="1">
                <a:solidFill>
                  <a:schemeClr val="tx2"/>
                </a:solidFill>
                <a:latin typeface="Courier New" pitchFamily="49" charset="0"/>
                <a:cs typeface="Times New Roman" pitchFamily="18" charset="0"/>
              </a:rPr>
              <a:t>}</a:t>
            </a:r>
          </a:p>
        </p:txBody>
      </p:sp>
      <p:sp>
        <p:nvSpPr>
          <p:cNvPr id="11269" name="Text Box 5"/>
          <p:cNvSpPr txBox="1">
            <a:spLocks noChangeArrowheads="1"/>
          </p:cNvSpPr>
          <p:nvPr/>
        </p:nvSpPr>
        <p:spPr bwMode="auto">
          <a:xfrm>
            <a:off x="457200" y="457200"/>
            <a:ext cx="85344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000">
                <a:cs typeface="Times New Roman" pitchFamily="18" charset="0"/>
              </a:rPr>
              <a:t>Constructing an instance of a class invokes all the superclasses’ constructors along the inheritance chain. This is known as </a:t>
            </a:r>
            <a:r>
              <a:rPr lang="en-US" altLang="en-US" sz="2000" i="1">
                <a:cs typeface="Times New Roman" pitchFamily="18" charset="0"/>
              </a:rPr>
              <a:t>constructor chaining</a:t>
            </a:r>
            <a:r>
              <a:rPr lang="en-US" altLang="en-US" sz="2000">
                <a:cs typeface="Times New Roman" pitchFamily="18" charset="0"/>
              </a:rPr>
              <a:t>.</a:t>
            </a:r>
            <a:endParaRPr lang="en-US" altLang="en-US" sz="2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F8AF1E42CD16458411CF265CF9EEFA" ma:contentTypeVersion="4" ma:contentTypeDescription="Create a new document." ma:contentTypeScope="" ma:versionID="f087360c150beecfb54b1a70a4fcbf27">
  <xsd:schema xmlns:xsd="http://www.w3.org/2001/XMLSchema" xmlns:xs="http://www.w3.org/2001/XMLSchema" xmlns:p="http://schemas.microsoft.com/office/2006/metadata/properties" xmlns:ns2="54a52da9-1386-4622-8325-ddca6a5753fe" xmlns:ns3="669e2d7c-8602-4a7c-81c3-153214ed28ec" targetNamespace="http://schemas.microsoft.com/office/2006/metadata/properties" ma:root="true" ma:fieldsID="cb92af7965539415f45b6445e920da66" ns2:_="" ns3:_="">
    <xsd:import namespace="54a52da9-1386-4622-8325-ddca6a5753fe"/>
    <xsd:import namespace="669e2d7c-8602-4a7c-81c3-153214ed28e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a52da9-1386-4622-8325-ddca6a5753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69e2d7c-8602-4a7c-81c3-153214ed28e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961DDA-94AA-4F17-8657-65553532FFBD}"/>
</file>

<file path=customXml/itemProps2.xml><?xml version="1.0" encoding="utf-8"?>
<ds:datastoreItem xmlns:ds="http://schemas.openxmlformats.org/officeDocument/2006/customXml" ds:itemID="{717A34F3-05BF-4158-8630-74D140C4BE79}"/>
</file>

<file path=customXml/itemProps3.xml><?xml version="1.0" encoding="utf-8"?>
<ds:datastoreItem xmlns:ds="http://schemas.openxmlformats.org/officeDocument/2006/customXml" ds:itemID="{F2050DE7-EC36-40A0-B200-36A599CD2B07}"/>
</file>

<file path=docProps/app.xml><?xml version="1.0" encoding="utf-8"?>
<Properties xmlns="http://schemas.openxmlformats.org/officeDocument/2006/extended-properties" xmlns:vt="http://schemas.openxmlformats.org/officeDocument/2006/docPropsVTypes">
  <Template/>
  <TotalTime>24980</TotalTime>
  <Words>2940</Words>
  <Application>Microsoft Office PowerPoint</Application>
  <PresentationFormat>On-screen Show (4:3)</PresentationFormat>
  <Paragraphs>596</Paragraphs>
  <Slides>53</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56" baseType="lpstr">
      <vt:lpstr>Ofis Teması</vt:lpstr>
      <vt:lpstr>Picture</vt:lpstr>
      <vt:lpstr>Microsoft Word Picture</vt:lpstr>
      <vt:lpstr>Chapter 11  Inheritance and Polymorphism</vt:lpstr>
      <vt:lpstr>Motivations</vt:lpstr>
      <vt:lpstr>Objectives</vt:lpstr>
      <vt:lpstr>Superclasses and Subclasses</vt:lpstr>
      <vt:lpstr>Are superclass’s Constructor Inherited?</vt:lpstr>
      <vt:lpstr>Superclass’s Constructor Is Always Invoked</vt:lpstr>
      <vt:lpstr>Using the Keyword super</vt:lpstr>
      <vt:lpstr>CAUTION</vt:lpstr>
      <vt:lpstr>Constructor Chaining</vt:lpstr>
      <vt:lpstr>Trace Execution</vt:lpstr>
      <vt:lpstr>Trace Execution</vt:lpstr>
      <vt:lpstr>Trace Execution</vt:lpstr>
      <vt:lpstr>Trace Execution</vt:lpstr>
      <vt:lpstr>Trace Execution</vt:lpstr>
      <vt:lpstr>Trace Execution</vt:lpstr>
      <vt:lpstr>Trace Execution</vt:lpstr>
      <vt:lpstr>Trace Execution</vt:lpstr>
      <vt:lpstr>Trace Execution</vt:lpstr>
      <vt:lpstr>Example on the Impact of a Superclass without no-arg Constructor</vt:lpstr>
      <vt:lpstr>Defining a Subclass</vt:lpstr>
      <vt:lpstr>Calling Superclass Methods</vt:lpstr>
      <vt:lpstr>Overriding Methods in the Superclass</vt:lpstr>
      <vt:lpstr>NOTE</vt:lpstr>
      <vt:lpstr>NOTE</vt:lpstr>
      <vt:lpstr>Overriding vs. Overloading</vt:lpstr>
      <vt:lpstr>The Object Class and Its Methods</vt:lpstr>
      <vt:lpstr>The toString() method in Object</vt:lpstr>
      <vt:lpstr>Polymorphism</vt:lpstr>
      <vt:lpstr>Polymorphism, Dynamic Binding and Generic Programming</vt:lpstr>
      <vt:lpstr>Dynamic Binding</vt:lpstr>
      <vt:lpstr>Method Matching vs. Binding</vt:lpstr>
      <vt:lpstr>Generic Programming</vt:lpstr>
      <vt:lpstr>Casting Objects</vt:lpstr>
      <vt:lpstr>Why Casting Is Necessary?</vt:lpstr>
      <vt:lpstr>Casting from Superclass to Subclass</vt:lpstr>
      <vt:lpstr>The instanceof Operator</vt:lpstr>
      <vt:lpstr>TIP</vt:lpstr>
      <vt:lpstr>Example: Demonstrating Polymorphism and Casting</vt:lpstr>
      <vt:lpstr>The   equals Method</vt:lpstr>
      <vt:lpstr>NOTE</vt:lpstr>
      <vt:lpstr>The ArrayList Class</vt:lpstr>
      <vt:lpstr>Generic Type </vt:lpstr>
      <vt:lpstr>Differences and Similarities between Arrays and ArrayList</vt:lpstr>
      <vt:lpstr>Array Lists from/to Arrays</vt:lpstr>
      <vt:lpstr>max and min in an Array List</vt:lpstr>
      <vt:lpstr>Shuffling an Array List</vt:lpstr>
      <vt:lpstr>The MyStack Classes </vt:lpstr>
      <vt:lpstr>The protected Modifier</vt:lpstr>
      <vt:lpstr>Accessibility Summary</vt:lpstr>
      <vt:lpstr>Visibility Modifiers </vt:lpstr>
      <vt:lpstr>A Subclass Cannot Weaken the Accessibility</vt:lpstr>
      <vt:lpstr>NOTE</vt:lpstr>
      <vt:lpstr>The final Modifier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Objects and Classes</dc:title>
  <dc:creator>Y. Daniel Liang</dc:creator>
  <cp:lastModifiedBy>zhasdauren.d</cp:lastModifiedBy>
  <cp:revision>257</cp:revision>
  <dcterms:created xsi:type="dcterms:W3CDTF">1995-06-10T17:31:50Z</dcterms:created>
  <dcterms:modified xsi:type="dcterms:W3CDTF">2019-02-05T08:09:52Z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0x01010033F8AF1E42CD16458411CF265CF9EEFA</vt:lpwstr>
  </property>
</Properties>
</file>