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51.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2.xml" ContentType="application/vnd.openxmlformats-officedocument.presentationml.slide+xml"/>
  <Override PartName="/ppt/slides/slide17.xml" ContentType="application/vnd.openxmlformats-officedocument.presentationml.slide+xml"/>
  <Override PartName="/ppt/slides/slide14.xml" ContentType="application/vnd.openxmlformats-officedocument.presentationml.slide+xml"/>
  <Override PartName="/ppt/slides/slide18.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9.xml" ContentType="application/vnd.openxmlformats-officedocument.presentationml.slideLayout+xml"/>
  <Override PartName="/ppt/slideLayouts/slideLayout4.xml" ContentType="application/vnd.openxmlformats-officedocument.presentationml.slideLayout+xml"/>
  <Override PartName="/ppt/slideLayouts/slideLayout8.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4" r:id="rId1"/>
  </p:sldMasterIdLst>
  <p:notesMasterIdLst>
    <p:notesMasterId r:id="rId66"/>
  </p:notesMasterIdLst>
  <p:handoutMasterIdLst>
    <p:handoutMasterId r:id="rId67"/>
  </p:handoutMasterIdLst>
  <p:sldIdLst>
    <p:sldId id="402" r:id="rId2"/>
    <p:sldId id="493" r:id="rId3"/>
    <p:sldId id="471" r:id="rId4"/>
    <p:sldId id="464" r:id="rId5"/>
    <p:sldId id="494" r:id="rId6"/>
    <p:sldId id="499" r:id="rId7"/>
    <p:sldId id="403" r:id="rId8"/>
    <p:sldId id="495" r:id="rId9"/>
    <p:sldId id="496" r:id="rId10"/>
    <p:sldId id="497" r:id="rId11"/>
    <p:sldId id="472" r:id="rId12"/>
    <p:sldId id="465" r:id="rId13"/>
    <p:sldId id="498" r:id="rId14"/>
    <p:sldId id="451" r:id="rId15"/>
    <p:sldId id="447" r:id="rId16"/>
    <p:sldId id="405" r:id="rId17"/>
    <p:sldId id="406" r:id="rId18"/>
    <p:sldId id="407" r:id="rId19"/>
    <p:sldId id="448" r:id="rId20"/>
    <p:sldId id="477" r:id="rId21"/>
    <p:sldId id="513" r:id="rId22"/>
    <p:sldId id="444" r:id="rId23"/>
    <p:sldId id="410" r:id="rId24"/>
    <p:sldId id="411" r:id="rId25"/>
    <p:sldId id="479" r:id="rId26"/>
    <p:sldId id="480" r:id="rId27"/>
    <p:sldId id="481" r:id="rId28"/>
    <p:sldId id="482" r:id="rId29"/>
    <p:sldId id="486" r:id="rId30"/>
    <p:sldId id="487" r:id="rId31"/>
    <p:sldId id="488" r:id="rId32"/>
    <p:sldId id="489" r:id="rId33"/>
    <p:sldId id="490" r:id="rId34"/>
    <p:sldId id="492" r:id="rId35"/>
    <p:sldId id="491" r:id="rId36"/>
    <p:sldId id="446" r:id="rId37"/>
    <p:sldId id="468" r:id="rId38"/>
    <p:sldId id="469" r:id="rId39"/>
    <p:sldId id="470" r:id="rId40"/>
    <p:sldId id="449" r:id="rId41"/>
    <p:sldId id="450" r:id="rId42"/>
    <p:sldId id="452" r:id="rId43"/>
    <p:sldId id="453" r:id="rId44"/>
    <p:sldId id="454" r:id="rId45"/>
    <p:sldId id="455" r:id="rId46"/>
    <p:sldId id="456" r:id="rId47"/>
    <p:sldId id="457" r:id="rId48"/>
    <p:sldId id="458" r:id="rId49"/>
    <p:sldId id="459" r:id="rId50"/>
    <p:sldId id="460" r:id="rId51"/>
    <p:sldId id="461" r:id="rId52"/>
    <p:sldId id="500" r:id="rId53"/>
    <p:sldId id="501" r:id="rId54"/>
    <p:sldId id="502" r:id="rId55"/>
    <p:sldId id="503" r:id="rId56"/>
    <p:sldId id="504" r:id="rId57"/>
    <p:sldId id="515" r:id="rId58"/>
    <p:sldId id="505" r:id="rId59"/>
    <p:sldId id="506" r:id="rId60"/>
    <p:sldId id="508" r:id="rId61"/>
    <p:sldId id="509" r:id="rId62"/>
    <p:sldId id="510" r:id="rId63"/>
    <p:sldId id="511" r:id="rId64"/>
    <p:sldId id="512" r:id="rId6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50" autoAdjust="0"/>
    <p:restoredTop sz="94691" autoAdjust="0"/>
  </p:normalViewPr>
  <p:slideViewPr>
    <p:cSldViewPr>
      <p:cViewPr varScale="1">
        <p:scale>
          <a:sx n="108" d="100"/>
          <a:sy n="108" d="100"/>
        </p:scale>
        <p:origin x="-678" y="-84"/>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3" d="100"/>
          <a:sy n="43" d="100"/>
        </p:scale>
        <p:origin x="-1422" y="-84"/>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74" Type="http://schemas.openxmlformats.org/officeDocument/2006/relationships/customXml" Target="../customXml/item3.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image" Target="../media/image7.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4289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defRPr sz="1000" i="1"/>
            </a:lvl1pPr>
          </a:lstStyle>
          <a:p>
            <a:endParaRPr lang="tr-TR" altLang="tr-TR"/>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a:defRPr sz="1000" i="1"/>
            </a:lvl1pPr>
          </a:lstStyle>
          <a:p>
            <a:endParaRPr lang="tr-TR" altLang="tr-TR"/>
          </a:p>
        </p:txBody>
      </p:sp>
      <p:sp>
        <p:nvSpPr>
          <p:cNvPr id="68612" name="Rectangle 4"/>
          <p:cNvSpPr>
            <a:spLocks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defRPr sz="1000" i="1"/>
            </a:lvl1pPr>
          </a:lstStyle>
          <a:p>
            <a:endParaRPr lang="tr-TR" altLang="tr-TR"/>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i="1"/>
            </a:lvl1pPr>
          </a:lstStyle>
          <a:p>
            <a:fld id="{87FEACAA-EA90-4B9F-9165-6BA502862EE3}" type="slidenum">
              <a:rPr lang="en-US" altLang="tr-TR"/>
              <a:pPr/>
              <a:t>‹#›</a:t>
            </a:fld>
            <a:endParaRPr lang="en-US" altLang="tr-TR"/>
          </a:p>
        </p:txBody>
      </p:sp>
    </p:spTree>
    <p:extLst>
      <p:ext uri="{BB962C8B-B14F-4D97-AF65-F5344CB8AC3E}">
        <p14:creationId xmlns:p14="http://schemas.microsoft.com/office/powerpoint/2010/main" val="18350065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C4C9EE5-B302-43A3-A60F-200A79164CEE}" type="slidenum">
              <a:rPr lang="en-US" altLang="en-US" sz="1000"/>
              <a:pPr/>
              <a:t>1</a:t>
            </a:fld>
            <a:endParaRPr lang="en-US" altLang="en-US" sz="1000"/>
          </a:p>
        </p:txBody>
      </p:sp>
      <p:sp>
        <p:nvSpPr>
          <p:cNvPr id="69635" name="Rectangle 2"/>
          <p:cNvSpPr>
            <a:spLocks noChangeArrowheads="1" noTextEdit="1"/>
          </p:cNvSpPr>
          <p:nvPr>
            <p:ph type="sldImg"/>
          </p:nvPr>
        </p:nvSpPr>
        <p:spPr>
          <a:xfrm>
            <a:off x="1150938" y="692150"/>
            <a:ext cx="4556125" cy="3416300"/>
          </a:xfrm>
          <a:ln/>
        </p:spPr>
      </p:sp>
      <p:sp>
        <p:nvSpPr>
          <p:cNvPr id="69636"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E3A1105-CCE8-46A3-955C-26F7D8FEEAC5}" type="slidenum">
              <a:rPr lang="en-US" altLang="en-US" sz="1000"/>
              <a:pPr/>
              <a:t>3</a:t>
            </a:fld>
            <a:endParaRPr lang="en-US" altLang="en-US" sz="1000"/>
          </a:p>
        </p:txBody>
      </p:sp>
      <p:sp>
        <p:nvSpPr>
          <p:cNvPr id="70659" name="Rectangle 2"/>
          <p:cNvSpPr>
            <a:spLocks noChangeArrowheads="1" noTextEdit="1"/>
          </p:cNvSpPr>
          <p:nvPr>
            <p:ph type="sldImg"/>
          </p:nvPr>
        </p:nvSpPr>
        <p:spPr>
          <a:xfrm>
            <a:off x="1150938" y="692150"/>
            <a:ext cx="4556125" cy="3416300"/>
          </a:xfrm>
          <a:ln/>
        </p:spPr>
      </p:sp>
      <p:sp>
        <p:nvSpPr>
          <p:cNvPr id="70660"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69857DA-A165-44F2-A789-01982FDC14A3}" type="slidenum">
              <a:rPr lang="en-US" altLang="en-US" sz="1000"/>
              <a:pPr/>
              <a:t>4</a:t>
            </a:fld>
            <a:endParaRPr lang="en-US" altLang="en-US" sz="1000"/>
          </a:p>
        </p:txBody>
      </p:sp>
      <p:sp>
        <p:nvSpPr>
          <p:cNvPr id="71683" name="Rectangle 2"/>
          <p:cNvSpPr>
            <a:spLocks noChangeArrowheads="1" noTextEdit="1"/>
          </p:cNvSpPr>
          <p:nvPr>
            <p:ph type="sldImg"/>
          </p:nvPr>
        </p:nvSpPr>
        <p:spPr>
          <a:xfrm>
            <a:off x="1150938" y="692150"/>
            <a:ext cx="4556125" cy="3416300"/>
          </a:xfrm>
          <a:ln/>
        </p:spPr>
      </p:sp>
      <p:sp>
        <p:nvSpPr>
          <p:cNvPr id="71684"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3FFA7EC-921A-44CD-9C52-A66E531067D1}" type="slidenum">
              <a:rPr lang="en-US" altLang="en-US" sz="1000"/>
              <a:pPr/>
              <a:t>5</a:t>
            </a:fld>
            <a:endParaRPr lang="en-US" altLang="en-US" sz="1000"/>
          </a:p>
        </p:txBody>
      </p:sp>
      <p:sp>
        <p:nvSpPr>
          <p:cNvPr id="72707" name="Rectangle 2"/>
          <p:cNvSpPr>
            <a:spLocks noChangeArrowheads="1" noTextEdit="1"/>
          </p:cNvSpPr>
          <p:nvPr>
            <p:ph type="sldImg"/>
          </p:nvPr>
        </p:nvSpPr>
        <p:spPr>
          <a:xfrm>
            <a:off x="1150938" y="692150"/>
            <a:ext cx="4556125" cy="3416300"/>
          </a:xfrm>
          <a:ln/>
        </p:spPr>
      </p:sp>
      <p:sp>
        <p:nvSpPr>
          <p:cNvPr id="72708"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C2DD2BA-93AF-415C-B1CF-021470967991}" type="slidenum">
              <a:rPr lang="en-US" altLang="en-US" sz="1000"/>
              <a:pPr/>
              <a:t>6</a:t>
            </a:fld>
            <a:endParaRPr lang="en-US" altLang="en-US" sz="1000"/>
          </a:p>
        </p:txBody>
      </p:sp>
      <p:sp>
        <p:nvSpPr>
          <p:cNvPr id="73731" name="Rectangle 2"/>
          <p:cNvSpPr>
            <a:spLocks noChangeArrowheads="1" noTextEdit="1"/>
          </p:cNvSpPr>
          <p:nvPr>
            <p:ph type="sldImg"/>
          </p:nvPr>
        </p:nvSpPr>
        <p:spPr>
          <a:xfrm>
            <a:off x="1150938" y="692150"/>
            <a:ext cx="4556125" cy="3416300"/>
          </a:xfrm>
          <a:ln/>
        </p:spPr>
      </p:sp>
      <p:sp>
        <p:nvSpPr>
          <p:cNvPr id="73732"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endParaRPr lang="tr-TR" alt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F5E9F14-1D2F-4BC8-8C5E-0AF8050879B3}" type="slidenum">
              <a:rPr lang="en-US" altLang="tr-TR" smtClean="0"/>
              <a:pPr/>
              <a:t>‹#›</a:t>
            </a:fld>
            <a:endParaRPr lang="en-US" altLang="tr-TR"/>
          </a:p>
        </p:txBody>
      </p:sp>
    </p:spTree>
    <p:extLst>
      <p:ext uri="{BB962C8B-B14F-4D97-AF65-F5344CB8AC3E}">
        <p14:creationId xmlns:p14="http://schemas.microsoft.com/office/powerpoint/2010/main" val="19381582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endParaRPr lang="tr-TR" alt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F5E9F14-1D2F-4BC8-8C5E-0AF8050879B3}" type="slidenum">
              <a:rPr lang="en-US" altLang="tr-TR" smtClean="0"/>
              <a:pPr/>
              <a:t>‹#›</a:t>
            </a:fld>
            <a:endParaRPr lang="en-US" altLang="tr-TR"/>
          </a:p>
        </p:txBody>
      </p:sp>
    </p:spTree>
    <p:extLst>
      <p:ext uri="{BB962C8B-B14F-4D97-AF65-F5344CB8AC3E}">
        <p14:creationId xmlns:p14="http://schemas.microsoft.com/office/powerpoint/2010/main" val="83267602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endParaRPr lang="tr-TR" alt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F5E9F14-1D2F-4BC8-8C5E-0AF8050879B3}" type="slidenum">
              <a:rPr lang="en-US" altLang="tr-TR" smtClean="0"/>
              <a:pPr/>
              <a:t>‹#›</a:t>
            </a:fld>
            <a:endParaRPr lang="en-US" altLang="tr-TR"/>
          </a:p>
        </p:txBody>
      </p:sp>
    </p:spTree>
    <p:extLst>
      <p:ext uri="{BB962C8B-B14F-4D97-AF65-F5344CB8AC3E}">
        <p14:creationId xmlns:p14="http://schemas.microsoft.com/office/powerpoint/2010/main" val="198946135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endParaRPr lang="tr-TR" alt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F5E9F14-1D2F-4BC8-8C5E-0AF8050879B3}" type="slidenum">
              <a:rPr lang="en-US" altLang="tr-TR" smtClean="0"/>
              <a:pPr/>
              <a:t>‹#›</a:t>
            </a:fld>
            <a:endParaRPr lang="en-US" altLang="tr-TR"/>
          </a:p>
        </p:txBody>
      </p:sp>
    </p:spTree>
    <p:extLst>
      <p:ext uri="{BB962C8B-B14F-4D97-AF65-F5344CB8AC3E}">
        <p14:creationId xmlns:p14="http://schemas.microsoft.com/office/powerpoint/2010/main" val="65054936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endParaRPr lang="tr-TR" alt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F5E9F14-1D2F-4BC8-8C5E-0AF8050879B3}" type="slidenum">
              <a:rPr lang="en-US" altLang="tr-TR" smtClean="0"/>
              <a:pPr/>
              <a:t>‹#›</a:t>
            </a:fld>
            <a:endParaRPr lang="en-US" altLang="tr-TR"/>
          </a:p>
        </p:txBody>
      </p:sp>
    </p:spTree>
    <p:extLst>
      <p:ext uri="{BB962C8B-B14F-4D97-AF65-F5344CB8AC3E}">
        <p14:creationId xmlns:p14="http://schemas.microsoft.com/office/powerpoint/2010/main" val="303577444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endParaRPr lang="tr-TR" alt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2F5E9F14-1D2F-4BC8-8C5E-0AF8050879B3}" type="slidenum">
              <a:rPr lang="en-US" altLang="tr-TR" smtClean="0"/>
              <a:pPr/>
              <a:t>‹#›</a:t>
            </a:fld>
            <a:endParaRPr lang="en-US" altLang="tr-TR"/>
          </a:p>
        </p:txBody>
      </p:sp>
    </p:spTree>
    <p:extLst>
      <p:ext uri="{BB962C8B-B14F-4D97-AF65-F5344CB8AC3E}">
        <p14:creationId xmlns:p14="http://schemas.microsoft.com/office/powerpoint/2010/main" val="269304910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endParaRPr lang="tr-TR" alt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2F5E9F14-1D2F-4BC8-8C5E-0AF8050879B3}" type="slidenum">
              <a:rPr lang="en-US" altLang="tr-TR" smtClean="0"/>
              <a:pPr/>
              <a:t>‹#›</a:t>
            </a:fld>
            <a:endParaRPr lang="en-US" altLang="tr-TR"/>
          </a:p>
        </p:txBody>
      </p:sp>
    </p:spTree>
    <p:extLst>
      <p:ext uri="{BB962C8B-B14F-4D97-AF65-F5344CB8AC3E}">
        <p14:creationId xmlns:p14="http://schemas.microsoft.com/office/powerpoint/2010/main" val="149106358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endParaRPr lang="tr-TR" alt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2F5E9F14-1D2F-4BC8-8C5E-0AF8050879B3}" type="slidenum">
              <a:rPr lang="en-US" altLang="tr-TR" smtClean="0"/>
              <a:pPr/>
              <a:t>‹#›</a:t>
            </a:fld>
            <a:endParaRPr lang="en-US" altLang="tr-TR"/>
          </a:p>
        </p:txBody>
      </p:sp>
    </p:spTree>
    <p:extLst>
      <p:ext uri="{BB962C8B-B14F-4D97-AF65-F5344CB8AC3E}">
        <p14:creationId xmlns:p14="http://schemas.microsoft.com/office/powerpoint/2010/main" val="252149102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endParaRPr lang="tr-TR" alt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2F5E9F14-1D2F-4BC8-8C5E-0AF8050879B3}" type="slidenum">
              <a:rPr lang="en-US" altLang="tr-TR" smtClean="0"/>
              <a:pPr/>
              <a:t>‹#›</a:t>
            </a:fld>
            <a:endParaRPr lang="en-US" altLang="tr-TR"/>
          </a:p>
        </p:txBody>
      </p:sp>
    </p:spTree>
    <p:extLst>
      <p:ext uri="{BB962C8B-B14F-4D97-AF65-F5344CB8AC3E}">
        <p14:creationId xmlns:p14="http://schemas.microsoft.com/office/powerpoint/2010/main" val="423896954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endParaRPr lang="tr-TR" alt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2F5E9F14-1D2F-4BC8-8C5E-0AF8050879B3}" type="slidenum">
              <a:rPr lang="en-US" altLang="tr-TR" smtClean="0"/>
              <a:pPr/>
              <a:t>‹#›</a:t>
            </a:fld>
            <a:endParaRPr lang="en-US" altLang="tr-TR"/>
          </a:p>
        </p:txBody>
      </p:sp>
    </p:spTree>
    <p:extLst>
      <p:ext uri="{BB962C8B-B14F-4D97-AF65-F5344CB8AC3E}">
        <p14:creationId xmlns:p14="http://schemas.microsoft.com/office/powerpoint/2010/main" val="35202263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endParaRPr lang="tr-TR" alt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2F5E9F14-1D2F-4BC8-8C5E-0AF8050879B3}" type="slidenum">
              <a:rPr lang="en-US" altLang="tr-TR" smtClean="0"/>
              <a:pPr/>
              <a:t>‹#›</a:t>
            </a:fld>
            <a:endParaRPr lang="en-US" altLang="tr-TR"/>
          </a:p>
        </p:txBody>
      </p:sp>
    </p:spTree>
    <p:extLst>
      <p:ext uri="{BB962C8B-B14F-4D97-AF65-F5344CB8AC3E}">
        <p14:creationId xmlns:p14="http://schemas.microsoft.com/office/powerpoint/2010/main" val="403039219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tr-TR" altLang="tr-TR"/>
          </a:p>
        </p:txBody>
      </p:sp>
      <p:sp>
        <p:nvSpPr>
          <p:cNvPr id="5" name="Altbilgi Yer Tutucusu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E9F14-1D2F-4BC8-8C5E-0AF8050879B3}" type="slidenum">
              <a:rPr lang="en-US" altLang="tr-TR" smtClean="0"/>
              <a:pPr/>
              <a:t>‹#›</a:t>
            </a:fld>
            <a:endParaRPr lang="en-US" altLang="tr-TR"/>
          </a:p>
        </p:txBody>
      </p:sp>
    </p:spTree>
    <p:extLst>
      <p:ext uri="{BB962C8B-B14F-4D97-AF65-F5344CB8AC3E}">
        <p14:creationId xmlns:p14="http://schemas.microsoft.com/office/powerpoint/2010/main" val="210049203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4.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5.wmf"/></Relationships>
</file>

<file path=ppt/slides/_rels/slide22.xml.rels><?xml version="1.0" encoding="UTF-8" standalone="yes"?>
<Relationships xmlns="http://schemas.openxmlformats.org/package/2006/relationships"><Relationship Id="rId3" Type="http://schemas.openxmlformats.org/officeDocument/2006/relationships/hyperlink" Target="../html/TestCircleWithException.bat" TargetMode="External"/><Relationship Id="rId2" Type="http://schemas.openxmlformats.org/officeDocument/2006/relationships/hyperlink" Target="../html/TestCircleWithException.html" TargetMode="External"/><Relationship Id="rId1" Type="http://schemas.openxmlformats.org/officeDocument/2006/relationships/slideLayout" Target="../slideLayouts/slideLayout2.xml"/><Relationship Id="rId6" Type="http://schemas.openxmlformats.org/officeDocument/2006/relationships/hyperlink" Target="http://www.cs.armstrong.edu/liang/intro10e/html/CircleWithException.html" TargetMode="External"/><Relationship Id="rId5" Type="http://schemas.openxmlformats.org/officeDocument/2006/relationships/hyperlink" Target="http://www.cs.armstrong.edu/liang/intro10e/html/TestCircleWithException.html" TargetMode="External"/><Relationship Id="rId4" Type="http://schemas.openxmlformats.org/officeDocument/2006/relationships/hyperlink" Target="../html/CircleWithException.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ml/QuotientWithMethod.bat" TargetMode="External"/><Relationship Id="rId3" Type="http://schemas.openxmlformats.org/officeDocument/2006/relationships/hyperlink" Target="../html/Quotient.html" TargetMode="External"/><Relationship Id="rId7" Type="http://schemas.openxmlformats.org/officeDocument/2006/relationships/hyperlink" Target="../html/QuotientWithMethod.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ml/QuotientWithIf.bat" TargetMode="External"/><Relationship Id="rId11" Type="http://schemas.openxmlformats.org/officeDocument/2006/relationships/hyperlink" Target="http://www.cs.armstrong.edu/liang/intro10e/html/Quotient.html" TargetMode="External"/><Relationship Id="rId5" Type="http://schemas.openxmlformats.org/officeDocument/2006/relationships/hyperlink" Target="../html/QuotientWithIf.html" TargetMode="External"/><Relationship Id="rId10" Type="http://schemas.openxmlformats.org/officeDocument/2006/relationships/hyperlink" Target="http://www.cs.armstrong.edu/liang/intro10e/html/QuotientWithIf.html" TargetMode="External"/><Relationship Id="rId4" Type="http://schemas.openxmlformats.org/officeDocument/2006/relationships/hyperlink" Target="../html/Quotient.bat" TargetMode="External"/><Relationship Id="rId9" Type="http://schemas.openxmlformats.org/officeDocument/2006/relationships/hyperlink" Target="http://www.cs.armstrong.edu/liang/intro10e/html/QuotientWithMethod.html"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hyperlink" Target="http://www.cs.armstrong.edu/liang/intro10e/html/TestCircleWithRadiusException.html" TargetMode="External"/><Relationship Id="rId3" Type="http://schemas.openxmlformats.org/officeDocument/2006/relationships/hyperlink" Target="../html/InvalidRadiusException.html" TargetMode="External"/><Relationship Id="rId7" Type="http://schemas.openxmlformats.org/officeDocument/2006/relationships/hyperlink" Target="http://www.cs.armstrong.edu/liang/intro10e/html/CircleWithRadiusException.html" TargetMode="External"/><Relationship Id="rId2" Type="http://schemas.openxmlformats.org/officeDocument/2006/relationships/hyperlink" Target="../html/TestCircleWithRadiusException.bat" TargetMode="External"/><Relationship Id="rId1" Type="http://schemas.openxmlformats.org/officeDocument/2006/relationships/slideLayout" Target="../slideLayouts/slideLayout2.xml"/><Relationship Id="rId6" Type="http://schemas.openxmlformats.org/officeDocument/2006/relationships/hyperlink" Target="http://www.cs.armstrong.edu/liang/intro10e/html/InvalidRadiusException.html" TargetMode="External"/><Relationship Id="rId5" Type="http://schemas.openxmlformats.org/officeDocument/2006/relationships/hyperlink" Target="../html/TestCircleWithRadiusException.html" TargetMode="External"/><Relationship Id="rId4" Type="http://schemas.openxmlformats.org/officeDocument/2006/relationships/hyperlink" Target="../html/CircleWithRadiusException.html"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ml/QuotientWithException.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www.cs.armstrong.edu/liang/intro10e/html/QuotientWithException.html" TargetMode="External"/><Relationship Id="rId4" Type="http://schemas.openxmlformats.org/officeDocument/2006/relationships/hyperlink" Target="../html/QuotientWithException.bat"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ml/TestFileClass.html" TargetMode="External"/><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7.png"/><Relationship Id="rId5" Type="http://schemas.openxmlformats.org/officeDocument/2006/relationships/oleObject" Target="../embeddings/oleObject10.bin"/><Relationship Id="rId4" Type="http://schemas.openxmlformats.org/officeDocument/2006/relationships/hyperlink" Target="../html/TestFileClass.bat" TargetMode="External"/><Relationship Id="rId9" Type="http://schemas.openxmlformats.org/officeDocument/2006/relationships/hyperlink" Target="http://www.cs.armstrong.edu/liang/intro10e/html/TestFileClass.html"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ml/WriteData.html" TargetMode="External"/><Relationship Id="rId7" Type="http://schemas.openxmlformats.org/officeDocument/2006/relationships/hyperlink" Target="http://www.cs.armstrong.edu/liang/intro10e/html/WriteData.html" TargetMode="Externa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9.wmf"/><Relationship Id="rId5" Type="http://schemas.openxmlformats.org/officeDocument/2006/relationships/oleObject" Target="../embeddings/oleObject12.bin"/><Relationship Id="rId4" Type="http://schemas.openxmlformats.org/officeDocument/2006/relationships/hyperlink" Target="../html/WriteData.bat" TargetMode="External"/></Relationships>
</file>

<file path=ppt/slides/_rels/slide57.xml.rels><?xml version="1.0" encoding="UTF-8" standalone="yes"?>
<Relationships xmlns="http://schemas.openxmlformats.org/package/2006/relationships"><Relationship Id="rId3" Type="http://schemas.openxmlformats.org/officeDocument/2006/relationships/hyperlink" Target="../html/WriteDataWithAutoClose.bat" TargetMode="External"/><Relationship Id="rId2" Type="http://schemas.openxmlformats.org/officeDocument/2006/relationships/hyperlink" Target="../html/WriteDataWithAutoClose.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WriteDataWithAutoClose.html" TargetMode="Externa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hyperlink" Target="http://www.cs.armstrong.edu/liang/intro10e/html/ReadData.html" TargetMode="External"/><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hyperlink" Target="../html/ReadData.bat" TargetMode="External"/><Relationship Id="rId5" Type="http://schemas.openxmlformats.org/officeDocument/2006/relationships/hyperlink" Target="../html/ReadData.html" TargetMode="External"/><Relationship Id="rId4" Type="http://schemas.openxmlformats.org/officeDocument/2006/relationships/image" Target="../media/image10.wmf"/></Relationships>
</file>

<file path=ppt/slides/_rels/slide59.xml.rels><?xml version="1.0" encoding="UTF-8" standalone="yes"?>
<Relationships xmlns="http://schemas.openxmlformats.org/package/2006/relationships"><Relationship Id="rId3" Type="http://schemas.openxmlformats.org/officeDocument/2006/relationships/hyperlink" Target="../html/ReplaceText.bat" TargetMode="External"/><Relationship Id="rId2" Type="http://schemas.openxmlformats.org/officeDocument/2006/relationships/hyperlink" Target="../html/ReplaceText.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ReplaceText.htm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ml/InputMismatchExceptionDemo.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www.cs.armstrong.edu/liang/intro10e/html/InputMismatchExceptionDemo.html" TargetMode="External"/><Relationship Id="rId4" Type="http://schemas.openxmlformats.org/officeDocument/2006/relationships/hyperlink" Target="../html/InputMismatchExceptionDemo.bat" TargetMode="External"/></Relationships>
</file>

<file path=ppt/slides/_rels/slide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ml/ReadFileFromURL.bat" TargetMode="External"/><Relationship Id="rId2" Type="http://schemas.openxmlformats.org/officeDocument/2006/relationships/hyperlink" Target="../html/ReadFileFromURL.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ReadFileFromURL.html" TargetMode="Externa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ml/WebCrawler.bat" TargetMode="External"/><Relationship Id="rId2" Type="http://schemas.openxmlformats.org/officeDocument/2006/relationships/hyperlink" Target="../html/WebCrawler.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WebCrawler.html" TargetMode="Externa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457200" y="457200"/>
            <a:ext cx="8077200" cy="1695450"/>
          </a:xfrm>
          <a:noFill/>
        </p:spPr>
        <p:txBody>
          <a:bodyPr/>
          <a:lstStyle/>
          <a:p>
            <a:r>
              <a:rPr lang="en-US" altLang="en-US" dirty="0" smtClean="0"/>
              <a:t>Chapter 12 </a:t>
            </a:r>
            <a:r>
              <a:rPr lang="tr-TR" altLang="en-US" dirty="0" smtClean="0"/>
              <a:t/>
            </a:r>
            <a:br>
              <a:rPr lang="tr-TR" altLang="en-US" dirty="0" smtClean="0"/>
            </a:br>
            <a:r>
              <a:rPr lang="en-US" altLang="en-US" dirty="0" smtClean="0"/>
              <a:t>Exception </a:t>
            </a:r>
            <a:r>
              <a:rPr lang="en-US" altLang="en-US" dirty="0" smtClean="0"/>
              <a:t>Handling and Text IO</a:t>
            </a:r>
            <a:endParaRPr lang="en-US" altLang="en-US" b="1" dirty="0" smtClean="0"/>
          </a:p>
        </p:txBody>
      </p:sp>
      <p:sp>
        <p:nvSpPr>
          <p:cNvPr id="3074"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8ADE627E-87A3-490D-A79C-BDF251F53870}" type="slidenum">
              <a:rPr lang="en-US" altLang="en-US" sz="1400"/>
              <a:pPr>
                <a:spcBef>
                  <a:spcPct val="0"/>
                </a:spcBef>
                <a:buClrTx/>
                <a:buSzTx/>
                <a:buFontTx/>
                <a:buNone/>
              </a:pPr>
              <a:t>1</a:t>
            </a:fld>
            <a:endParaRPr lang="en-US" altLang="en-US" sz="1400"/>
          </a:p>
        </p:txBody>
      </p:sp>
      <p:sp>
        <p:nvSpPr>
          <p:cNvPr id="3076" name="Rectangle 7"/>
          <p:cNvSpPr>
            <a:spLocks noChangeArrowheads="1"/>
          </p:cNvSpPr>
          <p:nvPr/>
        </p:nvSpPr>
        <p:spPr bwMode="auto">
          <a:xfrm>
            <a:off x="3109913" y="2609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685800" y="228600"/>
            <a:ext cx="7772400" cy="819150"/>
          </a:xfrm>
          <a:noFill/>
        </p:spPr>
        <p:txBody>
          <a:bodyPr/>
          <a:lstStyle/>
          <a:p>
            <a:r>
              <a:rPr lang="en-US" altLang="en-US" smtClean="0"/>
              <a:t>Runtime Exceptions</a:t>
            </a:r>
            <a:endParaRPr lang="en-US" altLang="en-US" b="1" smtClean="0"/>
          </a:p>
        </p:txBody>
      </p:sp>
      <p:sp>
        <p:nvSpPr>
          <p:cNvPr id="12290"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0AF1CB15-B142-471C-AB72-4EF9DB17CD98}" type="slidenum">
              <a:rPr lang="en-US" altLang="en-US" sz="1400"/>
              <a:pPr>
                <a:spcBef>
                  <a:spcPct val="0"/>
                </a:spcBef>
                <a:buClrTx/>
                <a:buSzTx/>
                <a:buFontTx/>
                <a:buNone/>
              </a:pPr>
              <a:t>10</a:t>
            </a:fld>
            <a:endParaRPr lang="en-US" altLang="en-US" sz="1400"/>
          </a:p>
        </p:txBody>
      </p:sp>
      <p:sp>
        <p:nvSpPr>
          <p:cNvPr id="12292" name="Rectangle 3"/>
          <p:cNvSpPr>
            <a:spLocks noChangeArrowheads="1"/>
          </p:cNvSpPr>
          <p:nvPr/>
        </p:nvSpPr>
        <p:spPr bwMode="auto">
          <a:xfrm>
            <a:off x="0" y="2000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aphicFrame>
        <p:nvGraphicFramePr>
          <p:cNvPr id="12293" name="Object 4"/>
          <p:cNvGraphicFramePr>
            <a:graphicFrameLocks noChangeAspect="1"/>
          </p:cNvGraphicFramePr>
          <p:nvPr/>
        </p:nvGraphicFramePr>
        <p:xfrm>
          <a:off x="152400" y="1371600"/>
          <a:ext cx="8839200" cy="4510088"/>
        </p:xfrm>
        <a:graphic>
          <a:graphicData uri="http://schemas.openxmlformats.org/presentationml/2006/ole">
            <mc:AlternateContent xmlns:mc="http://schemas.openxmlformats.org/markup-compatibility/2006">
              <mc:Choice xmlns:v="urn:schemas-microsoft-com:vml" Requires="v">
                <p:oleObj spid="_x0000_s12297" name="Picture" r:id="rId3" imgW="5608452" imgH="2853594" progId="Word.Picture.8">
                  <p:embed/>
                </p:oleObj>
              </mc:Choice>
              <mc:Fallback>
                <p:oleObj name="Picture" r:id="rId3" imgW="5608452" imgH="2853594"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371600"/>
                        <a:ext cx="8839200"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2325" name="Text Box 5"/>
          <p:cNvSpPr txBox="1">
            <a:spLocks noChangeArrowheads="1"/>
          </p:cNvSpPr>
          <p:nvPr/>
        </p:nvSpPr>
        <p:spPr bwMode="auto">
          <a:xfrm>
            <a:off x="6172200" y="4572000"/>
            <a:ext cx="27432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sz="1400">
                <a:solidFill>
                  <a:schemeClr val="tx2"/>
                </a:solidFill>
              </a:rPr>
              <a:t>RuntimeException is caused by programming errors, such as bad casting, accessing an out-of-bounds array, and numeric errors.</a:t>
            </a:r>
          </a:p>
        </p:txBody>
      </p:sp>
      <p:sp>
        <p:nvSpPr>
          <p:cNvPr id="312326" name="Rectangle 6"/>
          <p:cNvSpPr>
            <a:spLocks noChangeArrowheads="1"/>
          </p:cNvSpPr>
          <p:nvPr/>
        </p:nvSpPr>
        <p:spPr bwMode="auto">
          <a:xfrm>
            <a:off x="5943600" y="1905000"/>
            <a:ext cx="2743200" cy="2438400"/>
          </a:xfrm>
          <a:prstGeom prst="rect">
            <a:avLst/>
          </a:prstGeom>
          <a:solidFill>
            <a:schemeClr val="accent1">
              <a:alpha val="18823"/>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312327" name="Rectangle 7"/>
          <p:cNvSpPr>
            <a:spLocks noChangeArrowheads="1"/>
          </p:cNvSpPr>
          <p:nvPr/>
        </p:nvSpPr>
        <p:spPr bwMode="auto">
          <a:xfrm>
            <a:off x="4267200" y="2743200"/>
            <a:ext cx="1676400" cy="533400"/>
          </a:xfrm>
          <a:prstGeom prst="rect">
            <a:avLst/>
          </a:prstGeom>
          <a:solidFill>
            <a:schemeClr val="accent1">
              <a:alpha val="18823"/>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12325"/>
                                        </p:tgtEl>
                                        <p:attrNameLst>
                                          <p:attrName>style.visibility</p:attrName>
                                        </p:attrNameLst>
                                      </p:cBhvr>
                                      <p:to>
                                        <p:strVal val="visible"/>
                                      </p:to>
                                    </p:set>
                                    <p:anim calcmode="lin" valueType="num">
                                      <p:cBhvr additive="base">
                                        <p:cTn id="7" dur="500" fill="hold"/>
                                        <p:tgtEl>
                                          <p:spTgt spid="312325"/>
                                        </p:tgtEl>
                                        <p:attrNameLst>
                                          <p:attrName>ppt_x</p:attrName>
                                        </p:attrNameLst>
                                      </p:cBhvr>
                                      <p:tavLst>
                                        <p:tav tm="0">
                                          <p:val>
                                            <p:strVal val="0-#ppt_w/2"/>
                                          </p:val>
                                        </p:tav>
                                        <p:tav tm="100000">
                                          <p:val>
                                            <p:strVal val="#ppt_x"/>
                                          </p:val>
                                        </p:tav>
                                      </p:tavLst>
                                    </p:anim>
                                    <p:anim calcmode="lin" valueType="num">
                                      <p:cBhvr additive="base">
                                        <p:cTn id="8" dur="500" fill="hold"/>
                                        <p:tgtEl>
                                          <p:spTgt spid="31232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12326"/>
                                        </p:tgtEl>
                                        <p:attrNameLst>
                                          <p:attrName>style.visibility</p:attrName>
                                        </p:attrNameLst>
                                      </p:cBhvr>
                                      <p:to>
                                        <p:strVal val="visible"/>
                                      </p:to>
                                    </p:set>
                                    <p:anim calcmode="lin" valueType="num">
                                      <p:cBhvr additive="base">
                                        <p:cTn id="11" dur="500" fill="hold"/>
                                        <p:tgtEl>
                                          <p:spTgt spid="312326"/>
                                        </p:tgtEl>
                                        <p:attrNameLst>
                                          <p:attrName>ppt_x</p:attrName>
                                        </p:attrNameLst>
                                      </p:cBhvr>
                                      <p:tavLst>
                                        <p:tav tm="0">
                                          <p:val>
                                            <p:strVal val="0-#ppt_w/2"/>
                                          </p:val>
                                        </p:tav>
                                        <p:tav tm="100000">
                                          <p:val>
                                            <p:strVal val="#ppt_x"/>
                                          </p:val>
                                        </p:tav>
                                      </p:tavLst>
                                    </p:anim>
                                    <p:anim calcmode="lin" valueType="num">
                                      <p:cBhvr additive="base">
                                        <p:cTn id="12" dur="500" fill="hold"/>
                                        <p:tgtEl>
                                          <p:spTgt spid="312326"/>
                                        </p:tgtEl>
                                        <p:attrNameLst>
                                          <p:attrName>ppt_y</p:attrName>
                                        </p:attrNameLst>
                                      </p:cBhvr>
                                      <p:tavLst>
                                        <p:tav tm="0">
                                          <p:val>
                                            <p:strVal val="#ppt_y"/>
                                          </p:val>
                                        </p:tav>
                                        <p:tav tm="100000">
                                          <p:val>
                                            <p:strVal val="#ppt_y"/>
                                          </p:val>
                                        </p:tav>
                                      </p:tavLst>
                                    </p:anim>
                                  </p:childTnLst>
                                </p:cTn>
                              </p:par>
                              <p:par>
                                <p:cTn id="13" presetID="2" presetClass="entr" presetSubtype="8" fill="hold" grpId="1" nodeType="withEffect">
                                  <p:stCondLst>
                                    <p:cond delay="0"/>
                                  </p:stCondLst>
                                  <p:childTnLst>
                                    <p:set>
                                      <p:cBhvr>
                                        <p:cTn id="14" dur="1" fill="hold">
                                          <p:stCondLst>
                                            <p:cond delay="0"/>
                                          </p:stCondLst>
                                        </p:cTn>
                                        <p:tgtEl>
                                          <p:spTgt spid="312325"/>
                                        </p:tgtEl>
                                        <p:attrNameLst>
                                          <p:attrName>style.visibility</p:attrName>
                                        </p:attrNameLst>
                                      </p:cBhvr>
                                      <p:to>
                                        <p:strVal val="visible"/>
                                      </p:to>
                                    </p:set>
                                    <p:anim calcmode="lin" valueType="num">
                                      <p:cBhvr additive="base">
                                        <p:cTn id="15" dur="500" fill="hold"/>
                                        <p:tgtEl>
                                          <p:spTgt spid="312325"/>
                                        </p:tgtEl>
                                        <p:attrNameLst>
                                          <p:attrName>ppt_x</p:attrName>
                                        </p:attrNameLst>
                                      </p:cBhvr>
                                      <p:tavLst>
                                        <p:tav tm="0">
                                          <p:val>
                                            <p:strVal val="0-#ppt_w/2"/>
                                          </p:val>
                                        </p:tav>
                                        <p:tav tm="100000">
                                          <p:val>
                                            <p:strVal val="#ppt_x"/>
                                          </p:val>
                                        </p:tav>
                                      </p:tavLst>
                                    </p:anim>
                                    <p:anim calcmode="lin" valueType="num">
                                      <p:cBhvr additive="base">
                                        <p:cTn id="16" dur="500" fill="hold"/>
                                        <p:tgtEl>
                                          <p:spTgt spid="312325"/>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12327"/>
                                        </p:tgtEl>
                                        <p:attrNameLst>
                                          <p:attrName>style.visibility</p:attrName>
                                        </p:attrNameLst>
                                      </p:cBhvr>
                                      <p:to>
                                        <p:strVal val="visible"/>
                                      </p:to>
                                    </p:set>
                                    <p:anim calcmode="lin" valueType="num">
                                      <p:cBhvr additive="base">
                                        <p:cTn id="19" dur="500" fill="hold"/>
                                        <p:tgtEl>
                                          <p:spTgt spid="312327"/>
                                        </p:tgtEl>
                                        <p:attrNameLst>
                                          <p:attrName>ppt_x</p:attrName>
                                        </p:attrNameLst>
                                      </p:cBhvr>
                                      <p:tavLst>
                                        <p:tav tm="0">
                                          <p:val>
                                            <p:strVal val="0-#ppt_w/2"/>
                                          </p:val>
                                        </p:tav>
                                        <p:tav tm="100000">
                                          <p:val>
                                            <p:strVal val="#ppt_x"/>
                                          </p:val>
                                        </p:tav>
                                      </p:tavLst>
                                    </p:anim>
                                    <p:anim calcmode="lin" valueType="num">
                                      <p:cBhvr additive="base">
                                        <p:cTn id="20" dur="500" fill="hold"/>
                                        <p:tgtEl>
                                          <p:spTgt spid="3123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5" grpId="0"/>
      <p:bldP spid="312325" grpId="1"/>
      <p:bldP spid="312326" grpId="0" animBg="1"/>
      <p:bldP spid="31232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685800" y="0"/>
            <a:ext cx="7772400" cy="1428750"/>
          </a:xfrm>
          <a:noFill/>
        </p:spPr>
        <p:txBody>
          <a:bodyPr/>
          <a:lstStyle/>
          <a:p>
            <a:r>
              <a:rPr lang="en-US" altLang="en-US" smtClean="0"/>
              <a:t>Checked Exceptions vs. Unchecked Exceptions</a:t>
            </a:r>
            <a:endParaRPr lang="en-US" altLang="en-US" b="1" smtClean="0"/>
          </a:p>
        </p:txBody>
      </p:sp>
      <p:sp>
        <p:nvSpPr>
          <p:cNvPr id="13314"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0B3110BE-B7C2-4D39-933C-BF585E38C246}" type="slidenum">
              <a:rPr lang="en-US" altLang="en-US" sz="1400"/>
              <a:pPr>
                <a:spcBef>
                  <a:spcPct val="0"/>
                </a:spcBef>
                <a:buClrTx/>
                <a:buSzTx/>
                <a:buFontTx/>
                <a:buNone/>
              </a:pPr>
              <a:t>11</a:t>
            </a:fld>
            <a:endParaRPr lang="en-US" altLang="en-US" sz="1400"/>
          </a:p>
        </p:txBody>
      </p:sp>
      <p:sp>
        <p:nvSpPr>
          <p:cNvPr id="13316" name="Rectangle 3"/>
          <p:cNvSpPr>
            <a:spLocks noChangeArrowheads="1"/>
          </p:cNvSpPr>
          <p:nvPr/>
        </p:nvSpPr>
        <p:spPr bwMode="auto">
          <a:xfrm>
            <a:off x="200025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13317" name="Text Box 4"/>
          <p:cNvSpPr txBox="1">
            <a:spLocks noChangeArrowheads="1"/>
          </p:cNvSpPr>
          <p:nvPr/>
        </p:nvSpPr>
        <p:spPr bwMode="auto">
          <a:xfrm>
            <a:off x="381000" y="1981200"/>
            <a:ext cx="8534400" cy="252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u="sng">
                <a:cs typeface="Times New Roman" pitchFamily="18" charset="0"/>
              </a:rPr>
              <a:t>RuntimeException</a:t>
            </a:r>
            <a:r>
              <a:rPr lang="en-US" altLang="en-US">
                <a:cs typeface="Times New Roman" pitchFamily="18" charset="0"/>
              </a:rPr>
              <a:t>, </a:t>
            </a:r>
            <a:r>
              <a:rPr lang="en-US" altLang="en-US" u="sng">
                <a:cs typeface="Times New Roman" pitchFamily="18" charset="0"/>
              </a:rPr>
              <a:t>Error</a:t>
            </a:r>
            <a:r>
              <a:rPr lang="en-US" altLang="en-US">
                <a:cs typeface="Times New Roman" pitchFamily="18" charset="0"/>
              </a:rPr>
              <a:t> and their subclasses are known as </a:t>
            </a:r>
            <a:r>
              <a:rPr lang="en-US" altLang="en-US" i="1">
                <a:cs typeface="Times New Roman" pitchFamily="18" charset="0"/>
              </a:rPr>
              <a:t>unchecked</a:t>
            </a:r>
            <a:r>
              <a:rPr lang="en-US" altLang="en-US">
                <a:cs typeface="Times New Roman" pitchFamily="18" charset="0"/>
              </a:rPr>
              <a:t> </a:t>
            </a:r>
            <a:r>
              <a:rPr lang="en-US" altLang="en-US" i="1">
                <a:cs typeface="Times New Roman" pitchFamily="18" charset="0"/>
              </a:rPr>
              <a:t>exceptions</a:t>
            </a:r>
            <a:r>
              <a:rPr lang="en-US" altLang="en-US">
                <a:cs typeface="Times New Roman" pitchFamily="18" charset="0"/>
              </a:rPr>
              <a:t>. All other exceptions are known as </a:t>
            </a:r>
            <a:r>
              <a:rPr lang="en-US" altLang="en-US" i="1">
                <a:cs typeface="Times New Roman" pitchFamily="18" charset="0"/>
              </a:rPr>
              <a:t>checked exceptions</a:t>
            </a:r>
            <a:r>
              <a:rPr lang="en-US" altLang="en-US">
                <a:cs typeface="Times New Roman" pitchFamily="18" charset="0"/>
              </a:rPr>
              <a:t>, meaning that the compiler forces the programmer to check and deal with the exceptions.</a:t>
            </a:r>
            <a:r>
              <a:rPr lang="en-US" altLang="en-US">
                <a:latin typeface="Courier"/>
                <a:cs typeface="Times New Roman" pitchFamily="18" charset="0"/>
              </a:rPr>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762000" y="152400"/>
            <a:ext cx="7772400" cy="666750"/>
          </a:xfrm>
          <a:noFill/>
        </p:spPr>
        <p:txBody>
          <a:bodyPr/>
          <a:lstStyle/>
          <a:p>
            <a:r>
              <a:rPr lang="en-US" altLang="en-US" smtClean="0"/>
              <a:t>Unchecked Exceptions</a:t>
            </a:r>
            <a:endParaRPr lang="en-US" altLang="en-US" b="1" smtClean="0"/>
          </a:p>
        </p:txBody>
      </p:sp>
      <p:sp>
        <p:nvSpPr>
          <p:cNvPr id="14338"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1FC88D86-6CE4-4438-8C1C-6340BCE6D7E2}" type="slidenum">
              <a:rPr lang="en-US" altLang="en-US" sz="1400"/>
              <a:pPr>
                <a:spcBef>
                  <a:spcPct val="0"/>
                </a:spcBef>
                <a:buClrTx/>
                <a:buSzTx/>
                <a:buFontTx/>
                <a:buNone/>
              </a:pPr>
              <a:t>12</a:t>
            </a:fld>
            <a:endParaRPr lang="en-US" altLang="en-US" sz="1400"/>
          </a:p>
        </p:txBody>
      </p:sp>
      <p:sp>
        <p:nvSpPr>
          <p:cNvPr id="14340" name="Rectangle 3"/>
          <p:cNvSpPr>
            <a:spLocks noChangeArrowheads="1"/>
          </p:cNvSpPr>
          <p:nvPr/>
        </p:nvSpPr>
        <p:spPr bwMode="auto">
          <a:xfrm>
            <a:off x="200025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14341" name="Text Box 4"/>
          <p:cNvSpPr txBox="1">
            <a:spLocks noChangeArrowheads="1"/>
          </p:cNvSpPr>
          <p:nvPr/>
        </p:nvSpPr>
        <p:spPr bwMode="auto">
          <a:xfrm>
            <a:off x="304800" y="1066800"/>
            <a:ext cx="8610600" cy="478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sz="2800">
                <a:cs typeface="Times New Roman" pitchFamily="18" charset="0"/>
              </a:rPr>
              <a:t>In most cases, unchecked exceptions reflect programming logic errors that are not recoverable. For example, a </a:t>
            </a:r>
            <a:r>
              <a:rPr lang="en-US" altLang="en-US" sz="2800" u="sng">
                <a:cs typeface="Times New Roman" pitchFamily="18" charset="0"/>
              </a:rPr>
              <a:t>NullPointerException</a:t>
            </a:r>
            <a:r>
              <a:rPr lang="en-US" altLang="en-US" sz="2800">
                <a:cs typeface="Times New Roman" pitchFamily="18" charset="0"/>
              </a:rPr>
              <a:t> is thrown if you access an object through a reference variable before an object is assigned to it; an </a:t>
            </a:r>
            <a:r>
              <a:rPr lang="en-US" altLang="en-US" sz="2800" u="sng">
                <a:cs typeface="Times New Roman" pitchFamily="18" charset="0"/>
              </a:rPr>
              <a:t>IndexOutOfBoundsException</a:t>
            </a:r>
            <a:r>
              <a:rPr lang="en-US" altLang="en-US" sz="2800">
                <a:cs typeface="Times New Roman" pitchFamily="18" charset="0"/>
              </a:rPr>
              <a:t> is thrown if you access an element in an array outside the bounds of the array. These are the logic errors that should be corrected in the program. Unchecked exceptions can occur anywhere in the program. To avoid cumbersome overuse of try-catch blocks, Java does not mandate you to write code to catch unchecked exceptions.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685800" y="228600"/>
            <a:ext cx="7772400" cy="819150"/>
          </a:xfrm>
          <a:noFill/>
        </p:spPr>
        <p:txBody>
          <a:bodyPr/>
          <a:lstStyle/>
          <a:p>
            <a:r>
              <a:rPr lang="en-US" altLang="en-US" smtClean="0"/>
              <a:t>Unchecked Exceptions</a:t>
            </a:r>
            <a:endParaRPr lang="en-US" altLang="en-US" b="1" smtClean="0"/>
          </a:p>
        </p:txBody>
      </p:sp>
      <p:sp>
        <p:nvSpPr>
          <p:cNvPr id="15362"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24A29D8C-A612-4760-904E-2C4A705ADD51}" type="slidenum">
              <a:rPr lang="en-US" altLang="en-US" sz="1400"/>
              <a:pPr>
                <a:spcBef>
                  <a:spcPct val="0"/>
                </a:spcBef>
                <a:buClrTx/>
                <a:buSzTx/>
                <a:buFontTx/>
                <a:buNone/>
              </a:pPr>
              <a:t>13</a:t>
            </a:fld>
            <a:endParaRPr lang="en-US" altLang="en-US" sz="1400"/>
          </a:p>
        </p:txBody>
      </p:sp>
      <p:sp>
        <p:nvSpPr>
          <p:cNvPr id="15364" name="Rectangle 3"/>
          <p:cNvSpPr>
            <a:spLocks noChangeArrowheads="1"/>
          </p:cNvSpPr>
          <p:nvPr/>
        </p:nvSpPr>
        <p:spPr bwMode="auto">
          <a:xfrm>
            <a:off x="0" y="2000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aphicFrame>
        <p:nvGraphicFramePr>
          <p:cNvPr id="15365" name="Object 4"/>
          <p:cNvGraphicFramePr>
            <a:graphicFrameLocks noChangeAspect="1"/>
          </p:cNvGraphicFramePr>
          <p:nvPr/>
        </p:nvGraphicFramePr>
        <p:xfrm>
          <a:off x="152400" y="1371600"/>
          <a:ext cx="8839200" cy="4510088"/>
        </p:xfrm>
        <a:graphic>
          <a:graphicData uri="http://schemas.openxmlformats.org/presentationml/2006/ole">
            <mc:AlternateContent xmlns:mc="http://schemas.openxmlformats.org/markup-compatibility/2006">
              <mc:Choice xmlns:v="urn:schemas-microsoft-com:vml" Requires="v">
                <p:oleObj spid="_x0000_s15370" name="Picture" r:id="rId3" imgW="5608452" imgH="2853594" progId="Word.Picture.8">
                  <p:embed/>
                </p:oleObj>
              </mc:Choice>
              <mc:Fallback>
                <p:oleObj name="Picture" r:id="rId3" imgW="5608452" imgH="2853594"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371600"/>
                        <a:ext cx="8839200"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3349" name="Text Box 5"/>
          <p:cNvSpPr txBox="1">
            <a:spLocks noChangeArrowheads="1"/>
          </p:cNvSpPr>
          <p:nvPr/>
        </p:nvSpPr>
        <p:spPr bwMode="auto">
          <a:xfrm>
            <a:off x="6781800" y="4876800"/>
            <a:ext cx="16764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sz="1400">
                <a:solidFill>
                  <a:schemeClr val="bg2"/>
                </a:solidFill>
              </a:rPr>
              <a:t>Unchecked exception.</a:t>
            </a:r>
          </a:p>
        </p:txBody>
      </p:sp>
      <p:sp>
        <p:nvSpPr>
          <p:cNvPr id="313350" name="Rectangle 6"/>
          <p:cNvSpPr>
            <a:spLocks noChangeArrowheads="1"/>
          </p:cNvSpPr>
          <p:nvPr/>
        </p:nvSpPr>
        <p:spPr bwMode="auto">
          <a:xfrm>
            <a:off x="4114800" y="2743200"/>
            <a:ext cx="2209800" cy="533400"/>
          </a:xfrm>
          <a:prstGeom prst="rect">
            <a:avLst/>
          </a:prstGeom>
          <a:solidFill>
            <a:schemeClr val="accent1">
              <a:alpha val="18823"/>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313351" name="Rectangle 7"/>
          <p:cNvSpPr>
            <a:spLocks noChangeArrowheads="1"/>
          </p:cNvSpPr>
          <p:nvPr/>
        </p:nvSpPr>
        <p:spPr bwMode="auto">
          <a:xfrm>
            <a:off x="6248400" y="1905000"/>
            <a:ext cx="2514600" cy="2514600"/>
          </a:xfrm>
          <a:prstGeom prst="rect">
            <a:avLst/>
          </a:prstGeom>
          <a:solidFill>
            <a:schemeClr val="accent1">
              <a:alpha val="18823"/>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313352" name="Rectangle 8"/>
          <p:cNvSpPr>
            <a:spLocks noChangeArrowheads="1"/>
          </p:cNvSpPr>
          <p:nvPr/>
        </p:nvSpPr>
        <p:spPr bwMode="auto">
          <a:xfrm>
            <a:off x="2743200" y="3962400"/>
            <a:ext cx="3581400" cy="1828800"/>
          </a:xfrm>
          <a:prstGeom prst="rect">
            <a:avLst/>
          </a:prstGeom>
          <a:solidFill>
            <a:schemeClr val="accent1">
              <a:alpha val="18823"/>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13349"/>
                                        </p:tgtEl>
                                        <p:attrNameLst>
                                          <p:attrName>style.visibility</p:attrName>
                                        </p:attrNameLst>
                                      </p:cBhvr>
                                      <p:to>
                                        <p:strVal val="visible"/>
                                      </p:to>
                                    </p:set>
                                    <p:anim calcmode="lin" valueType="num">
                                      <p:cBhvr additive="base">
                                        <p:cTn id="7" dur="500" fill="hold"/>
                                        <p:tgtEl>
                                          <p:spTgt spid="313349"/>
                                        </p:tgtEl>
                                        <p:attrNameLst>
                                          <p:attrName>ppt_x</p:attrName>
                                        </p:attrNameLst>
                                      </p:cBhvr>
                                      <p:tavLst>
                                        <p:tav tm="0">
                                          <p:val>
                                            <p:strVal val="0-#ppt_w/2"/>
                                          </p:val>
                                        </p:tav>
                                        <p:tav tm="100000">
                                          <p:val>
                                            <p:strVal val="#ppt_x"/>
                                          </p:val>
                                        </p:tav>
                                      </p:tavLst>
                                    </p:anim>
                                    <p:anim calcmode="lin" valueType="num">
                                      <p:cBhvr additive="base">
                                        <p:cTn id="8" dur="500" fill="hold"/>
                                        <p:tgtEl>
                                          <p:spTgt spid="31334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13351"/>
                                        </p:tgtEl>
                                        <p:attrNameLst>
                                          <p:attrName>style.visibility</p:attrName>
                                        </p:attrNameLst>
                                      </p:cBhvr>
                                      <p:to>
                                        <p:strVal val="visible"/>
                                      </p:to>
                                    </p:set>
                                    <p:anim calcmode="lin" valueType="num">
                                      <p:cBhvr additive="base">
                                        <p:cTn id="11" dur="500" fill="hold"/>
                                        <p:tgtEl>
                                          <p:spTgt spid="313351"/>
                                        </p:tgtEl>
                                        <p:attrNameLst>
                                          <p:attrName>ppt_x</p:attrName>
                                        </p:attrNameLst>
                                      </p:cBhvr>
                                      <p:tavLst>
                                        <p:tav tm="0">
                                          <p:val>
                                            <p:strVal val="0-#ppt_w/2"/>
                                          </p:val>
                                        </p:tav>
                                        <p:tav tm="100000">
                                          <p:val>
                                            <p:strVal val="#ppt_x"/>
                                          </p:val>
                                        </p:tav>
                                      </p:tavLst>
                                    </p:anim>
                                    <p:anim calcmode="lin" valueType="num">
                                      <p:cBhvr additive="base">
                                        <p:cTn id="12" dur="500" fill="hold"/>
                                        <p:tgtEl>
                                          <p:spTgt spid="31335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13350"/>
                                        </p:tgtEl>
                                        <p:attrNameLst>
                                          <p:attrName>style.visibility</p:attrName>
                                        </p:attrNameLst>
                                      </p:cBhvr>
                                      <p:to>
                                        <p:strVal val="visible"/>
                                      </p:to>
                                    </p:set>
                                    <p:anim calcmode="lin" valueType="num">
                                      <p:cBhvr additive="base">
                                        <p:cTn id="15" dur="500" fill="hold"/>
                                        <p:tgtEl>
                                          <p:spTgt spid="313350"/>
                                        </p:tgtEl>
                                        <p:attrNameLst>
                                          <p:attrName>ppt_x</p:attrName>
                                        </p:attrNameLst>
                                      </p:cBhvr>
                                      <p:tavLst>
                                        <p:tav tm="0">
                                          <p:val>
                                            <p:strVal val="0-#ppt_w/2"/>
                                          </p:val>
                                        </p:tav>
                                        <p:tav tm="100000">
                                          <p:val>
                                            <p:strVal val="#ppt_x"/>
                                          </p:val>
                                        </p:tav>
                                      </p:tavLst>
                                    </p:anim>
                                    <p:anim calcmode="lin" valueType="num">
                                      <p:cBhvr additive="base">
                                        <p:cTn id="16" dur="500" fill="hold"/>
                                        <p:tgtEl>
                                          <p:spTgt spid="31335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13352"/>
                                        </p:tgtEl>
                                        <p:attrNameLst>
                                          <p:attrName>style.visibility</p:attrName>
                                        </p:attrNameLst>
                                      </p:cBhvr>
                                      <p:to>
                                        <p:strVal val="visible"/>
                                      </p:to>
                                    </p:set>
                                    <p:anim calcmode="lin" valueType="num">
                                      <p:cBhvr additive="base">
                                        <p:cTn id="19" dur="500" fill="hold"/>
                                        <p:tgtEl>
                                          <p:spTgt spid="313352"/>
                                        </p:tgtEl>
                                        <p:attrNameLst>
                                          <p:attrName>ppt_x</p:attrName>
                                        </p:attrNameLst>
                                      </p:cBhvr>
                                      <p:tavLst>
                                        <p:tav tm="0">
                                          <p:val>
                                            <p:strVal val="0-#ppt_w/2"/>
                                          </p:val>
                                        </p:tav>
                                        <p:tav tm="100000">
                                          <p:val>
                                            <p:strVal val="#ppt_x"/>
                                          </p:val>
                                        </p:tav>
                                      </p:tavLst>
                                    </p:anim>
                                    <p:anim calcmode="lin" valueType="num">
                                      <p:cBhvr additive="base">
                                        <p:cTn id="20" dur="500" fill="hold"/>
                                        <p:tgtEl>
                                          <p:spTgt spid="3133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9" grpId="0"/>
      <p:bldP spid="313350" grpId="0" animBg="1"/>
      <p:bldP spid="313351" grpId="0" animBg="1"/>
      <p:bldP spid="31335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685800" y="0"/>
            <a:ext cx="7772400" cy="1428750"/>
          </a:xfrm>
          <a:noFill/>
        </p:spPr>
        <p:txBody>
          <a:bodyPr/>
          <a:lstStyle/>
          <a:p>
            <a:r>
              <a:rPr lang="en-US" altLang="en-US" smtClean="0"/>
              <a:t>Declaring, Throwing, and Catching Exceptions</a:t>
            </a:r>
            <a:endParaRPr lang="en-US" altLang="en-US" b="1" smtClean="0"/>
          </a:p>
        </p:txBody>
      </p:sp>
      <p:sp>
        <p:nvSpPr>
          <p:cNvPr id="16386"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CA6F3102-6199-4F2E-849D-9AD51E218022}" type="slidenum">
              <a:rPr lang="en-US" altLang="en-US" sz="1400"/>
              <a:pPr>
                <a:spcBef>
                  <a:spcPct val="0"/>
                </a:spcBef>
                <a:buClrTx/>
                <a:buSzTx/>
                <a:buFontTx/>
                <a:buNone/>
              </a:pPr>
              <a:t>14</a:t>
            </a:fld>
            <a:endParaRPr lang="en-US" altLang="en-US" sz="1400"/>
          </a:p>
        </p:txBody>
      </p:sp>
      <p:sp>
        <p:nvSpPr>
          <p:cNvPr id="16388" name="Rectangle 3"/>
          <p:cNvSpPr>
            <a:spLocks noChangeArrowheads="1"/>
          </p:cNvSpPr>
          <p:nvPr/>
        </p:nvSpPr>
        <p:spPr bwMode="auto">
          <a:xfrm>
            <a:off x="200025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aphicFrame>
        <p:nvGraphicFramePr>
          <p:cNvPr id="16389" name="Object 4"/>
          <p:cNvGraphicFramePr>
            <a:graphicFrameLocks noChangeAspect="1"/>
          </p:cNvGraphicFramePr>
          <p:nvPr/>
        </p:nvGraphicFramePr>
        <p:xfrm>
          <a:off x="-158750" y="2514600"/>
          <a:ext cx="9302750" cy="2220913"/>
        </p:xfrm>
        <a:graphic>
          <a:graphicData uri="http://schemas.openxmlformats.org/presentationml/2006/ole">
            <mc:AlternateContent xmlns:mc="http://schemas.openxmlformats.org/markup-compatibility/2006">
              <mc:Choice xmlns:v="urn:schemas-microsoft-com:vml" Requires="v">
                <p:oleObj spid="_x0000_s16390" name="Picture" r:id="rId3" imgW="5108448" imgH="1219200" progId="Word.Picture.8">
                  <p:embed/>
                </p:oleObj>
              </mc:Choice>
              <mc:Fallback>
                <p:oleObj name="Picture" r:id="rId3" imgW="5108448" imgH="12192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50" y="2514600"/>
                        <a:ext cx="9302750" cy="222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685800" y="0"/>
            <a:ext cx="7772400" cy="1428750"/>
          </a:xfrm>
          <a:noFill/>
        </p:spPr>
        <p:txBody>
          <a:bodyPr/>
          <a:lstStyle/>
          <a:p>
            <a:r>
              <a:rPr lang="en-US" altLang="en-US" smtClean="0"/>
              <a:t>Declaring Exceptions</a:t>
            </a:r>
            <a:endParaRPr lang="en-US" altLang="en-US" b="1" smtClean="0"/>
          </a:p>
        </p:txBody>
      </p:sp>
      <p:sp>
        <p:nvSpPr>
          <p:cNvPr id="17412" name="Rectangle 3"/>
          <p:cNvSpPr>
            <a:spLocks noGrp="1" noChangeArrowheads="1"/>
          </p:cNvSpPr>
          <p:nvPr>
            <p:ph idx="1"/>
          </p:nvPr>
        </p:nvSpPr>
        <p:spPr>
          <a:xfrm>
            <a:off x="685800" y="1371600"/>
            <a:ext cx="8077200" cy="4343400"/>
          </a:xfrm>
          <a:noFill/>
        </p:spPr>
        <p:txBody>
          <a:bodyPr/>
          <a:lstStyle/>
          <a:p>
            <a:pPr marL="0" indent="0">
              <a:spcBef>
                <a:spcPct val="0"/>
              </a:spcBef>
              <a:buFont typeface="Monotype Sorts" pitchFamily="2" charset="2"/>
              <a:buNone/>
            </a:pPr>
            <a:r>
              <a:rPr lang="en-US" altLang="en-US" smtClean="0">
                <a:cs typeface="Times New Roman" pitchFamily="18" charset="0"/>
              </a:rPr>
              <a:t>Every method must state the types of checked exceptions it might throw. This is known as </a:t>
            </a:r>
            <a:r>
              <a:rPr lang="en-US" altLang="en-US" i="1" smtClean="0">
                <a:cs typeface="Times New Roman" pitchFamily="18" charset="0"/>
              </a:rPr>
              <a:t>declaring exceptions</a:t>
            </a:r>
            <a:r>
              <a:rPr lang="en-US" altLang="en-US" smtClean="0">
                <a:cs typeface="Times New Roman" pitchFamily="18" charset="0"/>
              </a:rPr>
              <a:t>. </a:t>
            </a:r>
          </a:p>
          <a:p>
            <a:pPr marL="0" indent="0">
              <a:spcBef>
                <a:spcPct val="0"/>
              </a:spcBef>
              <a:buFont typeface="Monotype Sorts" pitchFamily="2" charset="2"/>
              <a:buNone/>
            </a:pPr>
            <a:endParaRPr lang="en-US" altLang="en-US" smtClean="0">
              <a:cs typeface="Times New Roman" pitchFamily="18" charset="0"/>
            </a:endParaRPr>
          </a:p>
          <a:p>
            <a:pPr marL="0" indent="0">
              <a:spcBef>
                <a:spcPct val="0"/>
              </a:spcBef>
              <a:buFont typeface="Monotype Sorts" pitchFamily="2" charset="2"/>
              <a:buNone/>
            </a:pPr>
            <a:r>
              <a:rPr lang="en-US" altLang="en-US" sz="3000" smtClean="0"/>
              <a:t>public void myMethod()</a:t>
            </a:r>
          </a:p>
          <a:p>
            <a:pPr marL="0" indent="0">
              <a:spcBef>
                <a:spcPct val="0"/>
              </a:spcBef>
              <a:buFont typeface="Monotype Sorts" pitchFamily="2" charset="2"/>
              <a:buNone/>
            </a:pPr>
            <a:r>
              <a:rPr lang="en-US" altLang="en-US" sz="3000" smtClean="0"/>
              <a:t>   throws IOException</a:t>
            </a:r>
          </a:p>
          <a:p>
            <a:pPr marL="0" indent="0">
              <a:spcBef>
                <a:spcPct val="100000"/>
              </a:spcBef>
              <a:buFont typeface="Monotype Sorts" pitchFamily="2" charset="2"/>
              <a:buNone/>
            </a:pPr>
            <a:r>
              <a:rPr lang="en-US" altLang="en-US" sz="3000" smtClean="0"/>
              <a:t>public void myMethod()</a:t>
            </a:r>
          </a:p>
          <a:p>
            <a:pPr marL="0" indent="0">
              <a:spcBef>
                <a:spcPct val="0"/>
              </a:spcBef>
              <a:buFont typeface="Monotype Sorts" pitchFamily="2" charset="2"/>
              <a:buNone/>
            </a:pPr>
            <a:r>
              <a:rPr lang="en-US" altLang="en-US" sz="3000" smtClean="0"/>
              <a:t>   throws IOException, OtherException</a:t>
            </a:r>
          </a:p>
        </p:txBody>
      </p:sp>
      <p:sp>
        <p:nvSpPr>
          <p:cNvPr id="17410"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E7BE2F31-097C-4B17-B73E-3E6AC90ADD4C}" type="slidenum">
              <a:rPr lang="en-US" altLang="en-US" sz="1400"/>
              <a:pPr>
                <a:spcBef>
                  <a:spcPct val="0"/>
                </a:spcBef>
                <a:buClrTx/>
                <a:buSzTx/>
                <a:buFontTx/>
                <a:buNone/>
              </a:pPr>
              <a:t>15</a:t>
            </a:fld>
            <a:endParaRPr lang="en-US" altLang="en-US" sz="14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685800" y="0"/>
            <a:ext cx="7772400" cy="1428750"/>
          </a:xfrm>
          <a:noFill/>
        </p:spPr>
        <p:txBody>
          <a:bodyPr/>
          <a:lstStyle/>
          <a:p>
            <a:r>
              <a:rPr lang="en-US" altLang="en-US" smtClean="0"/>
              <a:t>Throwing Exceptions</a:t>
            </a:r>
            <a:endParaRPr lang="en-US" altLang="en-US" b="1" smtClean="0"/>
          </a:p>
        </p:txBody>
      </p:sp>
      <p:sp>
        <p:nvSpPr>
          <p:cNvPr id="18436" name="Rectangle 3"/>
          <p:cNvSpPr>
            <a:spLocks noGrp="1" noChangeArrowheads="1"/>
          </p:cNvSpPr>
          <p:nvPr>
            <p:ph idx="1"/>
          </p:nvPr>
        </p:nvSpPr>
        <p:spPr>
          <a:xfrm>
            <a:off x="457200" y="1371600"/>
            <a:ext cx="8382000" cy="4191000"/>
          </a:xfrm>
          <a:noFill/>
        </p:spPr>
        <p:txBody>
          <a:bodyPr/>
          <a:lstStyle/>
          <a:p>
            <a:pPr marL="0" indent="0">
              <a:lnSpc>
                <a:spcPct val="90000"/>
              </a:lnSpc>
              <a:buFont typeface="Monotype Sorts" pitchFamily="2" charset="2"/>
              <a:buNone/>
            </a:pPr>
            <a:r>
              <a:rPr lang="en-US" altLang="en-US" smtClean="0">
                <a:cs typeface="Times New Roman" pitchFamily="18" charset="0"/>
              </a:rPr>
              <a:t>When the program detects an error, the program can create an instance of an appropriate exception type and throw it. This is known as </a:t>
            </a:r>
            <a:r>
              <a:rPr lang="en-US" altLang="en-US" i="1" smtClean="0">
                <a:cs typeface="Times New Roman" pitchFamily="18" charset="0"/>
              </a:rPr>
              <a:t>throwing an exception</a:t>
            </a:r>
            <a:r>
              <a:rPr lang="en-US" altLang="en-US" smtClean="0">
                <a:cs typeface="Times New Roman" pitchFamily="18" charset="0"/>
              </a:rPr>
              <a:t>. Here is an example, </a:t>
            </a:r>
          </a:p>
          <a:p>
            <a:pPr marL="0" indent="0">
              <a:lnSpc>
                <a:spcPct val="90000"/>
              </a:lnSpc>
              <a:buFont typeface="Monotype Sorts" pitchFamily="2" charset="2"/>
              <a:buNone/>
            </a:pPr>
            <a:endParaRPr lang="en-US" altLang="en-US" smtClean="0">
              <a:cs typeface="Times New Roman" pitchFamily="18" charset="0"/>
            </a:endParaRPr>
          </a:p>
          <a:p>
            <a:pPr marL="0" indent="0">
              <a:lnSpc>
                <a:spcPct val="90000"/>
              </a:lnSpc>
              <a:buFont typeface="Monotype Sorts" pitchFamily="2" charset="2"/>
              <a:buNone/>
            </a:pPr>
            <a:r>
              <a:rPr lang="en-US" altLang="en-US" sz="3000" smtClean="0"/>
              <a:t>throw new TheException(); </a:t>
            </a:r>
          </a:p>
          <a:p>
            <a:pPr marL="0" indent="0">
              <a:lnSpc>
                <a:spcPct val="90000"/>
              </a:lnSpc>
              <a:spcBef>
                <a:spcPct val="100000"/>
              </a:spcBef>
              <a:buFont typeface="Monotype Sorts" pitchFamily="2" charset="2"/>
              <a:buNone/>
            </a:pPr>
            <a:r>
              <a:rPr lang="en-US" altLang="en-US" sz="3000" smtClean="0"/>
              <a:t>TheException ex = new TheException();</a:t>
            </a:r>
            <a:br>
              <a:rPr lang="en-US" altLang="en-US" sz="3000" smtClean="0"/>
            </a:br>
            <a:r>
              <a:rPr lang="en-US" altLang="en-US" sz="3000" smtClean="0"/>
              <a:t>throw ex;</a:t>
            </a:r>
          </a:p>
        </p:txBody>
      </p:sp>
      <p:sp>
        <p:nvSpPr>
          <p:cNvPr id="18434"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DFA5CF6E-A2E8-4095-8A2D-967A1F903D89}" type="slidenum">
              <a:rPr lang="en-US" altLang="en-US" sz="1400"/>
              <a:pPr>
                <a:spcBef>
                  <a:spcPct val="0"/>
                </a:spcBef>
                <a:buClrTx/>
                <a:buSzTx/>
                <a:buFontTx/>
                <a:buNone/>
              </a:pPr>
              <a:t>16</a:t>
            </a:fld>
            <a:endParaRPr lang="en-US" altLang="en-US" sz="14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685800" y="0"/>
            <a:ext cx="7772400" cy="1447800"/>
          </a:xfrm>
          <a:noFill/>
        </p:spPr>
        <p:txBody>
          <a:bodyPr/>
          <a:lstStyle/>
          <a:p>
            <a:r>
              <a:rPr lang="en-US" altLang="en-US" smtClean="0"/>
              <a:t>Throwing Exceptions Example</a:t>
            </a:r>
          </a:p>
        </p:txBody>
      </p:sp>
      <p:sp>
        <p:nvSpPr>
          <p:cNvPr id="152579" name="Rectangle 3"/>
          <p:cNvSpPr>
            <a:spLocks noGrp="1" noChangeArrowheads="1"/>
          </p:cNvSpPr>
          <p:nvPr>
            <p:ph idx="1"/>
          </p:nvPr>
        </p:nvSpPr>
        <p:spPr>
          <a:xfrm>
            <a:off x="228600" y="1447800"/>
            <a:ext cx="8686800" cy="4495800"/>
          </a:xfrm>
        </p:spPr>
        <p:txBody>
          <a:bodyPr/>
          <a:lstStyle/>
          <a:p>
            <a:pPr>
              <a:spcBef>
                <a:spcPct val="0"/>
              </a:spcBef>
              <a:buFont typeface="Monotype Sorts" pitchFamily="2" charset="2"/>
              <a:buNone/>
              <a:defRPr/>
            </a:pPr>
            <a:r>
              <a:rPr lang="en-US" b="1" dirty="0" smtClean="0">
                <a:solidFill>
                  <a:schemeClr val="bg2"/>
                </a:solidFill>
                <a:latin typeface="Courier" charset="0"/>
                <a:cs typeface="Times New Roman" panose="02020603050405020304" pitchFamily="18" charset="0"/>
              </a:rPr>
              <a:t>   </a:t>
            </a:r>
            <a:r>
              <a:rPr lang="en-US" sz="2000" b="1" dirty="0" smtClean="0">
                <a:solidFill>
                  <a:schemeClr val="bg2"/>
                </a:solidFill>
                <a:latin typeface="Courier New" panose="02070309020205020404" pitchFamily="49" charset="0"/>
                <a:cs typeface="Times New Roman" panose="02020603050405020304" pitchFamily="18" charset="0"/>
              </a:rPr>
              <a:t>/** Set a new radius */</a:t>
            </a:r>
          </a:p>
          <a:p>
            <a:pPr>
              <a:spcBef>
                <a:spcPct val="0"/>
              </a:spcBef>
              <a:buFont typeface="Monotype Sorts" pitchFamily="2" charset="2"/>
              <a:buNone/>
              <a:defRPr/>
            </a:pPr>
            <a:r>
              <a:rPr lang="en-US" sz="2000" b="1" dirty="0" smtClean="0">
                <a:solidFill>
                  <a:schemeClr val="bg2"/>
                </a:solidFill>
                <a:latin typeface="Courier New" panose="02070309020205020404" pitchFamily="49" charset="0"/>
                <a:cs typeface="Times New Roman" panose="02020603050405020304" pitchFamily="18" charset="0"/>
              </a:rPr>
              <a:t>  public void </a:t>
            </a:r>
            <a:r>
              <a:rPr lang="en-US" sz="2000" b="1" dirty="0" err="1" smtClean="0">
                <a:solidFill>
                  <a:schemeClr val="bg2"/>
                </a:solidFill>
                <a:latin typeface="Courier New" panose="02070309020205020404" pitchFamily="49" charset="0"/>
                <a:cs typeface="Times New Roman" panose="02020603050405020304" pitchFamily="18" charset="0"/>
              </a:rPr>
              <a:t>setRadius</a:t>
            </a:r>
            <a:r>
              <a:rPr lang="en-US" sz="2000" b="1" dirty="0" smtClean="0">
                <a:solidFill>
                  <a:schemeClr val="bg2"/>
                </a:solidFill>
                <a:latin typeface="Courier New" panose="02070309020205020404" pitchFamily="49" charset="0"/>
                <a:cs typeface="Times New Roman" panose="02020603050405020304" pitchFamily="18" charset="0"/>
              </a:rPr>
              <a:t>(double </a:t>
            </a:r>
            <a:r>
              <a:rPr lang="en-US" sz="2000" b="1" dirty="0" err="1" smtClean="0">
                <a:solidFill>
                  <a:schemeClr val="bg2"/>
                </a:solidFill>
                <a:latin typeface="Courier New" panose="02070309020205020404" pitchFamily="49" charset="0"/>
                <a:cs typeface="Times New Roman" panose="02020603050405020304" pitchFamily="18" charset="0"/>
              </a:rPr>
              <a:t>newRadius</a:t>
            </a:r>
            <a:r>
              <a:rPr lang="en-US" sz="2000" b="1" dirty="0" smtClean="0">
                <a:solidFill>
                  <a:schemeClr val="bg2"/>
                </a:solidFill>
                <a:latin typeface="Courier New" panose="02070309020205020404" pitchFamily="49" charset="0"/>
                <a:cs typeface="Times New Roman" panose="02020603050405020304" pitchFamily="18" charset="0"/>
              </a:rPr>
              <a:t>) </a:t>
            </a:r>
          </a:p>
          <a:p>
            <a:pPr>
              <a:spcBef>
                <a:spcPct val="0"/>
              </a:spcBef>
              <a:buFont typeface="Monotype Sorts" pitchFamily="2" charset="2"/>
              <a:buNone/>
              <a:defRPr/>
            </a:pPr>
            <a:r>
              <a:rPr lang="en-US" sz="2000" b="1" dirty="0" smtClean="0">
                <a:solidFill>
                  <a:schemeClr val="bg2"/>
                </a:solidFill>
                <a:latin typeface="Courier New" panose="02070309020205020404" pitchFamily="49" charset="0"/>
                <a:cs typeface="Times New Roman" panose="02020603050405020304" pitchFamily="18" charset="0"/>
              </a:rPr>
              <a:t>      </a:t>
            </a:r>
            <a:r>
              <a:rPr lang="en-US" sz="2000" b="1" dirty="0" smtClean="0">
                <a:solidFill>
                  <a:srgbClr val="FF3300"/>
                </a:solidFill>
                <a:effectLst>
                  <a:outerShdw blurRad="38100" dist="38100" dir="2700000" algn="tl">
                    <a:srgbClr val="C0C0C0"/>
                  </a:outerShdw>
                </a:effectLst>
                <a:latin typeface="Courier New" panose="02070309020205020404" pitchFamily="49" charset="0"/>
                <a:cs typeface="Times New Roman" panose="02020603050405020304" pitchFamily="18" charset="0"/>
              </a:rPr>
              <a:t>throws </a:t>
            </a:r>
            <a:r>
              <a:rPr lang="en-US" sz="2000" b="1" dirty="0" err="1" smtClean="0">
                <a:solidFill>
                  <a:srgbClr val="FF3300"/>
                </a:solidFill>
                <a:effectLst>
                  <a:outerShdw blurRad="38100" dist="38100" dir="2700000" algn="tl">
                    <a:srgbClr val="C0C0C0"/>
                  </a:outerShdw>
                </a:effectLst>
                <a:latin typeface="Courier New" panose="02070309020205020404" pitchFamily="49" charset="0"/>
                <a:cs typeface="Times New Roman" panose="02020603050405020304" pitchFamily="18" charset="0"/>
              </a:rPr>
              <a:t>IllegalArgumentException</a:t>
            </a:r>
            <a:r>
              <a:rPr lang="en-US" sz="2000" b="1" dirty="0" smtClean="0">
                <a:solidFill>
                  <a:schemeClr val="bg2"/>
                </a:solidFill>
                <a:latin typeface="Courier New" panose="02070309020205020404" pitchFamily="49" charset="0"/>
                <a:cs typeface="Times New Roman" panose="02020603050405020304" pitchFamily="18" charset="0"/>
              </a:rPr>
              <a:t> {</a:t>
            </a:r>
          </a:p>
          <a:p>
            <a:pPr>
              <a:spcBef>
                <a:spcPct val="0"/>
              </a:spcBef>
              <a:buFont typeface="Monotype Sorts" pitchFamily="2" charset="2"/>
              <a:buNone/>
              <a:defRPr/>
            </a:pPr>
            <a:r>
              <a:rPr lang="en-US" sz="2000" b="1" dirty="0" smtClean="0">
                <a:solidFill>
                  <a:schemeClr val="bg2"/>
                </a:solidFill>
                <a:latin typeface="Courier New" panose="02070309020205020404" pitchFamily="49" charset="0"/>
                <a:cs typeface="Times New Roman" panose="02020603050405020304" pitchFamily="18" charset="0"/>
              </a:rPr>
              <a:t>    if (</a:t>
            </a:r>
            <a:r>
              <a:rPr lang="en-US" sz="2000" b="1" dirty="0" err="1" smtClean="0">
                <a:solidFill>
                  <a:schemeClr val="bg2"/>
                </a:solidFill>
                <a:latin typeface="Courier New" panose="02070309020205020404" pitchFamily="49" charset="0"/>
                <a:cs typeface="Times New Roman" panose="02020603050405020304" pitchFamily="18" charset="0"/>
              </a:rPr>
              <a:t>newRadius</a:t>
            </a:r>
            <a:r>
              <a:rPr lang="en-US" sz="2000" b="1" dirty="0" smtClean="0">
                <a:solidFill>
                  <a:schemeClr val="bg2"/>
                </a:solidFill>
                <a:latin typeface="Courier New" panose="02070309020205020404" pitchFamily="49" charset="0"/>
                <a:cs typeface="Times New Roman" panose="02020603050405020304" pitchFamily="18" charset="0"/>
              </a:rPr>
              <a:t> &gt;= 0)</a:t>
            </a:r>
          </a:p>
          <a:p>
            <a:pPr>
              <a:spcBef>
                <a:spcPct val="0"/>
              </a:spcBef>
              <a:buFont typeface="Monotype Sorts" pitchFamily="2" charset="2"/>
              <a:buNone/>
              <a:defRPr/>
            </a:pPr>
            <a:r>
              <a:rPr lang="en-US" sz="2000" b="1" dirty="0" smtClean="0">
                <a:solidFill>
                  <a:schemeClr val="bg2"/>
                </a:solidFill>
                <a:latin typeface="Courier New" panose="02070309020205020404" pitchFamily="49" charset="0"/>
                <a:cs typeface="Times New Roman" panose="02020603050405020304" pitchFamily="18" charset="0"/>
              </a:rPr>
              <a:t>      radius =  </a:t>
            </a:r>
            <a:r>
              <a:rPr lang="en-US" sz="2000" b="1" dirty="0" err="1" smtClean="0">
                <a:solidFill>
                  <a:schemeClr val="bg2"/>
                </a:solidFill>
                <a:latin typeface="Courier New" panose="02070309020205020404" pitchFamily="49" charset="0"/>
                <a:cs typeface="Times New Roman" panose="02020603050405020304" pitchFamily="18" charset="0"/>
              </a:rPr>
              <a:t>newRadius</a:t>
            </a:r>
            <a:r>
              <a:rPr lang="en-US" sz="2000" b="1" dirty="0" smtClean="0">
                <a:solidFill>
                  <a:schemeClr val="bg2"/>
                </a:solidFill>
                <a:latin typeface="Courier New" panose="02070309020205020404" pitchFamily="49" charset="0"/>
                <a:cs typeface="Times New Roman" panose="02020603050405020304" pitchFamily="18" charset="0"/>
              </a:rPr>
              <a:t>;</a:t>
            </a:r>
          </a:p>
          <a:p>
            <a:pPr>
              <a:spcBef>
                <a:spcPct val="0"/>
              </a:spcBef>
              <a:buFont typeface="Monotype Sorts" pitchFamily="2" charset="2"/>
              <a:buNone/>
              <a:defRPr/>
            </a:pPr>
            <a:r>
              <a:rPr lang="en-US" sz="2000" b="1" dirty="0" smtClean="0">
                <a:solidFill>
                  <a:schemeClr val="bg2"/>
                </a:solidFill>
                <a:latin typeface="Courier New" panose="02070309020205020404" pitchFamily="49" charset="0"/>
                <a:cs typeface="Times New Roman" panose="02020603050405020304" pitchFamily="18" charset="0"/>
              </a:rPr>
              <a:t>    else</a:t>
            </a:r>
          </a:p>
          <a:p>
            <a:pPr>
              <a:spcBef>
                <a:spcPct val="0"/>
              </a:spcBef>
              <a:buFont typeface="Monotype Sorts" pitchFamily="2" charset="2"/>
              <a:buNone/>
              <a:defRPr/>
            </a:pPr>
            <a:r>
              <a:rPr lang="en-US" sz="2000" b="1" dirty="0" smtClean="0">
                <a:solidFill>
                  <a:schemeClr val="bg2"/>
                </a:solidFill>
                <a:latin typeface="Courier New" panose="02070309020205020404" pitchFamily="49" charset="0"/>
                <a:cs typeface="Times New Roman" panose="02020603050405020304" pitchFamily="18" charset="0"/>
              </a:rPr>
              <a:t>      </a:t>
            </a:r>
            <a:r>
              <a:rPr lang="en-US" sz="2000" b="1" dirty="0" smtClean="0">
                <a:solidFill>
                  <a:srgbClr val="FF3300"/>
                </a:solidFill>
                <a:latin typeface="Courier New" panose="02070309020205020404" pitchFamily="49" charset="0"/>
                <a:cs typeface="Times New Roman" panose="02020603050405020304" pitchFamily="18" charset="0"/>
              </a:rPr>
              <a:t>throw new </a:t>
            </a:r>
            <a:r>
              <a:rPr lang="en-US" sz="2000" b="1" dirty="0" err="1" smtClean="0">
                <a:solidFill>
                  <a:srgbClr val="FF3300"/>
                </a:solidFill>
                <a:latin typeface="Courier New" panose="02070309020205020404" pitchFamily="49" charset="0"/>
                <a:cs typeface="Times New Roman" panose="02020603050405020304" pitchFamily="18" charset="0"/>
              </a:rPr>
              <a:t>IllegalArgumentException</a:t>
            </a:r>
            <a:r>
              <a:rPr lang="en-US" sz="2000" b="1" dirty="0" smtClean="0">
                <a:solidFill>
                  <a:srgbClr val="FF3300"/>
                </a:solidFill>
                <a:latin typeface="Courier New" panose="02070309020205020404" pitchFamily="49" charset="0"/>
                <a:cs typeface="Times New Roman" panose="02020603050405020304" pitchFamily="18" charset="0"/>
              </a:rPr>
              <a:t>(</a:t>
            </a:r>
          </a:p>
          <a:p>
            <a:pPr>
              <a:spcBef>
                <a:spcPct val="0"/>
              </a:spcBef>
              <a:buFont typeface="Monotype Sorts" pitchFamily="2" charset="2"/>
              <a:buNone/>
              <a:defRPr/>
            </a:pPr>
            <a:r>
              <a:rPr lang="en-US" sz="2000" b="1" dirty="0" smtClean="0">
                <a:solidFill>
                  <a:srgbClr val="FF3300"/>
                </a:solidFill>
                <a:latin typeface="Courier New" panose="02070309020205020404" pitchFamily="49" charset="0"/>
                <a:cs typeface="Times New Roman" panose="02020603050405020304" pitchFamily="18" charset="0"/>
              </a:rPr>
              <a:t>        "Radius cannot be negative");</a:t>
            </a:r>
          </a:p>
          <a:p>
            <a:pPr>
              <a:spcBef>
                <a:spcPct val="0"/>
              </a:spcBef>
              <a:buFont typeface="Monotype Sorts" pitchFamily="2" charset="2"/>
              <a:buNone/>
              <a:defRPr/>
            </a:pPr>
            <a:r>
              <a:rPr lang="en-US" sz="2000" b="1" dirty="0" smtClean="0">
                <a:solidFill>
                  <a:schemeClr val="bg2"/>
                </a:solidFill>
                <a:latin typeface="Courier New" panose="02070309020205020404" pitchFamily="49" charset="0"/>
                <a:cs typeface="Times New Roman" panose="02020603050405020304" pitchFamily="18" charset="0"/>
              </a:rPr>
              <a:t>  }</a:t>
            </a:r>
          </a:p>
        </p:txBody>
      </p:sp>
      <p:sp>
        <p:nvSpPr>
          <p:cNvPr id="19458"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D95B5DDA-E8C3-456E-A645-014B2BC3C9AB}" type="slidenum">
              <a:rPr lang="en-US" altLang="en-US" sz="1400"/>
              <a:pPr>
                <a:spcBef>
                  <a:spcPct val="0"/>
                </a:spcBef>
                <a:buClrTx/>
                <a:buSzTx/>
                <a:buFontTx/>
                <a:buNone/>
              </a:pPr>
              <a:t>17</a:t>
            </a:fld>
            <a:endParaRPr lang="en-US" altLang="en-US" sz="14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685800" y="304800"/>
            <a:ext cx="7772400" cy="609600"/>
          </a:xfrm>
          <a:noFill/>
        </p:spPr>
        <p:txBody>
          <a:bodyPr/>
          <a:lstStyle/>
          <a:p>
            <a:r>
              <a:rPr lang="en-US" altLang="en-US" sz="4000" smtClean="0"/>
              <a:t>Catching Exceptions</a:t>
            </a:r>
            <a:endParaRPr lang="en-US" altLang="en-US" sz="4000" b="1" smtClean="0"/>
          </a:p>
        </p:txBody>
      </p:sp>
      <p:sp>
        <p:nvSpPr>
          <p:cNvPr id="20484" name="Rectangle 3"/>
          <p:cNvSpPr>
            <a:spLocks noGrp="1" noChangeArrowheads="1"/>
          </p:cNvSpPr>
          <p:nvPr>
            <p:ph idx="1"/>
          </p:nvPr>
        </p:nvSpPr>
        <p:spPr>
          <a:xfrm>
            <a:off x="304800" y="1295400"/>
            <a:ext cx="8610600" cy="5029200"/>
          </a:xfrm>
        </p:spPr>
        <p:txBody>
          <a:bodyPr/>
          <a:lstStyle/>
          <a:p>
            <a:pPr algn="just">
              <a:lnSpc>
                <a:spcPct val="90000"/>
              </a:lnSpc>
              <a:spcBef>
                <a:spcPct val="0"/>
              </a:spcBef>
              <a:buFont typeface="Monotype Sorts" pitchFamily="2" charset="2"/>
              <a:buNone/>
            </a:pPr>
            <a:r>
              <a:rPr lang="en-US" altLang="en-US" sz="2000" b="1" smtClean="0">
                <a:solidFill>
                  <a:schemeClr val="tx2"/>
                </a:solidFill>
                <a:latin typeface="Courier New" pitchFamily="49" charset="0"/>
                <a:cs typeface="Times New Roman" pitchFamily="18" charset="0"/>
              </a:rPr>
              <a:t>try {</a:t>
            </a:r>
          </a:p>
          <a:p>
            <a:pPr algn="just">
              <a:lnSpc>
                <a:spcPct val="90000"/>
              </a:lnSpc>
              <a:spcBef>
                <a:spcPct val="0"/>
              </a:spcBef>
              <a:buFont typeface="Monotype Sorts" pitchFamily="2" charset="2"/>
              <a:buNone/>
            </a:pPr>
            <a:r>
              <a:rPr lang="en-US" altLang="en-US" sz="2000" b="1" smtClean="0">
                <a:solidFill>
                  <a:schemeClr val="tx2"/>
                </a:solidFill>
                <a:latin typeface="Courier New" pitchFamily="49" charset="0"/>
                <a:cs typeface="Times New Roman" pitchFamily="18" charset="0"/>
              </a:rPr>
              <a:t>  statements;  // Statements that may throw exceptions</a:t>
            </a:r>
          </a:p>
          <a:p>
            <a:pPr algn="just">
              <a:lnSpc>
                <a:spcPct val="90000"/>
              </a:lnSpc>
              <a:spcBef>
                <a:spcPct val="0"/>
              </a:spcBef>
              <a:buFont typeface="Monotype Sorts" pitchFamily="2" charset="2"/>
              <a:buNone/>
            </a:pPr>
            <a:r>
              <a:rPr lang="en-US" altLang="en-US" sz="2000" b="1" smtClean="0">
                <a:solidFill>
                  <a:schemeClr val="tx2"/>
                </a:solidFill>
                <a:latin typeface="Courier New" pitchFamily="49" charset="0"/>
                <a:cs typeface="Times New Roman" pitchFamily="18" charset="0"/>
              </a:rPr>
              <a:t>}</a:t>
            </a:r>
          </a:p>
          <a:p>
            <a:pPr algn="just">
              <a:lnSpc>
                <a:spcPct val="90000"/>
              </a:lnSpc>
              <a:spcBef>
                <a:spcPct val="0"/>
              </a:spcBef>
              <a:buFont typeface="Monotype Sorts" pitchFamily="2" charset="2"/>
              <a:buNone/>
            </a:pPr>
            <a:r>
              <a:rPr lang="en-US" altLang="en-US" sz="2000" b="1" smtClean="0">
                <a:solidFill>
                  <a:schemeClr val="tx2"/>
                </a:solidFill>
                <a:latin typeface="Courier New" pitchFamily="49" charset="0"/>
                <a:cs typeface="Times New Roman" pitchFamily="18" charset="0"/>
              </a:rPr>
              <a:t>catch (Exception1 exVar1) {</a:t>
            </a:r>
          </a:p>
          <a:p>
            <a:pPr algn="just">
              <a:lnSpc>
                <a:spcPct val="90000"/>
              </a:lnSpc>
              <a:spcBef>
                <a:spcPct val="0"/>
              </a:spcBef>
              <a:buFont typeface="Monotype Sorts" pitchFamily="2" charset="2"/>
              <a:buNone/>
            </a:pPr>
            <a:r>
              <a:rPr lang="en-US" altLang="en-US" sz="2000" b="1" smtClean="0">
                <a:solidFill>
                  <a:schemeClr val="tx2"/>
                </a:solidFill>
                <a:latin typeface="Courier New" pitchFamily="49" charset="0"/>
                <a:cs typeface="Times New Roman" pitchFamily="18" charset="0"/>
              </a:rPr>
              <a:t>  handler for exception1;</a:t>
            </a:r>
          </a:p>
          <a:p>
            <a:pPr algn="just">
              <a:lnSpc>
                <a:spcPct val="90000"/>
              </a:lnSpc>
              <a:spcBef>
                <a:spcPct val="0"/>
              </a:spcBef>
              <a:buFont typeface="Monotype Sorts" pitchFamily="2" charset="2"/>
              <a:buNone/>
            </a:pPr>
            <a:r>
              <a:rPr lang="en-US" altLang="en-US" sz="2000" b="1" smtClean="0">
                <a:solidFill>
                  <a:schemeClr val="tx2"/>
                </a:solidFill>
                <a:latin typeface="Courier New" pitchFamily="49" charset="0"/>
                <a:cs typeface="Times New Roman" pitchFamily="18" charset="0"/>
              </a:rPr>
              <a:t>}</a:t>
            </a:r>
          </a:p>
          <a:p>
            <a:pPr algn="just">
              <a:lnSpc>
                <a:spcPct val="90000"/>
              </a:lnSpc>
              <a:spcBef>
                <a:spcPct val="0"/>
              </a:spcBef>
              <a:buFont typeface="Monotype Sorts" pitchFamily="2" charset="2"/>
              <a:buNone/>
            </a:pPr>
            <a:r>
              <a:rPr lang="en-US" altLang="en-US" sz="2000" b="1" smtClean="0">
                <a:solidFill>
                  <a:schemeClr val="tx2"/>
                </a:solidFill>
                <a:latin typeface="Courier New" pitchFamily="49" charset="0"/>
                <a:cs typeface="Times New Roman" pitchFamily="18" charset="0"/>
              </a:rPr>
              <a:t>catch (Exception2 exVar2) { </a:t>
            </a:r>
          </a:p>
          <a:p>
            <a:pPr algn="just">
              <a:lnSpc>
                <a:spcPct val="90000"/>
              </a:lnSpc>
              <a:spcBef>
                <a:spcPct val="0"/>
              </a:spcBef>
              <a:buFont typeface="Monotype Sorts" pitchFamily="2" charset="2"/>
              <a:buNone/>
            </a:pPr>
            <a:r>
              <a:rPr lang="en-US" altLang="en-US" sz="2000" b="1" smtClean="0">
                <a:solidFill>
                  <a:schemeClr val="tx2"/>
                </a:solidFill>
                <a:latin typeface="Courier New" pitchFamily="49" charset="0"/>
                <a:cs typeface="Times New Roman" pitchFamily="18" charset="0"/>
              </a:rPr>
              <a:t>  handler for exception2;</a:t>
            </a:r>
          </a:p>
          <a:p>
            <a:pPr algn="just">
              <a:lnSpc>
                <a:spcPct val="90000"/>
              </a:lnSpc>
              <a:spcBef>
                <a:spcPct val="0"/>
              </a:spcBef>
              <a:buFont typeface="Monotype Sorts" pitchFamily="2" charset="2"/>
              <a:buNone/>
            </a:pPr>
            <a:r>
              <a:rPr lang="en-US" altLang="en-US" sz="2000" b="1" smtClean="0">
                <a:solidFill>
                  <a:schemeClr val="tx2"/>
                </a:solidFill>
                <a:latin typeface="Courier New" pitchFamily="49" charset="0"/>
                <a:cs typeface="Times New Roman" pitchFamily="18" charset="0"/>
              </a:rPr>
              <a:t>}</a:t>
            </a:r>
          </a:p>
          <a:p>
            <a:pPr algn="just">
              <a:lnSpc>
                <a:spcPct val="90000"/>
              </a:lnSpc>
              <a:spcBef>
                <a:spcPct val="0"/>
              </a:spcBef>
              <a:buFont typeface="Monotype Sorts" pitchFamily="2" charset="2"/>
              <a:buNone/>
            </a:pPr>
            <a:r>
              <a:rPr lang="en-US" altLang="en-US" sz="2000" b="1" smtClean="0">
                <a:solidFill>
                  <a:schemeClr val="tx2"/>
                </a:solidFill>
                <a:latin typeface="Courier New" pitchFamily="49" charset="0"/>
                <a:cs typeface="Times New Roman" pitchFamily="18" charset="0"/>
              </a:rPr>
              <a:t>...</a:t>
            </a:r>
          </a:p>
          <a:p>
            <a:pPr algn="just">
              <a:lnSpc>
                <a:spcPct val="90000"/>
              </a:lnSpc>
              <a:spcBef>
                <a:spcPct val="0"/>
              </a:spcBef>
              <a:buFont typeface="Monotype Sorts" pitchFamily="2" charset="2"/>
              <a:buNone/>
            </a:pPr>
            <a:r>
              <a:rPr lang="en-US" altLang="en-US" sz="2000" b="1" smtClean="0">
                <a:solidFill>
                  <a:schemeClr val="tx2"/>
                </a:solidFill>
                <a:latin typeface="Courier New" pitchFamily="49" charset="0"/>
                <a:cs typeface="Times New Roman" pitchFamily="18" charset="0"/>
              </a:rPr>
              <a:t>catch (ExceptionN exVar3) {</a:t>
            </a:r>
          </a:p>
          <a:p>
            <a:pPr algn="just">
              <a:lnSpc>
                <a:spcPct val="90000"/>
              </a:lnSpc>
              <a:spcBef>
                <a:spcPct val="0"/>
              </a:spcBef>
              <a:buFont typeface="Monotype Sorts" pitchFamily="2" charset="2"/>
              <a:buNone/>
            </a:pPr>
            <a:r>
              <a:rPr lang="en-US" altLang="en-US" sz="2000" b="1" smtClean="0">
                <a:solidFill>
                  <a:schemeClr val="tx2"/>
                </a:solidFill>
                <a:latin typeface="Courier New" pitchFamily="49" charset="0"/>
                <a:cs typeface="Times New Roman" pitchFamily="18" charset="0"/>
              </a:rPr>
              <a:t>  handler for exceptionN;</a:t>
            </a:r>
          </a:p>
          <a:p>
            <a:pPr algn="just">
              <a:lnSpc>
                <a:spcPct val="90000"/>
              </a:lnSpc>
              <a:spcBef>
                <a:spcPct val="0"/>
              </a:spcBef>
              <a:buFont typeface="Monotype Sorts" pitchFamily="2" charset="2"/>
              <a:buNone/>
            </a:pPr>
            <a:r>
              <a:rPr lang="en-US" altLang="en-US" sz="2000" b="1" smtClean="0">
                <a:solidFill>
                  <a:schemeClr val="tx2"/>
                </a:solidFill>
                <a:latin typeface="Courier New" pitchFamily="49" charset="0"/>
                <a:cs typeface="Times New Roman" pitchFamily="18" charset="0"/>
              </a:rPr>
              <a:t>}</a:t>
            </a:r>
            <a:r>
              <a:rPr lang="en-US" altLang="en-US" sz="2400" b="1" smtClean="0">
                <a:solidFill>
                  <a:schemeClr val="tx2"/>
                </a:solidFill>
                <a:latin typeface="Courier New" pitchFamily="49" charset="0"/>
              </a:rPr>
              <a:t> </a:t>
            </a:r>
          </a:p>
        </p:txBody>
      </p:sp>
      <p:sp>
        <p:nvSpPr>
          <p:cNvPr id="20482"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5CE8D304-C874-425D-80B1-B798B601258A}" type="slidenum">
              <a:rPr lang="en-US" altLang="en-US" sz="1400"/>
              <a:pPr>
                <a:spcBef>
                  <a:spcPct val="0"/>
                </a:spcBef>
                <a:buClrTx/>
                <a:buSzTx/>
                <a:buFontTx/>
                <a:buNone/>
              </a:pPr>
              <a:t>18</a:t>
            </a:fld>
            <a:endParaRPr lang="en-US" altLang="en-US" sz="14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685800" y="0"/>
            <a:ext cx="7772400" cy="1447800"/>
          </a:xfrm>
          <a:noFill/>
        </p:spPr>
        <p:txBody>
          <a:bodyPr/>
          <a:lstStyle/>
          <a:p>
            <a:r>
              <a:rPr lang="en-US" altLang="en-US" smtClean="0"/>
              <a:t>Catching Exceptions</a:t>
            </a:r>
            <a:endParaRPr lang="en-US" altLang="en-US" b="1" smtClean="0"/>
          </a:p>
        </p:txBody>
      </p:sp>
      <p:sp>
        <p:nvSpPr>
          <p:cNvPr id="21506"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AAA23D10-2DB9-449D-A23A-529D1FB77B8E}" type="slidenum">
              <a:rPr lang="en-US" altLang="en-US" sz="1400"/>
              <a:pPr>
                <a:spcBef>
                  <a:spcPct val="0"/>
                </a:spcBef>
                <a:buClrTx/>
                <a:buSzTx/>
                <a:buFontTx/>
                <a:buNone/>
              </a:pPr>
              <a:t>19</a:t>
            </a:fld>
            <a:endParaRPr lang="en-US" altLang="en-US" sz="1400"/>
          </a:p>
        </p:txBody>
      </p:sp>
      <p:sp>
        <p:nvSpPr>
          <p:cNvPr id="21508" name="Rectangle 7"/>
          <p:cNvSpPr>
            <a:spLocks noChangeArrowheads="1"/>
          </p:cNvSpPr>
          <p:nvPr/>
        </p:nvSpPr>
        <p:spPr bwMode="auto">
          <a:xfrm>
            <a:off x="205740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21509" name="Rectangle 9"/>
          <p:cNvSpPr>
            <a:spLocks noChangeArrowheads="1"/>
          </p:cNvSpPr>
          <p:nvPr/>
        </p:nvSpPr>
        <p:spPr bwMode="auto">
          <a:xfrm>
            <a:off x="188595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21510" name="Rectangle 11"/>
          <p:cNvSpPr>
            <a:spLocks noChangeArrowheads="1"/>
          </p:cNvSpPr>
          <p:nvPr/>
        </p:nvSpPr>
        <p:spPr bwMode="auto">
          <a:xfrm>
            <a:off x="0" y="225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aphicFrame>
        <p:nvGraphicFramePr>
          <p:cNvPr id="21511" name="Object 10"/>
          <p:cNvGraphicFramePr>
            <a:graphicFrameLocks noChangeAspect="1"/>
          </p:cNvGraphicFramePr>
          <p:nvPr/>
        </p:nvGraphicFramePr>
        <p:xfrm>
          <a:off x="0" y="1295400"/>
          <a:ext cx="9144000" cy="3994150"/>
        </p:xfrm>
        <a:graphic>
          <a:graphicData uri="http://schemas.openxmlformats.org/presentationml/2006/ole">
            <mc:AlternateContent xmlns:mc="http://schemas.openxmlformats.org/markup-compatibility/2006">
              <mc:Choice xmlns:v="urn:schemas-microsoft-com:vml" Requires="v">
                <p:oleObj spid="_x0000_s21512" name="Picture" r:id="rId3" imgW="5375148" imgH="2340864" progId="Word.Picture.8">
                  <p:embed/>
                </p:oleObj>
              </mc:Choice>
              <mc:Fallback>
                <p:oleObj name="Picture" r:id="rId3" imgW="5375148" imgH="2340864" progId="Word.Picture.8">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95400"/>
                        <a:ext cx="9144000" cy="399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152400" y="228600"/>
            <a:ext cx="8763000" cy="1066800"/>
          </a:xfrm>
          <a:noFill/>
        </p:spPr>
        <p:txBody>
          <a:bodyPr/>
          <a:lstStyle/>
          <a:p>
            <a:r>
              <a:rPr lang="en-US" altLang="en-US" smtClean="0"/>
              <a:t>Motivations</a:t>
            </a:r>
          </a:p>
        </p:txBody>
      </p:sp>
      <p:sp>
        <p:nvSpPr>
          <p:cNvPr id="4100" name="Rectangle 3"/>
          <p:cNvSpPr>
            <a:spLocks noGrp="1" noChangeArrowheads="1"/>
          </p:cNvSpPr>
          <p:nvPr>
            <p:ph idx="1"/>
          </p:nvPr>
        </p:nvSpPr>
        <p:spPr>
          <a:xfrm>
            <a:off x="304800" y="1371600"/>
            <a:ext cx="8610600" cy="3200400"/>
          </a:xfrm>
          <a:noFill/>
        </p:spPr>
        <p:txBody>
          <a:bodyPr/>
          <a:lstStyle/>
          <a:p>
            <a:pPr marL="0" indent="0">
              <a:lnSpc>
                <a:spcPct val="95000"/>
              </a:lnSpc>
              <a:buFont typeface="Monotype Sorts" pitchFamily="2" charset="2"/>
              <a:buNone/>
            </a:pPr>
            <a:r>
              <a:rPr lang="en-US" altLang="en-US" smtClean="0"/>
              <a:t>When a program runs into a runtime error, the program terminates abnormally. How can you handle the runtime error so that the program can continue to run or terminate gracefully? This is the subject we will introduce in this chapter.</a:t>
            </a:r>
          </a:p>
        </p:txBody>
      </p:sp>
      <p:sp>
        <p:nvSpPr>
          <p:cNvPr id="4098"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0486B5B6-A821-470F-8A6D-B982077D88CD}" type="slidenum">
              <a:rPr lang="en-US" altLang="en-US" sz="1400"/>
              <a:pPr>
                <a:spcBef>
                  <a:spcPct val="0"/>
                </a:spcBef>
                <a:buClrTx/>
                <a:buSzTx/>
                <a:buFontTx/>
                <a:buNone/>
              </a:pPr>
              <a:t>2</a:t>
            </a:fld>
            <a:endParaRPr lang="en-US" altLang="en-US" sz="1400"/>
          </a:p>
        </p:txBody>
      </p:sp>
      <p:sp>
        <p:nvSpPr>
          <p:cNvPr id="4101"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4102" name="Rectangle 8"/>
          <p:cNvSpPr>
            <a:spLocks noChangeArrowheads="1"/>
          </p:cNvSpPr>
          <p:nvPr/>
        </p:nvSpPr>
        <p:spPr bwMode="auto">
          <a:xfrm>
            <a:off x="0" y="906463"/>
            <a:ext cx="3365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r>
              <a:rPr lang="en-US" altLang="en-US" sz="1000" b="1">
                <a:latin typeface="Courier New" pitchFamily="49" charset="0"/>
                <a:ea typeface="Times New Roman" pitchFamily="18" charset="0"/>
                <a:cs typeface="Courier New" pitchFamily="49" charset="0"/>
              </a:rPr>
              <a:t>  </a:t>
            </a:r>
            <a:endParaRPr lang="en-US" altLang="en-US" sz="2400">
              <a:ea typeface="Times New Roman" pitchFamily="18" charset="0"/>
              <a:cs typeface="Courier New" pitchFamily="49" charset="0"/>
            </a:endParaRPr>
          </a:p>
        </p:txBody>
      </p:sp>
      <p:sp>
        <p:nvSpPr>
          <p:cNvPr id="4103" name="Rectangle 9"/>
          <p:cNvSpPr>
            <a:spLocks noChangeArrowheads="1"/>
          </p:cNvSpPr>
          <p:nvPr/>
        </p:nvSpPr>
        <p:spPr bwMode="auto">
          <a:xfrm>
            <a:off x="0" y="2065338"/>
            <a:ext cx="3365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r>
              <a:rPr lang="en-US" altLang="en-US" sz="1000">
                <a:latin typeface="Courier New" pitchFamily="49" charset="0"/>
                <a:ea typeface="Times New Roman" pitchFamily="18" charset="0"/>
                <a:cs typeface="Courier New" pitchFamily="49" charset="0"/>
              </a:rPr>
              <a:t>  </a:t>
            </a:r>
            <a:endParaRPr lang="en-US" altLang="en-US" sz="2400">
              <a:ea typeface="Times New Roman" pitchFamily="18" charset="0"/>
              <a:cs typeface="Courier New" pitchFamily="49" charset="0"/>
            </a:endParaRPr>
          </a:p>
        </p:txBody>
      </p:sp>
      <p:sp>
        <p:nvSpPr>
          <p:cNvPr id="4104" name="Rectangle 10"/>
          <p:cNvSpPr>
            <a:spLocks noChangeArrowheads="1"/>
          </p:cNvSpPr>
          <p:nvPr/>
        </p:nvSpPr>
        <p:spPr bwMode="auto">
          <a:xfrm>
            <a:off x="0" y="3216275"/>
            <a:ext cx="3365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r>
              <a:rPr lang="en-US" altLang="en-US" sz="1000" b="1">
                <a:latin typeface="Courier New" pitchFamily="49" charset="0"/>
                <a:ea typeface="Times New Roman" pitchFamily="18" charset="0"/>
                <a:cs typeface="Courier New" pitchFamily="49" charset="0"/>
              </a:rPr>
              <a:t>  </a:t>
            </a:r>
            <a:endParaRPr lang="en-US" altLang="en-US" sz="2400">
              <a:ea typeface="Times New Roman" pitchFamily="18" charset="0"/>
              <a:cs typeface="Courier New" pitchFamily="49"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381000" y="152400"/>
            <a:ext cx="8458200" cy="685800"/>
          </a:xfrm>
        </p:spPr>
        <p:txBody>
          <a:bodyPr/>
          <a:lstStyle/>
          <a:p>
            <a:r>
              <a:rPr lang="en-US" altLang="en-US" sz="4000" smtClean="0"/>
              <a:t>Catch or Declare Checked Exceptions</a:t>
            </a:r>
            <a:endParaRPr lang="en-US" altLang="en-US" smtClean="0">
              <a:latin typeface="Book Antiqua" pitchFamily="18" charset="0"/>
            </a:endParaRPr>
          </a:p>
        </p:txBody>
      </p:sp>
      <p:sp>
        <p:nvSpPr>
          <p:cNvPr id="22532" name="Rectangle 3"/>
          <p:cNvSpPr>
            <a:spLocks noGrp="1" noChangeArrowheads="1"/>
          </p:cNvSpPr>
          <p:nvPr>
            <p:ph idx="1"/>
          </p:nvPr>
        </p:nvSpPr>
        <p:spPr>
          <a:xfrm>
            <a:off x="228600" y="1066800"/>
            <a:ext cx="8763000" cy="2286000"/>
          </a:xfrm>
        </p:spPr>
        <p:txBody>
          <a:bodyPr/>
          <a:lstStyle/>
          <a:p>
            <a:pPr marL="0" indent="0">
              <a:buFont typeface="Monotype Sorts" pitchFamily="2" charset="2"/>
              <a:buNone/>
            </a:pPr>
            <a:r>
              <a:rPr lang="en-US" altLang="en-US" sz="3500" smtClean="0">
                <a:cs typeface="Courier New" pitchFamily="49" charset="0"/>
              </a:rPr>
              <a:t>Suppose p2 is defined as follows:</a:t>
            </a:r>
          </a:p>
        </p:txBody>
      </p:sp>
      <p:sp>
        <p:nvSpPr>
          <p:cNvPr id="22530"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AF2253BE-818E-4DE6-A524-6B4C380351EF}" type="slidenum">
              <a:rPr lang="en-US" altLang="en-US" sz="1400"/>
              <a:pPr>
                <a:spcBef>
                  <a:spcPct val="0"/>
                </a:spcBef>
                <a:buClrTx/>
                <a:buSzTx/>
                <a:buFontTx/>
                <a:buNone/>
              </a:pPr>
              <a:t>20</a:t>
            </a:fld>
            <a:endParaRPr lang="en-US" altLang="en-US" sz="1400"/>
          </a:p>
        </p:txBody>
      </p:sp>
      <p:sp>
        <p:nvSpPr>
          <p:cNvPr id="22533" name="Rectangle 8"/>
          <p:cNvSpPr>
            <a:spLocks noChangeArrowheads="1"/>
          </p:cNvSpPr>
          <p:nvPr/>
        </p:nvSpPr>
        <p:spPr bwMode="auto">
          <a:xfrm>
            <a:off x="2362200" y="2747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aphicFrame>
        <p:nvGraphicFramePr>
          <p:cNvPr id="22534" name="Object 7"/>
          <p:cNvGraphicFramePr>
            <a:graphicFrameLocks noChangeAspect="1"/>
          </p:cNvGraphicFramePr>
          <p:nvPr/>
        </p:nvGraphicFramePr>
        <p:xfrm>
          <a:off x="1238250" y="3505200"/>
          <a:ext cx="6437313" cy="2606675"/>
        </p:xfrm>
        <a:graphic>
          <a:graphicData uri="http://schemas.openxmlformats.org/presentationml/2006/ole">
            <mc:AlternateContent xmlns:mc="http://schemas.openxmlformats.org/markup-compatibility/2006">
              <mc:Choice xmlns:v="urn:schemas-microsoft-com:vml" Requires="v">
                <p:oleObj spid="_x0000_s22535" name="Picture" r:id="rId3" imgW="3372040" imgH="1357930" progId="Word.Picture.8">
                  <p:embed/>
                </p:oleObj>
              </mc:Choice>
              <mc:Fallback>
                <p:oleObj name="Picture" r:id="rId3" imgW="3372040" imgH="1357930"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8250" y="3505200"/>
                        <a:ext cx="6437313" cy="260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381000" y="152400"/>
            <a:ext cx="8458200" cy="685800"/>
          </a:xfrm>
        </p:spPr>
        <p:txBody>
          <a:bodyPr/>
          <a:lstStyle/>
          <a:p>
            <a:r>
              <a:rPr lang="en-US" altLang="en-US" sz="4000" smtClean="0"/>
              <a:t>Catch or Declare Checked Exceptions</a:t>
            </a:r>
            <a:endParaRPr lang="en-US" altLang="en-US" smtClean="0">
              <a:latin typeface="Book Antiqua" pitchFamily="18" charset="0"/>
            </a:endParaRPr>
          </a:p>
        </p:txBody>
      </p:sp>
      <p:sp>
        <p:nvSpPr>
          <p:cNvPr id="23556" name="Rectangle 3"/>
          <p:cNvSpPr>
            <a:spLocks noGrp="1" noChangeArrowheads="1"/>
          </p:cNvSpPr>
          <p:nvPr>
            <p:ph idx="1"/>
          </p:nvPr>
        </p:nvSpPr>
        <p:spPr>
          <a:xfrm>
            <a:off x="228600" y="1066800"/>
            <a:ext cx="8763000" cy="2286000"/>
          </a:xfrm>
        </p:spPr>
        <p:txBody>
          <a:bodyPr/>
          <a:lstStyle/>
          <a:p>
            <a:pPr marL="0" indent="0">
              <a:buFont typeface="Monotype Sorts" pitchFamily="2" charset="2"/>
              <a:buNone/>
            </a:pPr>
            <a:r>
              <a:rPr lang="en-US" altLang="en-US" sz="2200" smtClean="0">
                <a:cs typeface="Courier New" pitchFamily="49" charset="0"/>
              </a:rPr>
              <a:t>Java forces you to deal with checked exceptions. If a method declares a checked exception (i.e., an exception other than </a:t>
            </a:r>
            <a:r>
              <a:rPr lang="en-US" altLang="en-US" sz="2200" u="sng" smtClean="0">
                <a:cs typeface="Courier New" pitchFamily="49" charset="0"/>
              </a:rPr>
              <a:t>Error</a:t>
            </a:r>
            <a:r>
              <a:rPr lang="en-US" altLang="en-US" sz="2200" smtClean="0">
                <a:cs typeface="Courier New" pitchFamily="49" charset="0"/>
              </a:rPr>
              <a:t> or </a:t>
            </a:r>
            <a:r>
              <a:rPr lang="en-US" altLang="en-US" sz="2200" u="sng" smtClean="0">
                <a:cs typeface="Courier New" pitchFamily="49" charset="0"/>
              </a:rPr>
              <a:t>RuntimeException</a:t>
            </a:r>
            <a:r>
              <a:rPr lang="en-US" altLang="en-US" sz="2200" smtClean="0">
                <a:cs typeface="Courier New" pitchFamily="49" charset="0"/>
              </a:rPr>
              <a:t>), you must invoke it in a </a:t>
            </a:r>
            <a:r>
              <a:rPr lang="en-US" altLang="en-US" sz="2200" u="sng" smtClean="0">
                <a:cs typeface="Courier New" pitchFamily="49" charset="0"/>
              </a:rPr>
              <a:t>try-catch</a:t>
            </a:r>
            <a:r>
              <a:rPr lang="en-US" altLang="en-US" sz="2200" smtClean="0">
                <a:cs typeface="Courier New" pitchFamily="49" charset="0"/>
              </a:rPr>
              <a:t> block or declare to throw the exception in the calling method. For example, suppose that method </a:t>
            </a:r>
            <a:r>
              <a:rPr lang="en-US" altLang="en-US" sz="2200" u="sng" smtClean="0">
                <a:cs typeface="Courier New" pitchFamily="49" charset="0"/>
              </a:rPr>
              <a:t>p1</a:t>
            </a:r>
            <a:r>
              <a:rPr lang="en-US" altLang="en-US" sz="2200" smtClean="0">
                <a:cs typeface="Courier New" pitchFamily="49" charset="0"/>
              </a:rPr>
              <a:t> invokes method </a:t>
            </a:r>
            <a:r>
              <a:rPr lang="en-US" altLang="en-US" sz="2200" u="sng" smtClean="0">
                <a:cs typeface="Courier New" pitchFamily="49" charset="0"/>
              </a:rPr>
              <a:t>p2</a:t>
            </a:r>
            <a:r>
              <a:rPr lang="en-US" altLang="en-US" sz="2200" smtClean="0">
                <a:cs typeface="Courier New" pitchFamily="49" charset="0"/>
              </a:rPr>
              <a:t> and </a:t>
            </a:r>
            <a:r>
              <a:rPr lang="en-US" altLang="en-US" sz="2200" u="sng" smtClean="0">
                <a:cs typeface="Courier New" pitchFamily="49" charset="0"/>
              </a:rPr>
              <a:t>p2</a:t>
            </a:r>
            <a:r>
              <a:rPr lang="en-US" altLang="en-US" sz="2200" smtClean="0">
                <a:cs typeface="Courier New" pitchFamily="49" charset="0"/>
              </a:rPr>
              <a:t> may throw a checked exception (e.g., </a:t>
            </a:r>
            <a:r>
              <a:rPr lang="en-US" altLang="en-US" sz="2200" u="sng" smtClean="0">
                <a:cs typeface="Courier New" pitchFamily="49" charset="0"/>
              </a:rPr>
              <a:t>IOException</a:t>
            </a:r>
            <a:r>
              <a:rPr lang="en-US" altLang="en-US" sz="2200" smtClean="0">
                <a:cs typeface="Courier New" pitchFamily="49" charset="0"/>
              </a:rPr>
              <a:t>), you have to write the code as shown in (a) or (b).</a:t>
            </a:r>
          </a:p>
        </p:txBody>
      </p:sp>
      <p:sp>
        <p:nvSpPr>
          <p:cNvPr id="23554"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F07F7911-BB94-4E0D-8242-C372BCDC64E3}" type="slidenum">
              <a:rPr lang="en-US" altLang="en-US" sz="1400"/>
              <a:pPr>
                <a:spcBef>
                  <a:spcPct val="0"/>
                </a:spcBef>
                <a:buClrTx/>
                <a:buSzTx/>
                <a:buFontTx/>
                <a:buNone/>
              </a:pPr>
              <a:t>21</a:t>
            </a:fld>
            <a:endParaRPr lang="en-US" altLang="en-US" sz="1400"/>
          </a:p>
        </p:txBody>
      </p:sp>
      <p:sp>
        <p:nvSpPr>
          <p:cNvPr id="23557" name="Rectangle 4"/>
          <p:cNvSpPr>
            <a:spLocks noChangeArrowheads="1"/>
          </p:cNvSpPr>
          <p:nvPr/>
        </p:nvSpPr>
        <p:spPr bwMode="auto">
          <a:xfrm>
            <a:off x="2362200" y="2747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aphicFrame>
        <p:nvGraphicFramePr>
          <p:cNvPr id="23558" name="Object 5"/>
          <p:cNvGraphicFramePr>
            <a:graphicFrameLocks noChangeAspect="1"/>
          </p:cNvGraphicFramePr>
          <p:nvPr/>
        </p:nvGraphicFramePr>
        <p:xfrm>
          <a:off x="231775" y="3503613"/>
          <a:ext cx="8451850" cy="2609850"/>
        </p:xfrm>
        <a:graphic>
          <a:graphicData uri="http://schemas.openxmlformats.org/presentationml/2006/ole">
            <mc:AlternateContent xmlns:mc="http://schemas.openxmlformats.org/markup-compatibility/2006">
              <mc:Choice xmlns:v="urn:schemas-microsoft-com:vml" Requires="v">
                <p:oleObj spid="_x0000_s23561" name="Picture" r:id="rId3" imgW="4420106" imgH="1357930" progId="Word.Picture.8">
                  <p:embed/>
                </p:oleObj>
              </mc:Choice>
              <mc:Fallback>
                <p:oleObj name="Picture" r:id="rId3" imgW="4420106" imgH="1357930"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3503613"/>
                        <a:ext cx="8451850"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59" name="Line 6"/>
          <p:cNvSpPr>
            <a:spLocks noChangeShapeType="1"/>
          </p:cNvSpPr>
          <p:nvPr/>
        </p:nvSpPr>
        <p:spPr bwMode="auto">
          <a:xfrm flipH="1">
            <a:off x="2362200" y="2057400"/>
            <a:ext cx="3505200" cy="2133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3560" name="Line 7"/>
          <p:cNvSpPr>
            <a:spLocks noChangeShapeType="1"/>
          </p:cNvSpPr>
          <p:nvPr/>
        </p:nvSpPr>
        <p:spPr bwMode="auto">
          <a:xfrm flipH="1">
            <a:off x="6705600" y="2057400"/>
            <a:ext cx="1143000" cy="1752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685800" y="457200"/>
            <a:ext cx="7772400" cy="1143000"/>
          </a:xfrm>
        </p:spPr>
        <p:txBody>
          <a:bodyPr/>
          <a:lstStyle/>
          <a:p>
            <a:r>
              <a:rPr lang="en-US" altLang="en-US" sz="4000" smtClean="0"/>
              <a:t>Example: Declaring, Throwing, and Catching Exceptions</a:t>
            </a:r>
            <a:endParaRPr lang="en-US" altLang="en-US" smtClean="0">
              <a:latin typeface="Book Antiqua" pitchFamily="18" charset="0"/>
            </a:endParaRPr>
          </a:p>
        </p:txBody>
      </p:sp>
      <p:sp>
        <p:nvSpPr>
          <p:cNvPr id="24580" name="Rectangle 3"/>
          <p:cNvSpPr>
            <a:spLocks noGrp="1" noChangeArrowheads="1"/>
          </p:cNvSpPr>
          <p:nvPr>
            <p:ph idx="1"/>
          </p:nvPr>
        </p:nvSpPr>
        <p:spPr>
          <a:xfrm>
            <a:off x="228600" y="1828800"/>
            <a:ext cx="8534400" cy="2971800"/>
          </a:xfrm>
        </p:spPr>
        <p:txBody>
          <a:bodyPr/>
          <a:lstStyle/>
          <a:p>
            <a:pPr>
              <a:lnSpc>
                <a:spcPct val="90000"/>
              </a:lnSpc>
            </a:pPr>
            <a:r>
              <a:rPr lang="en-US" altLang="en-US" sz="3400" smtClean="0"/>
              <a:t>Objective: </a:t>
            </a:r>
            <a:r>
              <a:rPr lang="en-US" altLang="en-US" sz="3400" smtClean="0">
                <a:cs typeface="Times New Roman" pitchFamily="18" charset="0"/>
              </a:rPr>
              <a:t>This example demonstrates declaring, throwing, and catching exceptions by modifying the </a:t>
            </a:r>
            <a:r>
              <a:rPr lang="en-US" altLang="en-US" sz="3400" u="sng" smtClean="0">
                <a:cs typeface="Times New Roman" pitchFamily="18" charset="0"/>
              </a:rPr>
              <a:t>setRadius</a:t>
            </a:r>
            <a:r>
              <a:rPr lang="en-US" altLang="en-US" sz="3400" smtClean="0">
                <a:cs typeface="Times New Roman" pitchFamily="18" charset="0"/>
              </a:rPr>
              <a:t> method in the </a:t>
            </a:r>
            <a:r>
              <a:rPr lang="en-US" altLang="en-US" sz="3400" u="sng" smtClean="0">
                <a:cs typeface="Times New Roman" pitchFamily="18" charset="0"/>
              </a:rPr>
              <a:t>Circle</a:t>
            </a:r>
            <a:r>
              <a:rPr lang="en-US" altLang="en-US" sz="3400" smtClean="0">
                <a:cs typeface="Times New Roman" pitchFamily="18" charset="0"/>
              </a:rPr>
              <a:t> class defined in Chapter 8. The new </a:t>
            </a:r>
            <a:r>
              <a:rPr lang="en-US" altLang="en-US" sz="3400" u="sng" smtClean="0">
                <a:cs typeface="Times New Roman" pitchFamily="18" charset="0"/>
              </a:rPr>
              <a:t>setRadius</a:t>
            </a:r>
            <a:r>
              <a:rPr lang="en-US" altLang="en-US" sz="3400" smtClean="0">
                <a:cs typeface="Times New Roman" pitchFamily="18" charset="0"/>
              </a:rPr>
              <a:t> method throws an exception if radius is negative.</a:t>
            </a:r>
          </a:p>
        </p:txBody>
      </p:sp>
      <p:sp>
        <p:nvSpPr>
          <p:cNvPr id="24578"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F8D163D9-793A-49E2-A06A-47124BD3B858}" type="slidenum">
              <a:rPr lang="en-US" altLang="en-US" sz="1400"/>
              <a:pPr>
                <a:spcBef>
                  <a:spcPct val="0"/>
                </a:spcBef>
                <a:buClrTx/>
                <a:buSzTx/>
                <a:buFontTx/>
                <a:buNone/>
              </a:pPr>
              <a:t>22</a:t>
            </a:fld>
            <a:endParaRPr lang="en-US" altLang="en-US" sz="1400"/>
          </a:p>
        </p:txBody>
      </p:sp>
      <p:sp>
        <p:nvSpPr>
          <p:cNvPr id="241672" name="AutoShape 8">
            <a:hlinkClick r:id="" action="ppaction://noaction" highlightClick="1"/>
          </p:cNvPr>
          <p:cNvSpPr>
            <a:spLocks noChangeArrowheads="1"/>
          </p:cNvSpPr>
          <p:nvPr/>
        </p:nvSpPr>
        <p:spPr bwMode="auto">
          <a:xfrm>
            <a:off x="1143000" y="5029200"/>
            <a:ext cx="3429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tr-TR">
                <a:solidFill>
                  <a:schemeClr val="accent1"/>
                </a:solidFill>
                <a:latin typeface="Book Antiqua" pitchFamily="18" charset="0"/>
                <a:hlinkClick r:id="rId2" action="ppaction://program"/>
              </a:rPr>
              <a:t>TestCircleWithException</a:t>
            </a:r>
            <a:endParaRPr lang="en-US" altLang="tr-TR">
              <a:solidFill>
                <a:schemeClr val="accent1"/>
              </a:solidFill>
            </a:endParaRPr>
          </a:p>
        </p:txBody>
      </p:sp>
      <p:sp>
        <p:nvSpPr>
          <p:cNvPr id="24582" name="AutoShape 9">
            <a:hlinkClick r:id="rId3" action="ppaction://program" highlightClick="1"/>
          </p:cNvPr>
          <p:cNvSpPr>
            <a:spLocks noChangeArrowheads="1"/>
          </p:cNvSpPr>
          <p:nvPr/>
        </p:nvSpPr>
        <p:spPr bwMode="auto">
          <a:xfrm>
            <a:off x="1143000" y="5867400"/>
            <a:ext cx="34290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2400">
                <a:latin typeface="Book Antiqua" pitchFamily="18" charset="0"/>
              </a:rPr>
              <a:t>Run</a:t>
            </a:r>
            <a:endParaRPr lang="en-US" altLang="en-US" sz="2400"/>
          </a:p>
        </p:txBody>
      </p:sp>
      <p:sp>
        <p:nvSpPr>
          <p:cNvPr id="241676" name="AutoShape 12">
            <a:hlinkClick r:id="rId4" action="ppaction://hlinkfile" highlightClick="1"/>
          </p:cNvPr>
          <p:cNvSpPr>
            <a:spLocks noChangeArrowheads="1"/>
          </p:cNvSpPr>
          <p:nvPr/>
        </p:nvSpPr>
        <p:spPr bwMode="auto">
          <a:xfrm>
            <a:off x="4876800" y="5029200"/>
            <a:ext cx="3429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tr-TR">
                <a:solidFill>
                  <a:schemeClr val="accent1"/>
                </a:solidFill>
                <a:latin typeface="Book Antiqua" pitchFamily="18" charset="0"/>
                <a:hlinkClick r:id="rId4" action="ppaction://program"/>
              </a:rPr>
              <a:t>CircleWithException</a:t>
            </a:r>
            <a:endParaRPr lang="en-US" altLang="tr-TR">
              <a:solidFill>
                <a:schemeClr val="accent1"/>
              </a:solidFill>
            </a:endParaRPr>
          </a:p>
        </p:txBody>
      </p:sp>
      <p:sp>
        <p:nvSpPr>
          <p:cNvPr id="24584" name="AutoShape 13">
            <a:hlinkClick r:id="rId5" highlightClick="1"/>
          </p:cNvPr>
          <p:cNvSpPr>
            <a:spLocks noChangeArrowheads="1"/>
          </p:cNvSpPr>
          <p:nvPr/>
        </p:nvSpPr>
        <p:spPr bwMode="auto">
          <a:xfrm>
            <a:off x="838200" y="45720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24585" name="AutoShape 14">
            <a:hlinkClick r:id="rId6" highlightClick="1"/>
          </p:cNvPr>
          <p:cNvSpPr>
            <a:spLocks noChangeArrowheads="1"/>
          </p:cNvSpPr>
          <p:nvPr/>
        </p:nvSpPr>
        <p:spPr bwMode="auto">
          <a:xfrm>
            <a:off x="4724400" y="44958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685800" y="0"/>
            <a:ext cx="7772400" cy="1428750"/>
          </a:xfrm>
          <a:noFill/>
        </p:spPr>
        <p:txBody>
          <a:bodyPr/>
          <a:lstStyle/>
          <a:p>
            <a:r>
              <a:rPr lang="en-US" altLang="en-US" smtClean="0"/>
              <a:t>Rethrowing Exceptions</a:t>
            </a:r>
            <a:endParaRPr lang="en-US" altLang="en-US" b="1" smtClean="0"/>
          </a:p>
        </p:txBody>
      </p:sp>
      <p:sp>
        <p:nvSpPr>
          <p:cNvPr id="25604" name="Rectangle 3"/>
          <p:cNvSpPr>
            <a:spLocks noGrp="1" noChangeArrowheads="1"/>
          </p:cNvSpPr>
          <p:nvPr>
            <p:ph idx="1"/>
          </p:nvPr>
        </p:nvSpPr>
        <p:spPr>
          <a:xfrm>
            <a:off x="228600" y="1371600"/>
            <a:ext cx="8458200" cy="3733800"/>
          </a:xfrm>
        </p:spPr>
        <p:txBody>
          <a:bodyPr/>
          <a:lstStyle/>
          <a:p>
            <a:pPr>
              <a:buFont typeface="Monotype Sorts" pitchFamily="2" charset="2"/>
              <a:buNone/>
            </a:pPr>
            <a:r>
              <a:rPr lang="en-US" altLang="en-US" sz="3000" b="1" smtClean="0">
                <a:solidFill>
                  <a:schemeClr val="tx2"/>
                </a:solidFill>
                <a:latin typeface="Courier New" pitchFamily="49" charset="0"/>
              </a:rPr>
              <a:t>try {  </a:t>
            </a:r>
          </a:p>
          <a:p>
            <a:pPr>
              <a:spcBef>
                <a:spcPct val="0"/>
              </a:spcBef>
              <a:buFont typeface="Monotype Sorts" pitchFamily="2" charset="2"/>
              <a:buNone/>
            </a:pPr>
            <a:r>
              <a:rPr lang="en-US" altLang="en-US" sz="3000" b="1" smtClean="0">
                <a:solidFill>
                  <a:schemeClr val="tx2"/>
                </a:solidFill>
                <a:latin typeface="Courier New" pitchFamily="49" charset="0"/>
              </a:rPr>
              <a:t>  statements;</a:t>
            </a:r>
          </a:p>
          <a:p>
            <a:pPr>
              <a:spcBef>
                <a:spcPct val="0"/>
              </a:spcBef>
              <a:buFont typeface="Monotype Sorts" pitchFamily="2" charset="2"/>
              <a:buNone/>
            </a:pPr>
            <a:r>
              <a:rPr lang="en-US" altLang="en-US" sz="3000" b="1" smtClean="0">
                <a:solidFill>
                  <a:schemeClr val="tx2"/>
                </a:solidFill>
                <a:latin typeface="Courier New" pitchFamily="49" charset="0"/>
              </a:rPr>
              <a:t>}</a:t>
            </a:r>
          </a:p>
          <a:p>
            <a:pPr>
              <a:spcBef>
                <a:spcPct val="0"/>
              </a:spcBef>
              <a:buFont typeface="Monotype Sorts" pitchFamily="2" charset="2"/>
              <a:buNone/>
            </a:pPr>
            <a:r>
              <a:rPr lang="en-US" altLang="en-US" sz="3000" b="1" smtClean="0">
                <a:solidFill>
                  <a:schemeClr val="tx2"/>
                </a:solidFill>
                <a:latin typeface="Courier New" pitchFamily="49" charset="0"/>
              </a:rPr>
              <a:t>catch(TheException ex) { </a:t>
            </a:r>
          </a:p>
          <a:p>
            <a:pPr>
              <a:spcBef>
                <a:spcPct val="0"/>
              </a:spcBef>
              <a:buFont typeface="Monotype Sorts" pitchFamily="2" charset="2"/>
              <a:buNone/>
            </a:pPr>
            <a:r>
              <a:rPr lang="en-US" altLang="en-US" sz="3000" b="1" smtClean="0">
                <a:solidFill>
                  <a:schemeClr val="tx2"/>
                </a:solidFill>
                <a:latin typeface="Courier New" pitchFamily="49" charset="0"/>
              </a:rPr>
              <a:t>  perform operations before exits;</a:t>
            </a:r>
          </a:p>
          <a:p>
            <a:pPr>
              <a:spcBef>
                <a:spcPct val="0"/>
              </a:spcBef>
              <a:buFont typeface="Monotype Sorts" pitchFamily="2" charset="2"/>
              <a:buNone/>
            </a:pPr>
            <a:r>
              <a:rPr lang="en-US" altLang="en-US" sz="3000" b="1" smtClean="0">
                <a:solidFill>
                  <a:schemeClr val="tx2"/>
                </a:solidFill>
                <a:latin typeface="Courier New" pitchFamily="49" charset="0"/>
              </a:rPr>
              <a:t>  throw ex;</a:t>
            </a:r>
          </a:p>
          <a:p>
            <a:pPr>
              <a:spcBef>
                <a:spcPct val="0"/>
              </a:spcBef>
              <a:buFont typeface="Monotype Sorts" pitchFamily="2" charset="2"/>
              <a:buNone/>
            </a:pPr>
            <a:r>
              <a:rPr lang="en-US" altLang="en-US" sz="3000" b="1" smtClean="0">
                <a:solidFill>
                  <a:schemeClr val="tx2"/>
                </a:solidFill>
                <a:latin typeface="Courier New" pitchFamily="49" charset="0"/>
              </a:rPr>
              <a:t>}</a:t>
            </a:r>
          </a:p>
        </p:txBody>
      </p:sp>
      <p:sp>
        <p:nvSpPr>
          <p:cNvPr id="25602"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266EA7EF-A53E-458A-B1AB-34C963D072BE}" type="slidenum">
              <a:rPr lang="en-US" altLang="en-US" sz="1400"/>
              <a:pPr>
                <a:spcBef>
                  <a:spcPct val="0"/>
                </a:spcBef>
                <a:buClrTx/>
                <a:buSzTx/>
                <a:buFontTx/>
                <a:buNone/>
              </a:pPr>
              <a:t>23</a:t>
            </a:fld>
            <a:endParaRPr lang="en-US" altLang="en-US" sz="140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685800" y="0"/>
            <a:ext cx="7772400" cy="1428750"/>
          </a:xfrm>
          <a:noFill/>
        </p:spPr>
        <p:txBody>
          <a:bodyPr/>
          <a:lstStyle/>
          <a:p>
            <a:r>
              <a:rPr lang="en-US" altLang="en-US" smtClean="0"/>
              <a:t>The </a:t>
            </a:r>
            <a:r>
              <a:rPr lang="en-US" altLang="en-US" sz="4200" smtClean="0">
                <a:latin typeface="Courier New" pitchFamily="49" charset="0"/>
              </a:rPr>
              <a:t>finally</a:t>
            </a:r>
            <a:r>
              <a:rPr lang="en-US" altLang="en-US" smtClean="0"/>
              <a:t> Clause</a:t>
            </a:r>
            <a:endParaRPr lang="en-US" altLang="en-US" b="1" smtClean="0"/>
          </a:p>
        </p:txBody>
      </p:sp>
      <p:sp>
        <p:nvSpPr>
          <p:cNvPr id="26628" name="Rectangle 3"/>
          <p:cNvSpPr>
            <a:spLocks noGrp="1" noChangeArrowheads="1"/>
          </p:cNvSpPr>
          <p:nvPr>
            <p:ph idx="1"/>
          </p:nvPr>
        </p:nvSpPr>
        <p:spPr>
          <a:xfrm>
            <a:off x="914400" y="1371600"/>
            <a:ext cx="7696200" cy="4191000"/>
          </a:xfrm>
        </p:spPr>
        <p:txBody>
          <a:bodyPr/>
          <a:lstStyle/>
          <a:p>
            <a:pPr algn="just">
              <a:lnSpc>
                <a:spcPct val="90000"/>
              </a:lnSpc>
              <a:buFont typeface="Monotype Sorts" pitchFamily="2" charset="2"/>
              <a:buNone/>
            </a:pPr>
            <a:r>
              <a:rPr lang="en-US" altLang="en-US" sz="3000" b="1" smtClean="0">
                <a:solidFill>
                  <a:schemeClr val="tx2"/>
                </a:solidFill>
                <a:latin typeface="Courier New" pitchFamily="49" charset="0"/>
              </a:rPr>
              <a:t>try {  </a:t>
            </a:r>
          </a:p>
          <a:p>
            <a:pPr algn="just">
              <a:lnSpc>
                <a:spcPct val="90000"/>
              </a:lnSpc>
              <a:spcBef>
                <a:spcPct val="0"/>
              </a:spcBef>
              <a:buFont typeface="Monotype Sorts" pitchFamily="2" charset="2"/>
              <a:buNone/>
            </a:pPr>
            <a:r>
              <a:rPr lang="en-US" altLang="en-US" sz="3000" b="1" smtClean="0">
                <a:solidFill>
                  <a:schemeClr val="tx2"/>
                </a:solidFill>
                <a:latin typeface="Courier New" pitchFamily="49" charset="0"/>
              </a:rPr>
              <a:t>  statements;</a:t>
            </a:r>
          </a:p>
          <a:p>
            <a:pPr algn="just">
              <a:lnSpc>
                <a:spcPct val="90000"/>
              </a:lnSpc>
              <a:spcBef>
                <a:spcPct val="0"/>
              </a:spcBef>
              <a:buFont typeface="Monotype Sorts" pitchFamily="2" charset="2"/>
              <a:buNone/>
            </a:pPr>
            <a:r>
              <a:rPr lang="en-US" altLang="en-US" sz="3000" b="1" smtClean="0">
                <a:solidFill>
                  <a:schemeClr val="tx2"/>
                </a:solidFill>
                <a:latin typeface="Courier New" pitchFamily="49" charset="0"/>
              </a:rPr>
              <a:t>}</a:t>
            </a:r>
          </a:p>
          <a:p>
            <a:pPr algn="just">
              <a:lnSpc>
                <a:spcPct val="90000"/>
              </a:lnSpc>
              <a:spcBef>
                <a:spcPct val="0"/>
              </a:spcBef>
              <a:buFont typeface="Monotype Sorts" pitchFamily="2" charset="2"/>
              <a:buNone/>
            </a:pPr>
            <a:r>
              <a:rPr lang="en-US" altLang="en-US" sz="3000" b="1" smtClean="0">
                <a:solidFill>
                  <a:schemeClr val="tx2"/>
                </a:solidFill>
                <a:latin typeface="Courier New" pitchFamily="49" charset="0"/>
              </a:rPr>
              <a:t>catch(TheException ex) { </a:t>
            </a:r>
          </a:p>
          <a:p>
            <a:pPr algn="just">
              <a:lnSpc>
                <a:spcPct val="90000"/>
              </a:lnSpc>
              <a:spcBef>
                <a:spcPct val="0"/>
              </a:spcBef>
              <a:buFont typeface="Monotype Sorts" pitchFamily="2" charset="2"/>
              <a:buNone/>
            </a:pPr>
            <a:r>
              <a:rPr lang="en-US" altLang="en-US" sz="3000" b="1" smtClean="0">
                <a:solidFill>
                  <a:schemeClr val="tx2"/>
                </a:solidFill>
                <a:latin typeface="Courier New" pitchFamily="49" charset="0"/>
              </a:rPr>
              <a:t>  handling ex; </a:t>
            </a:r>
          </a:p>
          <a:p>
            <a:pPr algn="just">
              <a:lnSpc>
                <a:spcPct val="90000"/>
              </a:lnSpc>
              <a:spcBef>
                <a:spcPct val="0"/>
              </a:spcBef>
              <a:buFont typeface="Monotype Sorts" pitchFamily="2" charset="2"/>
              <a:buNone/>
            </a:pPr>
            <a:r>
              <a:rPr lang="en-US" altLang="en-US" sz="3000" b="1" smtClean="0">
                <a:solidFill>
                  <a:schemeClr val="tx2"/>
                </a:solidFill>
                <a:latin typeface="Courier New" pitchFamily="49" charset="0"/>
              </a:rPr>
              <a:t>}</a:t>
            </a:r>
          </a:p>
          <a:p>
            <a:pPr algn="just">
              <a:lnSpc>
                <a:spcPct val="90000"/>
              </a:lnSpc>
              <a:spcBef>
                <a:spcPct val="0"/>
              </a:spcBef>
              <a:buFont typeface="Monotype Sorts" pitchFamily="2" charset="2"/>
              <a:buNone/>
            </a:pPr>
            <a:r>
              <a:rPr lang="en-US" altLang="en-US" sz="3000" b="1" smtClean="0">
                <a:solidFill>
                  <a:schemeClr val="tx2"/>
                </a:solidFill>
                <a:latin typeface="Courier New" pitchFamily="49" charset="0"/>
              </a:rPr>
              <a:t>finally { </a:t>
            </a:r>
          </a:p>
          <a:p>
            <a:pPr algn="just">
              <a:lnSpc>
                <a:spcPct val="90000"/>
              </a:lnSpc>
              <a:spcBef>
                <a:spcPct val="0"/>
              </a:spcBef>
              <a:buFont typeface="Monotype Sorts" pitchFamily="2" charset="2"/>
              <a:buNone/>
            </a:pPr>
            <a:r>
              <a:rPr lang="en-US" altLang="en-US" sz="3000" b="1" smtClean="0">
                <a:solidFill>
                  <a:schemeClr val="tx2"/>
                </a:solidFill>
                <a:latin typeface="Courier New" pitchFamily="49" charset="0"/>
              </a:rPr>
              <a:t>  finalStatements; </a:t>
            </a:r>
          </a:p>
          <a:p>
            <a:pPr algn="just">
              <a:lnSpc>
                <a:spcPct val="90000"/>
              </a:lnSpc>
              <a:spcBef>
                <a:spcPct val="0"/>
              </a:spcBef>
              <a:buFont typeface="Monotype Sorts" pitchFamily="2" charset="2"/>
              <a:buNone/>
            </a:pPr>
            <a:r>
              <a:rPr lang="en-US" altLang="en-US" sz="3000" b="1" smtClean="0">
                <a:solidFill>
                  <a:schemeClr val="tx2"/>
                </a:solidFill>
                <a:latin typeface="Courier New" pitchFamily="49" charset="0"/>
              </a:rPr>
              <a:t>}</a:t>
            </a:r>
            <a:endParaRPr lang="en-US" altLang="en-US" sz="3000" b="1" smtClean="0">
              <a:solidFill>
                <a:schemeClr val="tx2"/>
              </a:solidFill>
            </a:endParaRPr>
          </a:p>
        </p:txBody>
      </p:sp>
      <p:sp>
        <p:nvSpPr>
          <p:cNvPr id="26626"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F8FC0C0A-5507-41EC-B625-D13661517FC4}" type="slidenum">
              <a:rPr lang="en-US" altLang="en-US" sz="1400"/>
              <a:pPr>
                <a:spcBef>
                  <a:spcPct val="0"/>
                </a:spcBef>
                <a:buClrTx/>
                <a:buSzTx/>
                <a:buFontTx/>
                <a:buNone/>
              </a:pPr>
              <a:t>24</a:t>
            </a:fld>
            <a:endParaRPr lang="en-US" altLang="en-US" sz="14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685800" y="304800"/>
            <a:ext cx="7772400" cy="533400"/>
          </a:xfrm>
          <a:noFill/>
        </p:spPr>
        <p:txBody>
          <a:bodyPr/>
          <a:lstStyle/>
          <a:p>
            <a:r>
              <a:rPr lang="en-US" altLang="en-US" sz="4300" smtClean="0"/>
              <a:t>Trace a Program Execution</a:t>
            </a:r>
          </a:p>
        </p:txBody>
      </p:sp>
      <p:sp>
        <p:nvSpPr>
          <p:cNvPr id="27653" name="Rectangle 10"/>
          <p:cNvSpPr>
            <a:spLocks noGrp="1" noChangeArrowheads="1"/>
          </p:cNvSpPr>
          <p:nvPr>
            <p:ph idx="1"/>
          </p:nvPr>
        </p:nvSpPr>
        <p:spPr>
          <a:xfrm>
            <a:off x="304800" y="1905000"/>
            <a:ext cx="4648200" cy="4038600"/>
          </a:xfrm>
        </p:spPr>
        <p:txBody>
          <a:bodyPr/>
          <a:lstStyle/>
          <a:p>
            <a:pPr>
              <a:lnSpc>
                <a:spcPct val="80000"/>
              </a:lnSpc>
              <a:buFont typeface="Monotype Sorts" pitchFamily="2" charset="2"/>
              <a:buNone/>
            </a:pPr>
            <a:r>
              <a:rPr lang="en-US" altLang="en-US" sz="2400" b="1" smtClean="0">
                <a:solidFill>
                  <a:schemeClr val="tx2"/>
                </a:solidFill>
                <a:latin typeface="Courier New" pitchFamily="49" charset="0"/>
              </a:rPr>
              <a:t>try {  </a:t>
            </a:r>
          </a:p>
          <a:p>
            <a:pPr>
              <a:lnSpc>
                <a:spcPct val="80000"/>
              </a:lnSpc>
              <a:buFont typeface="Monotype Sorts" pitchFamily="2" charset="2"/>
              <a:buNone/>
            </a:pPr>
            <a:r>
              <a:rPr lang="en-US" altLang="en-US" sz="2400" b="1" smtClean="0">
                <a:solidFill>
                  <a:schemeClr val="tx2"/>
                </a:solidFill>
                <a:latin typeface="Courier New" pitchFamily="49" charset="0"/>
              </a:rPr>
              <a:t>  statements;</a:t>
            </a:r>
          </a:p>
          <a:p>
            <a:pPr>
              <a:lnSpc>
                <a:spcPct val="80000"/>
              </a:lnSpc>
              <a:buFont typeface="Monotype Sorts" pitchFamily="2" charset="2"/>
              <a:buNone/>
            </a:pPr>
            <a:r>
              <a:rPr lang="en-US" altLang="en-US" sz="2400" b="1" smtClean="0">
                <a:solidFill>
                  <a:schemeClr val="tx2"/>
                </a:solidFill>
                <a:latin typeface="Courier New" pitchFamily="49" charset="0"/>
              </a:rPr>
              <a:t>}</a:t>
            </a:r>
          </a:p>
          <a:p>
            <a:pPr>
              <a:lnSpc>
                <a:spcPct val="80000"/>
              </a:lnSpc>
              <a:buFont typeface="Monotype Sorts" pitchFamily="2" charset="2"/>
              <a:buNone/>
            </a:pPr>
            <a:r>
              <a:rPr lang="en-US" altLang="en-US" sz="2400" b="1" smtClean="0">
                <a:solidFill>
                  <a:schemeClr val="tx2"/>
                </a:solidFill>
                <a:latin typeface="Courier New" pitchFamily="49" charset="0"/>
              </a:rPr>
              <a:t>catch(TheException ex) { </a:t>
            </a:r>
          </a:p>
          <a:p>
            <a:pPr>
              <a:lnSpc>
                <a:spcPct val="80000"/>
              </a:lnSpc>
              <a:buFont typeface="Monotype Sorts" pitchFamily="2" charset="2"/>
              <a:buNone/>
            </a:pPr>
            <a:r>
              <a:rPr lang="en-US" altLang="en-US" sz="2400" b="1" smtClean="0">
                <a:solidFill>
                  <a:schemeClr val="tx2"/>
                </a:solidFill>
                <a:latin typeface="Courier New" pitchFamily="49" charset="0"/>
              </a:rPr>
              <a:t>  handling ex; </a:t>
            </a:r>
          </a:p>
          <a:p>
            <a:pPr>
              <a:lnSpc>
                <a:spcPct val="80000"/>
              </a:lnSpc>
              <a:buFont typeface="Monotype Sorts" pitchFamily="2" charset="2"/>
              <a:buNone/>
            </a:pPr>
            <a:r>
              <a:rPr lang="en-US" altLang="en-US" sz="2400" b="1" smtClean="0">
                <a:solidFill>
                  <a:schemeClr val="tx2"/>
                </a:solidFill>
                <a:latin typeface="Courier New" pitchFamily="49" charset="0"/>
              </a:rPr>
              <a:t>}</a:t>
            </a:r>
          </a:p>
          <a:p>
            <a:pPr>
              <a:lnSpc>
                <a:spcPct val="80000"/>
              </a:lnSpc>
              <a:buFont typeface="Monotype Sorts" pitchFamily="2" charset="2"/>
              <a:buNone/>
            </a:pPr>
            <a:r>
              <a:rPr lang="en-US" altLang="en-US" sz="2400" b="1" smtClean="0">
                <a:solidFill>
                  <a:schemeClr val="tx2"/>
                </a:solidFill>
                <a:latin typeface="Courier New" pitchFamily="49" charset="0"/>
              </a:rPr>
              <a:t>finally { </a:t>
            </a:r>
          </a:p>
          <a:p>
            <a:pPr>
              <a:lnSpc>
                <a:spcPct val="80000"/>
              </a:lnSpc>
              <a:buFont typeface="Monotype Sorts" pitchFamily="2" charset="2"/>
              <a:buNone/>
            </a:pPr>
            <a:r>
              <a:rPr lang="en-US" altLang="en-US" sz="2400" b="1" smtClean="0">
                <a:solidFill>
                  <a:schemeClr val="tx2"/>
                </a:solidFill>
                <a:latin typeface="Courier New" pitchFamily="49" charset="0"/>
              </a:rPr>
              <a:t>  finalStatements; </a:t>
            </a:r>
          </a:p>
          <a:p>
            <a:pPr>
              <a:lnSpc>
                <a:spcPct val="80000"/>
              </a:lnSpc>
              <a:buFont typeface="Monotype Sorts" pitchFamily="2" charset="2"/>
              <a:buNone/>
            </a:pPr>
            <a:r>
              <a:rPr lang="en-US" altLang="en-US" sz="2400" b="1" smtClean="0">
                <a:solidFill>
                  <a:schemeClr val="tx2"/>
                </a:solidFill>
                <a:latin typeface="Courier New" pitchFamily="49" charset="0"/>
              </a:rPr>
              <a:t>}</a:t>
            </a:r>
          </a:p>
          <a:p>
            <a:pPr>
              <a:lnSpc>
                <a:spcPct val="80000"/>
              </a:lnSpc>
              <a:buFont typeface="Monotype Sorts" pitchFamily="2" charset="2"/>
              <a:buNone/>
            </a:pPr>
            <a:endParaRPr lang="en-US" altLang="en-US" sz="2400" b="1" smtClean="0">
              <a:solidFill>
                <a:schemeClr val="tx2"/>
              </a:solidFill>
              <a:latin typeface="Courier New" pitchFamily="49" charset="0"/>
            </a:endParaRPr>
          </a:p>
          <a:p>
            <a:pPr>
              <a:lnSpc>
                <a:spcPct val="80000"/>
              </a:lnSpc>
              <a:buFont typeface="Monotype Sorts" pitchFamily="2" charset="2"/>
              <a:buNone/>
            </a:pPr>
            <a:r>
              <a:rPr lang="en-US" altLang="en-US" sz="2400" b="1" smtClean="0">
                <a:solidFill>
                  <a:schemeClr val="tx2"/>
                </a:solidFill>
                <a:latin typeface="Courier New" pitchFamily="49" charset="0"/>
              </a:rPr>
              <a:t>Next statement;</a:t>
            </a:r>
          </a:p>
        </p:txBody>
      </p:sp>
      <p:sp>
        <p:nvSpPr>
          <p:cNvPr id="27650"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C9029D24-9282-4A7D-B024-B38B663A087D}" type="slidenum">
              <a:rPr lang="en-US" altLang="en-US" sz="1400"/>
              <a:pPr>
                <a:spcBef>
                  <a:spcPct val="0"/>
                </a:spcBef>
                <a:buClrTx/>
                <a:buSzTx/>
                <a:buFontTx/>
                <a:buNone/>
              </a:pPr>
              <a:t>25</a:t>
            </a:fld>
            <a:endParaRPr lang="en-US" altLang="en-US" sz="1400"/>
          </a:p>
        </p:txBody>
      </p:sp>
      <p:sp>
        <p:nvSpPr>
          <p:cNvPr id="27652"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1800">
                <a:solidFill>
                  <a:schemeClr val="bg2"/>
                </a:solidFill>
                <a:latin typeface="Forte" pitchFamily="66" charset="0"/>
              </a:rPr>
              <a:t>animation</a:t>
            </a:r>
          </a:p>
        </p:txBody>
      </p:sp>
      <p:sp>
        <p:nvSpPr>
          <p:cNvPr id="27654" name="Rectangle 6"/>
          <p:cNvSpPr>
            <a:spLocks noChangeArrowheads="1"/>
          </p:cNvSpPr>
          <p:nvPr/>
        </p:nvSpPr>
        <p:spPr bwMode="auto">
          <a:xfrm>
            <a:off x="609600" y="2286000"/>
            <a:ext cx="28194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291847" name="AutoShape 7"/>
          <p:cNvSpPr>
            <a:spLocks noChangeArrowheads="1"/>
          </p:cNvSpPr>
          <p:nvPr/>
        </p:nvSpPr>
        <p:spPr bwMode="auto">
          <a:xfrm>
            <a:off x="5715000" y="893763"/>
            <a:ext cx="2927350" cy="1087437"/>
          </a:xfrm>
          <a:prstGeom prst="wedgeRoundRectCallout">
            <a:avLst>
              <a:gd name="adj1" fmla="val -145120"/>
              <a:gd name="adj2" fmla="val 8883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80000"/>
              </a:lnSpc>
              <a:buFont typeface="Monotype Sorts" pitchFamily="2" charset="2"/>
              <a:buNone/>
            </a:pPr>
            <a:r>
              <a:rPr lang="en-US" altLang="en-US" sz="2400"/>
              <a:t>Suppose no exceptions in the statements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1847"/>
                                        </p:tgtEl>
                                        <p:attrNameLst>
                                          <p:attrName>style.visibility</p:attrName>
                                        </p:attrNameLst>
                                      </p:cBhvr>
                                      <p:to>
                                        <p:strVal val="visible"/>
                                      </p:to>
                                    </p:set>
                                    <p:anim calcmode="lin" valueType="num">
                                      <p:cBhvr additive="base">
                                        <p:cTn id="7" dur="500" fill="hold"/>
                                        <p:tgtEl>
                                          <p:spTgt spid="291847"/>
                                        </p:tgtEl>
                                        <p:attrNameLst>
                                          <p:attrName>ppt_x</p:attrName>
                                        </p:attrNameLst>
                                      </p:cBhvr>
                                      <p:tavLst>
                                        <p:tav tm="0">
                                          <p:val>
                                            <p:strVal val="0-#ppt_w/2"/>
                                          </p:val>
                                        </p:tav>
                                        <p:tav tm="100000">
                                          <p:val>
                                            <p:strVal val="#ppt_x"/>
                                          </p:val>
                                        </p:tav>
                                      </p:tavLst>
                                    </p:anim>
                                    <p:anim calcmode="lin" valueType="num">
                                      <p:cBhvr additive="base">
                                        <p:cTn id="8" dur="500" fill="hold"/>
                                        <p:tgtEl>
                                          <p:spTgt spid="2918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685800" y="304800"/>
            <a:ext cx="7772400" cy="533400"/>
          </a:xfrm>
          <a:noFill/>
        </p:spPr>
        <p:txBody>
          <a:bodyPr/>
          <a:lstStyle/>
          <a:p>
            <a:r>
              <a:rPr lang="en-US" altLang="en-US" sz="4300" smtClean="0"/>
              <a:t>Trace a Program Execution</a:t>
            </a:r>
          </a:p>
        </p:txBody>
      </p:sp>
      <p:sp>
        <p:nvSpPr>
          <p:cNvPr id="28677" name="Rectangle 4"/>
          <p:cNvSpPr>
            <a:spLocks noGrp="1" noChangeArrowheads="1"/>
          </p:cNvSpPr>
          <p:nvPr>
            <p:ph idx="1"/>
          </p:nvPr>
        </p:nvSpPr>
        <p:spPr>
          <a:xfrm>
            <a:off x="304800" y="1905000"/>
            <a:ext cx="4648200" cy="4038600"/>
          </a:xfrm>
        </p:spPr>
        <p:txBody>
          <a:bodyPr/>
          <a:lstStyle/>
          <a:p>
            <a:pPr>
              <a:lnSpc>
                <a:spcPct val="80000"/>
              </a:lnSpc>
              <a:buFont typeface="Monotype Sorts" pitchFamily="2" charset="2"/>
              <a:buNone/>
            </a:pPr>
            <a:r>
              <a:rPr lang="en-US" altLang="en-US" sz="2400" b="1" smtClean="0">
                <a:solidFill>
                  <a:schemeClr val="tx2"/>
                </a:solidFill>
                <a:latin typeface="Courier New" pitchFamily="49" charset="0"/>
              </a:rPr>
              <a:t>try {  </a:t>
            </a:r>
          </a:p>
          <a:p>
            <a:pPr>
              <a:lnSpc>
                <a:spcPct val="80000"/>
              </a:lnSpc>
              <a:buFont typeface="Monotype Sorts" pitchFamily="2" charset="2"/>
              <a:buNone/>
            </a:pPr>
            <a:r>
              <a:rPr lang="en-US" altLang="en-US" sz="2400" b="1" smtClean="0">
                <a:solidFill>
                  <a:schemeClr val="tx2"/>
                </a:solidFill>
                <a:latin typeface="Courier New" pitchFamily="49" charset="0"/>
              </a:rPr>
              <a:t>  statements;</a:t>
            </a:r>
          </a:p>
          <a:p>
            <a:pPr>
              <a:lnSpc>
                <a:spcPct val="80000"/>
              </a:lnSpc>
              <a:buFont typeface="Monotype Sorts" pitchFamily="2" charset="2"/>
              <a:buNone/>
            </a:pPr>
            <a:r>
              <a:rPr lang="en-US" altLang="en-US" sz="2400" b="1" smtClean="0">
                <a:solidFill>
                  <a:schemeClr val="tx2"/>
                </a:solidFill>
                <a:latin typeface="Courier New" pitchFamily="49" charset="0"/>
              </a:rPr>
              <a:t>}</a:t>
            </a:r>
          </a:p>
          <a:p>
            <a:pPr>
              <a:lnSpc>
                <a:spcPct val="80000"/>
              </a:lnSpc>
              <a:buFont typeface="Monotype Sorts" pitchFamily="2" charset="2"/>
              <a:buNone/>
            </a:pPr>
            <a:r>
              <a:rPr lang="en-US" altLang="en-US" sz="2400" b="1" smtClean="0">
                <a:solidFill>
                  <a:schemeClr val="tx2"/>
                </a:solidFill>
                <a:latin typeface="Courier New" pitchFamily="49" charset="0"/>
              </a:rPr>
              <a:t>catch(TheException ex) { </a:t>
            </a:r>
          </a:p>
          <a:p>
            <a:pPr>
              <a:lnSpc>
                <a:spcPct val="80000"/>
              </a:lnSpc>
              <a:buFont typeface="Monotype Sorts" pitchFamily="2" charset="2"/>
              <a:buNone/>
            </a:pPr>
            <a:r>
              <a:rPr lang="en-US" altLang="en-US" sz="2400" b="1" smtClean="0">
                <a:solidFill>
                  <a:schemeClr val="tx2"/>
                </a:solidFill>
                <a:latin typeface="Courier New" pitchFamily="49" charset="0"/>
              </a:rPr>
              <a:t>  handling ex; </a:t>
            </a:r>
          </a:p>
          <a:p>
            <a:pPr>
              <a:lnSpc>
                <a:spcPct val="80000"/>
              </a:lnSpc>
              <a:buFont typeface="Monotype Sorts" pitchFamily="2" charset="2"/>
              <a:buNone/>
            </a:pPr>
            <a:r>
              <a:rPr lang="en-US" altLang="en-US" sz="2400" b="1" smtClean="0">
                <a:solidFill>
                  <a:schemeClr val="tx2"/>
                </a:solidFill>
                <a:latin typeface="Courier New" pitchFamily="49" charset="0"/>
              </a:rPr>
              <a:t>}</a:t>
            </a:r>
          </a:p>
          <a:p>
            <a:pPr>
              <a:lnSpc>
                <a:spcPct val="80000"/>
              </a:lnSpc>
              <a:buFont typeface="Monotype Sorts" pitchFamily="2" charset="2"/>
              <a:buNone/>
            </a:pPr>
            <a:r>
              <a:rPr lang="en-US" altLang="en-US" sz="2400" b="1" smtClean="0">
                <a:solidFill>
                  <a:schemeClr val="tx2"/>
                </a:solidFill>
                <a:latin typeface="Courier New" pitchFamily="49" charset="0"/>
              </a:rPr>
              <a:t>finally { </a:t>
            </a:r>
          </a:p>
          <a:p>
            <a:pPr>
              <a:lnSpc>
                <a:spcPct val="80000"/>
              </a:lnSpc>
              <a:buFont typeface="Monotype Sorts" pitchFamily="2" charset="2"/>
              <a:buNone/>
            </a:pPr>
            <a:r>
              <a:rPr lang="en-US" altLang="en-US" sz="2400" b="1" smtClean="0">
                <a:solidFill>
                  <a:schemeClr val="tx2"/>
                </a:solidFill>
                <a:latin typeface="Courier New" pitchFamily="49" charset="0"/>
              </a:rPr>
              <a:t>  finalStatements; </a:t>
            </a:r>
          </a:p>
          <a:p>
            <a:pPr>
              <a:lnSpc>
                <a:spcPct val="80000"/>
              </a:lnSpc>
              <a:buFont typeface="Monotype Sorts" pitchFamily="2" charset="2"/>
              <a:buNone/>
            </a:pPr>
            <a:r>
              <a:rPr lang="en-US" altLang="en-US" sz="2400" b="1" smtClean="0">
                <a:solidFill>
                  <a:schemeClr val="tx2"/>
                </a:solidFill>
                <a:latin typeface="Courier New" pitchFamily="49" charset="0"/>
              </a:rPr>
              <a:t>}</a:t>
            </a:r>
          </a:p>
          <a:p>
            <a:pPr>
              <a:lnSpc>
                <a:spcPct val="80000"/>
              </a:lnSpc>
              <a:buFont typeface="Monotype Sorts" pitchFamily="2" charset="2"/>
              <a:buNone/>
            </a:pPr>
            <a:endParaRPr lang="en-US" altLang="en-US" sz="2400" b="1" smtClean="0">
              <a:solidFill>
                <a:schemeClr val="tx2"/>
              </a:solidFill>
              <a:latin typeface="Courier New" pitchFamily="49" charset="0"/>
            </a:endParaRPr>
          </a:p>
          <a:p>
            <a:pPr>
              <a:lnSpc>
                <a:spcPct val="80000"/>
              </a:lnSpc>
              <a:buFont typeface="Monotype Sorts" pitchFamily="2" charset="2"/>
              <a:buNone/>
            </a:pPr>
            <a:r>
              <a:rPr lang="en-US" altLang="en-US" sz="2400" b="1" smtClean="0">
                <a:solidFill>
                  <a:schemeClr val="tx2"/>
                </a:solidFill>
                <a:latin typeface="Courier New" pitchFamily="49" charset="0"/>
              </a:rPr>
              <a:t>Next statement;</a:t>
            </a:r>
          </a:p>
        </p:txBody>
      </p:sp>
      <p:sp>
        <p:nvSpPr>
          <p:cNvPr id="28674"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A7BD76EE-4C07-40C4-B50D-BEE0DC23F376}" type="slidenum">
              <a:rPr lang="en-US" altLang="en-US" sz="1400"/>
              <a:pPr>
                <a:spcBef>
                  <a:spcPct val="0"/>
                </a:spcBef>
                <a:buClrTx/>
                <a:buSzTx/>
                <a:buFontTx/>
                <a:buNone/>
              </a:pPr>
              <a:t>26</a:t>
            </a:fld>
            <a:endParaRPr lang="en-US" altLang="en-US" sz="1400"/>
          </a:p>
        </p:txBody>
      </p:sp>
      <p:sp>
        <p:nvSpPr>
          <p:cNvPr id="28676" name="Rectangle 3"/>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1800">
                <a:solidFill>
                  <a:schemeClr val="bg2"/>
                </a:solidFill>
                <a:latin typeface="Forte" pitchFamily="66" charset="0"/>
              </a:rPr>
              <a:t>animation</a:t>
            </a:r>
          </a:p>
        </p:txBody>
      </p:sp>
      <p:sp>
        <p:nvSpPr>
          <p:cNvPr id="292870" name="AutoShape 6"/>
          <p:cNvSpPr>
            <a:spLocks noChangeArrowheads="1"/>
          </p:cNvSpPr>
          <p:nvPr/>
        </p:nvSpPr>
        <p:spPr bwMode="auto">
          <a:xfrm>
            <a:off x="5715000" y="1447800"/>
            <a:ext cx="2927350" cy="1087438"/>
          </a:xfrm>
          <a:prstGeom prst="wedgeRoundRectCallout">
            <a:avLst>
              <a:gd name="adj1" fmla="val -124185"/>
              <a:gd name="adj2" fmla="val 23467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80000"/>
              </a:lnSpc>
              <a:buFont typeface="Monotype Sorts" pitchFamily="2" charset="2"/>
              <a:buNone/>
            </a:pPr>
            <a:r>
              <a:rPr lang="en-US" altLang="en-US" sz="2400"/>
              <a:t>The final block is always executed</a:t>
            </a:r>
          </a:p>
        </p:txBody>
      </p:sp>
      <p:sp>
        <p:nvSpPr>
          <p:cNvPr id="28679" name="Rectangle 7"/>
          <p:cNvSpPr>
            <a:spLocks noChangeArrowheads="1"/>
          </p:cNvSpPr>
          <p:nvPr/>
        </p:nvSpPr>
        <p:spPr bwMode="auto">
          <a:xfrm>
            <a:off x="762000" y="4495800"/>
            <a:ext cx="31242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2870"/>
                                        </p:tgtEl>
                                        <p:attrNameLst>
                                          <p:attrName>style.visibility</p:attrName>
                                        </p:attrNameLst>
                                      </p:cBhvr>
                                      <p:to>
                                        <p:strVal val="visible"/>
                                      </p:to>
                                    </p:set>
                                    <p:anim calcmode="lin" valueType="num">
                                      <p:cBhvr additive="base">
                                        <p:cTn id="7" dur="500" fill="hold"/>
                                        <p:tgtEl>
                                          <p:spTgt spid="292870"/>
                                        </p:tgtEl>
                                        <p:attrNameLst>
                                          <p:attrName>ppt_x</p:attrName>
                                        </p:attrNameLst>
                                      </p:cBhvr>
                                      <p:tavLst>
                                        <p:tav tm="0">
                                          <p:val>
                                            <p:strVal val="0-#ppt_w/2"/>
                                          </p:val>
                                        </p:tav>
                                        <p:tav tm="100000">
                                          <p:val>
                                            <p:strVal val="#ppt_x"/>
                                          </p:val>
                                        </p:tav>
                                      </p:tavLst>
                                    </p:anim>
                                    <p:anim calcmode="lin" valueType="num">
                                      <p:cBhvr additive="base">
                                        <p:cTn id="8" dur="500" fill="hold"/>
                                        <p:tgtEl>
                                          <p:spTgt spid="2928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7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685800" y="304800"/>
            <a:ext cx="7772400" cy="533400"/>
          </a:xfrm>
          <a:noFill/>
        </p:spPr>
        <p:txBody>
          <a:bodyPr/>
          <a:lstStyle/>
          <a:p>
            <a:r>
              <a:rPr lang="en-US" altLang="en-US" sz="4300" smtClean="0"/>
              <a:t>Trace a Program Execution</a:t>
            </a:r>
          </a:p>
        </p:txBody>
      </p:sp>
      <p:sp>
        <p:nvSpPr>
          <p:cNvPr id="29701" name="Rectangle 4"/>
          <p:cNvSpPr>
            <a:spLocks noGrp="1" noChangeArrowheads="1"/>
          </p:cNvSpPr>
          <p:nvPr>
            <p:ph idx="1"/>
          </p:nvPr>
        </p:nvSpPr>
        <p:spPr>
          <a:xfrm>
            <a:off x="304800" y="1905000"/>
            <a:ext cx="4648200" cy="4038600"/>
          </a:xfrm>
        </p:spPr>
        <p:txBody>
          <a:bodyPr/>
          <a:lstStyle/>
          <a:p>
            <a:pPr>
              <a:lnSpc>
                <a:spcPct val="80000"/>
              </a:lnSpc>
              <a:buFont typeface="Monotype Sorts" pitchFamily="2" charset="2"/>
              <a:buNone/>
            </a:pPr>
            <a:r>
              <a:rPr lang="en-US" altLang="en-US" sz="2400" b="1" smtClean="0">
                <a:solidFill>
                  <a:schemeClr val="tx2"/>
                </a:solidFill>
                <a:latin typeface="Courier New" pitchFamily="49" charset="0"/>
              </a:rPr>
              <a:t>try {  </a:t>
            </a:r>
          </a:p>
          <a:p>
            <a:pPr>
              <a:lnSpc>
                <a:spcPct val="80000"/>
              </a:lnSpc>
              <a:buFont typeface="Monotype Sorts" pitchFamily="2" charset="2"/>
              <a:buNone/>
            </a:pPr>
            <a:r>
              <a:rPr lang="en-US" altLang="en-US" sz="2400" b="1" smtClean="0">
                <a:solidFill>
                  <a:schemeClr val="tx2"/>
                </a:solidFill>
                <a:latin typeface="Courier New" pitchFamily="49" charset="0"/>
              </a:rPr>
              <a:t>  statements;</a:t>
            </a:r>
          </a:p>
          <a:p>
            <a:pPr>
              <a:lnSpc>
                <a:spcPct val="80000"/>
              </a:lnSpc>
              <a:buFont typeface="Monotype Sorts" pitchFamily="2" charset="2"/>
              <a:buNone/>
            </a:pPr>
            <a:r>
              <a:rPr lang="en-US" altLang="en-US" sz="2400" b="1" smtClean="0">
                <a:solidFill>
                  <a:schemeClr val="tx2"/>
                </a:solidFill>
                <a:latin typeface="Courier New" pitchFamily="49" charset="0"/>
              </a:rPr>
              <a:t>}</a:t>
            </a:r>
          </a:p>
          <a:p>
            <a:pPr>
              <a:lnSpc>
                <a:spcPct val="80000"/>
              </a:lnSpc>
              <a:buFont typeface="Monotype Sorts" pitchFamily="2" charset="2"/>
              <a:buNone/>
            </a:pPr>
            <a:r>
              <a:rPr lang="en-US" altLang="en-US" sz="2400" b="1" smtClean="0">
                <a:solidFill>
                  <a:schemeClr val="tx2"/>
                </a:solidFill>
                <a:latin typeface="Courier New" pitchFamily="49" charset="0"/>
              </a:rPr>
              <a:t>catch(TheException ex) { </a:t>
            </a:r>
          </a:p>
          <a:p>
            <a:pPr>
              <a:lnSpc>
                <a:spcPct val="80000"/>
              </a:lnSpc>
              <a:buFont typeface="Monotype Sorts" pitchFamily="2" charset="2"/>
              <a:buNone/>
            </a:pPr>
            <a:r>
              <a:rPr lang="en-US" altLang="en-US" sz="2400" b="1" smtClean="0">
                <a:solidFill>
                  <a:schemeClr val="tx2"/>
                </a:solidFill>
                <a:latin typeface="Courier New" pitchFamily="49" charset="0"/>
              </a:rPr>
              <a:t>  handling ex; </a:t>
            </a:r>
          </a:p>
          <a:p>
            <a:pPr>
              <a:lnSpc>
                <a:spcPct val="80000"/>
              </a:lnSpc>
              <a:buFont typeface="Monotype Sorts" pitchFamily="2" charset="2"/>
              <a:buNone/>
            </a:pPr>
            <a:r>
              <a:rPr lang="en-US" altLang="en-US" sz="2400" b="1" smtClean="0">
                <a:solidFill>
                  <a:schemeClr val="tx2"/>
                </a:solidFill>
                <a:latin typeface="Courier New" pitchFamily="49" charset="0"/>
              </a:rPr>
              <a:t>}</a:t>
            </a:r>
          </a:p>
          <a:p>
            <a:pPr>
              <a:lnSpc>
                <a:spcPct val="80000"/>
              </a:lnSpc>
              <a:buFont typeface="Monotype Sorts" pitchFamily="2" charset="2"/>
              <a:buNone/>
            </a:pPr>
            <a:r>
              <a:rPr lang="en-US" altLang="en-US" sz="2400" b="1" smtClean="0">
                <a:solidFill>
                  <a:schemeClr val="tx2"/>
                </a:solidFill>
                <a:latin typeface="Courier New" pitchFamily="49" charset="0"/>
              </a:rPr>
              <a:t>finally { </a:t>
            </a:r>
          </a:p>
          <a:p>
            <a:pPr>
              <a:lnSpc>
                <a:spcPct val="80000"/>
              </a:lnSpc>
              <a:buFont typeface="Monotype Sorts" pitchFamily="2" charset="2"/>
              <a:buNone/>
            </a:pPr>
            <a:r>
              <a:rPr lang="en-US" altLang="en-US" sz="2400" b="1" smtClean="0">
                <a:solidFill>
                  <a:schemeClr val="tx2"/>
                </a:solidFill>
                <a:latin typeface="Courier New" pitchFamily="49" charset="0"/>
              </a:rPr>
              <a:t>  finalStatements; </a:t>
            </a:r>
          </a:p>
          <a:p>
            <a:pPr>
              <a:lnSpc>
                <a:spcPct val="80000"/>
              </a:lnSpc>
              <a:buFont typeface="Monotype Sorts" pitchFamily="2" charset="2"/>
              <a:buNone/>
            </a:pPr>
            <a:r>
              <a:rPr lang="en-US" altLang="en-US" sz="2400" b="1" smtClean="0">
                <a:solidFill>
                  <a:schemeClr val="tx2"/>
                </a:solidFill>
                <a:latin typeface="Courier New" pitchFamily="49" charset="0"/>
              </a:rPr>
              <a:t>}</a:t>
            </a:r>
          </a:p>
          <a:p>
            <a:pPr>
              <a:lnSpc>
                <a:spcPct val="80000"/>
              </a:lnSpc>
              <a:buFont typeface="Monotype Sorts" pitchFamily="2" charset="2"/>
              <a:buNone/>
            </a:pPr>
            <a:endParaRPr lang="en-US" altLang="en-US" sz="2400" b="1" smtClean="0">
              <a:solidFill>
                <a:schemeClr val="tx2"/>
              </a:solidFill>
              <a:latin typeface="Courier New" pitchFamily="49" charset="0"/>
            </a:endParaRPr>
          </a:p>
          <a:p>
            <a:pPr>
              <a:lnSpc>
                <a:spcPct val="80000"/>
              </a:lnSpc>
              <a:buFont typeface="Monotype Sorts" pitchFamily="2" charset="2"/>
              <a:buNone/>
            </a:pPr>
            <a:r>
              <a:rPr lang="en-US" altLang="en-US" sz="2400" b="1" smtClean="0">
                <a:solidFill>
                  <a:schemeClr val="tx2"/>
                </a:solidFill>
                <a:latin typeface="Courier New" pitchFamily="49" charset="0"/>
              </a:rPr>
              <a:t>Next statement;</a:t>
            </a:r>
          </a:p>
        </p:txBody>
      </p:sp>
      <p:sp>
        <p:nvSpPr>
          <p:cNvPr id="29698"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CDE08F00-6EF0-4A22-A73A-F599E8F5ADEF}" type="slidenum">
              <a:rPr lang="en-US" altLang="en-US" sz="1400"/>
              <a:pPr>
                <a:spcBef>
                  <a:spcPct val="0"/>
                </a:spcBef>
                <a:buClrTx/>
                <a:buSzTx/>
                <a:buFontTx/>
                <a:buNone/>
              </a:pPr>
              <a:t>27</a:t>
            </a:fld>
            <a:endParaRPr lang="en-US" altLang="en-US" sz="1400"/>
          </a:p>
        </p:txBody>
      </p:sp>
      <p:sp>
        <p:nvSpPr>
          <p:cNvPr id="29700" name="Rectangle 3"/>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1800">
                <a:solidFill>
                  <a:schemeClr val="bg2"/>
                </a:solidFill>
                <a:latin typeface="Forte" pitchFamily="66" charset="0"/>
              </a:rPr>
              <a:t>animation</a:t>
            </a:r>
          </a:p>
        </p:txBody>
      </p:sp>
      <p:sp>
        <p:nvSpPr>
          <p:cNvPr id="293893" name="AutoShape 5"/>
          <p:cNvSpPr>
            <a:spLocks noChangeArrowheads="1"/>
          </p:cNvSpPr>
          <p:nvPr/>
        </p:nvSpPr>
        <p:spPr bwMode="auto">
          <a:xfrm>
            <a:off x="5715000" y="1447800"/>
            <a:ext cx="2927350" cy="1087438"/>
          </a:xfrm>
          <a:prstGeom prst="wedgeRoundRectCallout">
            <a:avLst>
              <a:gd name="adj1" fmla="val -127171"/>
              <a:gd name="adj2" fmla="val 32591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80000"/>
              </a:lnSpc>
              <a:buFont typeface="Monotype Sorts" pitchFamily="2" charset="2"/>
              <a:buNone/>
            </a:pPr>
            <a:r>
              <a:rPr lang="en-US" altLang="en-US" sz="2400"/>
              <a:t>Next statement in the method is executed</a:t>
            </a:r>
          </a:p>
        </p:txBody>
      </p:sp>
      <p:sp>
        <p:nvSpPr>
          <p:cNvPr id="29703" name="Rectangle 6"/>
          <p:cNvSpPr>
            <a:spLocks noChangeArrowheads="1"/>
          </p:cNvSpPr>
          <p:nvPr/>
        </p:nvSpPr>
        <p:spPr bwMode="auto">
          <a:xfrm>
            <a:off x="381000" y="5562600"/>
            <a:ext cx="31242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3893"/>
                                        </p:tgtEl>
                                        <p:attrNameLst>
                                          <p:attrName>style.visibility</p:attrName>
                                        </p:attrNameLst>
                                      </p:cBhvr>
                                      <p:to>
                                        <p:strVal val="visible"/>
                                      </p:to>
                                    </p:set>
                                    <p:anim calcmode="lin" valueType="num">
                                      <p:cBhvr additive="base">
                                        <p:cTn id="7" dur="500" fill="hold"/>
                                        <p:tgtEl>
                                          <p:spTgt spid="293893"/>
                                        </p:tgtEl>
                                        <p:attrNameLst>
                                          <p:attrName>ppt_x</p:attrName>
                                        </p:attrNameLst>
                                      </p:cBhvr>
                                      <p:tavLst>
                                        <p:tav tm="0">
                                          <p:val>
                                            <p:strVal val="0-#ppt_w/2"/>
                                          </p:val>
                                        </p:tav>
                                        <p:tav tm="100000">
                                          <p:val>
                                            <p:strVal val="#ppt_x"/>
                                          </p:val>
                                        </p:tav>
                                      </p:tavLst>
                                    </p:anim>
                                    <p:anim calcmode="lin" valueType="num">
                                      <p:cBhvr additive="base">
                                        <p:cTn id="8" dur="500" fill="hold"/>
                                        <p:tgtEl>
                                          <p:spTgt spid="2938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685800" y="304800"/>
            <a:ext cx="7772400" cy="533400"/>
          </a:xfrm>
          <a:noFill/>
        </p:spPr>
        <p:txBody>
          <a:bodyPr/>
          <a:lstStyle/>
          <a:p>
            <a:r>
              <a:rPr lang="en-US" altLang="en-US" sz="4300" smtClean="0"/>
              <a:t>Trace a Program Execution</a:t>
            </a:r>
          </a:p>
        </p:txBody>
      </p:sp>
      <p:sp>
        <p:nvSpPr>
          <p:cNvPr id="30725" name="Rectangle 4"/>
          <p:cNvSpPr>
            <a:spLocks noGrp="1" noChangeArrowheads="1"/>
          </p:cNvSpPr>
          <p:nvPr>
            <p:ph idx="1"/>
          </p:nvPr>
        </p:nvSpPr>
        <p:spPr>
          <a:xfrm>
            <a:off x="304800" y="1447800"/>
            <a:ext cx="4648200" cy="4495800"/>
          </a:xfrm>
        </p:spPr>
        <p:txBody>
          <a:bodyPr/>
          <a:lstStyle/>
          <a:p>
            <a:pPr>
              <a:lnSpc>
                <a:spcPct val="80000"/>
              </a:lnSpc>
              <a:buFont typeface="Monotype Sorts" pitchFamily="2" charset="2"/>
              <a:buNone/>
            </a:pPr>
            <a:r>
              <a:rPr lang="en-US" altLang="en-US" sz="2000" b="1" smtClean="0">
                <a:solidFill>
                  <a:schemeClr val="tx2"/>
                </a:solidFill>
                <a:latin typeface="Courier New" pitchFamily="49" charset="0"/>
              </a:rPr>
              <a:t>try {  </a:t>
            </a:r>
          </a:p>
          <a:p>
            <a:pPr>
              <a:lnSpc>
                <a:spcPct val="80000"/>
              </a:lnSpc>
              <a:buFont typeface="Monotype Sorts" pitchFamily="2" charset="2"/>
              <a:buNone/>
            </a:pPr>
            <a:r>
              <a:rPr lang="en-US" altLang="en-US" sz="2000" b="1" smtClean="0">
                <a:solidFill>
                  <a:schemeClr val="tx2"/>
                </a:solidFill>
                <a:latin typeface="Courier New" pitchFamily="49" charset="0"/>
              </a:rPr>
              <a:t>  statement1;</a:t>
            </a:r>
          </a:p>
          <a:p>
            <a:pPr>
              <a:lnSpc>
                <a:spcPct val="80000"/>
              </a:lnSpc>
              <a:buFont typeface="Monotype Sorts" pitchFamily="2" charset="2"/>
              <a:buNone/>
            </a:pPr>
            <a:r>
              <a:rPr lang="en-US" altLang="en-US" sz="2000" b="1" smtClean="0">
                <a:solidFill>
                  <a:schemeClr val="tx2"/>
                </a:solidFill>
                <a:latin typeface="Courier New" pitchFamily="49" charset="0"/>
              </a:rPr>
              <a:t>  statement2;</a:t>
            </a:r>
          </a:p>
          <a:p>
            <a:pPr>
              <a:lnSpc>
                <a:spcPct val="80000"/>
              </a:lnSpc>
              <a:buFont typeface="Monotype Sorts" pitchFamily="2" charset="2"/>
              <a:buNone/>
            </a:pPr>
            <a:r>
              <a:rPr lang="en-US" altLang="en-US" sz="2000" b="1" smtClean="0">
                <a:solidFill>
                  <a:schemeClr val="tx2"/>
                </a:solidFill>
                <a:latin typeface="Courier New" pitchFamily="49" charset="0"/>
              </a:rPr>
              <a:t>  statement3;</a:t>
            </a:r>
          </a:p>
          <a:p>
            <a:pPr>
              <a:lnSpc>
                <a:spcPct val="80000"/>
              </a:lnSpc>
              <a:buFont typeface="Monotype Sorts" pitchFamily="2" charset="2"/>
              <a:buNone/>
            </a:pPr>
            <a:r>
              <a:rPr lang="en-US" altLang="en-US" sz="2000" b="1" smtClean="0">
                <a:solidFill>
                  <a:schemeClr val="tx2"/>
                </a:solidFill>
                <a:latin typeface="Courier New" pitchFamily="49" charset="0"/>
              </a:rPr>
              <a:t>}</a:t>
            </a:r>
          </a:p>
          <a:p>
            <a:pPr>
              <a:lnSpc>
                <a:spcPct val="80000"/>
              </a:lnSpc>
              <a:buFont typeface="Monotype Sorts" pitchFamily="2" charset="2"/>
              <a:buNone/>
            </a:pPr>
            <a:r>
              <a:rPr lang="en-US" altLang="en-US" sz="2000" b="1" smtClean="0">
                <a:solidFill>
                  <a:schemeClr val="tx2"/>
                </a:solidFill>
                <a:latin typeface="Courier New" pitchFamily="49" charset="0"/>
              </a:rPr>
              <a:t>catch(Exception1 ex) { </a:t>
            </a:r>
          </a:p>
          <a:p>
            <a:pPr>
              <a:lnSpc>
                <a:spcPct val="80000"/>
              </a:lnSpc>
              <a:buFont typeface="Monotype Sorts" pitchFamily="2" charset="2"/>
              <a:buNone/>
            </a:pPr>
            <a:r>
              <a:rPr lang="en-US" altLang="en-US" sz="2000" b="1" smtClean="0">
                <a:solidFill>
                  <a:schemeClr val="tx2"/>
                </a:solidFill>
                <a:latin typeface="Courier New" pitchFamily="49" charset="0"/>
              </a:rPr>
              <a:t>  handling ex; </a:t>
            </a:r>
          </a:p>
          <a:p>
            <a:pPr>
              <a:lnSpc>
                <a:spcPct val="80000"/>
              </a:lnSpc>
              <a:buFont typeface="Monotype Sorts" pitchFamily="2" charset="2"/>
              <a:buNone/>
            </a:pPr>
            <a:r>
              <a:rPr lang="en-US" altLang="en-US" sz="2000" b="1" smtClean="0">
                <a:solidFill>
                  <a:schemeClr val="tx2"/>
                </a:solidFill>
                <a:latin typeface="Courier New" pitchFamily="49" charset="0"/>
              </a:rPr>
              <a:t>}</a:t>
            </a:r>
          </a:p>
          <a:p>
            <a:pPr>
              <a:lnSpc>
                <a:spcPct val="80000"/>
              </a:lnSpc>
              <a:buFont typeface="Monotype Sorts" pitchFamily="2" charset="2"/>
              <a:buNone/>
            </a:pPr>
            <a:r>
              <a:rPr lang="en-US" altLang="en-US" sz="2000" b="1" smtClean="0">
                <a:solidFill>
                  <a:schemeClr val="tx2"/>
                </a:solidFill>
                <a:latin typeface="Courier New" pitchFamily="49" charset="0"/>
              </a:rPr>
              <a:t>finally { </a:t>
            </a:r>
          </a:p>
          <a:p>
            <a:pPr>
              <a:lnSpc>
                <a:spcPct val="80000"/>
              </a:lnSpc>
              <a:buFont typeface="Monotype Sorts" pitchFamily="2" charset="2"/>
              <a:buNone/>
            </a:pPr>
            <a:r>
              <a:rPr lang="en-US" altLang="en-US" sz="2000" b="1" smtClean="0">
                <a:solidFill>
                  <a:schemeClr val="tx2"/>
                </a:solidFill>
                <a:latin typeface="Courier New" pitchFamily="49" charset="0"/>
              </a:rPr>
              <a:t>  finalStatements; </a:t>
            </a:r>
          </a:p>
          <a:p>
            <a:pPr>
              <a:lnSpc>
                <a:spcPct val="80000"/>
              </a:lnSpc>
              <a:buFont typeface="Monotype Sorts" pitchFamily="2" charset="2"/>
              <a:buNone/>
            </a:pPr>
            <a:r>
              <a:rPr lang="en-US" altLang="en-US" sz="2000" b="1" smtClean="0">
                <a:solidFill>
                  <a:schemeClr val="tx2"/>
                </a:solidFill>
                <a:latin typeface="Courier New" pitchFamily="49" charset="0"/>
              </a:rPr>
              <a:t>}</a:t>
            </a:r>
          </a:p>
          <a:p>
            <a:pPr>
              <a:lnSpc>
                <a:spcPct val="80000"/>
              </a:lnSpc>
              <a:buFont typeface="Monotype Sorts" pitchFamily="2" charset="2"/>
              <a:buNone/>
            </a:pPr>
            <a:endParaRPr lang="en-US" altLang="en-US" sz="2000" b="1" smtClean="0">
              <a:solidFill>
                <a:schemeClr val="tx2"/>
              </a:solidFill>
              <a:latin typeface="Courier New" pitchFamily="49" charset="0"/>
            </a:endParaRPr>
          </a:p>
          <a:p>
            <a:pPr>
              <a:lnSpc>
                <a:spcPct val="80000"/>
              </a:lnSpc>
              <a:buFont typeface="Monotype Sorts" pitchFamily="2" charset="2"/>
              <a:buNone/>
            </a:pPr>
            <a:r>
              <a:rPr lang="en-US" altLang="en-US" sz="2000" b="1" smtClean="0">
                <a:solidFill>
                  <a:schemeClr val="tx2"/>
                </a:solidFill>
                <a:latin typeface="Courier New" pitchFamily="49" charset="0"/>
              </a:rPr>
              <a:t>Next statement;</a:t>
            </a:r>
          </a:p>
        </p:txBody>
      </p:sp>
      <p:sp>
        <p:nvSpPr>
          <p:cNvPr id="30722"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6504D690-99C2-4971-9C37-BF6B1A830BB4}" type="slidenum">
              <a:rPr lang="en-US" altLang="en-US" sz="1400"/>
              <a:pPr>
                <a:spcBef>
                  <a:spcPct val="0"/>
                </a:spcBef>
                <a:buClrTx/>
                <a:buSzTx/>
                <a:buFontTx/>
                <a:buNone/>
              </a:pPr>
              <a:t>28</a:t>
            </a:fld>
            <a:endParaRPr lang="en-US" altLang="en-US" sz="1400"/>
          </a:p>
        </p:txBody>
      </p:sp>
      <p:sp>
        <p:nvSpPr>
          <p:cNvPr id="30724" name="Rectangle 3"/>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1800">
                <a:solidFill>
                  <a:schemeClr val="bg2"/>
                </a:solidFill>
                <a:latin typeface="Forte" pitchFamily="66" charset="0"/>
              </a:rPr>
              <a:t>animation</a:t>
            </a:r>
          </a:p>
        </p:txBody>
      </p:sp>
      <p:sp>
        <p:nvSpPr>
          <p:cNvPr id="30726" name="Rectangle 5"/>
          <p:cNvSpPr>
            <a:spLocks noChangeArrowheads="1"/>
          </p:cNvSpPr>
          <p:nvPr/>
        </p:nvSpPr>
        <p:spPr bwMode="auto">
          <a:xfrm>
            <a:off x="609600" y="2057400"/>
            <a:ext cx="28194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294918" name="AutoShape 6"/>
          <p:cNvSpPr>
            <a:spLocks noChangeArrowheads="1"/>
          </p:cNvSpPr>
          <p:nvPr/>
        </p:nvSpPr>
        <p:spPr bwMode="auto">
          <a:xfrm>
            <a:off x="5715000" y="1371600"/>
            <a:ext cx="3200400" cy="1143000"/>
          </a:xfrm>
          <a:prstGeom prst="wedgeRoundRectCallout">
            <a:avLst>
              <a:gd name="adj1" fmla="val -138245"/>
              <a:gd name="adj2" fmla="val 2236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80000"/>
              </a:lnSpc>
              <a:buFont typeface="Monotype Sorts" pitchFamily="2" charset="2"/>
              <a:buNone/>
            </a:pPr>
            <a:r>
              <a:rPr lang="en-US" altLang="en-US" sz="2400"/>
              <a:t>Suppose an exception of type Exception1 is thrown in statement2</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4918"/>
                                        </p:tgtEl>
                                        <p:attrNameLst>
                                          <p:attrName>style.visibility</p:attrName>
                                        </p:attrNameLst>
                                      </p:cBhvr>
                                      <p:to>
                                        <p:strVal val="visible"/>
                                      </p:to>
                                    </p:set>
                                    <p:anim calcmode="lin" valueType="num">
                                      <p:cBhvr additive="base">
                                        <p:cTn id="7" dur="500" fill="hold"/>
                                        <p:tgtEl>
                                          <p:spTgt spid="294918"/>
                                        </p:tgtEl>
                                        <p:attrNameLst>
                                          <p:attrName>ppt_x</p:attrName>
                                        </p:attrNameLst>
                                      </p:cBhvr>
                                      <p:tavLst>
                                        <p:tav tm="0">
                                          <p:val>
                                            <p:strVal val="0-#ppt_w/2"/>
                                          </p:val>
                                        </p:tav>
                                        <p:tav tm="100000">
                                          <p:val>
                                            <p:strVal val="#ppt_x"/>
                                          </p:val>
                                        </p:tav>
                                      </p:tavLst>
                                    </p:anim>
                                    <p:anim calcmode="lin" valueType="num">
                                      <p:cBhvr additive="base">
                                        <p:cTn id="8" dur="500" fill="hold"/>
                                        <p:tgtEl>
                                          <p:spTgt spid="2949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685800" y="304800"/>
            <a:ext cx="7772400" cy="533400"/>
          </a:xfrm>
          <a:noFill/>
        </p:spPr>
        <p:txBody>
          <a:bodyPr/>
          <a:lstStyle/>
          <a:p>
            <a:r>
              <a:rPr lang="en-US" altLang="en-US" sz="4300" smtClean="0"/>
              <a:t>Trace a Program Execution</a:t>
            </a:r>
          </a:p>
        </p:txBody>
      </p:sp>
      <p:sp>
        <p:nvSpPr>
          <p:cNvPr id="31749" name="Rectangle 4"/>
          <p:cNvSpPr>
            <a:spLocks noGrp="1" noChangeArrowheads="1"/>
          </p:cNvSpPr>
          <p:nvPr>
            <p:ph idx="1"/>
          </p:nvPr>
        </p:nvSpPr>
        <p:spPr>
          <a:xfrm>
            <a:off x="304800" y="1447800"/>
            <a:ext cx="4648200" cy="4495800"/>
          </a:xfrm>
        </p:spPr>
        <p:txBody>
          <a:bodyPr/>
          <a:lstStyle/>
          <a:p>
            <a:pPr>
              <a:lnSpc>
                <a:spcPct val="80000"/>
              </a:lnSpc>
              <a:buFont typeface="Monotype Sorts" pitchFamily="2" charset="2"/>
              <a:buNone/>
            </a:pPr>
            <a:r>
              <a:rPr lang="en-US" altLang="en-US" sz="2000" b="1" smtClean="0">
                <a:solidFill>
                  <a:schemeClr val="tx2"/>
                </a:solidFill>
                <a:latin typeface="Courier New" pitchFamily="49" charset="0"/>
              </a:rPr>
              <a:t>try {  </a:t>
            </a:r>
          </a:p>
          <a:p>
            <a:pPr>
              <a:lnSpc>
                <a:spcPct val="80000"/>
              </a:lnSpc>
              <a:buFont typeface="Monotype Sorts" pitchFamily="2" charset="2"/>
              <a:buNone/>
            </a:pPr>
            <a:r>
              <a:rPr lang="en-US" altLang="en-US" sz="2000" b="1" smtClean="0">
                <a:solidFill>
                  <a:schemeClr val="tx2"/>
                </a:solidFill>
                <a:latin typeface="Courier New" pitchFamily="49" charset="0"/>
              </a:rPr>
              <a:t>  statement1;</a:t>
            </a:r>
          </a:p>
          <a:p>
            <a:pPr>
              <a:lnSpc>
                <a:spcPct val="80000"/>
              </a:lnSpc>
              <a:buFont typeface="Monotype Sorts" pitchFamily="2" charset="2"/>
              <a:buNone/>
            </a:pPr>
            <a:r>
              <a:rPr lang="en-US" altLang="en-US" sz="2000" b="1" smtClean="0">
                <a:solidFill>
                  <a:schemeClr val="tx2"/>
                </a:solidFill>
                <a:latin typeface="Courier New" pitchFamily="49" charset="0"/>
              </a:rPr>
              <a:t>  statement2;</a:t>
            </a:r>
          </a:p>
          <a:p>
            <a:pPr>
              <a:lnSpc>
                <a:spcPct val="80000"/>
              </a:lnSpc>
              <a:buFont typeface="Monotype Sorts" pitchFamily="2" charset="2"/>
              <a:buNone/>
            </a:pPr>
            <a:r>
              <a:rPr lang="en-US" altLang="en-US" sz="2000" b="1" smtClean="0">
                <a:solidFill>
                  <a:schemeClr val="tx2"/>
                </a:solidFill>
                <a:latin typeface="Courier New" pitchFamily="49" charset="0"/>
              </a:rPr>
              <a:t>  statement3;</a:t>
            </a:r>
          </a:p>
          <a:p>
            <a:pPr>
              <a:lnSpc>
                <a:spcPct val="80000"/>
              </a:lnSpc>
              <a:buFont typeface="Monotype Sorts" pitchFamily="2" charset="2"/>
              <a:buNone/>
            </a:pPr>
            <a:r>
              <a:rPr lang="en-US" altLang="en-US" sz="2000" b="1" smtClean="0">
                <a:solidFill>
                  <a:schemeClr val="tx2"/>
                </a:solidFill>
                <a:latin typeface="Courier New" pitchFamily="49" charset="0"/>
              </a:rPr>
              <a:t>}</a:t>
            </a:r>
          </a:p>
          <a:p>
            <a:pPr>
              <a:lnSpc>
                <a:spcPct val="80000"/>
              </a:lnSpc>
              <a:buFont typeface="Monotype Sorts" pitchFamily="2" charset="2"/>
              <a:buNone/>
            </a:pPr>
            <a:r>
              <a:rPr lang="en-US" altLang="en-US" sz="2000" b="1" smtClean="0">
                <a:solidFill>
                  <a:schemeClr val="tx2"/>
                </a:solidFill>
                <a:latin typeface="Courier New" pitchFamily="49" charset="0"/>
              </a:rPr>
              <a:t>catch(Exception1 ex) { </a:t>
            </a:r>
          </a:p>
          <a:p>
            <a:pPr>
              <a:lnSpc>
                <a:spcPct val="80000"/>
              </a:lnSpc>
              <a:buFont typeface="Monotype Sorts" pitchFamily="2" charset="2"/>
              <a:buNone/>
            </a:pPr>
            <a:r>
              <a:rPr lang="en-US" altLang="en-US" sz="2000" b="1" smtClean="0">
                <a:solidFill>
                  <a:schemeClr val="tx2"/>
                </a:solidFill>
                <a:latin typeface="Courier New" pitchFamily="49" charset="0"/>
              </a:rPr>
              <a:t>  handling ex; </a:t>
            </a:r>
          </a:p>
          <a:p>
            <a:pPr>
              <a:lnSpc>
                <a:spcPct val="80000"/>
              </a:lnSpc>
              <a:buFont typeface="Monotype Sorts" pitchFamily="2" charset="2"/>
              <a:buNone/>
            </a:pPr>
            <a:r>
              <a:rPr lang="en-US" altLang="en-US" sz="2000" b="1" smtClean="0">
                <a:solidFill>
                  <a:schemeClr val="tx2"/>
                </a:solidFill>
                <a:latin typeface="Courier New" pitchFamily="49" charset="0"/>
              </a:rPr>
              <a:t>}</a:t>
            </a:r>
          </a:p>
          <a:p>
            <a:pPr>
              <a:lnSpc>
                <a:spcPct val="80000"/>
              </a:lnSpc>
              <a:buFont typeface="Monotype Sorts" pitchFamily="2" charset="2"/>
              <a:buNone/>
            </a:pPr>
            <a:r>
              <a:rPr lang="en-US" altLang="en-US" sz="2000" b="1" smtClean="0">
                <a:solidFill>
                  <a:schemeClr val="tx2"/>
                </a:solidFill>
                <a:latin typeface="Courier New" pitchFamily="49" charset="0"/>
              </a:rPr>
              <a:t>finally { </a:t>
            </a:r>
          </a:p>
          <a:p>
            <a:pPr>
              <a:lnSpc>
                <a:spcPct val="80000"/>
              </a:lnSpc>
              <a:buFont typeface="Monotype Sorts" pitchFamily="2" charset="2"/>
              <a:buNone/>
            </a:pPr>
            <a:r>
              <a:rPr lang="en-US" altLang="en-US" sz="2000" b="1" smtClean="0">
                <a:solidFill>
                  <a:schemeClr val="tx2"/>
                </a:solidFill>
                <a:latin typeface="Courier New" pitchFamily="49" charset="0"/>
              </a:rPr>
              <a:t>  finalStatements; </a:t>
            </a:r>
          </a:p>
          <a:p>
            <a:pPr>
              <a:lnSpc>
                <a:spcPct val="80000"/>
              </a:lnSpc>
              <a:buFont typeface="Monotype Sorts" pitchFamily="2" charset="2"/>
              <a:buNone/>
            </a:pPr>
            <a:r>
              <a:rPr lang="en-US" altLang="en-US" sz="2000" b="1" smtClean="0">
                <a:solidFill>
                  <a:schemeClr val="tx2"/>
                </a:solidFill>
                <a:latin typeface="Courier New" pitchFamily="49" charset="0"/>
              </a:rPr>
              <a:t>}</a:t>
            </a:r>
          </a:p>
          <a:p>
            <a:pPr>
              <a:lnSpc>
                <a:spcPct val="80000"/>
              </a:lnSpc>
              <a:buFont typeface="Monotype Sorts" pitchFamily="2" charset="2"/>
              <a:buNone/>
            </a:pPr>
            <a:endParaRPr lang="en-US" altLang="en-US" sz="2000" b="1" smtClean="0">
              <a:solidFill>
                <a:schemeClr val="tx2"/>
              </a:solidFill>
              <a:latin typeface="Courier New" pitchFamily="49" charset="0"/>
            </a:endParaRPr>
          </a:p>
          <a:p>
            <a:pPr>
              <a:lnSpc>
                <a:spcPct val="80000"/>
              </a:lnSpc>
              <a:buFont typeface="Monotype Sorts" pitchFamily="2" charset="2"/>
              <a:buNone/>
            </a:pPr>
            <a:r>
              <a:rPr lang="en-US" altLang="en-US" sz="2000" b="1" smtClean="0">
                <a:solidFill>
                  <a:schemeClr val="tx2"/>
                </a:solidFill>
                <a:latin typeface="Courier New" pitchFamily="49" charset="0"/>
              </a:rPr>
              <a:t>Next statement;</a:t>
            </a:r>
          </a:p>
        </p:txBody>
      </p:sp>
      <p:sp>
        <p:nvSpPr>
          <p:cNvPr id="31746"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F8DFE80F-76A0-4AEA-85A4-3EBF1A1A6AEA}" type="slidenum">
              <a:rPr lang="en-US" altLang="en-US" sz="1400"/>
              <a:pPr>
                <a:spcBef>
                  <a:spcPct val="0"/>
                </a:spcBef>
                <a:buClrTx/>
                <a:buSzTx/>
                <a:buFontTx/>
                <a:buNone/>
              </a:pPr>
              <a:t>29</a:t>
            </a:fld>
            <a:endParaRPr lang="en-US" altLang="en-US" sz="1400"/>
          </a:p>
        </p:txBody>
      </p:sp>
      <p:sp>
        <p:nvSpPr>
          <p:cNvPr id="31748" name="Rectangle 3"/>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1800">
                <a:solidFill>
                  <a:schemeClr val="bg2"/>
                </a:solidFill>
                <a:latin typeface="Forte" pitchFamily="66" charset="0"/>
              </a:rPr>
              <a:t>animation</a:t>
            </a:r>
          </a:p>
        </p:txBody>
      </p:sp>
      <p:sp>
        <p:nvSpPr>
          <p:cNvPr id="31750" name="Rectangle 5"/>
          <p:cNvSpPr>
            <a:spLocks noChangeArrowheads="1"/>
          </p:cNvSpPr>
          <p:nvPr/>
        </p:nvSpPr>
        <p:spPr bwMode="auto">
          <a:xfrm>
            <a:off x="609600" y="3200400"/>
            <a:ext cx="28194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299014" name="AutoShape 6"/>
          <p:cNvSpPr>
            <a:spLocks noChangeArrowheads="1"/>
          </p:cNvSpPr>
          <p:nvPr/>
        </p:nvSpPr>
        <p:spPr bwMode="auto">
          <a:xfrm>
            <a:off x="5715000" y="1371600"/>
            <a:ext cx="3200400" cy="1143000"/>
          </a:xfrm>
          <a:prstGeom prst="wedgeRoundRectCallout">
            <a:avLst>
              <a:gd name="adj1" fmla="val -134574"/>
              <a:gd name="adj2" fmla="val 12361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80000"/>
              </a:lnSpc>
              <a:buFont typeface="Monotype Sorts" pitchFamily="2" charset="2"/>
              <a:buNone/>
            </a:pPr>
            <a:r>
              <a:rPr lang="en-US" altLang="en-US" sz="2400"/>
              <a:t>The exception is handled.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9014"/>
                                        </p:tgtEl>
                                        <p:attrNameLst>
                                          <p:attrName>style.visibility</p:attrName>
                                        </p:attrNameLst>
                                      </p:cBhvr>
                                      <p:to>
                                        <p:strVal val="visible"/>
                                      </p:to>
                                    </p:set>
                                    <p:anim calcmode="lin" valueType="num">
                                      <p:cBhvr additive="base">
                                        <p:cTn id="7" dur="500" fill="hold"/>
                                        <p:tgtEl>
                                          <p:spTgt spid="299014"/>
                                        </p:tgtEl>
                                        <p:attrNameLst>
                                          <p:attrName>ppt_x</p:attrName>
                                        </p:attrNameLst>
                                      </p:cBhvr>
                                      <p:tavLst>
                                        <p:tav tm="0">
                                          <p:val>
                                            <p:strVal val="0-#ppt_w/2"/>
                                          </p:val>
                                        </p:tav>
                                        <p:tav tm="100000">
                                          <p:val>
                                            <p:strVal val="#ppt_x"/>
                                          </p:val>
                                        </p:tav>
                                      </p:tavLst>
                                    </p:anim>
                                    <p:anim calcmode="lin" valueType="num">
                                      <p:cBhvr additive="base">
                                        <p:cTn id="8" dur="500" fill="hold"/>
                                        <p:tgtEl>
                                          <p:spTgt spid="2990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0" y="152400"/>
            <a:ext cx="8915400" cy="533400"/>
          </a:xfrm>
          <a:noFill/>
        </p:spPr>
        <p:txBody>
          <a:bodyPr>
            <a:normAutofit fontScale="90000"/>
          </a:bodyPr>
          <a:lstStyle/>
          <a:p>
            <a:r>
              <a:rPr lang="en-US" altLang="en-US" smtClean="0"/>
              <a:t>Objectives</a:t>
            </a:r>
            <a:endParaRPr lang="en-US" altLang="en-US" b="1" smtClean="0"/>
          </a:p>
        </p:txBody>
      </p:sp>
      <p:sp>
        <p:nvSpPr>
          <p:cNvPr id="5124" name="Rectangle 3"/>
          <p:cNvSpPr>
            <a:spLocks noGrp="1" noChangeArrowheads="1"/>
          </p:cNvSpPr>
          <p:nvPr>
            <p:ph idx="1"/>
          </p:nvPr>
        </p:nvSpPr>
        <p:spPr>
          <a:xfrm>
            <a:off x="304800" y="685800"/>
            <a:ext cx="8610600" cy="5638800"/>
          </a:xfrm>
        </p:spPr>
        <p:txBody>
          <a:bodyPr>
            <a:normAutofit lnSpcReduction="10000"/>
          </a:bodyPr>
          <a:lstStyle/>
          <a:p>
            <a:r>
              <a:rPr lang="en-US" altLang="tr-TR" sz="1400" smtClean="0"/>
              <a:t>To get an overview of exceptions and exception handling (§12.2).</a:t>
            </a:r>
          </a:p>
          <a:p>
            <a:r>
              <a:rPr lang="en-US" altLang="tr-TR" sz="1400" smtClean="0"/>
              <a:t>To explore the advantages of using exception handling (§12.2).</a:t>
            </a:r>
          </a:p>
          <a:p>
            <a:r>
              <a:rPr lang="en-US" altLang="tr-TR" sz="1400" smtClean="0"/>
              <a:t>To distinguish exception types: </a:t>
            </a:r>
            <a:r>
              <a:rPr lang="en-US" altLang="tr-TR" sz="1400" b="1" smtClean="0"/>
              <a:t>Error</a:t>
            </a:r>
            <a:r>
              <a:rPr lang="en-US" altLang="tr-TR" sz="1400" smtClean="0"/>
              <a:t> (fatal) vs. </a:t>
            </a:r>
            <a:r>
              <a:rPr lang="en-US" altLang="tr-TR" sz="1400" b="1" smtClean="0"/>
              <a:t>Exception</a:t>
            </a:r>
            <a:r>
              <a:rPr lang="en-US" altLang="tr-TR" sz="1400" smtClean="0"/>
              <a:t> (nonfatal) and checked vs. unchecked (§12.3).</a:t>
            </a:r>
          </a:p>
          <a:p>
            <a:r>
              <a:rPr lang="en-US" altLang="tr-TR" sz="1400" smtClean="0"/>
              <a:t>To declare exceptions in a method header (§12.4.1).</a:t>
            </a:r>
          </a:p>
          <a:p>
            <a:r>
              <a:rPr lang="en-US" altLang="tr-TR" sz="1400" smtClean="0"/>
              <a:t>To throw exceptions in a method (§12.4.2).</a:t>
            </a:r>
          </a:p>
          <a:p>
            <a:r>
              <a:rPr lang="en-US" altLang="tr-TR" sz="1400" smtClean="0"/>
              <a:t>To write a </a:t>
            </a:r>
            <a:r>
              <a:rPr lang="en-US" altLang="tr-TR" sz="1400" b="1" smtClean="0"/>
              <a:t>try-catch</a:t>
            </a:r>
            <a:r>
              <a:rPr lang="en-US" altLang="tr-TR" sz="1400" smtClean="0"/>
              <a:t> block to handle exceptions (§12.4.3).</a:t>
            </a:r>
          </a:p>
          <a:p>
            <a:r>
              <a:rPr lang="en-US" altLang="tr-TR" sz="1400" smtClean="0"/>
              <a:t>To explain how an exception is propagated (§12.4.3).</a:t>
            </a:r>
          </a:p>
          <a:p>
            <a:r>
              <a:rPr lang="en-US" altLang="tr-TR" sz="1400" smtClean="0"/>
              <a:t>To obtain information from an exception object (§12.4.4).</a:t>
            </a:r>
          </a:p>
          <a:p>
            <a:r>
              <a:rPr lang="en-US" altLang="tr-TR" sz="1400" smtClean="0"/>
              <a:t>To develop applications with exception handling (§12.4.5).</a:t>
            </a:r>
          </a:p>
          <a:p>
            <a:r>
              <a:rPr lang="en-US" altLang="tr-TR" sz="1400" smtClean="0"/>
              <a:t>To use the </a:t>
            </a:r>
            <a:r>
              <a:rPr lang="en-US" altLang="tr-TR" sz="1400" b="1" smtClean="0"/>
              <a:t>finally</a:t>
            </a:r>
            <a:r>
              <a:rPr lang="en-US" altLang="tr-TR" sz="1400" smtClean="0"/>
              <a:t> clause in a </a:t>
            </a:r>
            <a:r>
              <a:rPr lang="en-US" altLang="tr-TR" sz="1400" b="1" smtClean="0"/>
              <a:t>try-catch</a:t>
            </a:r>
            <a:r>
              <a:rPr lang="en-US" altLang="tr-TR" sz="1400" smtClean="0"/>
              <a:t> block (§12.5).</a:t>
            </a:r>
          </a:p>
          <a:p>
            <a:r>
              <a:rPr lang="en-US" altLang="tr-TR" sz="1400" smtClean="0"/>
              <a:t>To use exceptions only for unexpected errors (§12.6).</a:t>
            </a:r>
          </a:p>
          <a:p>
            <a:r>
              <a:rPr lang="en-US" altLang="tr-TR" sz="1400" smtClean="0"/>
              <a:t>To rethrow exceptions in a </a:t>
            </a:r>
            <a:r>
              <a:rPr lang="en-US" altLang="tr-TR" sz="1400" b="1" smtClean="0"/>
              <a:t>catch</a:t>
            </a:r>
            <a:r>
              <a:rPr lang="en-US" altLang="tr-TR" sz="1400" smtClean="0"/>
              <a:t> block (§12.7).</a:t>
            </a:r>
          </a:p>
          <a:p>
            <a:r>
              <a:rPr lang="en-US" altLang="tr-TR" sz="1400" smtClean="0"/>
              <a:t>To create chained exceptions (§12.8).</a:t>
            </a:r>
          </a:p>
          <a:p>
            <a:r>
              <a:rPr lang="en-US" altLang="tr-TR" sz="1400" smtClean="0"/>
              <a:t>To define custom exception classes (§12.9).</a:t>
            </a:r>
          </a:p>
          <a:p>
            <a:r>
              <a:rPr lang="en-US" altLang="tr-TR" sz="1400" smtClean="0"/>
              <a:t>To discover file/directory properties, to delete and rename files/directories, and to create directories using the </a:t>
            </a:r>
            <a:r>
              <a:rPr lang="en-US" altLang="tr-TR" sz="1400" b="1" smtClean="0"/>
              <a:t>File</a:t>
            </a:r>
            <a:r>
              <a:rPr lang="en-US" altLang="tr-TR" sz="1400" smtClean="0"/>
              <a:t> class (§12.10).</a:t>
            </a:r>
          </a:p>
          <a:p>
            <a:r>
              <a:rPr lang="en-US" altLang="tr-TR" sz="1400" smtClean="0"/>
              <a:t>To write data to a file using the </a:t>
            </a:r>
            <a:r>
              <a:rPr lang="en-US" altLang="tr-TR" sz="1400" b="1" smtClean="0"/>
              <a:t>PrintWriter</a:t>
            </a:r>
            <a:r>
              <a:rPr lang="en-US" altLang="tr-TR" sz="1400" smtClean="0"/>
              <a:t> class (§12.11.1).</a:t>
            </a:r>
          </a:p>
          <a:p>
            <a:r>
              <a:rPr lang="en-US" altLang="tr-TR" sz="1400" smtClean="0"/>
              <a:t>To use try-with-resources to ensure that the resources are closed automatically (§12.11.2).</a:t>
            </a:r>
          </a:p>
          <a:p>
            <a:r>
              <a:rPr lang="en-US" altLang="tr-TR" sz="1400" smtClean="0"/>
              <a:t>To read data from a file using the </a:t>
            </a:r>
            <a:r>
              <a:rPr lang="en-US" altLang="tr-TR" sz="1400" b="1" smtClean="0"/>
              <a:t>Scanner</a:t>
            </a:r>
            <a:r>
              <a:rPr lang="en-US" altLang="tr-TR" sz="1400" smtClean="0"/>
              <a:t> class (§12.11.3).</a:t>
            </a:r>
          </a:p>
          <a:p>
            <a:r>
              <a:rPr lang="en-US" altLang="tr-TR" sz="1400" smtClean="0"/>
              <a:t>To understand how data is read using a </a:t>
            </a:r>
            <a:r>
              <a:rPr lang="en-US" altLang="tr-TR" sz="1400" b="1" smtClean="0"/>
              <a:t>Scanner</a:t>
            </a:r>
            <a:r>
              <a:rPr lang="en-US" altLang="tr-TR" sz="1400" smtClean="0"/>
              <a:t> (§12.11.4).</a:t>
            </a:r>
          </a:p>
          <a:p>
            <a:r>
              <a:rPr lang="en-US" altLang="tr-TR" sz="1400" smtClean="0"/>
              <a:t>To develop a program that replaces text in a file (§12.11.5).</a:t>
            </a:r>
          </a:p>
          <a:p>
            <a:r>
              <a:rPr lang="en-US" altLang="tr-TR" sz="1400" smtClean="0"/>
              <a:t>To read data from the Web (§12.12).</a:t>
            </a:r>
          </a:p>
          <a:p>
            <a:r>
              <a:rPr lang="en-US" altLang="tr-TR" sz="1400" smtClean="0"/>
              <a:t>To develop a Web crawler (§12.13).</a:t>
            </a:r>
          </a:p>
          <a:p>
            <a:pPr>
              <a:lnSpc>
                <a:spcPct val="95000"/>
              </a:lnSpc>
            </a:pPr>
            <a:endParaRPr lang="en-US" altLang="tr-TR" sz="1400" smtClean="0"/>
          </a:p>
        </p:txBody>
      </p:sp>
      <p:sp>
        <p:nvSpPr>
          <p:cNvPr id="5122"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FADDE732-E80E-4B42-826E-B0DB4496779B}" type="slidenum">
              <a:rPr lang="en-US" altLang="en-US" sz="1400"/>
              <a:pPr>
                <a:spcBef>
                  <a:spcPct val="0"/>
                </a:spcBef>
                <a:buClrTx/>
                <a:buSzTx/>
                <a:buFontTx/>
                <a:buNone/>
              </a:pPr>
              <a:t>3</a:t>
            </a:fld>
            <a:endParaRPr lang="en-US" altLang="en-US" sz="140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685800" y="304800"/>
            <a:ext cx="7772400" cy="533400"/>
          </a:xfrm>
          <a:noFill/>
        </p:spPr>
        <p:txBody>
          <a:bodyPr/>
          <a:lstStyle/>
          <a:p>
            <a:r>
              <a:rPr lang="en-US" altLang="en-US" sz="4300" smtClean="0"/>
              <a:t>Trace a Program Execution</a:t>
            </a:r>
          </a:p>
        </p:txBody>
      </p:sp>
      <p:sp>
        <p:nvSpPr>
          <p:cNvPr id="32773" name="Rectangle 4"/>
          <p:cNvSpPr>
            <a:spLocks noGrp="1" noChangeArrowheads="1"/>
          </p:cNvSpPr>
          <p:nvPr>
            <p:ph idx="1"/>
          </p:nvPr>
        </p:nvSpPr>
        <p:spPr>
          <a:xfrm>
            <a:off x="304800" y="1447800"/>
            <a:ext cx="4648200" cy="4495800"/>
          </a:xfrm>
        </p:spPr>
        <p:txBody>
          <a:bodyPr/>
          <a:lstStyle/>
          <a:p>
            <a:pPr>
              <a:lnSpc>
                <a:spcPct val="80000"/>
              </a:lnSpc>
              <a:buFont typeface="Monotype Sorts" pitchFamily="2" charset="2"/>
              <a:buNone/>
            </a:pPr>
            <a:r>
              <a:rPr lang="en-US" altLang="en-US" sz="2000" b="1" smtClean="0">
                <a:solidFill>
                  <a:schemeClr val="tx2"/>
                </a:solidFill>
                <a:latin typeface="Courier New" pitchFamily="49" charset="0"/>
              </a:rPr>
              <a:t>try {  </a:t>
            </a:r>
          </a:p>
          <a:p>
            <a:pPr>
              <a:lnSpc>
                <a:spcPct val="80000"/>
              </a:lnSpc>
              <a:buFont typeface="Monotype Sorts" pitchFamily="2" charset="2"/>
              <a:buNone/>
            </a:pPr>
            <a:r>
              <a:rPr lang="en-US" altLang="en-US" sz="2000" b="1" smtClean="0">
                <a:solidFill>
                  <a:schemeClr val="tx2"/>
                </a:solidFill>
                <a:latin typeface="Courier New" pitchFamily="49" charset="0"/>
              </a:rPr>
              <a:t>  statement1;</a:t>
            </a:r>
          </a:p>
          <a:p>
            <a:pPr>
              <a:lnSpc>
                <a:spcPct val="80000"/>
              </a:lnSpc>
              <a:buFont typeface="Monotype Sorts" pitchFamily="2" charset="2"/>
              <a:buNone/>
            </a:pPr>
            <a:r>
              <a:rPr lang="en-US" altLang="en-US" sz="2000" b="1" smtClean="0">
                <a:solidFill>
                  <a:schemeClr val="tx2"/>
                </a:solidFill>
                <a:latin typeface="Courier New" pitchFamily="49" charset="0"/>
              </a:rPr>
              <a:t>  statement2;</a:t>
            </a:r>
          </a:p>
          <a:p>
            <a:pPr>
              <a:lnSpc>
                <a:spcPct val="80000"/>
              </a:lnSpc>
              <a:buFont typeface="Monotype Sorts" pitchFamily="2" charset="2"/>
              <a:buNone/>
            </a:pPr>
            <a:r>
              <a:rPr lang="en-US" altLang="en-US" sz="2000" b="1" smtClean="0">
                <a:solidFill>
                  <a:schemeClr val="tx2"/>
                </a:solidFill>
                <a:latin typeface="Courier New" pitchFamily="49" charset="0"/>
              </a:rPr>
              <a:t>  statement3;</a:t>
            </a:r>
          </a:p>
          <a:p>
            <a:pPr>
              <a:lnSpc>
                <a:spcPct val="80000"/>
              </a:lnSpc>
              <a:buFont typeface="Monotype Sorts" pitchFamily="2" charset="2"/>
              <a:buNone/>
            </a:pPr>
            <a:r>
              <a:rPr lang="en-US" altLang="en-US" sz="2000" b="1" smtClean="0">
                <a:solidFill>
                  <a:schemeClr val="tx2"/>
                </a:solidFill>
                <a:latin typeface="Courier New" pitchFamily="49" charset="0"/>
              </a:rPr>
              <a:t>}</a:t>
            </a:r>
          </a:p>
          <a:p>
            <a:pPr>
              <a:lnSpc>
                <a:spcPct val="80000"/>
              </a:lnSpc>
              <a:buFont typeface="Monotype Sorts" pitchFamily="2" charset="2"/>
              <a:buNone/>
            </a:pPr>
            <a:r>
              <a:rPr lang="en-US" altLang="en-US" sz="2000" b="1" smtClean="0">
                <a:solidFill>
                  <a:schemeClr val="tx2"/>
                </a:solidFill>
                <a:latin typeface="Courier New" pitchFamily="49" charset="0"/>
              </a:rPr>
              <a:t>catch(Exception1 ex) { </a:t>
            </a:r>
          </a:p>
          <a:p>
            <a:pPr>
              <a:lnSpc>
                <a:spcPct val="80000"/>
              </a:lnSpc>
              <a:buFont typeface="Monotype Sorts" pitchFamily="2" charset="2"/>
              <a:buNone/>
            </a:pPr>
            <a:r>
              <a:rPr lang="en-US" altLang="en-US" sz="2000" b="1" smtClean="0">
                <a:solidFill>
                  <a:schemeClr val="tx2"/>
                </a:solidFill>
                <a:latin typeface="Courier New" pitchFamily="49" charset="0"/>
              </a:rPr>
              <a:t>  handling ex; </a:t>
            </a:r>
          </a:p>
          <a:p>
            <a:pPr>
              <a:lnSpc>
                <a:spcPct val="80000"/>
              </a:lnSpc>
              <a:buFont typeface="Monotype Sorts" pitchFamily="2" charset="2"/>
              <a:buNone/>
            </a:pPr>
            <a:r>
              <a:rPr lang="en-US" altLang="en-US" sz="2000" b="1" smtClean="0">
                <a:solidFill>
                  <a:schemeClr val="tx2"/>
                </a:solidFill>
                <a:latin typeface="Courier New" pitchFamily="49" charset="0"/>
              </a:rPr>
              <a:t>}</a:t>
            </a:r>
          </a:p>
          <a:p>
            <a:pPr>
              <a:lnSpc>
                <a:spcPct val="80000"/>
              </a:lnSpc>
              <a:buFont typeface="Monotype Sorts" pitchFamily="2" charset="2"/>
              <a:buNone/>
            </a:pPr>
            <a:r>
              <a:rPr lang="en-US" altLang="en-US" sz="2000" b="1" smtClean="0">
                <a:solidFill>
                  <a:schemeClr val="tx2"/>
                </a:solidFill>
                <a:latin typeface="Courier New" pitchFamily="49" charset="0"/>
              </a:rPr>
              <a:t>finally { </a:t>
            </a:r>
          </a:p>
          <a:p>
            <a:pPr>
              <a:lnSpc>
                <a:spcPct val="80000"/>
              </a:lnSpc>
              <a:buFont typeface="Monotype Sorts" pitchFamily="2" charset="2"/>
              <a:buNone/>
            </a:pPr>
            <a:r>
              <a:rPr lang="en-US" altLang="en-US" sz="2000" b="1" smtClean="0">
                <a:solidFill>
                  <a:schemeClr val="tx2"/>
                </a:solidFill>
                <a:latin typeface="Courier New" pitchFamily="49" charset="0"/>
              </a:rPr>
              <a:t>  finalStatements; </a:t>
            </a:r>
          </a:p>
          <a:p>
            <a:pPr>
              <a:lnSpc>
                <a:spcPct val="80000"/>
              </a:lnSpc>
              <a:buFont typeface="Monotype Sorts" pitchFamily="2" charset="2"/>
              <a:buNone/>
            </a:pPr>
            <a:r>
              <a:rPr lang="en-US" altLang="en-US" sz="2000" b="1" smtClean="0">
                <a:solidFill>
                  <a:schemeClr val="tx2"/>
                </a:solidFill>
                <a:latin typeface="Courier New" pitchFamily="49" charset="0"/>
              </a:rPr>
              <a:t>}</a:t>
            </a:r>
          </a:p>
          <a:p>
            <a:pPr>
              <a:lnSpc>
                <a:spcPct val="80000"/>
              </a:lnSpc>
              <a:buFont typeface="Monotype Sorts" pitchFamily="2" charset="2"/>
              <a:buNone/>
            </a:pPr>
            <a:endParaRPr lang="en-US" altLang="en-US" sz="2000" b="1" smtClean="0">
              <a:solidFill>
                <a:schemeClr val="tx2"/>
              </a:solidFill>
              <a:latin typeface="Courier New" pitchFamily="49" charset="0"/>
            </a:endParaRPr>
          </a:p>
          <a:p>
            <a:pPr>
              <a:lnSpc>
                <a:spcPct val="80000"/>
              </a:lnSpc>
              <a:buFont typeface="Monotype Sorts" pitchFamily="2" charset="2"/>
              <a:buNone/>
            </a:pPr>
            <a:r>
              <a:rPr lang="en-US" altLang="en-US" sz="2000" b="1" smtClean="0">
                <a:solidFill>
                  <a:schemeClr val="tx2"/>
                </a:solidFill>
                <a:latin typeface="Courier New" pitchFamily="49" charset="0"/>
              </a:rPr>
              <a:t>Next statement;</a:t>
            </a:r>
          </a:p>
        </p:txBody>
      </p:sp>
      <p:sp>
        <p:nvSpPr>
          <p:cNvPr id="32770"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8567673C-1743-4DFC-B2A1-0EEE609869DD}" type="slidenum">
              <a:rPr lang="en-US" altLang="en-US" sz="1400"/>
              <a:pPr>
                <a:spcBef>
                  <a:spcPct val="0"/>
                </a:spcBef>
                <a:buClrTx/>
                <a:buSzTx/>
                <a:buFontTx/>
                <a:buNone/>
              </a:pPr>
              <a:t>30</a:t>
            </a:fld>
            <a:endParaRPr lang="en-US" altLang="en-US" sz="1400"/>
          </a:p>
        </p:txBody>
      </p:sp>
      <p:sp>
        <p:nvSpPr>
          <p:cNvPr id="32772" name="Rectangle 3"/>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1800">
                <a:solidFill>
                  <a:schemeClr val="bg2"/>
                </a:solidFill>
                <a:latin typeface="Forte" pitchFamily="66" charset="0"/>
              </a:rPr>
              <a:t>animation</a:t>
            </a:r>
          </a:p>
        </p:txBody>
      </p:sp>
      <p:sp>
        <p:nvSpPr>
          <p:cNvPr id="32774" name="Rectangle 5"/>
          <p:cNvSpPr>
            <a:spLocks noChangeArrowheads="1"/>
          </p:cNvSpPr>
          <p:nvPr/>
        </p:nvSpPr>
        <p:spPr bwMode="auto">
          <a:xfrm>
            <a:off x="685800" y="4191000"/>
            <a:ext cx="28194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300038" name="AutoShape 6"/>
          <p:cNvSpPr>
            <a:spLocks noChangeArrowheads="1"/>
          </p:cNvSpPr>
          <p:nvPr/>
        </p:nvSpPr>
        <p:spPr bwMode="auto">
          <a:xfrm>
            <a:off x="5715000" y="1371600"/>
            <a:ext cx="3200400" cy="1143000"/>
          </a:xfrm>
          <a:prstGeom prst="wedgeRoundRectCallout">
            <a:avLst>
              <a:gd name="adj1" fmla="val -124801"/>
              <a:gd name="adj2" fmla="val 20875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80000"/>
              </a:lnSpc>
              <a:buFont typeface="Monotype Sorts" pitchFamily="2" charset="2"/>
              <a:buNone/>
            </a:pPr>
            <a:r>
              <a:rPr lang="en-US" altLang="en-US" sz="2400"/>
              <a:t>The final block is always executed.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0038"/>
                                        </p:tgtEl>
                                        <p:attrNameLst>
                                          <p:attrName>style.visibility</p:attrName>
                                        </p:attrNameLst>
                                      </p:cBhvr>
                                      <p:to>
                                        <p:strVal val="visible"/>
                                      </p:to>
                                    </p:set>
                                    <p:anim calcmode="lin" valueType="num">
                                      <p:cBhvr additive="base">
                                        <p:cTn id="7" dur="500" fill="hold"/>
                                        <p:tgtEl>
                                          <p:spTgt spid="300038"/>
                                        </p:tgtEl>
                                        <p:attrNameLst>
                                          <p:attrName>ppt_x</p:attrName>
                                        </p:attrNameLst>
                                      </p:cBhvr>
                                      <p:tavLst>
                                        <p:tav tm="0">
                                          <p:val>
                                            <p:strVal val="0-#ppt_w/2"/>
                                          </p:val>
                                        </p:tav>
                                        <p:tav tm="100000">
                                          <p:val>
                                            <p:strVal val="#ppt_x"/>
                                          </p:val>
                                        </p:tav>
                                      </p:tavLst>
                                    </p:anim>
                                    <p:anim calcmode="lin" valueType="num">
                                      <p:cBhvr additive="base">
                                        <p:cTn id="8" dur="500" fill="hold"/>
                                        <p:tgtEl>
                                          <p:spTgt spid="3000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685800" y="304800"/>
            <a:ext cx="7772400" cy="533400"/>
          </a:xfrm>
          <a:noFill/>
        </p:spPr>
        <p:txBody>
          <a:bodyPr/>
          <a:lstStyle/>
          <a:p>
            <a:r>
              <a:rPr lang="en-US" altLang="en-US" sz="4300" smtClean="0"/>
              <a:t>Trace a Program Execution</a:t>
            </a:r>
          </a:p>
        </p:txBody>
      </p:sp>
      <p:sp>
        <p:nvSpPr>
          <p:cNvPr id="33797" name="Rectangle 4"/>
          <p:cNvSpPr>
            <a:spLocks noGrp="1" noChangeArrowheads="1"/>
          </p:cNvSpPr>
          <p:nvPr>
            <p:ph idx="1"/>
          </p:nvPr>
        </p:nvSpPr>
        <p:spPr>
          <a:xfrm>
            <a:off x="304800" y="1447800"/>
            <a:ext cx="4648200" cy="4495800"/>
          </a:xfrm>
        </p:spPr>
        <p:txBody>
          <a:bodyPr/>
          <a:lstStyle/>
          <a:p>
            <a:pPr>
              <a:lnSpc>
                <a:spcPct val="80000"/>
              </a:lnSpc>
              <a:buFont typeface="Monotype Sorts" pitchFamily="2" charset="2"/>
              <a:buNone/>
            </a:pPr>
            <a:r>
              <a:rPr lang="en-US" altLang="en-US" sz="2000" b="1" smtClean="0">
                <a:solidFill>
                  <a:schemeClr val="tx2"/>
                </a:solidFill>
                <a:latin typeface="Courier New" pitchFamily="49" charset="0"/>
              </a:rPr>
              <a:t>try {  </a:t>
            </a:r>
          </a:p>
          <a:p>
            <a:pPr>
              <a:lnSpc>
                <a:spcPct val="80000"/>
              </a:lnSpc>
              <a:buFont typeface="Monotype Sorts" pitchFamily="2" charset="2"/>
              <a:buNone/>
            </a:pPr>
            <a:r>
              <a:rPr lang="en-US" altLang="en-US" sz="2000" b="1" smtClean="0">
                <a:solidFill>
                  <a:schemeClr val="tx2"/>
                </a:solidFill>
                <a:latin typeface="Courier New" pitchFamily="49" charset="0"/>
              </a:rPr>
              <a:t>  statement1;</a:t>
            </a:r>
          </a:p>
          <a:p>
            <a:pPr>
              <a:lnSpc>
                <a:spcPct val="80000"/>
              </a:lnSpc>
              <a:buFont typeface="Monotype Sorts" pitchFamily="2" charset="2"/>
              <a:buNone/>
            </a:pPr>
            <a:r>
              <a:rPr lang="en-US" altLang="en-US" sz="2000" b="1" smtClean="0">
                <a:solidFill>
                  <a:schemeClr val="tx2"/>
                </a:solidFill>
                <a:latin typeface="Courier New" pitchFamily="49" charset="0"/>
              </a:rPr>
              <a:t>  statement2;</a:t>
            </a:r>
          </a:p>
          <a:p>
            <a:pPr>
              <a:lnSpc>
                <a:spcPct val="80000"/>
              </a:lnSpc>
              <a:buFont typeface="Monotype Sorts" pitchFamily="2" charset="2"/>
              <a:buNone/>
            </a:pPr>
            <a:r>
              <a:rPr lang="en-US" altLang="en-US" sz="2000" b="1" smtClean="0">
                <a:solidFill>
                  <a:schemeClr val="tx2"/>
                </a:solidFill>
                <a:latin typeface="Courier New" pitchFamily="49" charset="0"/>
              </a:rPr>
              <a:t>  statement3;</a:t>
            </a:r>
          </a:p>
          <a:p>
            <a:pPr>
              <a:lnSpc>
                <a:spcPct val="80000"/>
              </a:lnSpc>
              <a:buFont typeface="Monotype Sorts" pitchFamily="2" charset="2"/>
              <a:buNone/>
            </a:pPr>
            <a:r>
              <a:rPr lang="en-US" altLang="en-US" sz="2000" b="1" smtClean="0">
                <a:solidFill>
                  <a:schemeClr val="tx2"/>
                </a:solidFill>
                <a:latin typeface="Courier New" pitchFamily="49" charset="0"/>
              </a:rPr>
              <a:t>}</a:t>
            </a:r>
          </a:p>
          <a:p>
            <a:pPr>
              <a:lnSpc>
                <a:spcPct val="80000"/>
              </a:lnSpc>
              <a:buFont typeface="Monotype Sorts" pitchFamily="2" charset="2"/>
              <a:buNone/>
            </a:pPr>
            <a:r>
              <a:rPr lang="en-US" altLang="en-US" sz="2000" b="1" smtClean="0">
                <a:solidFill>
                  <a:schemeClr val="tx2"/>
                </a:solidFill>
                <a:latin typeface="Courier New" pitchFamily="49" charset="0"/>
              </a:rPr>
              <a:t>catch(Exception1 ex) { </a:t>
            </a:r>
          </a:p>
          <a:p>
            <a:pPr>
              <a:lnSpc>
                <a:spcPct val="80000"/>
              </a:lnSpc>
              <a:buFont typeface="Monotype Sorts" pitchFamily="2" charset="2"/>
              <a:buNone/>
            </a:pPr>
            <a:r>
              <a:rPr lang="en-US" altLang="en-US" sz="2000" b="1" smtClean="0">
                <a:solidFill>
                  <a:schemeClr val="tx2"/>
                </a:solidFill>
                <a:latin typeface="Courier New" pitchFamily="49" charset="0"/>
              </a:rPr>
              <a:t>  handling ex; </a:t>
            </a:r>
          </a:p>
          <a:p>
            <a:pPr>
              <a:lnSpc>
                <a:spcPct val="80000"/>
              </a:lnSpc>
              <a:buFont typeface="Monotype Sorts" pitchFamily="2" charset="2"/>
              <a:buNone/>
            </a:pPr>
            <a:r>
              <a:rPr lang="en-US" altLang="en-US" sz="2000" b="1" smtClean="0">
                <a:solidFill>
                  <a:schemeClr val="tx2"/>
                </a:solidFill>
                <a:latin typeface="Courier New" pitchFamily="49" charset="0"/>
              </a:rPr>
              <a:t>}</a:t>
            </a:r>
          </a:p>
          <a:p>
            <a:pPr>
              <a:lnSpc>
                <a:spcPct val="80000"/>
              </a:lnSpc>
              <a:buFont typeface="Monotype Sorts" pitchFamily="2" charset="2"/>
              <a:buNone/>
            </a:pPr>
            <a:r>
              <a:rPr lang="en-US" altLang="en-US" sz="2000" b="1" smtClean="0">
                <a:solidFill>
                  <a:schemeClr val="tx2"/>
                </a:solidFill>
                <a:latin typeface="Courier New" pitchFamily="49" charset="0"/>
              </a:rPr>
              <a:t>finally { </a:t>
            </a:r>
          </a:p>
          <a:p>
            <a:pPr>
              <a:lnSpc>
                <a:spcPct val="80000"/>
              </a:lnSpc>
              <a:buFont typeface="Monotype Sorts" pitchFamily="2" charset="2"/>
              <a:buNone/>
            </a:pPr>
            <a:r>
              <a:rPr lang="en-US" altLang="en-US" sz="2000" b="1" smtClean="0">
                <a:solidFill>
                  <a:schemeClr val="tx2"/>
                </a:solidFill>
                <a:latin typeface="Courier New" pitchFamily="49" charset="0"/>
              </a:rPr>
              <a:t>  finalStatements; </a:t>
            </a:r>
          </a:p>
          <a:p>
            <a:pPr>
              <a:lnSpc>
                <a:spcPct val="80000"/>
              </a:lnSpc>
              <a:buFont typeface="Monotype Sorts" pitchFamily="2" charset="2"/>
              <a:buNone/>
            </a:pPr>
            <a:r>
              <a:rPr lang="en-US" altLang="en-US" sz="2000" b="1" smtClean="0">
                <a:solidFill>
                  <a:schemeClr val="tx2"/>
                </a:solidFill>
                <a:latin typeface="Courier New" pitchFamily="49" charset="0"/>
              </a:rPr>
              <a:t>}</a:t>
            </a:r>
          </a:p>
          <a:p>
            <a:pPr>
              <a:lnSpc>
                <a:spcPct val="80000"/>
              </a:lnSpc>
              <a:buFont typeface="Monotype Sorts" pitchFamily="2" charset="2"/>
              <a:buNone/>
            </a:pPr>
            <a:endParaRPr lang="en-US" altLang="en-US" sz="2000" b="1" smtClean="0">
              <a:solidFill>
                <a:schemeClr val="tx2"/>
              </a:solidFill>
              <a:latin typeface="Courier New" pitchFamily="49" charset="0"/>
            </a:endParaRPr>
          </a:p>
          <a:p>
            <a:pPr>
              <a:lnSpc>
                <a:spcPct val="80000"/>
              </a:lnSpc>
              <a:buFont typeface="Monotype Sorts" pitchFamily="2" charset="2"/>
              <a:buNone/>
            </a:pPr>
            <a:r>
              <a:rPr lang="en-US" altLang="en-US" sz="2000" b="1" smtClean="0">
                <a:solidFill>
                  <a:schemeClr val="tx2"/>
                </a:solidFill>
                <a:latin typeface="Courier New" pitchFamily="49" charset="0"/>
              </a:rPr>
              <a:t>Next statement;</a:t>
            </a:r>
          </a:p>
        </p:txBody>
      </p:sp>
      <p:sp>
        <p:nvSpPr>
          <p:cNvPr id="33794"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6E7C7A0B-0C6C-47C6-9DEB-8D9737E58A00}" type="slidenum">
              <a:rPr lang="en-US" altLang="en-US" sz="1400"/>
              <a:pPr>
                <a:spcBef>
                  <a:spcPct val="0"/>
                </a:spcBef>
                <a:buClrTx/>
                <a:buSzTx/>
                <a:buFontTx/>
                <a:buNone/>
              </a:pPr>
              <a:t>31</a:t>
            </a:fld>
            <a:endParaRPr lang="en-US" altLang="en-US" sz="1400"/>
          </a:p>
        </p:txBody>
      </p:sp>
      <p:sp>
        <p:nvSpPr>
          <p:cNvPr id="33796" name="Rectangle 3"/>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1800">
                <a:solidFill>
                  <a:schemeClr val="bg2"/>
                </a:solidFill>
                <a:latin typeface="Forte" pitchFamily="66" charset="0"/>
              </a:rPr>
              <a:t>animation</a:t>
            </a:r>
          </a:p>
        </p:txBody>
      </p:sp>
      <p:sp>
        <p:nvSpPr>
          <p:cNvPr id="33798" name="Rectangle 5"/>
          <p:cNvSpPr>
            <a:spLocks noChangeArrowheads="1"/>
          </p:cNvSpPr>
          <p:nvPr/>
        </p:nvSpPr>
        <p:spPr bwMode="auto">
          <a:xfrm>
            <a:off x="381000" y="5029200"/>
            <a:ext cx="28194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301062" name="AutoShape 6"/>
          <p:cNvSpPr>
            <a:spLocks noChangeArrowheads="1"/>
          </p:cNvSpPr>
          <p:nvPr/>
        </p:nvSpPr>
        <p:spPr bwMode="auto">
          <a:xfrm>
            <a:off x="5715000" y="1371600"/>
            <a:ext cx="3200400" cy="1143000"/>
          </a:xfrm>
          <a:prstGeom prst="wedgeRoundRectCallout">
            <a:avLst>
              <a:gd name="adj1" fmla="val -133333"/>
              <a:gd name="adj2" fmla="val 28277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80000"/>
              </a:lnSpc>
              <a:buFont typeface="Monotype Sorts" pitchFamily="2" charset="2"/>
              <a:buNone/>
            </a:pPr>
            <a:r>
              <a:rPr lang="en-US" altLang="en-US" sz="2400"/>
              <a:t>The next statement in the method is now executed.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1062"/>
                                        </p:tgtEl>
                                        <p:attrNameLst>
                                          <p:attrName>style.visibility</p:attrName>
                                        </p:attrNameLst>
                                      </p:cBhvr>
                                      <p:to>
                                        <p:strVal val="visible"/>
                                      </p:to>
                                    </p:set>
                                    <p:anim calcmode="lin" valueType="num">
                                      <p:cBhvr additive="base">
                                        <p:cTn id="7" dur="500" fill="hold"/>
                                        <p:tgtEl>
                                          <p:spTgt spid="301062"/>
                                        </p:tgtEl>
                                        <p:attrNameLst>
                                          <p:attrName>ppt_x</p:attrName>
                                        </p:attrNameLst>
                                      </p:cBhvr>
                                      <p:tavLst>
                                        <p:tav tm="0">
                                          <p:val>
                                            <p:strVal val="0-#ppt_w/2"/>
                                          </p:val>
                                        </p:tav>
                                        <p:tav tm="100000">
                                          <p:val>
                                            <p:strVal val="#ppt_x"/>
                                          </p:val>
                                        </p:tav>
                                      </p:tavLst>
                                    </p:anim>
                                    <p:anim calcmode="lin" valueType="num">
                                      <p:cBhvr additive="base">
                                        <p:cTn id="8" dur="500" fill="hold"/>
                                        <p:tgtEl>
                                          <p:spTgt spid="3010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6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685800" y="304800"/>
            <a:ext cx="7772400" cy="533400"/>
          </a:xfrm>
          <a:noFill/>
        </p:spPr>
        <p:txBody>
          <a:bodyPr/>
          <a:lstStyle/>
          <a:p>
            <a:r>
              <a:rPr lang="en-US" altLang="en-US" sz="4300" smtClean="0"/>
              <a:t>Trace a Program Execution</a:t>
            </a:r>
          </a:p>
        </p:txBody>
      </p:sp>
      <p:sp>
        <p:nvSpPr>
          <p:cNvPr id="34821" name="Rectangle 4"/>
          <p:cNvSpPr>
            <a:spLocks noGrp="1" noChangeArrowheads="1"/>
          </p:cNvSpPr>
          <p:nvPr>
            <p:ph idx="1"/>
          </p:nvPr>
        </p:nvSpPr>
        <p:spPr>
          <a:xfrm>
            <a:off x="304800" y="1143000"/>
            <a:ext cx="4648200" cy="5105400"/>
          </a:xfrm>
        </p:spPr>
        <p:txBody>
          <a:bodyPr/>
          <a:lstStyle/>
          <a:p>
            <a:pPr>
              <a:lnSpc>
                <a:spcPct val="80000"/>
              </a:lnSpc>
              <a:buFont typeface="Monotype Sorts" pitchFamily="2" charset="2"/>
              <a:buNone/>
            </a:pPr>
            <a:r>
              <a:rPr lang="en-US" altLang="en-US" sz="1800" b="1" smtClean="0">
                <a:solidFill>
                  <a:schemeClr val="tx2"/>
                </a:solidFill>
                <a:latin typeface="Courier New" pitchFamily="49" charset="0"/>
              </a:rPr>
              <a:t>try {  </a:t>
            </a:r>
          </a:p>
          <a:p>
            <a:pPr>
              <a:lnSpc>
                <a:spcPct val="80000"/>
              </a:lnSpc>
              <a:buFont typeface="Monotype Sorts" pitchFamily="2" charset="2"/>
              <a:buNone/>
            </a:pPr>
            <a:r>
              <a:rPr lang="en-US" altLang="en-US" sz="1800" b="1" smtClean="0">
                <a:solidFill>
                  <a:schemeClr val="tx2"/>
                </a:solidFill>
                <a:latin typeface="Courier New" pitchFamily="49" charset="0"/>
              </a:rPr>
              <a:t>  statement1;</a:t>
            </a:r>
          </a:p>
          <a:p>
            <a:pPr>
              <a:lnSpc>
                <a:spcPct val="80000"/>
              </a:lnSpc>
              <a:buFont typeface="Monotype Sorts" pitchFamily="2" charset="2"/>
              <a:buNone/>
            </a:pPr>
            <a:r>
              <a:rPr lang="en-US" altLang="en-US" sz="1800" b="1" smtClean="0">
                <a:solidFill>
                  <a:schemeClr val="tx2"/>
                </a:solidFill>
                <a:latin typeface="Courier New" pitchFamily="49" charset="0"/>
              </a:rPr>
              <a:t>  statement2;</a:t>
            </a:r>
          </a:p>
          <a:p>
            <a:pPr>
              <a:lnSpc>
                <a:spcPct val="80000"/>
              </a:lnSpc>
              <a:buFont typeface="Monotype Sorts" pitchFamily="2" charset="2"/>
              <a:buNone/>
            </a:pPr>
            <a:r>
              <a:rPr lang="en-US" altLang="en-US" sz="1800" b="1" smtClean="0">
                <a:solidFill>
                  <a:schemeClr val="tx2"/>
                </a:solidFill>
                <a:latin typeface="Courier New" pitchFamily="49" charset="0"/>
              </a:rPr>
              <a:t>  statement3;</a:t>
            </a:r>
          </a:p>
          <a:p>
            <a:pPr>
              <a:lnSpc>
                <a:spcPct val="80000"/>
              </a:lnSpc>
              <a:buFont typeface="Monotype Sorts" pitchFamily="2" charset="2"/>
              <a:buNone/>
            </a:pPr>
            <a:r>
              <a:rPr lang="en-US" altLang="en-US" sz="1800" b="1" smtClean="0">
                <a:solidFill>
                  <a:schemeClr val="tx2"/>
                </a:solidFill>
                <a:latin typeface="Courier New" pitchFamily="49" charset="0"/>
              </a:rPr>
              <a:t>}</a:t>
            </a:r>
          </a:p>
          <a:p>
            <a:pPr>
              <a:lnSpc>
                <a:spcPct val="80000"/>
              </a:lnSpc>
              <a:buFont typeface="Monotype Sorts" pitchFamily="2" charset="2"/>
              <a:buNone/>
            </a:pPr>
            <a:r>
              <a:rPr lang="en-US" altLang="en-US" sz="1800" b="1" smtClean="0">
                <a:solidFill>
                  <a:schemeClr val="tx2"/>
                </a:solidFill>
                <a:latin typeface="Courier New" pitchFamily="49" charset="0"/>
              </a:rPr>
              <a:t>catch(Exception1 ex) { </a:t>
            </a:r>
          </a:p>
          <a:p>
            <a:pPr>
              <a:lnSpc>
                <a:spcPct val="80000"/>
              </a:lnSpc>
              <a:buFont typeface="Monotype Sorts" pitchFamily="2" charset="2"/>
              <a:buNone/>
            </a:pPr>
            <a:r>
              <a:rPr lang="en-US" altLang="en-US" sz="1800" b="1" smtClean="0">
                <a:solidFill>
                  <a:schemeClr val="tx2"/>
                </a:solidFill>
                <a:latin typeface="Courier New" pitchFamily="49" charset="0"/>
              </a:rPr>
              <a:t>  handling ex; </a:t>
            </a:r>
          </a:p>
          <a:p>
            <a:pPr>
              <a:lnSpc>
                <a:spcPct val="80000"/>
              </a:lnSpc>
              <a:buFont typeface="Monotype Sorts" pitchFamily="2" charset="2"/>
              <a:buNone/>
            </a:pPr>
            <a:r>
              <a:rPr lang="en-US" altLang="en-US" sz="1800" b="1" smtClean="0">
                <a:solidFill>
                  <a:schemeClr val="tx2"/>
                </a:solidFill>
                <a:latin typeface="Courier New" pitchFamily="49" charset="0"/>
              </a:rPr>
              <a:t>}</a:t>
            </a:r>
          </a:p>
          <a:p>
            <a:pPr>
              <a:lnSpc>
                <a:spcPct val="80000"/>
              </a:lnSpc>
              <a:buFont typeface="Monotype Sorts" pitchFamily="2" charset="2"/>
              <a:buNone/>
            </a:pPr>
            <a:r>
              <a:rPr lang="en-US" altLang="en-US" sz="1800" b="1" smtClean="0">
                <a:solidFill>
                  <a:schemeClr val="tx2"/>
                </a:solidFill>
                <a:latin typeface="Courier New" pitchFamily="49" charset="0"/>
              </a:rPr>
              <a:t>catch(Exception2 ex) { </a:t>
            </a:r>
          </a:p>
          <a:p>
            <a:pPr>
              <a:lnSpc>
                <a:spcPct val="80000"/>
              </a:lnSpc>
              <a:buFont typeface="Monotype Sorts" pitchFamily="2" charset="2"/>
              <a:buNone/>
            </a:pPr>
            <a:r>
              <a:rPr lang="en-US" altLang="en-US" sz="1800" b="1" smtClean="0">
                <a:solidFill>
                  <a:schemeClr val="tx2"/>
                </a:solidFill>
                <a:latin typeface="Courier New" pitchFamily="49" charset="0"/>
              </a:rPr>
              <a:t>  handling ex; </a:t>
            </a:r>
          </a:p>
          <a:p>
            <a:pPr>
              <a:lnSpc>
                <a:spcPct val="80000"/>
              </a:lnSpc>
              <a:buFont typeface="Monotype Sorts" pitchFamily="2" charset="2"/>
              <a:buNone/>
            </a:pPr>
            <a:r>
              <a:rPr lang="en-US" altLang="en-US" sz="1800" b="1" smtClean="0">
                <a:solidFill>
                  <a:schemeClr val="tx2"/>
                </a:solidFill>
                <a:latin typeface="Courier New" pitchFamily="49" charset="0"/>
              </a:rPr>
              <a:t>  throw ex;</a:t>
            </a:r>
          </a:p>
          <a:p>
            <a:pPr>
              <a:lnSpc>
                <a:spcPct val="80000"/>
              </a:lnSpc>
              <a:buFont typeface="Monotype Sorts" pitchFamily="2" charset="2"/>
              <a:buNone/>
            </a:pPr>
            <a:r>
              <a:rPr lang="en-US" altLang="en-US" sz="1800" b="1" smtClean="0">
                <a:solidFill>
                  <a:schemeClr val="tx2"/>
                </a:solidFill>
                <a:latin typeface="Courier New" pitchFamily="49" charset="0"/>
              </a:rPr>
              <a:t>}</a:t>
            </a:r>
          </a:p>
          <a:p>
            <a:pPr>
              <a:lnSpc>
                <a:spcPct val="80000"/>
              </a:lnSpc>
              <a:buFont typeface="Monotype Sorts" pitchFamily="2" charset="2"/>
              <a:buNone/>
            </a:pPr>
            <a:r>
              <a:rPr lang="en-US" altLang="en-US" sz="1800" b="1" smtClean="0">
                <a:solidFill>
                  <a:schemeClr val="tx2"/>
                </a:solidFill>
                <a:latin typeface="Courier New" pitchFamily="49" charset="0"/>
              </a:rPr>
              <a:t>finally { </a:t>
            </a:r>
          </a:p>
          <a:p>
            <a:pPr>
              <a:lnSpc>
                <a:spcPct val="80000"/>
              </a:lnSpc>
              <a:buFont typeface="Monotype Sorts" pitchFamily="2" charset="2"/>
              <a:buNone/>
            </a:pPr>
            <a:r>
              <a:rPr lang="en-US" altLang="en-US" sz="1800" b="1" smtClean="0">
                <a:solidFill>
                  <a:schemeClr val="tx2"/>
                </a:solidFill>
                <a:latin typeface="Courier New" pitchFamily="49" charset="0"/>
              </a:rPr>
              <a:t>  finalStatements; </a:t>
            </a:r>
          </a:p>
          <a:p>
            <a:pPr>
              <a:lnSpc>
                <a:spcPct val="80000"/>
              </a:lnSpc>
              <a:buFont typeface="Monotype Sorts" pitchFamily="2" charset="2"/>
              <a:buNone/>
            </a:pPr>
            <a:r>
              <a:rPr lang="en-US" altLang="en-US" sz="1800" b="1" smtClean="0">
                <a:solidFill>
                  <a:schemeClr val="tx2"/>
                </a:solidFill>
                <a:latin typeface="Courier New" pitchFamily="49" charset="0"/>
              </a:rPr>
              <a:t>}</a:t>
            </a:r>
          </a:p>
          <a:p>
            <a:pPr>
              <a:lnSpc>
                <a:spcPct val="80000"/>
              </a:lnSpc>
              <a:buFont typeface="Monotype Sorts" pitchFamily="2" charset="2"/>
              <a:buNone/>
            </a:pPr>
            <a:endParaRPr lang="en-US" altLang="en-US" sz="1800" b="1" smtClean="0">
              <a:solidFill>
                <a:schemeClr val="tx2"/>
              </a:solidFill>
              <a:latin typeface="Courier New" pitchFamily="49" charset="0"/>
            </a:endParaRPr>
          </a:p>
          <a:p>
            <a:pPr>
              <a:lnSpc>
                <a:spcPct val="80000"/>
              </a:lnSpc>
              <a:buFont typeface="Monotype Sorts" pitchFamily="2" charset="2"/>
              <a:buNone/>
            </a:pPr>
            <a:r>
              <a:rPr lang="en-US" altLang="en-US" sz="1800" b="1" smtClean="0">
                <a:solidFill>
                  <a:schemeClr val="tx2"/>
                </a:solidFill>
                <a:latin typeface="Courier New" pitchFamily="49" charset="0"/>
              </a:rPr>
              <a:t>Next statement;</a:t>
            </a:r>
          </a:p>
        </p:txBody>
      </p:sp>
      <p:sp>
        <p:nvSpPr>
          <p:cNvPr id="34818"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FF778BDE-4987-47C3-ABDB-87F2146FEDFC}" type="slidenum">
              <a:rPr lang="en-US" altLang="en-US" sz="1400"/>
              <a:pPr>
                <a:spcBef>
                  <a:spcPct val="0"/>
                </a:spcBef>
                <a:buClrTx/>
                <a:buSzTx/>
                <a:buFontTx/>
                <a:buNone/>
              </a:pPr>
              <a:t>32</a:t>
            </a:fld>
            <a:endParaRPr lang="en-US" altLang="en-US" sz="1400"/>
          </a:p>
        </p:txBody>
      </p:sp>
      <p:sp>
        <p:nvSpPr>
          <p:cNvPr id="34820" name="Rectangle 3"/>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1800">
                <a:solidFill>
                  <a:schemeClr val="bg2"/>
                </a:solidFill>
                <a:latin typeface="Forte" pitchFamily="66" charset="0"/>
              </a:rPr>
              <a:t>animation</a:t>
            </a:r>
          </a:p>
        </p:txBody>
      </p:sp>
      <p:sp>
        <p:nvSpPr>
          <p:cNvPr id="34822" name="Rectangle 5"/>
          <p:cNvSpPr>
            <a:spLocks noChangeArrowheads="1"/>
          </p:cNvSpPr>
          <p:nvPr/>
        </p:nvSpPr>
        <p:spPr bwMode="auto">
          <a:xfrm>
            <a:off x="381000" y="1676400"/>
            <a:ext cx="28194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302086" name="AutoShape 6"/>
          <p:cNvSpPr>
            <a:spLocks noChangeArrowheads="1"/>
          </p:cNvSpPr>
          <p:nvPr/>
        </p:nvSpPr>
        <p:spPr bwMode="auto">
          <a:xfrm>
            <a:off x="5715000" y="1371600"/>
            <a:ext cx="3200400" cy="1143000"/>
          </a:xfrm>
          <a:prstGeom prst="wedgeRoundRectCallout">
            <a:avLst>
              <a:gd name="adj1" fmla="val -142162"/>
              <a:gd name="adj2" fmla="val -486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80000"/>
              </a:lnSpc>
              <a:buFont typeface="Monotype Sorts" pitchFamily="2" charset="2"/>
              <a:buNone/>
            </a:pPr>
            <a:r>
              <a:rPr lang="en-US" altLang="en-US" sz="2400"/>
              <a:t>statement2 throws an exception of type Exception2.</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2086"/>
                                        </p:tgtEl>
                                        <p:attrNameLst>
                                          <p:attrName>style.visibility</p:attrName>
                                        </p:attrNameLst>
                                      </p:cBhvr>
                                      <p:to>
                                        <p:strVal val="visible"/>
                                      </p:to>
                                    </p:set>
                                    <p:anim calcmode="lin" valueType="num">
                                      <p:cBhvr additive="base">
                                        <p:cTn id="7" dur="500" fill="hold"/>
                                        <p:tgtEl>
                                          <p:spTgt spid="302086"/>
                                        </p:tgtEl>
                                        <p:attrNameLst>
                                          <p:attrName>ppt_x</p:attrName>
                                        </p:attrNameLst>
                                      </p:cBhvr>
                                      <p:tavLst>
                                        <p:tav tm="0">
                                          <p:val>
                                            <p:strVal val="0-#ppt_w/2"/>
                                          </p:val>
                                        </p:tav>
                                        <p:tav tm="100000">
                                          <p:val>
                                            <p:strVal val="#ppt_x"/>
                                          </p:val>
                                        </p:tav>
                                      </p:tavLst>
                                    </p:anim>
                                    <p:anim calcmode="lin" valueType="num">
                                      <p:cBhvr additive="base">
                                        <p:cTn id="8" dur="500" fill="hold"/>
                                        <p:tgtEl>
                                          <p:spTgt spid="3020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685800" y="304800"/>
            <a:ext cx="7772400" cy="533400"/>
          </a:xfrm>
          <a:noFill/>
        </p:spPr>
        <p:txBody>
          <a:bodyPr/>
          <a:lstStyle/>
          <a:p>
            <a:r>
              <a:rPr lang="en-US" altLang="en-US" sz="4300" smtClean="0"/>
              <a:t>Trace a Program Execution</a:t>
            </a:r>
          </a:p>
        </p:txBody>
      </p:sp>
      <p:sp>
        <p:nvSpPr>
          <p:cNvPr id="35845" name="Rectangle 4"/>
          <p:cNvSpPr>
            <a:spLocks noGrp="1" noChangeArrowheads="1"/>
          </p:cNvSpPr>
          <p:nvPr>
            <p:ph idx="1"/>
          </p:nvPr>
        </p:nvSpPr>
        <p:spPr>
          <a:xfrm>
            <a:off x="304800" y="1143000"/>
            <a:ext cx="4648200" cy="5105400"/>
          </a:xfrm>
        </p:spPr>
        <p:txBody>
          <a:bodyPr/>
          <a:lstStyle/>
          <a:p>
            <a:pPr>
              <a:lnSpc>
                <a:spcPct val="80000"/>
              </a:lnSpc>
              <a:buFont typeface="Monotype Sorts" pitchFamily="2" charset="2"/>
              <a:buNone/>
            </a:pPr>
            <a:r>
              <a:rPr lang="en-US" altLang="en-US" sz="1800" b="1" smtClean="0">
                <a:solidFill>
                  <a:schemeClr val="tx2"/>
                </a:solidFill>
                <a:latin typeface="Courier New" pitchFamily="49" charset="0"/>
              </a:rPr>
              <a:t>try {  </a:t>
            </a:r>
          </a:p>
          <a:p>
            <a:pPr>
              <a:lnSpc>
                <a:spcPct val="80000"/>
              </a:lnSpc>
              <a:buFont typeface="Monotype Sorts" pitchFamily="2" charset="2"/>
              <a:buNone/>
            </a:pPr>
            <a:r>
              <a:rPr lang="en-US" altLang="en-US" sz="1800" b="1" smtClean="0">
                <a:solidFill>
                  <a:schemeClr val="tx2"/>
                </a:solidFill>
                <a:latin typeface="Courier New" pitchFamily="49" charset="0"/>
              </a:rPr>
              <a:t>  statement1;</a:t>
            </a:r>
          </a:p>
          <a:p>
            <a:pPr>
              <a:lnSpc>
                <a:spcPct val="80000"/>
              </a:lnSpc>
              <a:buFont typeface="Monotype Sorts" pitchFamily="2" charset="2"/>
              <a:buNone/>
            </a:pPr>
            <a:r>
              <a:rPr lang="en-US" altLang="en-US" sz="1800" b="1" smtClean="0">
                <a:solidFill>
                  <a:schemeClr val="tx2"/>
                </a:solidFill>
                <a:latin typeface="Courier New" pitchFamily="49" charset="0"/>
              </a:rPr>
              <a:t>  statement2;</a:t>
            </a:r>
          </a:p>
          <a:p>
            <a:pPr>
              <a:lnSpc>
                <a:spcPct val="80000"/>
              </a:lnSpc>
              <a:buFont typeface="Monotype Sorts" pitchFamily="2" charset="2"/>
              <a:buNone/>
            </a:pPr>
            <a:r>
              <a:rPr lang="en-US" altLang="en-US" sz="1800" b="1" smtClean="0">
                <a:solidFill>
                  <a:schemeClr val="tx2"/>
                </a:solidFill>
                <a:latin typeface="Courier New" pitchFamily="49" charset="0"/>
              </a:rPr>
              <a:t>  statement3;</a:t>
            </a:r>
          </a:p>
          <a:p>
            <a:pPr>
              <a:lnSpc>
                <a:spcPct val="80000"/>
              </a:lnSpc>
              <a:buFont typeface="Monotype Sorts" pitchFamily="2" charset="2"/>
              <a:buNone/>
            </a:pPr>
            <a:r>
              <a:rPr lang="en-US" altLang="en-US" sz="1800" b="1" smtClean="0">
                <a:solidFill>
                  <a:schemeClr val="tx2"/>
                </a:solidFill>
                <a:latin typeface="Courier New" pitchFamily="49" charset="0"/>
              </a:rPr>
              <a:t>}</a:t>
            </a:r>
          </a:p>
          <a:p>
            <a:pPr>
              <a:lnSpc>
                <a:spcPct val="80000"/>
              </a:lnSpc>
              <a:buFont typeface="Monotype Sorts" pitchFamily="2" charset="2"/>
              <a:buNone/>
            </a:pPr>
            <a:r>
              <a:rPr lang="en-US" altLang="en-US" sz="1800" b="1" smtClean="0">
                <a:solidFill>
                  <a:schemeClr val="tx2"/>
                </a:solidFill>
                <a:latin typeface="Courier New" pitchFamily="49" charset="0"/>
              </a:rPr>
              <a:t>catch(Exception1 ex) { </a:t>
            </a:r>
          </a:p>
          <a:p>
            <a:pPr>
              <a:lnSpc>
                <a:spcPct val="80000"/>
              </a:lnSpc>
              <a:buFont typeface="Monotype Sorts" pitchFamily="2" charset="2"/>
              <a:buNone/>
            </a:pPr>
            <a:r>
              <a:rPr lang="en-US" altLang="en-US" sz="1800" b="1" smtClean="0">
                <a:solidFill>
                  <a:schemeClr val="tx2"/>
                </a:solidFill>
                <a:latin typeface="Courier New" pitchFamily="49" charset="0"/>
              </a:rPr>
              <a:t>  handling ex; </a:t>
            </a:r>
          </a:p>
          <a:p>
            <a:pPr>
              <a:lnSpc>
                <a:spcPct val="80000"/>
              </a:lnSpc>
              <a:buFont typeface="Monotype Sorts" pitchFamily="2" charset="2"/>
              <a:buNone/>
            </a:pPr>
            <a:r>
              <a:rPr lang="en-US" altLang="en-US" sz="1800" b="1" smtClean="0">
                <a:solidFill>
                  <a:schemeClr val="tx2"/>
                </a:solidFill>
                <a:latin typeface="Courier New" pitchFamily="49" charset="0"/>
              </a:rPr>
              <a:t>}</a:t>
            </a:r>
          </a:p>
          <a:p>
            <a:pPr>
              <a:lnSpc>
                <a:spcPct val="80000"/>
              </a:lnSpc>
              <a:buFont typeface="Monotype Sorts" pitchFamily="2" charset="2"/>
              <a:buNone/>
            </a:pPr>
            <a:r>
              <a:rPr lang="en-US" altLang="en-US" sz="1800" b="1" smtClean="0">
                <a:solidFill>
                  <a:schemeClr val="tx2"/>
                </a:solidFill>
                <a:latin typeface="Courier New" pitchFamily="49" charset="0"/>
              </a:rPr>
              <a:t>catch(Exception2 ex) { </a:t>
            </a:r>
          </a:p>
          <a:p>
            <a:pPr>
              <a:lnSpc>
                <a:spcPct val="80000"/>
              </a:lnSpc>
              <a:buFont typeface="Monotype Sorts" pitchFamily="2" charset="2"/>
              <a:buNone/>
            </a:pPr>
            <a:r>
              <a:rPr lang="en-US" altLang="en-US" sz="1800" b="1" smtClean="0">
                <a:solidFill>
                  <a:schemeClr val="tx2"/>
                </a:solidFill>
                <a:latin typeface="Courier New" pitchFamily="49" charset="0"/>
              </a:rPr>
              <a:t>  handling ex; </a:t>
            </a:r>
          </a:p>
          <a:p>
            <a:pPr>
              <a:lnSpc>
                <a:spcPct val="80000"/>
              </a:lnSpc>
              <a:buFont typeface="Monotype Sorts" pitchFamily="2" charset="2"/>
              <a:buNone/>
            </a:pPr>
            <a:r>
              <a:rPr lang="en-US" altLang="en-US" sz="1800" b="1" smtClean="0">
                <a:solidFill>
                  <a:schemeClr val="tx2"/>
                </a:solidFill>
                <a:latin typeface="Courier New" pitchFamily="49" charset="0"/>
              </a:rPr>
              <a:t>  throw ex;</a:t>
            </a:r>
          </a:p>
          <a:p>
            <a:pPr>
              <a:lnSpc>
                <a:spcPct val="80000"/>
              </a:lnSpc>
              <a:buFont typeface="Monotype Sorts" pitchFamily="2" charset="2"/>
              <a:buNone/>
            </a:pPr>
            <a:r>
              <a:rPr lang="en-US" altLang="en-US" sz="1800" b="1" smtClean="0">
                <a:solidFill>
                  <a:schemeClr val="tx2"/>
                </a:solidFill>
                <a:latin typeface="Courier New" pitchFamily="49" charset="0"/>
              </a:rPr>
              <a:t>}</a:t>
            </a:r>
          </a:p>
          <a:p>
            <a:pPr>
              <a:lnSpc>
                <a:spcPct val="80000"/>
              </a:lnSpc>
              <a:buFont typeface="Monotype Sorts" pitchFamily="2" charset="2"/>
              <a:buNone/>
            </a:pPr>
            <a:r>
              <a:rPr lang="en-US" altLang="en-US" sz="1800" b="1" smtClean="0">
                <a:solidFill>
                  <a:schemeClr val="tx2"/>
                </a:solidFill>
                <a:latin typeface="Courier New" pitchFamily="49" charset="0"/>
              </a:rPr>
              <a:t>finally { </a:t>
            </a:r>
          </a:p>
          <a:p>
            <a:pPr>
              <a:lnSpc>
                <a:spcPct val="80000"/>
              </a:lnSpc>
              <a:buFont typeface="Monotype Sorts" pitchFamily="2" charset="2"/>
              <a:buNone/>
            </a:pPr>
            <a:r>
              <a:rPr lang="en-US" altLang="en-US" sz="1800" b="1" smtClean="0">
                <a:solidFill>
                  <a:schemeClr val="tx2"/>
                </a:solidFill>
                <a:latin typeface="Courier New" pitchFamily="49" charset="0"/>
              </a:rPr>
              <a:t>  finalStatements; </a:t>
            </a:r>
          </a:p>
          <a:p>
            <a:pPr>
              <a:lnSpc>
                <a:spcPct val="80000"/>
              </a:lnSpc>
              <a:buFont typeface="Monotype Sorts" pitchFamily="2" charset="2"/>
              <a:buNone/>
            </a:pPr>
            <a:r>
              <a:rPr lang="en-US" altLang="en-US" sz="1800" b="1" smtClean="0">
                <a:solidFill>
                  <a:schemeClr val="tx2"/>
                </a:solidFill>
                <a:latin typeface="Courier New" pitchFamily="49" charset="0"/>
              </a:rPr>
              <a:t>}</a:t>
            </a:r>
          </a:p>
          <a:p>
            <a:pPr>
              <a:lnSpc>
                <a:spcPct val="80000"/>
              </a:lnSpc>
              <a:buFont typeface="Monotype Sorts" pitchFamily="2" charset="2"/>
              <a:buNone/>
            </a:pPr>
            <a:endParaRPr lang="en-US" altLang="en-US" sz="1800" b="1" smtClean="0">
              <a:solidFill>
                <a:schemeClr val="tx2"/>
              </a:solidFill>
              <a:latin typeface="Courier New" pitchFamily="49" charset="0"/>
            </a:endParaRPr>
          </a:p>
          <a:p>
            <a:pPr>
              <a:lnSpc>
                <a:spcPct val="80000"/>
              </a:lnSpc>
              <a:buFont typeface="Monotype Sorts" pitchFamily="2" charset="2"/>
              <a:buNone/>
            </a:pPr>
            <a:r>
              <a:rPr lang="en-US" altLang="en-US" sz="1800" b="1" smtClean="0">
                <a:solidFill>
                  <a:schemeClr val="tx2"/>
                </a:solidFill>
                <a:latin typeface="Courier New" pitchFamily="49" charset="0"/>
              </a:rPr>
              <a:t>Next statement;</a:t>
            </a:r>
          </a:p>
        </p:txBody>
      </p:sp>
      <p:sp>
        <p:nvSpPr>
          <p:cNvPr id="35842"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D40F7F5B-57E4-4D0E-8B59-99028F0BABC7}" type="slidenum">
              <a:rPr lang="en-US" altLang="en-US" sz="1400"/>
              <a:pPr>
                <a:spcBef>
                  <a:spcPct val="0"/>
                </a:spcBef>
                <a:buClrTx/>
                <a:buSzTx/>
                <a:buFontTx/>
                <a:buNone/>
              </a:pPr>
              <a:t>33</a:t>
            </a:fld>
            <a:endParaRPr lang="en-US" altLang="en-US" sz="1400"/>
          </a:p>
        </p:txBody>
      </p:sp>
      <p:sp>
        <p:nvSpPr>
          <p:cNvPr id="35844" name="Rectangle 3"/>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1800">
                <a:solidFill>
                  <a:schemeClr val="bg2"/>
                </a:solidFill>
                <a:latin typeface="Forte" pitchFamily="66" charset="0"/>
              </a:rPr>
              <a:t>animation</a:t>
            </a:r>
          </a:p>
        </p:txBody>
      </p:sp>
      <p:sp>
        <p:nvSpPr>
          <p:cNvPr id="303110" name="AutoShape 6"/>
          <p:cNvSpPr>
            <a:spLocks noChangeArrowheads="1"/>
          </p:cNvSpPr>
          <p:nvPr/>
        </p:nvSpPr>
        <p:spPr bwMode="auto">
          <a:xfrm>
            <a:off x="5715000" y="1371600"/>
            <a:ext cx="3200400" cy="609600"/>
          </a:xfrm>
          <a:prstGeom prst="wedgeRoundRectCallout">
            <a:avLst>
              <a:gd name="adj1" fmla="val -136407"/>
              <a:gd name="adj2" fmla="val 33775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80000"/>
              </a:lnSpc>
              <a:buFont typeface="Monotype Sorts" pitchFamily="2" charset="2"/>
              <a:buNone/>
            </a:pPr>
            <a:r>
              <a:rPr lang="en-US" altLang="en-US" sz="2400"/>
              <a:t>Handling exception</a:t>
            </a:r>
          </a:p>
        </p:txBody>
      </p:sp>
      <p:sp>
        <p:nvSpPr>
          <p:cNvPr id="35847" name="Rectangle 7"/>
          <p:cNvSpPr>
            <a:spLocks noChangeArrowheads="1"/>
          </p:cNvSpPr>
          <p:nvPr/>
        </p:nvSpPr>
        <p:spPr bwMode="auto">
          <a:xfrm>
            <a:off x="381000" y="3581400"/>
            <a:ext cx="28194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3110"/>
                                        </p:tgtEl>
                                        <p:attrNameLst>
                                          <p:attrName>style.visibility</p:attrName>
                                        </p:attrNameLst>
                                      </p:cBhvr>
                                      <p:to>
                                        <p:strVal val="visible"/>
                                      </p:to>
                                    </p:set>
                                    <p:anim calcmode="lin" valueType="num">
                                      <p:cBhvr additive="base">
                                        <p:cTn id="7" dur="500" fill="hold"/>
                                        <p:tgtEl>
                                          <p:spTgt spid="303110"/>
                                        </p:tgtEl>
                                        <p:attrNameLst>
                                          <p:attrName>ppt_x</p:attrName>
                                        </p:attrNameLst>
                                      </p:cBhvr>
                                      <p:tavLst>
                                        <p:tav tm="0">
                                          <p:val>
                                            <p:strVal val="0-#ppt_w/2"/>
                                          </p:val>
                                        </p:tav>
                                        <p:tav tm="100000">
                                          <p:val>
                                            <p:strVal val="#ppt_x"/>
                                          </p:val>
                                        </p:tav>
                                      </p:tavLst>
                                    </p:anim>
                                    <p:anim calcmode="lin" valueType="num">
                                      <p:cBhvr additive="base">
                                        <p:cTn id="8" dur="500" fill="hold"/>
                                        <p:tgtEl>
                                          <p:spTgt spid="3031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685800" y="304800"/>
            <a:ext cx="7772400" cy="533400"/>
          </a:xfrm>
          <a:noFill/>
        </p:spPr>
        <p:txBody>
          <a:bodyPr/>
          <a:lstStyle/>
          <a:p>
            <a:r>
              <a:rPr lang="en-US" altLang="en-US" sz="4300" smtClean="0"/>
              <a:t>Trace a Program Execution</a:t>
            </a:r>
          </a:p>
        </p:txBody>
      </p:sp>
      <p:sp>
        <p:nvSpPr>
          <p:cNvPr id="36869" name="Rectangle 4"/>
          <p:cNvSpPr>
            <a:spLocks noGrp="1" noChangeArrowheads="1"/>
          </p:cNvSpPr>
          <p:nvPr>
            <p:ph idx="1"/>
          </p:nvPr>
        </p:nvSpPr>
        <p:spPr>
          <a:xfrm>
            <a:off x="304800" y="1143000"/>
            <a:ext cx="4648200" cy="5105400"/>
          </a:xfrm>
        </p:spPr>
        <p:txBody>
          <a:bodyPr/>
          <a:lstStyle/>
          <a:p>
            <a:pPr>
              <a:lnSpc>
                <a:spcPct val="80000"/>
              </a:lnSpc>
              <a:buFont typeface="Monotype Sorts" pitchFamily="2" charset="2"/>
              <a:buNone/>
            </a:pPr>
            <a:r>
              <a:rPr lang="en-US" altLang="en-US" sz="1800" b="1" smtClean="0">
                <a:solidFill>
                  <a:schemeClr val="tx2"/>
                </a:solidFill>
                <a:latin typeface="Courier New" pitchFamily="49" charset="0"/>
              </a:rPr>
              <a:t>try {  </a:t>
            </a:r>
          </a:p>
          <a:p>
            <a:pPr>
              <a:lnSpc>
                <a:spcPct val="80000"/>
              </a:lnSpc>
              <a:buFont typeface="Monotype Sorts" pitchFamily="2" charset="2"/>
              <a:buNone/>
            </a:pPr>
            <a:r>
              <a:rPr lang="en-US" altLang="en-US" sz="1800" b="1" smtClean="0">
                <a:solidFill>
                  <a:schemeClr val="tx2"/>
                </a:solidFill>
                <a:latin typeface="Courier New" pitchFamily="49" charset="0"/>
              </a:rPr>
              <a:t>  statement1;</a:t>
            </a:r>
          </a:p>
          <a:p>
            <a:pPr>
              <a:lnSpc>
                <a:spcPct val="80000"/>
              </a:lnSpc>
              <a:buFont typeface="Monotype Sorts" pitchFamily="2" charset="2"/>
              <a:buNone/>
            </a:pPr>
            <a:r>
              <a:rPr lang="en-US" altLang="en-US" sz="1800" b="1" smtClean="0">
                <a:solidFill>
                  <a:schemeClr val="tx2"/>
                </a:solidFill>
                <a:latin typeface="Courier New" pitchFamily="49" charset="0"/>
              </a:rPr>
              <a:t>  statement2;</a:t>
            </a:r>
          </a:p>
          <a:p>
            <a:pPr>
              <a:lnSpc>
                <a:spcPct val="80000"/>
              </a:lnSpc>
              <a:buFont typeface="Monotype Sorts" pitchFamily="2" charset="2"/>
              <a:buNone/>
            </a:pPr>
            <a:r>
              <a:rPr lang="en-US" altLang="en-US" sz="1800" b="1" smtClean="0">
                <a:solidFill>
                  <a:schemeClr val="tx2"/>
                </a:solidFill>
                <a:latin typeface="Courier New" pitchFamily="49" charset="0"/>
              </a:rPr>
              <a:t>  statement3;</a:t>
            </a:r>
          </a:p>
          <a:p>
            <a:pPr>
              <a:lnSpc>
                <a:spcPct val="80000"/>
              </a:lnSpc>
              <a:buFont typeface="Monotype Sorts" pitchFamily="2" charset="2"/>
              <a:buNone/>
            </a:pPr>
            <a:r>
              <a:rPr lang="en-US" altLang="en-US" sz="1800" b="1" smtClean="0">
                <a:solidFill>
                  <a:schemeClr val="tx2"/>
                </a:solidFill>
                <a:latin typeface="Courier New" pitchFamily="49" charset="0"/>
              </a:rPr>
              <a:t>}</a:t>
            </a:r>
          </a:p>
          <a:p>
            <a:pPr>
              <a:lnSpc>
                <a:spcPct val="80000"/>
              </a:lnSpc>
              <a:buFont typeface="Monotype Sorts" pitchFamily="2" charset="2"/>
              <a:buNone/>
            </a:pPr>
            <a:r>
              <a:rPr lang="en-US" altLang="en-US" sz="1800" b="1" smtClean="0">
                <a:solidFill>
                  <a:schemeClr val="tx2"/>
                </a:solidFill>
                <a:latin typeface="Courier New" pitchFamily="49" charset="0"/>
              </a:rPr>
              <a:t>catch(Exception1 ex) { </a:t>
            </a:r>
          </a:p>
          <a:p>
            <a:pPr>
              <a:lnSpc>
                <a:spcPct val="80000"/>
              </a:lnSpc>
              <a:buFont typeface="Monotype Sorts" pitchFamily="2" charset="2"/>
              <a:buNone/>
            </a:pPr>
            <a:r>
              <a:rPr lang="en-US" altLang="en-US" sz="1800" b="1" smtClean="0">
                <a:solidFill>
                  <a:schemeClr val="tx2"/>
                </a:solidFill>
                <a:latin typeface="Courier New" pitchFamily="49" charset="0"/>
              </a:rPr>
              <a:t>  handling ex; </a:t>
            </a:r>
          </a:p>
          <a:p>
            <a:pPr>
              <a:lnSpc>
                <a:spcPct val="80000"/>
              </a:lnSpc>
              <a:buFont typeface="Monotype Sorts" pitchFamily="2" charset="2"/>
              <a:buNone/>
            </a:pPr>
            <a:r>
              <a:rPr lang="en-US" altLang="en-US" sz="1800" b="1" smtClean="0">
                <a:solidFill>
                  <a:schemeClr val="tx2"/>
                </a:solidFill>
                <a:latin typeface="Courier New" pitchFamily="49" charset="0"/>
              </a:rPr>
              <a:t>}</a:t>
            </a:r>
          </a:p>
          <a:p>
            <a:pPr>
              <a:lnSpc>
                <a:spcPct val="80000"/>
              </a:lnSpc>
              <a:buFont typeface="Monotype Sorts" pitchFamily="2" charset="2"/>
              <a:buNone/>
            </a:pPr>
            <a:r>
              <a:rPr lang="en-US" altLang="en-US" sz="1800" b="1" smtClean="0">
                <a:solidFill>
                  <a:schemeClr val="tx2"/>
                </a:solidFill>
                <a:latin typeface="Courier New" pitchFamily="49" charset="0"/>
              </a:rPr>
              <a:t>catch(Exception2 ex) { </a:t>
            </a:r>
          </a:p>
          <a:p>
            <a:pPr>
              <a:lnSpc>
                <a:spcPct val="80000"/>
              </a:lnSpc>
              <a:buFont typeface="Monotype Sorts" pitchFamily="2" charset="2"/>
              <a:buNone/>
            </a:pPr>
            <a:r>
              <a:rPr lang="en-US" altLang="en-US" sz="1800" b="1" smtClean="0">
                <a:solidFill>
                  <a:schemeClr val="tx2"/>
                </a:solidFill>
                <a:latin typeface="Courier New" pitchFamily="49" charset="0"/>
              </a:rPr>
              <a:t>  handling ex; </a:t>
            </a:r>
          </a:p>
          <a:p>
            <a:pPr>
              <a:lnSpc>
                <a:spcPct val="80000"/>
              </a:lnSpc>
              <a:buFont typeface="Monotype Sorts" pitchFamily="2" charset="2"/>
              <a:buNone/>
            </a:pPr>
            <a:r>
              <a:rPr lang="en-US" altLang="en-US" sz="1800" b="1" smtClean="0">
                <a:solidFill>
                  <a:schemeClr val="tx2"/>
                </a:solidFill>
                <a:latin typeface="Courier New" pitchFamily="49" charset="0"/>
              </a:rPr>
              <a:t>  throw ex;</a:t>
            </a:r>
          </a:p>
          <a:p>
            <a:pPr>
              <a:lnSpc>
                <a:spcPct val="80000"/>
              </a:lnSpc>
              <a:buFont typeface="Monotype Sorts" pitchFamily="2" charset="2"/>
              <a:buNone/>
            </a:pPr>
            <a:r>
              <a:rPr lang="en-US" altLang="en-US" sz="1800" b="1" smtClean="0">
                <a:solidFill>
                  <a:schemeClr val="tx2"/>
                </a:solidFill>
                <a:latin typeface="Courier New" pitchFamily="49" charset="0"/>
              </a:rPr>
              <a:t>}</a:t>
            </a:r>
          </a:p>
          <a:p>
            <a:pPr>
              <a:lnSpc>
                <a:spcPct val="80000"/>
              </a:lnSpc>
              <a:buFont typeface="Monotype Sorts" pitchFamily="2" charset="2"/>
              <a:buNone/>
            </a:pPr>
            <a:r>
              <a:rPr lang="en-US" altLang="en-US" sz="1800" b="1" smtClean="0">
                <a:solidFill>
                  <a:schemeClr val="tx2"/>
                </a:solidFill>
                <a:latin typeface="Courier New" pitchFamily="49" charset="0"/>
              </a:rPr>
              <a:t>finally { </a:t>
            </a:r>
          </a:p>
          <a:p>
            <a:pPr>
              <a:lnSpc>
                <a:spcPct val="80000"/>
              </a:lnSpc>
              <a:buFont typeface="Monotype Sorts" pitchFamily="2" charset="2"/>
              <a:buNone/>
            </a:pPr>
            <a:r>
              <a:rPr lang="en-US" altLang="en-US" sz="1800" b="1" smtClean="0">
                <a:solidFill>
                  <a:schemeClr val="tx2"/>
                </a:solidFill>
                <a:latin typeface="Courier New" pitchFamily="49" charset="0"/>
              </a:rPr>
              <a:t>  finalStatements; </a:t>
            </a:r>
          </a:p>
          <a:p>
            <a:pPr>
              <a:lnSpc>
                <a:spcPct val="80000"/>
              </a:lnSpc>
              <a:buFont typeface="Monotype Sorts" pitchFamily="2" charset="2"/>
              <a:buNone/>
            </a:pPr>
            <a:r>
              <a:rPr lang="en-US" altLang="en-US" sz="1800" b="1" smtClean="0">
                <a:solidFill>
                  <a:schemeClr val="tx2"/>
                </a:solidFill>
                <a:latin typeface="Courier New" pitchFamily="49" charset="0"/>
              </a:rPr>
              <a:t>}</a:t>
            </a:r>
          </a:p>
          <a:p>
            <a:pPr>
              <a:lnSpc>
                <a:spcPct val="80000"/>
              </a:lnSpc>
              <a:buFont typeface="Monotype Sorts" pitchFamily="2" charset="2"/>
              <a:buNone/>
            </a:pPr>
            <a:endParaRPr lang="en-US" altLang="en-US" sz="1800" b="1" smtClean="0">
              <a:solidFill>
                <a:schemeClr val="tx2"/>
              </a:solidFill>
              <a:latin typeface="Courier New" pitchFamily="49" charset="0"/>
            </a:endParaRPr>
          </a:p>
          <a:p>
            <a:pPr>
              <a:lnSpc>
                <a:spcPct val="80000"/>
              </a:lnSpc>
              <a:buFont typeface="Monotype Sorts" pitchFamily="2" charset="2"/>
              <a:buNone/>
            </a:pPr>
            <a:r>
              <a:rPr lang="en-US" altLang="en-US" sz="1800" b="1" smtClean="0">
                <a:solidFill>
                  <a:schemeClr val="tx2"/>
                </a:solidFill>
                <a:latin typeface="Courier New" pitchFamily="49" charset="0"/>
              </a:rPr>
              <a:t>Next statement;</a:t>
            </a:r>
          </a:p>
        </p:txBody>
      </p:sp>
      <p:sp>
        <p:nvSpPr>
          <p:cNvPr id="36866"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6304410B-CC16-4742-A67A-6CCC3348042D}" type="slidenum">
              <a:rPr lang="en-US" altLang="en-US" sz="1400"/>
              <a:pPr>
                <a:spcBef>
                  <a:spcPct val="0"/>
                </a:spcBef>
                <a:buClrTx/>
                <a:buSzTx/>
                <a:buFontTx/>
                <a:buNone/>
              </a:pPr>
              <a:t>34</a:t>
            </a:fld>
            <a:endParaRPr lang="en-US" altLang="en-US" sz="1400"/>
          </a:p>
        </p:txBody>
      </p:sp>
      <p:sp>
        <p:nvSpPr>
          <p:cNvPr id="36868" name="Rectangle 3"/>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1800">
                <a:solidFill>
                  <a:schemeClr val="bg2"/>
                </a:solidFill>
                <a:latin typeface="Forte" pitchFamily="66" charset="0"/>
              </a:rPr>
              <a:t>animation</a:t>
            </a:r>
          </a:p>
        </p:txBody>
      </p:sp>
      <p:sp>
        <p:nvSpPr>
          <p:cNvPr id="305157" name="AutoShape 5"/>
          <p:cNvSpPr>
            <a:spLocks noChangeArrowheads="1"/>
          </p:cNvSpPr>
          <p:nvPr/>
        </p:nvSpPr>
        <p:spPr bwMode="auto">
          <a:xfrm>
            <a:off x="5715000" y="1371600"/>
            <a:ext cx="3200400" cy="609600"/>
          </a:xfrm>
          <a:prstGeom prst="wedgeRoundRectCallout">
            <a:avLst>
              <a:gd name="adj1" fmla="val -133681"/>
              <a:gd name="adj2" fmla="val 51823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80000"/>
              </a:lnSpc>
              <a:buFont typeface="Monotype Sorts" pitchFamily="2" charset="2"/>
              <a:buNone/>
            </a:pPr>
            <a:r>
              <a:rPr lang="en-US" altLang="en-US" sz="2400"/>
              <a:t>Execute the final block</a:t>
            </a:r>
          </a:p>
        </p:txBody>
      </p:sp>
      <p:sp>
        <p:nvSpPr>
          <p:cNvPr id="36871" name="Rectangle 6"/>
          <p:cNvSpPr>
            <a:spLocks noChangeArrowheads="1"/>
          </p:cNvSpPr>
          <p:nvPr/>
        </p:nvSpPr>
        <p:spPr bwMode="auto">
          <a:xfrm>
            <a:off x="381000" y="4724400"/>
            <a:ext cx="28194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5157"/>
                                        </p:tgtEl>
                                        <p:attrNameLst>
                                          <p:attrName>style.visibility</p:attrName>
                                        </p:attrNameLst>
                                      </p:cBhvr>
                                      <p:to>
                                        <p:strVal val="visible"/>
                                      </p:to>
                                    </p:set>
                                    <p:anim calcmode="lin" valueType="num">
                                      <p:cBhvr additive="base">
                                        <p:cTn id="7" dur="500" fill="hold"/>
                                        <p:tgtEl>
                                          <p:spTgt spid="305157"/>
                                        </p:tgtEl>
                                        <p:attrNameLst>
                                          <p:attrName>ppt_x</p:attrName>
                                        </p:attrNameLst>
                                      </p:cBhvr>
                                      <p:tavLst>
                                        <p:tav tm="0">
                                          <p:val>
                                            <p:strVal val="0-#ppt_w/2"/>
                                          </p:val>
                                        </p:tav>
                                        <p:tav tm="100000">
                                          <p:val>
                                            <p:strVal val="#ppt_x"/>
                                          </p:val>
                                        </p:tav>
                                      </p:tavLst>
                                    </p:anim>
                                    <p:anim calcmode="lin" valueType="num">
                                      <p:cBhvr additive="base">
                                        <p:cTn id="8" dur="500" fill="hold"/>
                                        <p:tgtEl>
                                          <p:spTgt spid="3051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685800" y="304800"/>
            <a:ext cx="7772400" cy="533400"/>
          </a:xfrm>
          <a:noFill/>
        </p:spPr>
        <p:txBody>
          <a:bodyPr/>
          <a:lstStyle/>
          <a:p>
            <a:r>
              <a:rPr lang="en-US" altLang="en-US" sz="4300" smtClean="0"/>
              <a:t>Trace a Program Execution</a:t>
            </a:r>
          </a:p>
        </p:txBody>
      </p:sp>
      <p:sp>
        <p:nvSpPr>
          <p:cNvPr id="37893" name="Rectangle 4"/>
          <p:cNvSpPr>
            <a:spLocks noGrp="1" noChangeArrowheads="1"/>
          </p:cNvSpPr>
          <p:nvPr>
            <p:ph idx="1"/>
          </p:nvPr>
        </p:nvSpPr>
        <p:spPr>
          <a:xfrm>
            <a:off x="304800" y="1143000"/>
            <a:ext cx="4648200" cy="5105400"/>
          </a:xfrm>
        </p:spPr>
        <p:txBody>
          <a:bodyPr/>
          <a:lstStyle/>
          <a:p>
            <a:pPr>
              <a:lnSpc>
                <a:spcPct val="80000"/>
              </a:lnSpc>
              <a:buFont typeface="Monotype Sorts" pitchFamily="2" charset="2"/>
              <a:buNone/>
            </a:pPr>
            <a:r>
              <a:rPr lang="en-US" altLang="en-US" sz="1800" b="1" smtClean="0">
                <a:solidFill>
                  <a:schemeClr val="tx2"/>
                </a:solidFill>
                <a:latin typeface="Courier New" pitchFamily="49" charset="0"/>
              </a:rPr>
              <a:t>try {  </a:t>
            </a:r>
          </a:p>
          <a:p>
            <a:pPr>
              <a:lnSpc>
                <a:spcPct val="80000"/>
              </a:lnSpc>
              <a:buFont typeface="Monotype Sorts" pitchFamily="2" charset="2"/>
              <a:buNone/>
            </a:pPr>
            <a:r>
              <a:rPr lang="en-US" altLang="en-US" sz="1800" b="1" smtClean="0">
                <a:solidFill>
                  <a:schemeClr val="tx2"/>
                </a:solidFill>
                <a:latin typeface="Courier New" pitchFamily="49" charset="0"/>
              </a:rPr>
              <a:t>  statement1;</a:t>
            </a:r>
          </a:p>
          <a:p>
            <a:pPr>
              <a:lnSpc>
                <a:spcPct val="80000"/>
              </a:lnSpc>
              <a:buFont typeface="Monotype Sorts" pitchFamily="2" charset="2"/>
              <a:buNone/>
            </a:pPr>
            <a:r>
              <a:rPr lang="en-US" altLang="en-US" sz="1800" b="1" smtClean="0">
                <a:solidFill>
                  <a:schemeClr val="tx2"/>
                </a:solidFill>
                <a:latin typeface="Courier New" pitchFamily="49" charset="0"/>
              </a:rPr>
              <a:t>  statement2;</a:t>
            </a:r>
          </a:p>
          <a:p>
            <a:pPr>
              <a:lnSpc>
                <a:spcPct val="80000"/>
              </a:lnSpc>
              <a:buFont typeface="Monotype Sorts" pitchFamily="2" charset="2"/>
              <a:buNone/>
            </a:pPr>
            <a:r>
              <a:rPr lang="en-US" altLang="en-US" sz="1800" b="1" smtClean="0">
                <a:solidFill>
                  <a:schemeClr val="tx2"/>
                </a:solidFill>
                <a:latin typeface="Courier New" pitchFamily="49" charset="0"/>
              </a:rPr>
              <a:t>  statement3;</a:t>
            </a:r>
          </a:p>
          <a:p>
            <a:pPr>
              <a:lnSpc>
                <a:spcPct val="80000"/>
              </a:lnSpc>
              <a:buFont typeface="Monotype Sorts" pitchFamily="2" charset="2"/>
              <a:buNone/>
            </a:pPr>
            <a:r>
              <a:rPr lang="en-US" altLang="en-US" sz="1800" b="1" smtClean="0">
                <a:solidFill>
                  <a:schemeClr val="tx2"/>
                </a:solidFill>
                <a:latin typeface="Courier New" pitchFamily="49" charset="0"/>
              </a:rPr>
              <a:t>}</a:t>
            </a:r>
          </a:p>
          <a:p>
            <a:pPr>
              <a:lnSpc>
                <a:spcPct val="80000"/>
              </a:lnSpc>
              <a:buFont typeface="Monotype Sorts" pitchFamily="2" charset="2"/>
              <a:buNone/>
            </a:pPr>
            <a:r>
              <a:rPr lang="en-US" altLang="en-US" sz="1800" b="1" smtClean="0">
                <a:solidFill>
                  <a:schemeClr val="tx2"/>
                </a:solidFill>
                <a:latin typeface="Courier New" pitchFamily="49" charset="0"/>
              </a:rPr>
              <a:t>catch(Exception1 ex) { </a:t>
            </a:r>
          </a:p>
          <a:p>
            <a:pPr>
              <a:lnSpc>
                <a:spcPct val="80000"/>
              </a:lnSpc>
              <a:buFont typeface="Monotype Sorts" pitchFamily="2" charset="2"/>
              <a:buNone/>
            </a:pPr>
            <a:r>
              <a:rPr lang="en-US" altLang="en-US" sz="1800" b="1" smtClean="0">
                <a:solidFill>
                  <a:schemeClr val="tx2"/>
                </a:solidFill>
                <a:latin typeface="Courier New" pitchFamily="49" charset="0"/>
              </a:rPr>
              <a:t>  handling ex; </a:t>
            </a:r>
          </a:p>
          <a:p>
            <a:pPr>
              <a:lnSpc>
                <a:spcPct val="80000"/>
              </a:lnSpc>
              <a:buFont typeface="Monotype Sorts" pitchFamily="2" charset="2"/>
              <a:buNone/>
            </a:pPr>
            <a:r>
              <a:rPr lang="en-US" altLang="en-US" sz="1800" b="1" smtClean="0">
                <a:solidFill>
                  <a:schemeClr val="tx2"/>
                </a:solidFill>
                <a:latin typeface="Courier New" pitchFamily="49" charset="0"/>
              </a:rPr>
              <a:t>}</a:t>
            </a:r>
          </a:p>
          <a:p>
            <a:pPr>
              <a:lnSpc>
                <a:spcPct val="80000"/>
              </a:lnSpc>
              <a:buFont typeface="Monotype Sorts" pitchFamily="2" charset="2"/>
              <a:buNone/>
            </a:pPr>
            <a:r>
              <a:rPr lang="en-US" altLang="en-US" sz="1800" b="1" smtClean="0">
                <a:solidFill>
                  <a:schemeClr val="tx2"/>
                </a:solidFill>
                <a:latin typeface="Courier New" pitchFamily="49" charset="0"/>
              </a:rPr>
              <a:t>catch(Exception2 ex) { </a:t>
            </a:r>
          </a:p>
          <a:p>
            <a:pPr>
              <a:lnSpc>
                <a:spcPct val="80000"/>
              </a:lnSpc>
              <a:buFont typeface="Monotype Sorts" pitchFamily="2" charset="2"/>
              <a:buNone/>
            </a:pPr>
            <a:r>
              <a:rPr lang="en-US" altLang="en-US" sz="1800" b="1" smtClean="0">
                <a:solidFill>
                  <a:schemeClr val="tx2"/>
                </a:solidFill>
                <a:latin typeface="Courier New" pitchFamily="49" charset="0"/>
              </a:rPr>
              <a:t>  handling ex; </a:t>
            </a:r>
          </a:p>
          <a:p>
            <a:pPr>
              <a:lnSpc>
                <a:spcPct val="80000"/>
              </a:lnSpc>
              <a:buFont typeface="Monotype Sorts" pitchFamily="2" charset="2"/>
              <a:buNone/>
            </a:pPr>
            <a:r>
              <a:rPr lang="en-US" altLang="en-US" sz="1800" b="1" smtClean="0">
                <a:solidFill>
                  <a:schemeClr val="tx2"/>
                </a:solidFill>
                <a:latin typeface="Courier New" pitchFamily="49" charset="0"/>
              </a:rPr>
              <a:t>  throw ex;</a:t>
            </a:r>
          </a:p>
          <a:p>
            <a:pPr>
              <a:lnSpc>
                <a:spcPct val="80000"/>
              </a:lnSpc>
              <a:buFont typeface="Monotype Sorts" pitchFamily="2" charset="2"/>
              <a:buNone/>
            </a:pPr>
            <a:r>
              <a:rPr lang="en-US" altLang="en-US" sz="1800" b="1" smtClean="0">
                <a:solidFill>
                  <a:schemeClr val="tx2"/>
                </a:solidFill>
                <a:latin typeface="Courier New" pitchFamily="49" charset="0"/>
              </a:rPr>
              <a:t>}</a:t>
            </a:r>
          </a:p>
          <a:p>
            <a:pPr>
              <a:lnSpc>
                <a:spcPct val="80000"/>
              </a:lnSpc>
              <a:buFont typeface="Monotype Sorts" pitchFamily="2" charset="2"/>
              <a:buNone/>
            </a:pPr>
            <a:r>
              <a:rPr lang="en-US" altLang="en-US" sz="1800" b="1" smtClean="0">
                <a:solidFill>
                  <a:schemeClr val="tx2"/>
                </a:solidFill>
                <a:latin typeface="Courier New" pitchFamily="49" charset="0"/>
              </a:rPr>
              <a:t>finally { </a:t>
            </a:r>
          </a:p>
          <a:p>
            <a:pPr>
              <a:lnSpc>
                <a:spcPct val="80000"/>
              </a:lnSpc>
              <a:buFont typeface="Monotype Sorts" pitchFamily="2" charset="2"/>
              <a:buNone/>
            </a:pPr>
            <a:r>
              <a:rPr lang="en-US" altLang="en-US" sz="1800" b="1" smtClean="0">
                <a:solidFill>
                  <a:schemeClr val="tx2"/>
                </a:solidFill>
                <a:latin typeface="Courier New" pitchFamily="49" charset="0"/>
              </a:rPr>
              <a:t>  finalStatements; </a:t>
            </a:r>
          </a:p>
          <a:p>
            <a:pPr>
              <a:lnSpc>
                <a:spcPct val="80000"/>
              </a:lnSpc>
              <a:buFont typeface="Monotype Sorts" pitchFamily="2" charset="2"/>
              <a:buNone/>
            </a:pPr>
            <a:r>
              <a:rPr lang="en-US" altLang="en-US" sz="1800" b="1" smtClean="0">
                <a:solidFill>
                  <a:schemeClr val="tx2"/>
                </a:solidFill>
                <a:latin typeface="Courier New" pitchFamily="49" charset="0"/>
              </a:rPr>
              <a:t>}</a:t>
            </a:r>
          </a:p>
          <a:p>
            <a:pPr>
              <a:lnSpc>
                <a:spcPct val="80000"/>
              </a:lnSpc>
              <a:buFont typeface="Monotype Sorts" pitchFamily="2" charset="2"/>
              <a:buNone/>
            </a:pPr>
            <a:endParaRPr lang="en-US" altLang="en-US" sz="1800" b="1" smtClean="0">
              <a:solidFill>
                <a:schemeClr val="tx2"/>
              </a:solidFill>
              <a:latin typeface="Courier New" pitchFamily="49" charset="0"/>
            </a:endParaRPr>
          </a:p>
          <a:p>
            <a:pPr>
              <a:lnSpc>
                <a:spcPct val="80000"/>
              </a:lnSpc>
              <a:buFont typeface="Monotype Sorts" pitchFamily="2" charset="2"/>
              <a:buNone/>
            </a:pPr>
            <a:r>
              <a:rPr lang="en-US" altLang="en-US" sz="1800" b="1" smtClean="0">
                <a:solidFill>
                  <a:schemeClr val="tx2"/>
                </a:solidFill>
                <a:latin typeface="Courier New" pitchFamily="49" charset="0"/>
              </a:rPr>
              <a:t>Next statement;</a:t>
            </a:r>
          </a:p>
        </p:txBody>
      </p:sp>
      <p:sp>
        <p:nvSpPr>
          <p:cNvPr id="37890"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8A238AD4-CDD1-4DFF-8D7E-B2115A6DD181}" type="slidenum">
              <a:rPr lang="en-US" altLang="en-US" sz="1400"/>
              <a:pPr>
                <a:spcBef>
                  <a:spcPct val="0"/>
                </a:spcBef>
                <a:buClrTx/>
                <a:buSzTx/>
                <a:buFontTx/>
                <a:buNone/>
              </a:pPr>
              <a:t>35</a:t>
            </a:fld>
            <a:endParaRPr lang="en-US" altLang="en-US" sz="1400"/>
          </a:p>
        </p:txBody>
      </p:sp>
      <p:sp>
        <p:nvSpPr>
          <p:cNvPr id="37892" name="Rectangle 3"/>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1800">
                <a:solidFill>
                  <a:schemeClr val="bg2"/>
                </a:solidFill>
                <a:latin typeface="Forte" pitchFamily="66" charset="0"/>
              </a:rPr>
              <a:t>animation</a:t>
            </a:r>
          </a:p>
        </p:txBody>
      </p:sp>
      <p:sp>
        <p:nvSpPr>
          <p:cNvPr id="304133" name="AutoShape 5"/>
          <p:cNvSpPr>
            <a:spLocks noChangeArrowheads="1"/>
          </p:cNvSpPr>
          <p:nvPr/>
        </p:nvSpPr>
        <p:spPr bwMode="auto">
          <a:xfrm>
            <a:off x="5715000" y="1371600"/>
            <a:ext cx="3276600" cy="1143000"/>
          </a:xfrm>
          <a:prstGeom prst="wedgeRoundRectCallout">
            <a:avLst>
              <a:gd name="adj1" fmla="val -134398"/>
              <a:gd name="adj2" fmla="val 18652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80000"/>
              </a:lnSpc>
              <a:buFont typeface="Monotype Sorts" pitchFamily="2" charset="2"/>
              <a:buNone/>
            </a:pPr>
            <a:r>
              <a:rPr lang="en-US" altLang="en-US" sz="2400"/>
              <a:t>Rethrow the exception and control is transferred to the caller</a:t>
            </a:r>
          </a:p>
        </p:txBody>
      </p:sp>
      <p:sp>
        <p:nvSpPr>
          <p:cNvPr id="37895" name="Rectangle 6"/>
          <p:cNvSpPr>
            <a:spLocks noChangeArrowheads="1"/>
          </p:cNvSpPr>
          <p:nvPr/>
        </p:nvSpPr>
        <p:spPr bwMode="auto">
          <a:xfrm>
            <a:off x="381000" y="3886200"/>
            <a:ext cx="28194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4133"/>
                                        </p:tgtEl>
                                        <p:attrNameLst>
                                          <p:attrName>style.visibility</p:attrName>
                                        </p:attrNameLst>
                                      </p:cBhvr>
                                      <p:to>
                                        <p:strVal val="visible"/>
                                      </p:to>
                                    </p:set>
                                    <p:anim calcmode="lin" valueType="num">
                                      <p:cBhvr additive="base">
                                        <p:cTn id="7" dur="500" fill="hold"/>
                                        <p:tgtEl>
                                          <p:spTgt spid="304133"/>
                                        </p:tgtEl>
                                        <p:attrNameLst>
                                          <p:attrName>ppt_x</p:attrName>
                                        </p:attrNameLst>
                                      </p:cBhvr>
                                      <p:tavLst>
                                        <p:tav tm="0">
                                          <p:val>
                                            <p:strVal val="0-#ppt_w/2"/>
                                          </p:val>
                                        </p:tav>
                                        <p:tav tm="100000">
                                          <p:val>
                                            <p:strVal val="#ppt_x"/>
                                          </p:val>
                                        </p:tav>
                                      </p:tavLst>
                                    </p:anim>
                                    <p:anim calcmode="lin" valueType="num">
                                      <p:cBhvr additive="base">
                                        <p:cTn id="8" dur="500" fill="hold"/>
                                        <p:tgtEl>
                                          <p:spTgt spid="3041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685800" y="0"/>
            <a:ext cx="7772400" cy="1428750"/>
          </a:xfrm>
          <a:noFill/>
        </p:spPr>
        <p:txBody>
          <a:bodyPr/>
          <a:lstStyle/>
          <a:p>
            <a:r>
              <a:rPr lang="en-US" altLang="en-US" smtClean="0"/>
              <a:t>Cautions When Using Exceptions</a:t>
            </a:r>
            <a:endParaRPr lang="en-US" altLang="en-US" b="1" smtClean="0"/>
          </a:p>
        </p:txBody>
      </p:sp>
      <p:sp>
        <p:nvSpPr>
          <p:cNvPr id="38916" name="Rectangle 3"/>
          <p:cNvSpPr>
            <a:spLocks noGrp="1" noChangeArrowheads="1"/>
          </p:cNvSpPr>
          <p:nvPr>
            <p:ph idx="1"/>
          </p:nvPr>
        </p:nvSpPr>
        <p:spPr>
          <a:xfrm>
            <a:off x="381000" y="1371600"/>
            <a:ext cx="8458200" cy="4724400"/>
          </a:xfrm>
          <a:noFill/>
        </p:spPr>
        <p:txBody>
          <a:bodyPr/>
          <a:lstStyle/>
          <a:p>
            <a:pPr>
              <a:spcAft>
                <a:spcPts val="1200"/>
              </a:spcAft>
            </a:pPr>
            <a:r>
              <a:rPr lang="en-US" altLang="en-US" smtClean="0"/>
              <a:t>Exception handling separates error-handling code from normal programming tasks, thus making programs easier to read and to modify. Be aware, however, that exception handling usually requires more time and resources because it requires instantiating a new exception object, rolling back the call stack, and propagating the errors to the calling methods.</a:t>
            </a:r>
          </a:p>
        </p:txBody>
      </p:sp>
      <p:sp>
        <p:nvSpPr>
          <p:cNvPr id="38914"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F4E630B1-C5A3-468D-B41D-298270A3E97C}" type="slidenum">
              <a:rPr lang="en-US" altLang="en-US" sz="1400"/>
              <a:pPr>
                <a:spcBef>
                  <a:spcPct val="0"/>
                </a:spcBef>
                <a:buClrTx/>
                <a:buSzTx/>
                <a:buFontTx/>
                <a:buNone/>
              </a:pPr>
              <a:t>36</a:t>
            </a:fld>
            <a:endParaRPr lang="en-US" altLang="en-US" sz="140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685800" y="0"/>
            <a:ext cx="7772400" cy="1428750"/>
          </a:xfrm>
          <a:noFill/>
        </p:spPr>
        <p:txBody>
          <a:bodyPr/>
          <a:lstStyle/>
          <a:p>
            <a:r>
              <a:rPr lang="en-US" altLang="en-US" smtClean="0"/>
              <a:t>When to Throw Exceptions</a:t>
            </a:r>
            <a:endParaRPr lang="en-US" altLang="en-US" b="1" smtClean="0"/>
          </a:p>
        </p:txBody>
      </p:sp>
      <p:sp>
        <p:nvSpPr>
          <p:cNvPr id="39940" name="Rectangle 3"/>
          <p:cNvSpPr>
            <a:spLocks noGrp="1" noChangeArrowheads="1"/>
          </p:cNvSpPr>
          <p:nvPr>
            <p:ph idx="1"/>
          </p:nvPr>
        </p:nvSpPr>
        <p:spPr>
          <a:xfrm>
            <a:off x="381000" y="1371600"/>
            <a:ext cx="8458200" cy="4724400"/>
          </a:xfrm>
          <a:noFill/>
        </p:spPr>
        <p:txBody>
          <a:bodyPr/>
          <a:lstStyle/>
          <a:p>
            <a:pPr>
              <a:spcAft>
                <a:spcPts val="1200"/>
              </a:spcAft>
            </a:pPr>
            <a:r>
              <a:rPr lang="en-US" altLang="en-US" smtClean="0">
                <a:cs typeface="Times New Roman" pitchFamily="18" charset="0"/>
              </a:rPr>
              <a:t>An exception occurs in a method. If you want the exception to be processed by its caller, you should create an exception object and throw it. If you can handle the exception in the method where it occurs, there is no need to throw it</a:t>
            </a:r>
            <a:r>
              <a:rPr lang="en-US" altLang="en-US" smtClean="0"/>
              <a:t>.</a:t>
            </a:r>
          </a:p>
        </p:txBody>
      </p:sp>
      <p:sp>
        <p:nvSpPr>
          <p:cNvPr id="39938"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087DD1B5-156C-40B9-BDEE-74C02FA367FA}" type="slidenum">
              <a:rPr lang="en-US" altLang="en-US" sz="1400"/>
              <a:pPr>
                <a:spcBef>
                  <a:spcPct val="0"/>
                </a:spcBef>
                <a:buClrTx/>
                <a:buSzTx/>
                <a:buFontTx/>
                <a:buNone/>
              </a:pPr>
              <a:t>37</a:t>
            </a:fld>
            <a:endParaRPr lang="en-US" altLang="en-US" sz="140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685800" y="0"/>
            <a:ext cx="7772400" cy="1428750"/>
          </a:xfrm>
          <a:noFill/>
        </p:spPr>
        <p:txBody>
          <a:bodyPr/>
          <a:lstStyle/>
          <a:p>
            <a:r>
              <a:rPr lang="en-US" altLang="en-US" smtClean="0"/>
              <a:t>When to Use Exceptions</a:t>
            </a:r>
            <a:endParaRPr lang="en-US" altLang="en-US" b="1" smtClean="0"/>
          </a:p>
        </p:txBody>
      </p:sp>
      <p:sp>
        <p:nvSpPr>
          <p:cNvPr id="40964" name="Rectangle 3"/>
          <p:cNvSpPr>
            <a:spLocks noGrp="1" noChangeArrowheads="1"/>
          </p:cNvSpPr>
          <p:nvPr>
            <p:ph idx="1"/>
          </p:nvPr>
        </p:nvSpPr>
        <p:spPr>
          <a:xfrm>
            <a:off x="381000" y="1371600"/>
            <a:ext cx="8458200" cy="1676400"/>
          </a:xfrm>
          <a:noFill/>
        </p:spPr>
        <p:txBody>
          <a:bodyPr/>
          <a:lstStyle/>
          <a:p>
            <a:pPr marL="0" indent="0">
              <a:lnSpc>
                <a:spcPct val="90000"/>
              </a:lnSpc>
              <a:spcAft>
                <a:spcPts val="1200"/>
              </a:spcAft>
              <a:buFont typeface="Monotype Sorts" pitchFamily="2" charset="2"/>
              <a:buNone/>
            </a:pPr>
            <a:r>
              <a:rPr lang="en-US" altLang="en-US" sz="2800" smtClean="0">
                <a:cs typeface="Times New Roman" pitchFamily="18" charset="0"/>
              </a:rPr>
              <a:t>When should you use the try-catch block in the code? You should use it to deal with unexpected error conditions. Do not use it to deal with simple, expected situations. For example, the following code </a:t>
            </a:r>
          </a:p>
        </p:txBody>
      </p:sp>
      <p:sp>
        <p:nvSpPr>
          <p:cNvPr id="40962"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F4AE350E-FDEF-46D7-B96D-8A0FE6135868}" type="slidenum">
              <a:rPr lang="en-US" altLang="en-US" sz="1400"/>
              <a:pPr>
                <a:spcBef>
                  <a:spcPct val="0"/>
                </a:spcBef>
                <a:buClrTx/>
                <a:buSzTx/>
                <a:buFontTx/>
                <a:buNone/>
              </a:pPr>
              <a:t>38</a:t>
            </a:fld>
            <a:endParaRPr lang="en-US" altLang="en-US" sz="1400"/>
          </a:p>
        </p:txBody>
      </p:sp>
      <p:sp>
        <p:nvSpPr>
          <p:cNvPr id="40965" name="Rectangle 4"/>
          <p:cNvSpPr>
            <a:spLocks noChangeArrowheads="1"/>
          </p:cNvSpPr>
          <p:nvPr/>
        </p:nvSpPr>
        <p:spPr bwMode="auto">
          <a:xfrm>
            <a:off x="381000" y="3200400"/>
            <a:ext cx="84582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spcAft>
                <a:spcPts val="1200"/>
              </a:spcAft>
              <a:buFont typeface="Monotype Sorts" pitchFamily="2" charset="2"/>
              <a:buNone/>
            </a:pPr>
            <a:r>
              <a:rPr lang="en-US" altLang="en-US" sz="2400" b="1">
                <a:solidFill>
                  <a:schemeClr val="tx2"/>
                </a:solidFill>
                <a:latin typeface="Courier New" pitchFamily="49" charset="0"/>
                <a:cs typeface="Times New Roman" pitchFamily="18" charset="0"/>
              </a:rPr>
              <a:t>try {</a:t>
            </a:r>
          </a:p>
          <a:p>
            <a:pPr>
              <a:lnSpc>
                <a:spcPct val="90000"/>
              </a:lnSpc>
              <a:spcAft>
                <a:spcPts val="1200"/>
              </a:spcAft>
              <a:buFont typeface="Monotype Sorts" pitchFamily="2" charset="2"/>
              <a:buNone/>
            </a:pPr>
            <a:r>
              <a:rPr lang="en-US" altLang="en-US" sz="2400" b="1">
                <a:solidFill>
                  <a:schemeClr val="tx2"/>
                </a:solidFill>
                <a:latin typeface="Courier New" pitchFamily="49" charset="0"/>
                <a:cs typeface="Times New Roman" pitchFamily="18" charset="0"/>
              </a:rPr>
              <a:t>  System.out.println(refVar.toString());</a:t>
            </a:r>
          </a:p>
          <a:p>
            <a:pPr>
              <a:lnSpc>
                <a:spcPct val="90000"/>
              </a:lnSpc>
              <a:spcAft>
                <a:spcPts val="1200"/>
              </a:spcAft>
              <a:buFont typeface="Monotype Sorts" pitchFamily="2" charset="2"/>
              <a:buNone/>
            </a:pPr>
            <a:r>
              <a:rPr lang="en-US" altLang="en-US" sz="2400" b="1">
                <a:solidFill>
                  <a:schemeClr val="tx2"/>
                </a:solidFill>
                <a:latin typeface="Courier New" pitchFamily="49" charset="0"/>
                <a:cs typeface="Times New Roman" pitchFamily="18" charset="0"/>
              </a:rPr>
              <a:t>}</a:t>
            </a:r>
          </a:p>
          <a:p>
            <a:pPr>
              <a:lnSpc>
                <a:spcPct val="90000"/>
              </a:lnSpc>
              <a:spcAft>
                <a:spcPts val="1200"/>
              </a:spcAft>
              <a:buFont typeface="Monotype Sorts" pitchFamily="2" charset="2"/>
              <a:buNone/>
            </a:pPr>
            <a:r>
              <a:rPr lang="en-US" altLang="en-US" sz="2400" b="1">
                <a:solidFill>
                  <a:schemeClr val="tx2"/>
                </a:solidFill>
                <a:latin typeface="Courier New" pitchFamily="49" charset="0"/>
                <a:cs typeface="Times New Roman" pitchFamily="18" charset="0"/>
              </a:rPr>
              <a:t>catch (NullPointerException ex) {</a:t>
            </a:r>
          </a:p>
          <a:p>
            <a:pPr>
              <a:lnSpc>
                <a:spcPct val="90000"/>
              </a:lnSpc>
              <a:spcAft>
                <a:spcPts val="1200"/>
              </a:spcAft>
              <a:buFont typeface="Monotype Sorts" pitchFamily="2" charset="2"/>
              <a:buNone/>
            </a:pPr>
            <a:r>
              <a:rPr lang="en-US" altLang="en-US" sz="2400" b="1">
                <a:solidFill>
                  <a:schemeClr val="tx2"/>
                </a:solidFill>
                <a:latin typeface="Courier New" pitchFamily="49" charset="0"/>
                <a:cs typeface="Times New Roman" pitchFamily="18" charset="0"/>
              </a:rPr>
              <a:t>  System.out.println("refVar is null");</a:t>
            </a:r>
          </a:p>
          <a:p>
            <a:pPr>
              <a:lnSpc>
                <a:spcPct val="90000"/>
              </a:lnSpc>
              <a:spcAft>
                <a:spcPts val="1200"/>
              </a:spcAft>
              <a:buFont typeface="Monotype Sorts" pitchFamily="2" charset="2"/>
              <a:buNone/>
            </a:pPr>
            <a:r>
              <a:rPr lang="en-US" altLang="en-US" sz="2400" b="1">
                <a:solidFill>
                  <a:schemeClr val="tx2"/>
                </a:solidFill>
                <a:latin typeface="Courier New" pitchFamily="49" charset="0"/>
                <a:cs typeface="Times New Roman" pitchFamily="18" charset="0"/>
              </a:rPr>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685800" y="0"/>
            <a:ext cx="7772400" cy="1428750"/>
          </a:xfrm>
          <a:noFill/>
        </p:spPr>
        <p:txBody>
          <a:bodyPr/>
          <a:lstStyle/>
          <a:p>
            <a:r>
              <a:rPr lang="en-US" altLang="en-US" smtClean="0"/>
              <a:t>When to Use Exceptions</a:t>
            </a:r>
            <a:endParaRPr lang="en-US" altLang="en-US" b="1" smtClean="0"/>
          </a:p>
        </p:txBody>
      </p:sp>
      <p:sp>
        <p:nvSpPr>
          <p:cNvPr id="41988" name="Rectangle 3"/>
          <p:cNvSpPr>
            <a:spLocks noGrp="1" noChangeArrowheads="1"/>
          </p:cNvSpPr>
          <p:nvPr>
            <p:ph idx="1"/>
          </p:nvPr>
        </p:nvSpPr>
        <p:spPr>
          <a:xfrm>
            <a:off x="381000" y="1371600"/>
            <a:ext cx="8458200" cy="609600"/>
          </a:xfrm>
          <a:noFill/>
        </p:spPr>
        <p:txBody>
          <a:bodyPr/>
          <a:lstStyle/>
          <a:p>
            <a:pPr marL="0" indent="0">
              <a:spcAft>
                <a:spcPts val="1200"/>
              </a:spcAft>
              <a:buFont typeface="Monotype Sorts" pitchFamily="2" charset="2"/>
              <a:buNone/>
            </a:pPr>
            <a:r>
              <a:rPr lang="en-US" altLang="en-US" smtClean="0">
                <a:cs typeface="Times New Roman" pitchFamily="18" charset="0"/>
              </a:rPr>
              <a:t>is better to be replaced by </a:t>
            </a:r>
          </a:p>
        </p:txBody>
      </p:sp>
      <p:sp>
        <p:nvSpPr>
          <p:cNvPr id="41986"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076623BF-DA60-4036-8D98-42E870ADF6A9}" type="slidenum">
              <a:rPr lang="en-US" altLang="en-US" sz="1400"/>
              <a:pPr>
                <a:spcBef>
                  <a:spcPct val="0"/>
                </a:spcBef>
                <a:buClrTx/>
                <a:buSzTx/>
                <a:buFontTx/>
                <a:buNone/>
              </a:pPr>
              <a:t>39</a:t>
            </a:fld>
            <a:endParaRPr lang="en-US" altLang="en-US" sz="1400"/>
          </a:p>
        </p:txBody>
      </p:sp>
      <p:sp>
        <p:nvSpPr>
          <p:cNvPr id="41989" name="Rectangle 4"/>
          <p:cNvSpPr>
            <a:spLocks noChangeArrowheads="1"/>
          </p:cNvSpPr>
          <p:nvPr/>
        </p:nvSpPr>
        <p:spPr bwMode="auto">
          <a:xfrm>
            <a:off x="381000" y="2286000"/>
            <a:ext cx="8229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spcAft>
                <a:spcPts val="1200"/>
              </a:spcAft>
              <a:buFont typeface="Monotype Sorts" pitchFamily="2" charset="2"/>
              <a:buNone/>
            </a:pPr>
            <a:r>
              <a:rPr lang="en-US" altLang="en-US" sz="2400" b="1">
                <a:solidFill>
                  <a:schemeClr val="tx2"/>
                </a:solidFill>
                <a:latin typeface="Courier New" pitchFamily="49" charset="0"/>
                <a:cs typeface="Times New Roman" pitchFamily="18" charset="0"/>
              </a:rPr>
              <a:t>if (refVar != null)</a:t>
            </a:r>
          </a:p>
          <a:p>
            <a:pPr>
              <a:lnSpc>
                <a:spcPct val="90000"/>
              </a:lnSpc>
              <a:spcAft>
                <a:spcPts val="1200"/>
              </a:spcAft>
              <a:buFont typeface="Monotype Sorts" pitchFamily="2" charset="2"/>
              <a:buNone/>
            </a:pPr>
            <a:r>
              <a:rPr lang="en-US" altLang="en-US" sz="2400" b="1">
                <a:solidFill>
                  <a:schemeClr val="tx2"/>
                </a:solidFill>
                <a:latin typeface="Courier New" pitchFamily="49" charset="0"/>
                <a:cs typeface="Times New Roman" pitchFamily="18" charset="0"/>
              </a:rPr>
              <a:t>  System.out.println(refVar.toString());</a:t>
            </a:r>
          </a:p>
          <a:p>
            <a:pPr>
              <a:lnSpc>
                <a:spcPct val="90000"/>
              </a:lnSpc>
              <a:spcAft>
                <a:spcPts val="1200"/>
              </a:spcAft>
              <a:buFont typeface="Monotype Sorts" pitchFamily="2" charset="2"/>
              <a:buNone/>
            </a:pPr>
            <a:r>
              <a:rPr lang="en-US" altLang="en-US" sz="2400" b="1">
                <a:solidFill>
                  <a:schemeClr val="tx2"/>
                </a:solidFill>
                <a:latin typeface="Courier New" pitchFamily="49" charset="0"/>
                <a:cs typeface="Times New Roman" pitchFamily="18" charset="0"/>
              </a:rPr>
              <a:t>else</a:t>
            </a:r>
          </a:p>
          <a:p>
            <a:pPr>
              <a:lnSpc>
                <a:spcPct val="90000"/>
              </a:lnSpc>
              <a:spcAft>
                <a:spcPts val="1200"/>
              </a:spcAft>
              <a:buFont typeface="Monotype Sorts" pitchFamily="2" charset="2"/>
              <a:buNone/>
            </a:pPr>
            <a:r>
              <a:rPr lang="en-US" altLang="en-US" sz="2400" b="1">
                <a:solidFill>
                  <a:schemeClr val="tx2"/>
                </a:solidFill>
                <a:latin typeface="Courier New" pitchFamily="49" charset="0"/>
                <a:cs typeface="Times New Roman" pitchFamily="18" charset="0"/>
              </a:rPr>
              <a:t>  System.out.println("refVar is null");</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304800" y="381000"/>
            <a:ext cx="8534400" cy="609600"/>
          </a:xfrm>
          <a:noFill/>
        </p:spPr>
        <p:txBody>
          <a:bodyPr>
            <a:normAutofit fontScale="90000"/>
          </a:bodyPr>
          <a:lstStyle/>
          <a:p>
            <a:r>
              <a:rPr lang="en-US" altLang="en-US" smtClean="0"/>
              <a:t>Exception-Handling Overview </a:t>
            </a:r>
          </a:p>
        </p:txBody>
      </p:sp>
      <p:sp>
        <p:nvSpPr>
          <p:cNvPr id="6146"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ABCD3B06-5B3A-444C-A8FF-1F11C98EDBB7}" type="slidenum">
              <a:rPr lang="en-US" altLang="en-US" sz="1400"/>
              <a:pPr>
                <a:spcBef>
                  <a:spcPct val="0"/>
                </a:spcBef>
                <a:buClrTx/>
                <a:buSzTx/>
                <a:buFontTx/>
                <a:buNone/>
              </a:pPr>
              <a:t>4</a:t>
            </a:fld>
            <a:endParaRPr lang="en-US" altLang="en-US" sz="1400"/>
          </a:p>
        </p:txBody>
      </p:sp>
      <p:sp>
        <p:nvSpPr>
          <p:cNvPr id="273413" name="AutoShape 5">
            <a:hlinkClick r:id="" action="ppaction://noaction" highlightClick="1"/>
          </p:cNvPr>
          <p:cNvSpPr>
            <a:spLocks noChangeArrowheads="1"/>
          </p:cNvSpPr>
          <p:nvPr/>
        </p:nvSpPr>
        <p:spPr bwMode="auto">
          <a:xfrm>
            <a:off x="533400" y="1828800"/>
            <a:ext cx="3429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tr-TR">
                <a:solidFill>
                  <a:schemeClr val="accent1"/>
                </a:solidFill>
                <a:latin typeface="Book Antiqua" pitchFamily="18" charset="0"/>
                <a:hlinkClick r:id="rId3" action="ppaction://program"/>
              </a:rPr>
              <a:t>Quotient</a:t>
            </a:r>
            <a:endParaRPr lang="en-US" altLang="tr-TR">
              <a:solidFill>
                <a:schemeClr val="accent1"/>
              </a:solidFill>
            </a:endParaRPr>
          </a:p>
        </p:txBody>
      </p:sp>
      <p:sp>
        <p:nvSpPr>
          <p:cNvPr id="6149" name="AutoShape 6">
            <a:hlinkClick r:id="rId4" action="ppaction://program" highlightClick="1"/>
          </p:cNvPr>
          <p:cNvSpPr>
            <a:spLocks noChangeArrowheads="1"/>
          </p:cNvSpPr>
          <p:nvPr/>
        </p:nvSpPr>
        <p:spPr bwMode="auto">
          <a:xfrm>
            <a:off x="4572000" y="1828800"/>
            <a:ext cx="34290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2400">
                <a:latin typeface="Book Antiqua" pitchFamily="18" charset="0"/>
              </a:rPr>
              <a:t>Run</a:t>
            </a:r>
            <a:endParaRPr lang="en-US" altLang="en-US" sz="2400"/>
          </a:p>
        </p:txBody>
      </p:sp>
      <p:sp>
        <p:nvSpPr>
          <p:cNvPr id="273415" name="AutoShape 7">
            <a:hlinkClick r:id="" action="ppaction://noaction" highlightClick="1"/>
          </p:cNvPr>
          <p:cNvSpPr>
            <a:spLocks noChangeArrowheads="1"/>
          </p:cNvSpPr>
          <p:nvPr/>
        </p:nvSpPr>
        <p:spPr bwMode="auto">
          <a:xfrm>
            <a:off x="609600" y="3352800"/>
            <a:ext cx="3429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tr-TR">
                <a:solidFill>
                  <a:schemeClr val="accent1"/>
                </a:solidFill>
                <a:latin typeface="Book Antiqua" pitchFamily="18" charset="0"/>
                <a:hlinkClick r:id="rId5" action="ppaction://program"/>
              </a:rPr>
              <a:t>QuotientWithIf</a:t>
            </a:r>
            <a:endParaRPr lang="en-US" altLang="tr-TR">
              <a:solidFill>
                <a:schemeClr val="accent1"/>
              </a:solidFill>
            </a:endParaRPr>
          </a:p>
        </p:txBody>
      </p:sp>
      <p:sp>
        <p:nvSpPr>
          <p:cNvPr id="6151" name="AutoShape 8">
            <a:hlinkClick r:id="rId6" action="ppaction://program" highlightClick="1"/>
          </p:cNvPr>
          <p:cNvSpPr>
            <a:spLocks noChangeArrowheads="1"/>
          </p:cNvSpPr>
          <p:nvPr/>
        </p:nvSpPr>
        <p:spPr bwMode="auto">
          <a:xfrm>
            <a:off x="4648200" y="3352800"/>
            <a:ext cx="34290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2400">
                <a:latin typeface="Book Antiqua" pitchFamily="18" charset="0"/>
              </a:rPr>
              <a:t>Run</a:t>
            </a:r>
            <a:endParaRPr lang="en-US" altLang="en-US" sz="2400"/>
          </a:p>
        </p:txBody>
      </p:sp>
      <p:sp>
        <p:nvSpPr>
          <p:cNvPr id="6152" name="Text Box 11"/>
          <p:cNvSpPr txBox="1">
            <a:spLocks noChangeArrowheads="1"/>
          </p:cNvSpPr>
          <p:nvPr/>
        </p:nvSpPr>
        <p:spPr bwMode="auto">
          <a:xfrm>
            <a:off x="381000" y="1295400"/>
            <a:ext cx="853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sz="2800"/>
              <a:t>Show runtime error</a:t>
            </a:r>
          </a:p>
        </p:txBody>
      </p:sp>
      <p:sp>
        <p:nvSpPr>
          <p:cNvPr id="6153" name="Text Box 12"/>
          <p:cNvSpPr txBox="1">
            <a:spLocks noChangeArrowheads="1"/>
          </p:cNvSpPr>
          <p:nvPr/>
        </p:nvSpPr>
        <p:spPr bwMode="auto">
          <a:xfrm>
            <a:off x="381000" y="2819400"/>
            <a:ext cx="853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sz="2800"/>
              <a:t>Fix it using an if statement</a:t>
            </a:r>
          </a:p>
        </p:txBody>
      </p:sp>
      <p:sp>
        <p:nvSpPr>
          <p:cNvPr id="6154" name="Text Box 13"/>
          <p:cNvSpPr txBox="1">
            <a:spLocks noChangeArrowheads="1"/>
          </p:cNvSpPr>
          <p:nvPr/>
        </p:nvSpPr>
        <p:spPr bwMode="auto">
          <a:xfrm>
            <a:off x="381000" y="4419600"/>
            <a:ext cx="853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sz="2800"/>
              <a:t>With a method</a:t>
            </a:r>
          </a:p>
        </p:txBody>
      </p:sp>
      <p:sp>
        <p:nvSpPr>
          <p:cNvPr id="273422" name="AutoShape 14">
            <a:hlinkClick r:id="" action="ppaction://noaction" highlightClick="1"/>
          </p:cNvPr>
          <p:cNvSpPr>
            <a:spLocks noChangeArrowheads="1"/>
          </p:cNvSpPr>
          <p:nvPr/>
        </p:nvSpPr>
        <p:spPr bwMode="auto">
          <a:xfrm>
            <a:off x="609600" y="5334000"/>
            <a:ext cx="3429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tr-TR">
                <a:solidFill>
                  <a:schemeClr val="accent1"/>
                </a:solidFill>
                <a:latin typeface="Book Antiqua" pitchFamily="18" charset="0"/>
                <a:hlinkClick r:id="rId7" action="ppaction://program"/>
              </a:rPr>
              <a:t>QuotientWithMethod</a:t>
            </a:r>
            <a:endParaRPr lang="en-US" altLang="tr-TR">
              <a:solidFill>
                <a:schemeClr val="accent1"/>
              </a:solidFill>
            </a:endParaRPr>
          </a:p>
        </p:txBody>
      </p:sp>
      <p:sp>
        <p:nvSpPr>
          <p:cNvPr id="6156" name="AutoShape 15">
            <a:hlinkClick r:id="rId8" action="ppaction://program" highlightClick="1"/>
          </p:cNvPr>
          <p:cNvSpPr>
            <a:spLocks noChangeArrowheads="1"/>
          </p:cNvSpPr>
          <p:nvPr/>
        </p:nvSpPr>
        <p:spPr bwMode="auto">
          <a:xfrm>
            <a:off x="4648200" y="5334000"/>
            <a:ext cx="34290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2400">
                <a:latin typeface="Book Antiqua" pitchFamily="18" charset="0"/>
              </a:rPr>
              <a:t>Run</a:t>
            </a:r>
            <a:endParaRPr lang="en-US" altLang="en-US" sz="2400"/>
          </a:p>
        </p:txBody>
      </p:sp>
      <p:sp>
        <p:nvSpPr>
          <p:cNvPr id="6157" name="AutoShape 16">
            <a:hlinkClick r:id="rId9" highlightClick="1"/>
          </p:cNvPr>
          <p:cNvSpPr>
            <a:spLocks noChangeArrowheads="1"/>
          </p:cNvSpPr>
          <p:nvPr/>
        </p:nvSpPr>
        <p:spPr bwMode="auto">
          <a:xfrm>
            <a:off x="76200" y="53340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6158" name="AutoShape 17">
            <a:hlinkClick r:id="rId10" highlightClick="1"/>
          </p:cNvPr>
          <p:cNvSpPr>
            <a:spLocks noChangeArrowheads="1"/>
          </p:cNvSpPr>
          <p:nvPr/>
        </p:nvSpPr>
        <p:spPr bwMode="auto">
          <a:xfrm>
            <a:off x="0" y="33528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6159" name="AutoShape 18">
            <a:hlinkClick r:id="rId11" highlightClick="1"/>
          </p:cNvPr>
          <p:cNvSpPr>
            <a:spLocks noChangeArrowheads="1"/>
          </p:cNvSpPr>
          <p:nvPr/>
        </p:nvSpPr>
        <p:spPr bwMode="auto">
          <a:xfrm>
            <a:off x="0" y="18288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533400" y="228600"/>
            <a:ext cx="8153400" cy="457200"/>
          </a:xfrm>
          <a:noFill/>
        </p:spPr>
        <p:txBody>
          <a:bodyPr/>
          <a:lstStyle/>
          <a:p>
            <a:r>
              <a:rPr lang="en-US" altLang="en-US" sz="4000" smtClean="0"/>
              <a:t>Defining Custom Exception Classes</a:t>
            </a:r>
            <a:endParaRPr lang="en-US" altLang="en-US" b="1" smtClean="0"/>
          </a:p>
        </p:txBody>
      </p:sp>
      <p:sp>
        <p:nvSpPr>
          <p:cNvPr id="43010"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D9061667-3BD7-43A2-9A3A-558F006E6385}" type="slidenum">
              <a:rPr lang="en-US" altLang="en-US" sz="1400"/>
              <a:pPr>
                <a:spcBef>
                  <a:spcPct val="0"/>
                </a:spcBef>
                <a:buClrTx/>
                <a:buSzTx/>
                <a:buFontTx/>
                <a:buNone/>
              </a:pPr>
              <a:t>40</a:t>
            </a:fld>
            <a:endParaRPr lang="en-US" altLang="en-US" sz="1400"/>
          </a:p>
        </p:txBody>
      </p:sp>
      <p:sp>
        <p:nvSpPr>
          <p:cNvPr id="43012" name="Text Box 3"/>
          <p:cNvSpPr txBox="1">
            <a:spLocks noChangeArrowheads="1"/>
          </p:cNvSpPr>
          <p:nvPr/>
        </p:nvSpPr>
        <p:spPr bwMode="auto">
          <a:xfrm>
            <a:off x="304800" y="914400"/>
            <a:ext cx="8610600" cy="265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1638" indent="-401638">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pPr>
            <a:r>
              <a:rPr lang="en-US" altLang="en-US" sz="2800"/>
              <a:t>Use the exception classes in the API whenever possible.</a:t>
            </a:r>
          </a:p>
          <a:p>
            <a:pPr>
              <a:spcBef>
                <a:spcPct val="50000"/>
              </a:spcBef>
            </a:pPr>
            <a:r>
              <a:rPr lang="en-US" altLang="en-US" sz="2800"/>
              <a:t>Define custom exception classes if the predefined classes are not sufficient.</a:t>
            </a:r>
          </a:p>
          <a:p>
            <a:pPr>
              <a:spcBef>
                <a:spcPct val="50000"/>
              </a:spcBef>
            </a:pPr>
            <a:r>
              <a:rPr lang="en-US" altLang="en-US" sz="2800"/>
              <a:t>Define custom exception classes by extending Exception or a subclass of Exception.</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685800" y="304800"/>
            <a:ext cx="8153400" cy="533400"/>
          </a:xfrm>
          <a:noFill/>
        </p:spPr>
        <p:txBody>
          <a:bodyPr/>
          <a:lstStyle/>
          <a:p>
            <a:r>
              <a:rPr lang="en-US" altLang="en-US" sz="4000" smtClean="0"/>
              <a:t>Custom Exception Class Example</a:t>
            </a:r>
          </a:p>
        </p:txBody>
      </p:sp>
      <p:sp>
        <p:nvSpPr>
          <p:cNvPr id="44034"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CBF71147-725C-465F-ACF0-79674E56982F}" type="slidenum">
              <a:rPr lang="en-US" altLang="en-US" sz="1400"/>
              <a:pPr>
                <a:spcBef>
                  <a:spcPct val="0"/>
                </a:spcBef>
                <a:buClrTx/>
                <a:buSzTx/>
                <a:buFontTx/>
                <a:buNone/>
              </a:pPr>
              <a:t>41</a:t>
            </a:fld>
            <a:endParaRPr lang="en-US" altLang="en-US" sz="1400"/>
          </a:p>
        </p:txBody>
      </p:sp>
      <p:sp>
        <p:nvSpPr>
          <p:cNvPr id="44036" name="AutoShape 3">
            <a:hlinkClick r:id="rId2" action="ppaction://program" highlightClick="1"/>
          </p:cNvPr>
          <p:cNvSpPr>
            <a:spLocks noChangeArrowheads="1"/>
          </p:cNvSpPr>
          <p:nvPr/>
        </p:nvSpPr>
        <p:spPr bwMode="auto">
          <a:xfrm>
            <a:off x="5638800" y="5105400"/>
            <a:ext cx="1447800" cy="533400"/>
          </a:xfrm>
          <a:prstGeom prst="actionButtonBlank">
            <a:avLst/>
          </a:prstGeom>
          <a:solidFill>
            <a:srgbClr val="008000"/>
          </a:solidFill>
          <a:ln>
            <a:noFill/>
          </a:ln>
          <a:effectLst>
            <a:prstShdw prst="shdw17" dist="17961" dir="2700000">
              <a:srgbClr val="004D0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2400">
                <a:latin typeface="Book Antiqua" pitchFamily="18" charset="0"/>
              </a:rPr>
              <a:t>Run</a:t>
            </a:r>
            <a:endParaRPr lang="en-US" altLang="en-US" sz="2400"/>
          </a:p>
        </p:txBody>
      </p:sp>
      <p:sp>
        <p:nvSpPr>
          <p:cNvPr id="257030" name="AutoShape 6">
            <a:hlinkClick r:id="" action="ppaction://noaction" highlightClick="1"/>
          </p:cNvPr>
          <p:cNvSpPr>
            <a:spLocks noChangeArrowheads="1"/>
          </p:cNvSpPr>
          <p:nvPr/>
        </p:nvSpPr>
        <p:spPr bwMode="auto">
          <a:xfrm>
            <a:off x="838200" y="2895600"/>
            <a:ext cx="42672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tr-TR">
                <a:solidFill>
                  <a:schemeClr val="accent1"/>
                </a:solidFill>
                <a:latin typeface="Book Antiqua" pitchFamily="18" charset="0"/>
                <a:hlinkClick r:id="rId3" action="ppaction://program"/>
              </a:rPr>
              <a:t>InvalidRadiusException</a:t>
            </a:r>
            <a:endParaRPr lang="en-US" altLang="tr-TR">
              <a:solidFill>
                <a:schemeClr val="accent1"/>
              </a:solidFill>
            </a:endParaRPr>
          </a:p>
        </p:txBody>
      </p:sp>
      <p:sp>
        <p:nvSpPr>
          <p:cNvPr id="44038" name="Text Box 9"/>
          <p:cNvSpPr txBox="1">
            <a:spLocks noChangeArrowheads="1"/>
          </p:cNvSpPr>
          <p:nvPr/>
        </p:nvSpPr>
        <p:spPr bwMode="auto">
          <a:xfrm>
            <a:off x="304800" y="1219200"/>
            <a:ext cx="8610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Font typeface="Monotype Sorts" pitchFamily="2" charset="2"/>
              <a:buNone/>
            </a:pPr>
            <a:r>
              <a:rPr lang="en-US" altLang="en-US" sz="2400">
                <a:cs typeface="Courier New" pitchFamily="49" charset="0"/>
              </a:rPr>
              <a:t>In Listing 13.8, the </a:t>
            </a:r>
            <a:r>
              <a:rPr lang="en-US" altLang="en-US" sz="2400" u="sng">
                <a:cs typeface="Courier New" pitchFamily="49" charset="0"/>
              </a:rPr>
              <a:t>setRadius</a:t>
            </a:r>
            <a:r>
              <a:rPr lang="en-US" altLang="en-US" sz="2400">
                <a:cs typeface="Courier New" pitchFamily="49" charset="0"/>
              </a:rPr>
              <a:t> method throws an exception if the radius is negative. Suppose you wish to pass the radius to the handler, you have to create a custom exception class. </a:t>
            </a:r>
          </a:p>
        </p:txBody>
      </p:sp>
      <p:sp>
        <p:nvSpPr>
          <p:cNvPr id="257034" name="AutoShape 10">
            <a:hlinkClick r:id="" action="ppaction://noaction" highlightClick="1"/>
          </p:cNvPr>
          <p:cNvSpPr>
            <a:spLocks noChangeArrowheads="1"/>
          </p:cNvSpPr>
          <p:nvPr/>
        </p:nvSpPr>
        <p:spPr bwMode="auto">
          <a:xfrm>
            <a:off x="762000" y="3962400"/>
            <a:ext cx="44196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tr-TR">
                <a:solidFill>
                  <a:schemeClr val="accent1"/>
                </a:solidFill>
                <a:latin typeface="Book Antiqua" pitchFamily="18" charset="0"/>
                <a:hlinkClick r:id="rId4" action="ppaction://program"/>
              </a:rPr>
              <a:t>CircleWithRadiusException</a:t>
            </a:r>
            <a:endParaRPr lang="en-US" altLang="tr-TR">
              <a:solidFill>
                <a:schemeClr val="accent1"/>
              </a:solidFill>
            </a:endParaRPr>
          </a:p>
        </p:txBody>
      </p:sp>
      <p:sp>
        <p:nvSpPr>
          <p:cNvPr id="257035" name="AutoShape 11">
            <a:hlinkClick r:id="" action="ppaction://noaction" highlightClick="1"/>
          </p:cNvPr>
          <p:cNvSpPr>
            <a:spLocks noChangeArrowheads="1"/>
          </p:cNvSpPr>
          <p:nvPr/>
        </p:nvSpPr>
        <p:spPr bwMode="auto">
          <a:xfrm>
            <a:off x="762000" y="5181600"/>
            <a:ext cx="44196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tr-TR">
                <a:solidFill>
                  <a:schemeClr val="accent1"/>
                </a:solidFill>
                <a:latin typeface="Book Antiqua" pitchFamily="18" charset="0"/>
                <a:hlinkClick r:id="rId5" action="ppaction://program"/>
              </a:rPr>
              <a:t>TestCircleWithRadiusException</a:t>
            </a:r>
            <a:endParaRPr lang="en-US" altLang="tr-TR">
              <a:solidFill>
                <a:schemeClr val="accent1"/>
              </a:solidFill>
            </a:endParaRPr>
          </a:p>
        </p:txBody>
      </p:sp>
      <p:sp>
        <p:nvSpPr>
          <p:cNvPr id="44041" name="AutoShape 12">
            <a:hlinkClick r:id="rId6" highlightClick="1"/>
          </p:cNvPr>
          <p:cNvSpPr>
            <a:spLocks noChangeArrowheads="1"/>
          </p:cNvSpPr>
          <p:nvPr/>
        </p:nvSpPr>
        <p:spPr bwMode="auto">
          <a:xfrm>
            <a:off x="304800" y="28194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44042" name="AutoShape 13">
            <a:hlinkClick r:id="rId7" highlightClick="1"/>
          </p:cNvPr>
          <p:cNvSpPr>
            <a:spLocks noChangeArrowheads="1"/>
          </p:cNvSpPr>
          <p:nvPr/>
        </p:nvSpPr>
        <p:spPr bwMode="auto">
          <a:xfrm>
            <a:off x="228600" y="38862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44043" name="AutoShape 14">
            <a:hlinkClick r:id="rId8" highlightClick="1"/>
          </p:cNvPr>
          <p:cNvSpPr>
            <a:spLocks noChangeArrowheads="1"/>
          </p:cNvSpPr>
          <p:nvPr/>
        </p:nvSpPr>
        <p:spPr bwMode="auto">
          <a:xfrm>
            <a:off x="228600" y="51816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685800" y="228600"/>
            <a:ext cx="7772400" cy="685800"/>
          </a:xfrm>
          <a:noFill/>
        </p:spPr>
        <p:txBody>
          <a:bodyPr/>
          <a:lstStyle/>
          <a:p>
            <a:r>
              <a:rPr lang="en-US" altLang="en-US" smtClean="0">
                <a:cs typeface="Times New Roman" pitchFamily="18" charset="0"/>
              </a:rPr>
              <a:t>Assertions</a:t>
            </a:r>
            <a:endParaRPr lang="en-US" altLang="en-US" smtClean="0"/>
          </a:p>
        </p:txBody>
      </p:sp>
      <p:sp>
        <p:nvSpPr>
          <p:cNvPr id="45060" name="Rectangle 3"/>
          <p:cNvSpPr>
            <a:spLocks noGrp="1" noChangeArrowheads="1"/>
          </p:cNvSpPr>
          <p:nvPr>
            <p:ph idx="1"/>
          </p:nvPr>
        </p:nvSpPr>
        <p:spPr>
          <a:xfrm>
            <a:off x="304800" y="1143000"/>
            <a:ext cx="8610600" cy="3657600"/>
          </a:xfrm>
          <a:noFill/>
        </p:spPr>
        <p:txBody>
          <a:bodyPr/>
          <a:lstStyle/>
          <a:p>
            <a:pPr marL="0" indent="0">
              <a:lnSpc>
                <a:spcPct val="90000"/>
              </a:lnSpc>
              <a:spcBef>
                <a:spcPct val="0"/>
              </a:spcBef>
              <a:buFont typeface="Monotype Sorts" pitchFamily="2" charset="2"/>
              <a:buNone/>
            </a:pPr>
            <a:r>
              <a:rPr lang="en-US" altLang="en-US" sz="3600" smtClean="0">
                <a:cs typeface="Times New Roman" pitchFamily="18" charset="0"/>
              </a:rPr>
              <a:t>An assertion is a Java statement that enables you to assert an assumption about your program. An assertion contains a Boolean expression that should be true during program execution. Assertions can be used to assure program correctness and avoid logic errors.</a:t>
            </a:r>
            <a:r>
              <a:rPr lang="en-US" altLang="en-US" sz="3000" smtClean="0"/>
              <a:t> </a:t>
            </a:r>
          </a:p>
        </p:txBody>
      </p:sp>
      <p:sp>
        <p:nvSpPr>
          <p:cNvPr id="45058"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80F18385-401E-435B-9483-1DEECD0B7E43}" type="slidenum">
              <a:rPr lang="en-US" altLang="en-US" sz="1400"/>
              <a:pPr>
                <a:spcBef>
                  <a:spcPct val="0"/>
                </a:spcBef>
                <a:buClrTx/>
                <a:buSzTx/>
                <a:buFontTx/>
                <a:buNone/>
              </a:pPr>
              <a:t>42</a:t>
            </a:fld>
            <a:endParaRPr lang="en-US" altLang="en-US" sz="1400"/>
          </a:p>
        </p:txBody>
      </p:sp>
      <p:sp>
        <p:nvSpPr>
          <p:cNvPr id="45061" name="Rectangle 4"/>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685800" y="228600"/>
            <a:ext cx="7772400" cy="685800"/>
          </a:xfrm>
          <a:noFill/>
        </p:spPr>
        <p:txBody>
          <a:bodyPr/>
          <a:lstStyle/>
          <a:p>
            <a:r>
              <a:rPr lang="en-US" altLang="en-US" smtClean="0">
                <a:cs typeface="Times New Roman" pitchFamily="18" charset="0"/>
              </a:rPr>
              <a:t>Declaring Assertions</a:t>
            </a:r>
          </a:p>
        </p:txBody>
      </p:sp>
      <p:sp>
        <p:nvSpPr>
          <p:cNvPr id="46084" name="Rectangle 3"/>
          <p:cNvSpPr>
            <a:spLocks noGrp="1" noChangeArrowheads="1"/>
          </p:cNvSpPr>
          <p:nvPr>
            <p:ph idx="1"/>
          </p:nvPr>
        </p:nvSpPr>
        <p:spPr>
          <a:xfrm>
            <a:off x="304800" y="1143000"/>
            <a:ext cx="8839200" cy="5486400"/>
          </a:xfrm>
          <a:noFill/>
        </p:spPr>
        <p:txBody>
          <a:bodyPr/>
          <a:lstStyle/>
          <a:p>
            <a:pPr marL="0" indent="0">
              <a:spcBef>
                <a:spcPct val="0"/>
              </a:spcBef>
              <a:buFont typeface="Monotype Sorts" pitchFamily="2" charset="2"/>
              <a:buNone/>
            </a:pPr>
            <a:r>
              <a:rPr lang="en-US" altLang="en-US" sz="3000" smtClean="0">
                <a:cs typeface="Times New Roman" pitchFamily="18" charset="0"/>
              </a:rPr>
              <a:t>An </a:t>
            </a:r>
            <a:r>
              <a:rPr lang="en-US" altLang="en-US" sz="3000" i="1" smtClean="0">
                <a:cs typeface="Times New Roman" pitchFamily="18" charset="0"/>
              </a:rPr>
              <a:t>assertion</a:t>
            </a:r>
            <a:r>
              <a:rPr lang="en-US" altLang="en-US" sz="3000" smtClean="0">
                <a:cs typeface="Times New Roman" pitchFamily="18" charset="0"/>
              </a:rPr>
              <a:t> is declared using the new Java keyword </a:t>
            </a:r>
            <a:r>
              <a:rPr lang="en-US" altLang="en-US" sz="3000" u="sng" smtClean="0">
                <a:cs typeface="Times New Roman" pitchFamily="18" charset="0"/>
              </a:rPr>
              <a:t>assert</a:t>
            </a:r>
            <a:r>
              <a:rPr lang="en-US" altLang="en-US" sz="3000" smtClean="0">
                <a:cs typeface="Times New Roman" pitchFamily="18" charset="0"/>
              </a:rPr>
              <a:t> in JDK 1.4 as follows:</a:t>
            </a:r>
          </a:p>
          <a:p>
            <a:pPr marL="0" indent="0">
              <a:spcBef>
                <a:spcPct val="0"/>
              </a:spcBef>
              <a:buFont typeface="Monotype Sorts" pitchFamily="2" charset="2"/>
              <a:buNone/>
            </a:pPr>
            <a:endParaRPr lang="en-US" altLang="en-US" sz="3000" smtClean="0">
              <a:cs typeface="Times New Roman" pitchFamily="18" charset="0"/>
            </a:endParaRPr>
          </a:p>
          <a:p>
            <a:pPr marL="0" indent="0">
              <a:spcBef>
                <a:spcPct val="0"/>
              </a:spcBef>
              <a:buFont typeface="Monotype Sorts" pitchFamily="2" charset="2"/>
              <a:buNone/>
            </a:pPr>
            <a:r>
              <a:rPr lang="en-US" altLang="en-US" sz="3000" u="sng" smtClean="0">
                <a:solidFill>
                  <a:srgbClr val="00FFFF"/>
                </a:solidFill>
                <a:cs typeface="Times New Roman" pitchFamily="18" charset="0"/>
              </a:rPr>
              <a:t>assert </a:t>
            </a:r>
            <a:r>
              <a:rPr lang="en-US" altLang="en-US" sz="3000" i="1" u="sng" smtClean="0">
                <a:solidFill>
                  <a:srgbClr val="00FFFF"/>
                </a:solidFill>
                <a:cs typeface="Times New Roman" pitchFamily="18" charset="0"/>
              </a:rPr>
              <a:t>assertion</a:t>
            </a:r>
            <a:r>
              <a:rPr lang="en-US" altLang="en-US" sz="3000" u="sng" smtClean="0">
                <a:solidFill>
                  <a:srgbClr val="00FFFF"/>
                </a:solidFill>
                <a:cs typeface="Times New Roman" pitchFamily="18" charset="0"/>
              </a:rPr>
              <a:t>;</a:t>
            </a:r>
            <a:r>
              <a:rPr lang="en-US" altLang="en-US" sz="3000" smtClean="0">
                <a:cs typeface="Times New Roman" pitchFamily="18" charset="0"/>
              </a:rPr>
              <a:t> or</a:t>
            </a:r>
          </a:p>
          <a:p>
            <a:pPr marL="0" indent="0">
              <a:spcBef>
                <a:spcPct val="0"/>
              </a:spcBef>
              <a:buFont typeface="Monotype Sorts" pitchFamily="2" charset="2"/>
              <a:buNone/>
            </a:pPr>
            <a:r>
              <a:rPr lang="en-US" altLang="en-US" sz="3000" u="sng" smtClean="0">
                <a:solidFill>
                  <a:srgbClr val="00FFFF"/>
                </a:solidFill>
                <a:cs typeface="Times New Roman" pitchFamily="18" charset="0"/>
              </a:rPr>
              <a:t>assert </a:t>
            </a:r>
            <a:r>
              <a:rPr lang="en-US" altLang="en-US" sz="3000" i="1" u="sng" smtClean="0">
                <a:solidFill>
                  <a:srgbClr val="00FFFF"/>
                </a:solidFill>
                <a:cs typeface="Times New Roman" pitchFamily="18" charset="0"/>
              </a:rPr>
              <a:t>assertion</a:t>
            </a:r>
            <a:r>
              <a:rPr lang="en-US" altLang="en-US" sz="3000" u="sng" smtClean="0">
                <a:solidFill>
                  <a:srgbClr val="00FFFF"/>
                </a:solidFill>
                <a:cs typeface="Times New Roman" pitchFamily="18" charset="0"/>
              </a:rPr>
              <a:t> : </a:t>
            </a:r>
            <a:r>
              <a:rPr lang="en-US" altLang="en-US" sz="3000" i="1" u="sng" smtClean="0">
                <a:solidFill>
                  <a:srgbClr val="00FFFF"/>
                </a:solidFill>
                <a:cs typeface="Times New Roman" pitchFamily="18" charset="0"/>
              </a:rPr>
              <a:t>detailMessage</a:t>
            </a:r>
            <a:r>
              <a:rPr lang="en-US" altLang="en-US" sz="3000" u="sng" smtClean="0">
                <a:solidFill>
                  <a:srgbClr val="00FFFF"/>
                </a:solidFill>
                <a:cs typeface="Times New Roman" pitchFamily="18" charset="0"/>
              </a:rPr>
              <a:t>;</a:t>
            </a:r>
          </a:p>
          <a:p>
            <a:pPr marL="0" indent="0">
              <a:spcBef>
                <a:spcPct val="0"/>
              </a:spcBef>
              <a:buFont typeface="Monotype Sorts" pitchFamily="2" charset="2"/>
              <a:buNone/>
            </a:pPr>
            <a:endParaRPr lang="en-US" altLang="en-US" sz="3000" smtClean="0">
              <a:cs typeface="Times New Roman" pitchFamily="18" charset="0"/>
            </a:endParaRPr>
          </a:p>
          <a:p>
            <a:pPr marL="0" indent="0">
              <a:spcBef>
                <a:spcPct val="0"/>
              </a:spcBef>
              <a:buFont typeface="Monotype Sorts" pitchFamily="2" charset="2"/>
              <a:buNone/>
            </a:pPr>
            <a:r>
              <a:rPr lang="en-US" altLang="en-US" sz="3000" smtClean="0">
                <a:cs typeface="Times New Roman" pitchFamily="18" charset="0"/>
              </a:rPr>
              <a:t>where a</a:t>
            </a:r>
            <a:r>
              <a:rPr lang="en-US" altLang="en-US" sz="3000" b="1" smtClean="0">
                <a:cs typeface="Times New Roman" pitchFamily="18" charset="0"/>
              </a:rPr>
              <a:t>ssert</a:t>
            </a:r>
            <a:r>
              <a:rPr lang="en-US" altLang="en-US" sz="3000" smtClean="0">
                <a:cs typeface="Times New Roman" pitchFamily="18" charset="0"/>
              </a:rPr>
              <a:t>ion is a Boolean expression and </a:t>
            </a:r>
            <a:r>
              <a:rPr lang="en-US" altLang="en-US" sz="3000" i="1" smtClean="0">
                <a:cs typeface="Times New Roman" pitchFamily="18" charset="0"/>
              </a:rPr>
              <a:t>detailMessage</a:t>
            </a:r>
            <a:r>
              <a:rPr lang="en-US" altLang="en-US" sz="3000" smtClean="0">
                <a:cs typeface="Times New Roman" pitchFamily="18" charset="0"/>
              </a:rPr>
              <a:t> is a primitive-type or an Object value. </a:t>
            </a:r>
          </a:p>
          <a:p>
            <a:pPr marL="0" indent="0">
              <a:spcBef>
                <a:spcPct val="0"/>
              </a:spcBef>
              <a:buFont typeface="Monotype Sorts" pitchFamily="2" charset="2"/>
              <a:buNone/>
            </a:pPr>
            <a:endParaRPr lang="en-US" altLang="en-US" sz="3000" smtClean="0">
              <a:cs typeface="Times New Roman" pitchFamily="18" charset="0"/>
            </a:endParaRPr>
          </a:p>
          <a:p>
            <a:pPr marL="0" indent="0">
              <a:spcBef>
                <a:spcPct val="0"/>
              </a:spcBef>
              <a:buFont typeface="Monotype Sorts" pitchFamily="2" charset="2"/>
              <a:buNone/>
            </a:pPr>
            <a:endParaRPr lang="en-US" altLang="en-US" sz="3000" smtClean="0">
              <a:cs typeface="Times New Roman" pitchFamily="18" charset="0"/>
            </a:endParaRPr>
          </a:p>
        </p:txBody>
      </p:sp>
      <p:sp>
        <p:nvSpPr>
          <p:cNvPr id="46082"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5CC528E5-2213-4161-98C7-F51063896545}" type="slidenum">
              <a:rPr lang="en-US" altLang="en-US" sz="1400"/>
              <a:pPr>
                <a:spcBef>
                  <a:spcPct val="0"/>
                </a:spcBef>
                <a:buClrTx/>
                <a:buSzTx/>
                <a:buFontTx/>
                <a:buNone/>
              </a:pPr>
              <a:t>43</a:t>
            </a:fld>
            <a:endParaRPr lang="en-US" altLang="en-US" sz="1400"/>
          </a:p>
        </p:txBody>
      </p:sp>
      <p:sp>
        <p:nvSpPr>
          <p:cNvPr id="46085" name="Rectangle 4"/>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a:xfrm>
            <a:off x="685800" y="228600"/>
            <a:ext cx="7772400" cy="685800"/>
          </a:xfrm>
          <a:noFill/>
        </p:spPr>
        <p:txBody>
          <a:bodyPr/>
          <a:lstStyle/>
          <a:p>
            <a:r>
              <a:rPr lang="en-US" altLang="en-US" smtClean="0">
                <a:cs typeface="Times New Roman" pitchFamily="18" charset="0"/>
              </a:rPr>
              <a:t>Executing Assertions</a:t>
            </a:r>
          </a:p>
        </p:txBody>
      </p:sp>
      <p:sp>
        <p:nvSpPr>
          <p:cNvPr id="47108" name="Rectangle 3"/>
          <p:cNvSpPr>
            <a:spLocks noGrp="1" noChangeArrowheads="1"/>
          </p:cNvSpPr>
          <p:nvPr>
            <p:ph idx="1"/>
          </p:nvPr>
        </p:nvSpPr>
        <p:spPr>
          <a:xfrm>
            <a:off x="304800" y="1143000"/>
            <a:ext cx="8839200" cy="5486400"/>
          </a:xfrm>
          <a:noFill/>
        </p:spPr>
        <p:txBody>
          <a:bodyPr/>
          <a:lstStyle/>
          <a:p>
            <a:pPr marL="0" indent="0">
              <a:spcBef>
                <a:spcPct val="0"/>
              </a:spcBef>
              <a:buFont typeface="Monotype Sorts" pitchFamily="2" charset="2"/>
              <a:buNone/>
            </a:pPr>
            <a:r>
              <a:rPr lang="en-US" altLang="en-US" sz="2600" smtClean="0">
                <a:cs typeface="Times New Roman" pitchFamily="18" charset="0"/>
              </a:rPr>
              <a:t>When an assertion statement is executed, Java evaluates the assertion. If it is false, an AssertionError will be thrown. The AssertionError class has a no-arg constructor and seven overloaded single-argument constructors of type int, long, float, double, boolean, char, and Object. </a:t>
            </a:r>
          </a:p>
          <a:p>
            <a:pPr marL="0" indent="0">
              <a:spcBef>
                <a:spcPct val="0"/>
              </a:spcBef>
              <a:buFont typeface="Monotype Sorts" pitchFamily="2" charset="2"/>
              <a:buNone/>
            </a:pPr>
            <a:endParaRPr lang="en-US" altLang="en-US" sz="2600" smtClean="0">
              <a:cs typeface="Times New Roman" pitchFamily="18" charset="0"/>
            </a:endParaRPr>
          </a:p>
          <a:p>
            <a:pPr marL="0" indent="0">
              <a:spcBef>
                <a:spcPct val="0"/>
              </a:spcBef>
              <a:buFont typeface="Monotype Sorts" pitchFamily="2" charset="2"/>
              <a:buNone/>
            </a:pPr>
            <a:r>
              <a:rPr lang="en-US" altLang="en-US" sz="2600" smtClean="0">
                <a:cs typeface="Times New Roman" pitchFamily="18" charset="0"/>
              </a:rPr>
              <a:t>For the first assert statement with no detail message, the no-arg constructor of AssertionError is used. For the second assert statement with a detail message, an appropriate AssertionError constructor is used to match the data type of the message. Since AssertionError is a subclass of Error, when an assertion becomes false, the program displays a message on the console and exits. </a:t>
            </a:r>
          </a:p>
        </p:txBody>
      </p:sp>
      <p:sp>
        <p:nvSpPr>
          <p:cNvPr id="47106"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902DB849-E93E-466A-AAFC-E6B63B9BCE49}" type="slidenum">
              <a:rPr lang="en-US" altLang="en-US" sz="1400"/>
              <a:pPr>
                <a:spcBef>
                  <a:spcPct val="0"/>
                </a:spcBef>
                <a:buClrTx/>
                <a:buSzTx/>
                <a:buFontTx/>
                <a:buNone/>
              </a:pPr>
              <a:t>44</a:t>
            </a:fld>
            <a:endParaRPr lang="en-US" altLang="en-US" sz="1400"/>
          </a:p>
        </p:txBody>
      </p:sp>
      <p:sp>
        <p:nvSpPr>
          <p:cNvPr id="47109" name="Rectangle 4"/>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a:xfrm>
            <a:off x="1524000" y="228600"/>
            <a:ext cx="7391400" cy="685800"/>
          </a:xfrm>
          <a:noFill/>
        </p:spPr>
        <p:txBody>
          <a:bodyPr/>
          <a:lstStyle/>
          <a:p>
            <a:r>
              <a:rPr lang="en-US" altLang="en-US" smtClean="0">
                <a:cs typeface="Times New Roman" pitchFamily="18" charset="0"/>
              </a:rPr>
              <a:t>Executing Assertions Example</a:t>
            </a:r>
          </a:p>
        </p:txBody>
      </p:sp>
      <p:sp>
        <p:nvSpPr>
          <p:cNvPr id="48132" name="Rectangle 3"/>
          <p:cNvSpPr>
            <a:spLocks noGrp="1" noChangeArrowheads="1"/>
          </p:cNvSpPr>
          <p:nvPr>
            <p:ph idx="1"/>
          </p:nvPr>
        </p:nvSpPr>
        <p:spPr>
          <a:xfrm>
            <a:off x="152400" y="1143000"/>
            <a:ext cx="8839200" cy="3200400"/>
          </a:xfrm>
          <a:noFill/>
        </p:spPr>
        <p:txBody>
          <a:bodyPr/>
          <a:lstStyle/>
          <a:p>
            <a:pPr marL="0" indent="0">
              <a:spcBef>
                <a:spcPct val="0"/>
              </a:spcBef>
              <a:buFont typeface="Monotype Sorts" pitchFamily="2" charset="2"/>
              <a:buNone/>
            </a:pPr>
            <a:r>
              <a:rPr lang="en-US" altLang="en-US" sz="2000" b="1" smtClean="0">
                <a:latin typeface="Courier New" pitchFamily="49" charset="0"/>
                <a:cs typeface="Times New Roman" pitchFamily="18" charset="0"/>
              </a:rPr>
              <a:t>public class AssertionDemo {</a:t>
            </a:r>
          </a:p>
          <a:p>
            <a:pPr marL="0" indent="0">
              <a:spcBef>
                <a:spcPct val="0"/>
              </a:spcBef>
              <a:buFont typeface="Monotype Sorts" pitchFamily="2" charset="2"/>
              <a:buNone/>
            </a:pPr>
            <a:r>
              <a:rPr lang="en-US" altLang="en-US" sz="2000" b="1" smtClean="0">
                <a:latin typeface="Courier New" pitchFamily="49" charset="0"/>
                <a:cs typeface="Times New Roman" pitchFamily="18" charset="0"/>
              </a:rPr>
              <a:t>  public static void main(String[] args) {</a:t>
            </a:r>
          </a:p>
          <a:p>
            <a:pPr marL="0" indent="0">
              <a:spcBef>
                <a:spcPct val="0"/>
              </a:spcBef>
              <a:buFont typeface="Monotype Sorts" pitchFamily="2" charset="2"/>
              <a:buNone/>
            </a:pPr>
            <a:r>
              <a:rPr lang="en-US" altLang="en-US" sz="2000" b="1" smtClean="0">
                <a:latin typeface="Courier New" pitchFamily="49" charset="0"/>
                <a:cs typeface="Times New Roman" pitchFamily="18" charset="0"/>
              </a:rPr>
              <a:t>    int i; int sum = 0;</a:t>
            </a:r>
          </a:p>
          <a:p>
            <a:pPr marL="0" indent="0">
              <a:spcBef>
                <a:spcPct val="0"/>
              </a:spcBef>
              <a:buFont typeface="Monotype Sorts" pitchFamily="2" charset="2"/>
              <a:buNone/>
            </a:pPr>
            <a:r>
              <a:rPr lang="en-US" altLang="en-US" sz="2000" b="1" smtClean="0">
                <a:latin typeface="Courier New" pitchFamily="49" charset="0"/>
                <a:cs typeface="Times New Roman" pitchFamily="18" charset="0"/>
              </a:rPr>
              <a:t>    for (i = 0; i &lt; 10; i++) {</a:t>
            </a:r>
          </a:p>
          <a:p>
            <a:pPr marL="0" indent="0">
              <a:spcBef>
                <a:spcPct val="0"/>
              </a:spcBef>
              <a:buFont typeface="Monotype Sorts" pitchFamily="2" charset="2"/>
              <a:buNone/>
            </a:pPr>
            <a:r>
              <a:rPr lang="en-US" altLang="en-US" sz="2000" b="1" smtClean="0">
                <a:latin typeface="Courier New" pitchFamily="49" charset="0"/>
                <a:cs typeface="Times New Roman" pitchFamily="18" charset="0"/>
              </a:rPr>
              <a:t>      sum += i; </a:t>
            </a:r>
          </a:p>
          <a:p>
            <a:pPr marL="0" indent="0">
              <a:spcBef>
                <a:spcPct val="0"/>
              </a:spcBef>
              <a:buFont typeface="Monotype Sorts" pitchFamily="2" charset="2"/>
              <a:buNone/>
            </a:pPr>
            <a:r>
              <a:rPr lang="en-US" altLang="en-US" sz="2000" b="1" smtClean="0">
                <a:latin typeface="Courier New" pitchFamily="49" charset="0"/>
                <a:cs typeface="Times New Roman" pitchFamily="18" charset="0"/>
              </a:rPr>
              <a:t>    }</a:t>
            </a:r>
          </a:p>
          <a:p>
            <a:pPr marL="0" indent="0">
              <a:spcBef>
                <a:spcPct val="0"/>
              </a:spcBef>
              <a:buFont typeface="Monotype Sorts" pitchFamily="2" charset="2"/>
              <a:buNone/>
            </a:pPr>
            <a:r>
              <a:rPr lang="en-US" altLang="en-US" sz="2000" b="1" smtClean="0">
                <a:solidFill>
                  <a:srgbClr val="00FFFF"/>
                </a:solidFill>
                <a:latin typeface="Courier New" pitchFamily="49" charset="0"/>
                <a:cs typeface="Times New Roman" pitchFamily="18" charset="0"/>
              </a:rPr>
              <a:t>    assert i == 10;</a:t>
            </a:r>
            <a:endParaRPr lang="en-US" altLang="en-US" sz="2000" b="1" smtClean="0">
              <a:latin typeface="Courier New" pitchFamily="49" charset="0"/>
              <a:cs typeface="Times New Roman" pitchFamily="18" charset="0"/>
            </a:endParaRPr>
          </a:p>
          <a:p>
            <a:pPr marL="0" indent="0">
              <a:spcBef>
                <a:spcPct val="0"/>
              </a:spcBef>
              <a:buFont typeface="Monotype Sorts" pitchFamily="2" charset="2"/>
              <a:buNone/>
            </a:pPr>
            <a:r>
              <a:rPr lang="en-US" altLang="en-US" sz="2000" b="1" smtClean="0">
                <a:solidFill>
                  <a:srgbClr val="00FFFF"/>
                </a:solidFill>
                <a:latin typeface="Courier New" pitchFamily="49" charset="0"/>
                <a:cs typeface="Times New Roman" pitchFamily="18" charset="0"/>
              </a:rPr>
              <a:t>    assert sum &gt; 10 &amp;&amp; sum &lt; 5 * 10 : "sum is " + sum;</a:t>
            </a:r>
            <a:endParaRPr lang="en-US" altLang="en-US" sz="2000" b="1" smtClean="0">
              <a:latin typeface="Courier New" pitchFamily="49" charset="0"/>
              <a:cs typeface="Times New Roman" pitchFamily="18" charset="0"/>
            </a:endParaRPr>
          </a:p>
          <a:p>
            <a:pPr marL="0" indent="0">
              <a:spcBef>
                <a:spcPct val="0"/>
              </a:spcBef>
              <a:buFont typeface="Monotype Sorts" pitchFamily="2" charset="2"/>
              <a:buNone/>
            </a:pPr>
            <a:r>
              <a:rPr lang="en-US" altLang="en-US" sz="2000" b="1" smtClean="0">
                <a:latin typeface="Courier New" pitchFamily="49" charset="0"/>
                <a:cs typeface="Times New Roman" pitchFamily="18" charset="0"/>
              </a:rPr>
              <a:t>  }</a:t>
            </a:r>
          </a:p>
          <a:p>
            <a:pPr marL="0" indent="0">
              <a:spcBef>
                <a:spcPct val="0"/>
              </a:spcBef>
              <a:buFont typeface="Monotype Sorts" pitchFamily="2" charset="2"/>
              <a:buNone/>
            </a:pPr>
            <a:r>
              <a:rPr lang="en-US" altLang="en-US" sz="2000" b="1" smtClean="0">
                <a:latin typeface="Courier New" pitchFamily="49" charset="0"/>
                <a:cs typeface="Times New Roman" pitchFamily="18" charset="0"/>
              </a:rPr>
              <a:t>}</a:t>
            </a:r>
          </a:p>
        </p:txBody>
      </p:sp>
      <p:sp>
        <p:nvSpPr>
          <p:cNvPr id="48130"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F8703767-D385-400E-8E23-82FCF7E5302B}" type="slidenum">
              <a:rPr lang="en-US" altLang="en-US" sz="1400"/>
              <a:pPr>
                <a:spcBef>
                  <a:spcPct val="0"/>
                </a:spcBef>
                <a:buClrTx/>
                <a:buSzTx/>
                <a:buFontTx/>
                <a:buNone/>
              </a:pPr>
              <a:t>45</a:t>
            </a:fld>
            <a:endParaRPr lang="en-US" altLang="en-US" sz="1400"/>
          </a:p>
        </p:txBody>
      </p:sp>
      <p:sp>
        <p:nvSpPr>
          <p:cNvPr id="48133" name="Rectangle 4"/>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a:xfrm>
            <a:off x="685800" y="228600"/>
            <a:ext cx="7772400" cy="685800"/>
          </a:xfrm>
          <a:noFill/>
        </p:spPr>
        <p:txBody>
          <a:bodyPr/>
          <a:lstStyle/>
          <a:p>
            <a:r>
              <a:rPr lang="en-US" altLang="en-US" smtClean="0">
                <a:cs typeface="Times New Roman" pitchFamily="18" charset="0"/>
              </a:rPr>
              <a:t>Compiling Programs with Assertions </a:t>
            </a:r>
          </a:p>
        </p:txBody>
      </p:sp>
      <p:sp>
        <p:nvSpPr>
          <p:cNvPr id="49156" name="Rectangle 3"/>
          <p:cNvSpPr>
            <a:spLocks noGrp="1" noChangeArrowheads="1"/>
          </p:cNvSpPr>
          <p:nvPr>
            <p:ph idx="1"/>
          </p:nvPr>
        </p:nvSpPr>
        <p:spPr>
          <a:xfrm>
            <a:off x="304800" y="1447800"/>
            <a:ext cx="8839200" cy="5181600"/>
          </a:xfrm>
          <a:noFill/>
        </p:spPr>
        <p:txBody>
          <a:bodyPr/>
          <a:lstStyle/>
          <a:p>
            <a:pPr marL="0" indent="0">
              <a:lnSpc>
                <a:spcPct val="90000"/>
              </a:lnSpc>
              <a:spcBef>
                <a:spcPct val="0"/>
              </a:spcBef>
              <a:buFont typeface="Monotype Sorts" pitchFamily="2" charset="2"/>
              <a:buNone/>
            </a:pPr>
            <a:r>
              <a:rPr lang="en-US" altLang="en-US" sz="3400" smtClean="0">
                <a:cs typeface="Times New Roman" pitchFamily="18" charset="0"/>
              </a:rPr>
              <a:t>Since </a:t>
            </a:r>
            <a:r>
              <a:rPr lang="en-US" altLang="en-US" sz="3400" u="sng" smtClean="0">
                <a:cs typeface="Times New Roman" pitchFamily="18" charset="0"/>
              </a:rPr>
              <a:t>assert</a:t>
            </a:r>
            <a:r>
              <a:rPr lang="en-US" altLang="en-US" sz="3400" smtClean="0">
                <a:cs typeface="Times New Roman" pitchFamily="18" charset="0"/>
              </a:rPr>
              <a:t> is a new Java keyword introduced in JDK 1.4, you have to compile the program using a JDK 1.4 compiler. Furthermore, you need to include the switch </a:t>
            </a:r>
            <a:r>
              <a:rPr lang="en-US" altLang="en-US" sz="3400" smtClean="0">
                <a:solidFill>
                  <a:srgbClr val="00FFFF"/>
                </a:solidFill>
                <a:cs typeface="Times New Roman" pitchFamily="18" charset="0"/>
              </a:rPr>
              <a:t>–source 1.4</a:t>
            </a:r>
            <a:r>
              <a:rPr lang="en-US" altLang="en-US" sz="3400" smtClean="0">
                <a:cs typeface="Times New Roman" pitchFamily="18" charset="0"/>
              </a:rPr>
              <a:t> in the compiler command as follows:</a:t>
            </a:r>
          </a:p>
          <a:p>
            <a:pPr marL="0" indent="0">
              <a:lnSpc>
                <a:spcPct val="90000"/>
              </a:lnSpc>
              <a:spcBef>
                <a:spcPct val="0"/>
              </a:spcBef>
              <a:buFont typeface="Monotype Sorts" pitchFamily="2" charset="2"/>
              <a:buNone/>
            </a:pPr>
            <a:endParaRPr lang="en-US" altLang="en-US" sz="3400" smtClean="0">
              <a:cs typeface="Times New Roman" pitchFamily="18" charset="0"/>
            </a:endParaRPr>
          </a:p>
          <a:p>
            <a:pPr marL="0" indent="0">
              <a:lnSpc>
                <a:spcPct val="90000"/>
              </a:lnSpc>
              <a:spcBef>
                <a:spcPct val="0"/>
              </a:spcBef>
              <a:buFont typeface="Monotype Sorts" pitchFamily="2" charset="2"/>
              <a:buNone/>
            </a:pPr>
            <a:r>
              <a:rPr lang="en-US" altLang="en-US" sz="3400" b="1" smtClean="0">
                <a:solidFill>
                  <a:srgbClr val="00FFFF"/>
                </a:solidFill>
                <a:cs typeface="Times New Roman" pitchFamily="18" charset="0"/>
              </a:rPr>
              <a:t>javac –source 1.4 AssertionDemo.java</a:t>
            </a:r>
          </a:p>
          <a:p>
            <a:pPr marL="0" indent="0">
              <a:lnSpc>
                <a:spcPct val="90000"/>
              </a:lnSpc>
              <a:spcBef>
                <a:spcPct val="0"/>
              </a:spcBef>
              <a:buFont typeface="Monotype Sorts" pitchFamily="2" charset="2"/>
              <a:buNone/>
            </a:pPr>
            <a:endParaRPr lang="en-US" altLang="en-US" sz="3400" smtClean="0">
              <a:cs typeface="Times New Roman" pitchFamily="18" charset="0"/>
            </a:endParaRPr>
          </a:p>
          <a:p>
            <a:pPr marL="0" indent="0">
              <a:lnSpc>
                <a:spcPct val="90000"/>
              </a:lnSpc>
              <a:spcBef>
                <a:spcPct val="0"/>
              </a:spcBef>
              <a:buFont typeface="Monotype Sorts" pitchFamily="2" charset="2"/>
              <a:buNone/>
            </a:pPr>
            <a:r>
              <a:rPr lang="en-US" altLang="en-US" sz="3400" smtClean="0">
                <a:cs typeface="Times New Roman" pitchFamily="18" charset="0"/>
              </a:rPr>
              <a:t>NOTE: If you use JDK 1.5, there is no need to use the –source 1.4 option in the command.</a:t>
            </a:r>
            <a:endParaRPr lang="en-US" altLang="en-US" sz="3600" smtClean="0">
              <a:cs typeface="Times New Roman" pitchFamily="18" charset="0"/>
            </a:endParaRPr>
          </a:p>
        </p:txBody>
      </p:sp>
      <p:sp>
        <p:nvSpPr>
          <p:cNvPr id="49154"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9C221B85-90D2-441E-BBBB-B62B2E04707E}" type="slidenum">
              <a:rPr lang="en-US" altLang="en-US" sz="1400"/>
              <a:pPr>
                <a:spcBef>
                  <a:spcPct val="0"/>
                </a:spcBef>
                <a:buClrTx/>
                <a:buSzTx/>
                <a:buFontTx/>
                <a:buNone/>
              </a:pPr>
              <a:t>46</a:t>
            </a:fld>
            <a:endParaRPr lang="en-US" altLang="en-US" sz="1400"/>
          </a:p>
        </p:txBody>
      </p:sp>
      <p:sp>
        <p:nvSpPr>
          <p:cNvPr id="49157" name="Rectangle 4"/>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xfrm>
            <a:off x="685800" y="228600"/>
            <a:ext cx="7772400" cy="685800"/>
          </a:xfrm>
          <a:noFill/>
        </p:spPr>
        <p:txBody>
          <a:bodyPr/>
          <a:lstStyle/>
          <a:p>
            <a:r>
              <a:rPr lang="en-US" altLang="en-US" smtClean="0">
                <a:cs typeface="Times New Roman" pitchFamily="18" charset="0"/>
              </a:rPr>
              <a:t>Running Programs with Assertions</a:t>
            </a:r>
          </a:p>
        </p:txBody>
      </p:sp>
      <p:sp>
        <p:nvSpPr>
          <p:cNvPr id="50180" name="Rectangle 3"/>
          <p:cNvSpPr>
            <a:spLocks noGrp="1" noChangeArrowheads="1"/>
          </p:cNvSpPr>
          <p:nvPr>
            <p:ph idx="1"/>
          </p:nvPr>
        </p:nvSpPr>
        <p:spPr>
          <a:xfrm>
            <a:off x="304800" y="1447800"/>
            <a:ext cx="8839200" cy="5181600"/>
          </a:xfrm>
          <a:noFill/>
        </p:spPr>
        <p:txBody>
          <a:bodyPr/>
          <a:lstStyle/>
          <a:p>
            <a:pPr marL="0" indent="0">
              <a:lnSpc>
                <a:spcPct val="90000"/>
              </a:lnSpc>
              <a:spcBef>
                <a:spcPct val="0"/>
              </a:spcBef>
              <a:buFont typeface="Monotype Sorts" pitchFamily="2" charset="2"/>
              <a:buNone/>
            </a:pPr>
            <a:r>
              <a:rPr lang="en-US" altLang="en-US" sz="3000" smtClean="0">
                <a:cs typeface="Times New Roman" pitchFamily="18" charset="0"/>
              </a:rPr>
              <a:t>By default, the assertions are disabled at runtime. To enable it, use the switch </a:t>
            </a:r>
            <a:r>
              <a:rPr lang="en-US" altLang="en-US" sz="3000" smtClean="0">
                <a:solidFill>
                  <a:srgbClr val="00FFFF"/>
                </a:solidFill>
                <a:cs typeface="Times New Roman" pitchFamily="18" charset="0"/>
              </a:rPr>
              <a:t>–enableassertions</a:t>
            </a:r>
            <a:r>
              <a:rPr lang="en-US" altLang="en-US" sz="3000" smtClean="0">
                <a:cs typeface="Times New Roman" pitchFamily="18" charset="0"/>
              </a:rPr>
              <a:t>, or </a:t>
            </a:r>
            <a:r>
              <a:rPr lang="en-US" altLang="en-US" sz="3000" smtClean="0">
                <a:solidFill>
                  <a:srgbClr val="00FFFF"/>
                </a:solidFill>
                <a:cs typeface="Times New Roman" pitchFamily="18" charset="0"/>
              </a:rPr>
              <a:t>–ea</a:t>
            </a:r>
            <a:r>
              <a:rPr lang="en-US" altLang="en-US" sz="3000" smtClean="0">
                <a:cs typeface="Times New Roman" pitchFamily="18" charset="0"/>
              </a:rPr>
              <a:t> for short, as follows:</a:t>
            </a:r>
          </a:p>
          <a:p>
            <a:pPr marL="0" indent="0">
              <a:lnSpc>
                <a:spcPct val="90000"/>
              </a:lnSpc>
              <a:spcBef>
                <a:spcPct val="0"/>
              </a:spcBef>
              <a:buFont typeface="Monotype Sorts" pitchFamily="2" charset="2"/>
              <a:buNone/>
            </a:pPr>
            <a:endParaRPr lang="en-US" altLang="en-US" sz="3000" smtClean="0">
              <a:cs typeface="Times New Roman" pitchFamily="18" charset="0"/>
            </a:endParaRPr>
          </a:p>
          <a:p>
            <a:pPr marL="0" indent="0">
              <a:lnSpc>
                <a:spcPct val="90000"/>
              </a:lnSpc>
              <a:spcBef>
                <a:spcPct val="0"/>
              </a:spcBef>
              <a:buFont typeface="Monotype Sorts" pitchFamily="2" charset="2"/>
              <a:buNone/>
            </a:pPr>
            <a:r>
              <a:rPr lang="en-US" altLang="en-US" sz="3000" b="1" smtClean="0">
                <a:solidFill>
                  <a:srgbClr val="00FFFF"/>
                </a:solidFill>
                <a:cs typeface="Times New Roman" pitchFamily="18" charset="0"/>
              </a:rPr>
              <a:t>      java –ea AssertionDemo</a:t>
            </a:r>
          </a:p>
          <a:p>
            <a:pPr marL="0" indent="0">
              <a:lnSpc>
                <a:spcPct val="90000"/>
              </a:lnSpc>
              <a:spcBef>
                <a:spcPct val="0"/>
              </a:spcBef>
              <a:buFont typeface="Monotype Sorts" pitchFamily="2" charset="2"/>
              <a:buNone/>
            </a:pPr>
            <a:endParaRPr lang="en-US" altLang="en-US" sz="3000" smtClean="0">
              <a:cs typeface="Times New Roman" pitchFamily="18" charset="0"/>
            </a:endParaRPr>
          </a:p>
          <a:p>
            <a:pPr marL="0" indent="0">
              <a:lnSpc>
                <a:spcPct val="90000"/>
              </a:lnSpc>
              <a:spcBef>
                <a:spcPct val="0"/>
              </a:spcBef>
              <a:buFont typeface="Monotype Sorts" pitchFamily="2" charset="2"/>
              <a:buNone/>
            </a:pPr>
            <a:r>
              <a:rPr lang="en-US" altLang="en-US" sz="3000" smtClean="0">
                <a:cs typeface="Times New Roman" pitchFamily="18" charset="0"/>
              </a:rPr>
              <a:t>Assertions can be selectively enabled or disabled at class level or package level. The disable switch is </a:t>
            </a:r>
            <a:r>
              <a:rPr lang="en-US" altLang="en-US" sz="3000" smtClean="0">
                <a:solidFill>
                  <a:srgbClr val="00FFFF"/>
                </a:solidFill>
                <a:cs typeface="Times New Roman" pitchFamily="18" charset="0"/>
              </a:rPr>
              <a:t>–disableassertions</a:t>
            </a:r>
            <a:r>
              <a:rPr lang="en-US" altLang="en-US" sz="3000" smtClean="0">
                <a:cs typeface="Times New Roman" pitchFamily="18" charset="0"/>
              </a:rPr>
              <a:t> or </a:t>
            </a:r>
            <a:r>
              <a:rPr lang="en-US" altLang="en-US" sz="3000" smtClean="0">
                <a:solidFill>
                  <a:srgbClr val="00FFFF"/>
                </a:solidFill>
                <a:cs typeface="Times New Roman" pitchFamily="18" charset="0"/>
              </a:rPr>
              <a:t>–da</a:t>
            </a:r>
            <a:r>
              <a:rPr lang="en-US" altLang="en-US" sz="3000" smtClean="0">
                <a:cs typeface="Times New Roman" pitchFamily="18" charset="0"/>
              </a:rPr>
              <a:t> for short. For example, the following command enables assertions in package </a:t>
            </a:r>
            <a:r>
              <a:rPr lang="en-US" altLang="en-US" sz="3000" u="sng" smtClean="0">
                <a:cs typeface="Times New Roman" pitchFamily="18" charset="0"/>
              </a:rPr>
              <a:t>package1</a:t>
            </a:r>
            <a:r>
              <a:rPr lang="en-US" altLang="en-US" sz="3000" smtClean="0">
                <a:cs typeface="Times New Roman" pitchFamily="18" charset="0"/>
              </a:rPr>
              <a:t> and disables assertions in class </a:t>
            </a:r>
            <a:r>
              <a:rPr lang="en-US" altLang="en-US" sz="3000" u="sng" smtClean="0">
                <a:cs typeface="Times New Roman" pitchFamily="18" charset="0"/>
              </a:rPr>
              <a:t>Class1</a:t>
            </a:r>
            <a:r>
              <a:rPr lang="en-US" altLang="en-US" sz="3000" smtClean="0">
                <a:cs typeface="Times New Roman" pitchFamily="18" charset="0"/>
              </a:rPr>
              <a:t>.</a:t>
            </a:r>
          </a:p>
          <a:p>
            <a:pPr marL="0" indent="0">
              <a:lnSpc>
                <a:spcPct val="90000"/>
              </a:lnSpc>
              <a:spcBef>
                <a:spcPct val="0"/>
              </a:spcBef>
              <a:buFont typeface="Monotype Sorts" pitchFamily="2" charset="2"/>
              <a:buNone/>
            </a:pPr>
            <a:r>
              <a:rPr lang="en-US" altLang="en-US" sz="3000" b="1" smtClean="0">
                <a:solidFill>
                  <a:srgbClr val="00FFFF"/>
                </a:solidFill>
                <a:cs typeface="Times New Roman" pitchFamily="18" charset="0"/>
              </a:rPr>
              <a:t>java –ea:package1 –da:Class1 AssertionDemo</a:t>
            </a:r>
          </a:p>
        </p:txBody>
      </p:sp>
      <p:sp>
        <p:nvSpPr>
          <p:cNvPr id="50178"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79B102C7-A5A2-4856-9A50-CF9DC65826D9}" type="slidenum">
              <a:rPr lang="en-US" altLang="en-US" sz="1400"/>
              <a:pPr>
                <a:spcBef>
                  <a:spcPct val="0"/>
                </a:spcBef>
                <a:buClrTx/>
                <a:buSzTx/>
                <a:buFontTx/>
                <a:buNone/>
              </a:pPr>
              <a:t>47</a:t>
            </a:fld>
            <a:endParaRPr lang="en-US" altLang="en-US" sz="1400"/>
          </a:p>
        </p:txBody>
      </p:sp>
      <p:sp>
        <p:nvSpPr>
          <p:cNvPr id="50181" name="Rectangle 4"/>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xfrm>
            <a:off x="1371600" y="228600"/>
            <a:ext cx="7467600" cy="1066800"/>
          </a:xfrm>
          <a:noFill/>
        </p:spPr>
        <p:txBody>
          <a:bodyPr/>
          <a:lstStyle/>
          <a:p>
            <a:r>
              <a:rPr lang="en-US" altLang="en-US" smtClean="0">
                <a:cs typeface="Times New Roman" pitchFamily="18" charset="0"/>
              </a:rPr>
              <a:t>Using Exception Handling or Assertions</a:t>
            </a:r>
          </a:p>
        </p:txBody>
      </p:sp>
      <p:sp>
        <p:nvSpPr>
          <p:cNvPr id="51204" name="Rectangle 3"/>
          <p:cNvSpPr>
            <a:spLocks noGrp="1" noChangeArrowheads="1"/>
          </p:cNvSpPr>
          <p:nvPr>
            <p:ph idx="1"/>
          </p:nvPr>
        </p:nvSpPr>
        <p:spPr>
          <a:xfrm>
            <a:off x="304800" y="1447800"/>
            <a:ext cx="8839200" cy="5181600"/>
          </a:xfrm>
          <a:noFill/>
        </p:spPr>
        <p:txBody>
          <a:bodyPr/>
          <a:lstStyle/>
          <a:p>
            <a:pPr marL="0" indent="0">
              <a:spcBef>
                <a:spcPct val="0"/>
              </a:spcBef>
              <a:buFont typeface="Monotype Sorts" pitchFamily="2" charset="2"/>
              <a:buNone/>
            </a:pPr>
            <a:r>
              <a:rPr lang="en-US" altLang="en-US" sz="3000" smtClean="0">
                <a:cs typeface="Times New Roman" pitchFamily="18" charset="0"/>
              </a:rPr>
              <a:t>Assertion should not be used to replace exception handling. Exception handling deals with unusual circumstances during program execution. Assertions are to assure the correctness of the program. Exception handling addresses robustness and assertion addresses correctness. Like exception handling, assertions are not used for normal tests, but for internal consistency and validity checks. Assertions are checked at runtime and can be turned on or off at startup time.</a:t>
            </a:r>
          </a:p>
        </p:txBody>
      </p:sp>
      <p:sp>
        <p:nvSpPr>
          <p:cNvPr id="51202"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01B66DF1-C06D-4137-AAD1-0A88CCB2E83D}" type="slidenum">
              <a:rPr lang="en-US" altLang="en-US" sz="1400"/>
              <a:pPr>
                <a:spcBef>
                  <a:spcPct val="0"/>
                </a:spcBef>
                <a:buClrTx/>
                <a:buSzTx/>
                <a:buFontTx/>
                <a:buNone/>
              </a:pPr>
              <a:t>48</a:t>
            </a:fld>
            <a:endParaRPr lang="en-US" altLang="en-US" sz="1400"/>
          </a:p>
        </p:txBody>
      </p:sp>
      <p:sp>
        <p:nvSpPr>
          <p:cNvPr id="51205" name="Rectangle 4"/>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a:xfrm>
            <a:off x="1447800" y="228600"/>
            <a:ext cx="7467600" cy="838200"/>
          </a:xfrm>
          <a:noFill/>
        </p:spPr>
        <p:txBody>
          <a:bodyPr/>
          <a:lstStyle/>
          <a:p>
            <a:r>
              <a:rPr lang="en-US" altLang="en-US" smtClean="0">
                <a:cs typeface="Times New Roman" pitchFamily="18" charset="0"/>
              </a:rPr>
              <a:t>Using Exception Handling or Assertions, cont.</a:t>
            </a:r>
          </a:p>
        </p:txBody>
      </p:sp>
      <p:sp>
        <p:nvSpPr>
          <p:cNvPr id="52228" name="Rectangle 3"/>
          <p:cNvSpPr>
            <a:spLocks noGrp="1" noChangeArrowheads="1"/>
          </p:cNvSpPr>
          <p:nvPr>
            <p:ph idx="1"/>
          </p:nvPr>
        </p:nvSpPr>
        <p:spPr>
          <a:xfrm>
            <a:off x="304800" y="1447800"/>
            <a:ext cx="8839200" cy="3505200"/>
          </a:xfrm>
          <a:noFill/>
        </p:spPr>
        <p:txBody>
          <a:bodyPr/>
          <a:lstStyle/>
          <a:p>
            <a:pPr marL="0" indent="0">
              <a:lnSpc>
                <a:spcPct val="90000"/>
              </a:lnSpc>
              <a:spcBef>
                <a:spcPct val="0"/>
              </a:spcBef>
              <a:buFont typeface="Monotype Sorts" pitchFamily="2" charset="2"/>
              <a:buNone/>
            </a:pPr>
            <a:r>
              <a:rPr lang="en-US" altLang="en-US" sz="3000" i="1" smtClean="0">
                <a:cs typeface="Times New Roman" pitchFamily="18" charset="0"/>
              </a:rPr>
              <a:t>Do not use assertions for argument checking in public methods</a:t>
            </a:r>
            <a:r>
              <a:rPr lang="en-US" altLang="en-US" sz="3000" smtClean="0">
                <a:cs typeface="Times New Roman" pitchFamily="18" charset="0"/>
              </a:rPr>
              <a:t>. Valid arguments that may be passed to a public method are considered to be part of the method’s contract. The contract must always be obeyed whether assertions are enabled or disabled. For example, the following code in the Circle class should be rewritten using exception handling.</a:t>
            </a:r>
          </a:p>
        </p:txBody>
      </p:sp>
      <p:sp>
        <p:nvSpPr>
          <p:cNvPr id="52226"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0E9ABF51-DC21-4D09-9822-0DB7BDDA3B46}" type="slidenum">
              <a:rPr lang="en-US" altLang="en-US" sz="1400"/>
              <a:pPr>
                <a:spcBef>
                  <a:spcPct val="0"/>
                </a:spcBef>
                <a:buClrTx/>
                <a:buSzTx/>
                <a:buFontTx/>
                <a:buNone/>
              </a:pPr>
              <a:t>49</a:t>
            </a:fld>
            <a:endParaRPr lang="en-US" altLang="en-US" sz="1400"/>
          </a:p>
        </p:txBody>
      </p:sp>
      <p:sp>
        <p:nvSpPr>
          <p:cNvPr id="52229" name="Rectangle 4"/>
          <p:cNvSpPr>
            <a:spLocks noChangeArrowheads="1"/>
          </p:cNvSpPr>
          <p:nvPr/>
        </p:nvSpPr>
        <p:spPr bwMode="auto">
          <a:xfrm>
            <a:off x="457200" y="5029200"/>
            <a:ext cx="8382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spcBef>
                <a:spcPct val="0"/>
              </a:spcBef>
              <a:buFont typeface="Monotype Sorts" pitchFamily="2" charset="2"/>
              <a:buNone/>
            </a:pPr>
            <a:r>
              <a:rPr lang="en-US" altLang="en-US" sz="2400" b="1">
                <a:solidFill>
                  <a:schemeClr val="tx2"/>
                </a:solidFill>
                <a:latin typeface="Courier New" pitchFamily="49" charset="0"/>
                <a:cs typeface="Times New Roman" pitchFamily="18" charset="0"/>
              </a:rPr>
              <a:t>public void setRadius(double newRadius) {</a:t>
            </a:r>
          </a:p>
          <a:p>
            <a:pPr>
              <a:lnSpc>
                <a:spcPct val="90000"/>
              </a:lnSpc>
              <a:spcBef>
                <a:spcPct val="0"/>
              </a:spcBef>
              <a:buFont typeface="Monotype Sorts" pitchFamily="2" charset="2"/>
              <a:buNone/>
            </a:pPr>
            <a:r>
              <a:rPr lang="en-US" altLang="en-US" sz="2400" b="1">
                <a:solidFill>
                  <a:schemeClr val="tx2"/>
                </a:solidFill>
                <a:latin typeface="Courier New" pitchFamily="49" charset="0"/>
                <a:cs typeface="Times New Roman" pitchFamily="18" charset="0"/>
              </a:rPr>
              <a:t>  assert newRadius &gt;= 0;</a:t>
            </a:r>
          </a:p>
          <a:p>
            <a:pPr>
              <a:lnSpc>
                <a:spcPct val="90000"/>
              </a:lnSpc>
              <a:spcBef>
                <a:spcPct val="0"/>
              </a:spcBef>
              <a:buFont typeface="Monotype Sorts" pitchFamily="2" charset="2"/>
              <a:buNone/>
            </a:pPr>
            <a:r>
              <a:rPr lang="en-US" altLang="en-US" sz="2400" b="1">
                <a:solidFill>
                  <a:schemeClr val="tx2"/>
                </a:solidFill>
                <a:latin typeface="Courier New" pitchFamily="49" charset="0"/>
                <a:cs typeface="Times New Roman" pitchFamily="18" charset="0"/>
              </a:rPr>
              <a:t>  radius =  newRadius;</a:t>
            </a:r>
          </a:p>
          <a:p>
            <a:pPr>
              <a:lnSpc>
                <a:spcPct val="90000"/>
              </a:lnSpc>
              <a:spcBef>
                <a:spcPct val="0"/>
              </a:spcBef>
              <a:buFont typeface="Monotype Sorts" pitchFamily="2" charset="2"/>
              <a:buNone/>
            </a:pPr>
            <a:r>
              <a:rPr lang="en-US" altLang="en-US" sz="2400" b="1">
                <a:solidFill>
                  <a:schemeClr val="tx2"/>
                </a:solidFill>
                <a:latin typeface="Courier New" pitchFamily="49" charset="0"/>
                <a:cs typeface="Times New Roman" pitchFamily="18" charset="0"/>
              </a:rPr>
              <a:t>}</a:t>
            </a:r>
          </a:p>
        </p:txBody>
      </p:sp>
      <p:sp>
        <p:nvSpPr>
          <p:cNvPr id="52230" name="Rectangle 5"/>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304800" y="381000"/>
            <a:ext cx="8534400" cy="609600"/>
          </a:xfrm>
          <a:noFill/>
        </p:spPr>
        <p:txBody>
          <a:bodyPr>
            <a:normAutofit fontScale="90000"/>
          </a:bodyPr>
          <a:lstStyle/>
          <a:p>
            <a:r>
              <a:rPr lang="en-US" altLang="en-US" smtClean="0"/>
              <a:t>Exception Advantages</a:t>
            </a:r>
          </a:p>
        </p:txBody>
      </p:sp>
      <p:sp>
        <p:nvSpPr>
          <p:cNvPr id="7170"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6E0E1AFA-1832-4336-B113-79EA2FFB443E}" type="slidenum">
              <a:rPr lang="en-US" altLang="en-US" sz="1400"/>
              <a:pPr>
                <a:spcBef>
                  <a:spcPct val="0"/>
                </a:spcBef>
                <a:buClrTx/>
                <a:buSzTx/>
                <a:buFontTx/>
                <a:buNone/>
              </a:pPr>
              <a:t>5</a:t>
            </a:fld>
            <a:endParaRPr lang="en-US" altLang="en-US" sz="1400"/>
          </a:p>
        </p:txBody>
      </p:sp>
      <p:sp>
        <p:nvSpPr>
          <p:cNvPr id="7172" name="Text Box 9"/>
          <p:cNvSpPr txBox="1">
            <a:spLocks noChangeArrowheads="1"/>
          </p:cNvSpPr>
          <p:nvPr/>
        </p:nvSpPr>
        <p:spPr bwMode="auto">
          <a:xfrm>
            <a:off x="304800" y="2819400"/>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sz="2800"/>
              <a:t>Now you see the </a:t>
            </a:r>
            <a:r>
              <a:rPr lang="en-US" altLang="en-US" sz="2800" i="1"/>
              <a:t>advantages</a:t>
            </a:r>
            <a:r>
              <a:rPr lang="en-US" altLang="en-US" sz="2800"/>
              <a:t> of using exception handling. It enables a method to throw an exception to its caller. Without this capability, a method must handle the exception or terminate the program.</a:t>
            </a:r>
          </a:p>
        </p:txBody>
      </p:sp>
      <p:sp>
        <p:nvSpPr>
          <p:cNvPr id="307210" name="AutoShape 10">
            <a:hlinkClick r:id="" action="ppaction://noaction" highlightClick="1"/>
          </p:cNvPr>
          <p:cNvSpPr>
            <a:spLocks noChangeArrowheads="1"/>
          </p:cNvSpPr>
          <p:nvPr/>
        </p:nvSpPr>
        <p:spPr bwMode="auto">
          <a:xfrm>
            <a:off x="609600" y="1676400"/>
            <a:ext cx="3429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tr-TR">
                <a:solidFill>
                  <a:schemeClr val="accent1"/>
                </a:solidFill>
                <a:latin typeface="Book Antiqua" pitchFamily="18" charset="0"/>
                <a:hlinkClick r:id="rId3" action="ppaction://program"/>
              </a:rPr>
              <a:t>QuotientWithException</a:t>
            </a:r>
            <a:endParaRPr lang="en-US" altLang="tr-TR">
              <a:solidFill>
                <a:schemeClr val="accent1"/>
              </a:solidFill>
            </a:endParaRPr>
          </a:p>
        </p:txBody>
      </p:sp>
      <p:sp>
        <p:nvSpPr>
          <p:cNvPr id="7174" name="AutoShape 11">
            <a:hlinkClick r:id="rId4" action="ppaction://program" highlightClick="1"/>
          </p:cNvPr>
          <p:cNvSpPr>
            <a:spLocks noChangeArrowheads="1"/>
          </p:cNvSpPr>
          <p:nvPr/>
        </p:nvSpPr>
        <p:spPr bwMode="auto">
          <a:xfrm>
            <a:off x="4648200" y="1676400"/>
            <a:ext cx="34290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2400">
                <a:latin typeface="Book Antiqua" pitchFamily="18" charset="0"/>
              </a:rPr>
              <a:t>Run</a:t>
            </a:r>
            <a:endParaRPr lang="en-US" altLang="en-US" sz="2400"/>
          </a:p>
        </p:txBody>
      </p:sp>
      <p:sp>
        <p:nvSpPr>
          <p:cNvPr id="7175" name="AutoShape 12">
            <a:hlinkClick r:id="rId5" highlightClick="1"/>
          </p:cNvPr>
          <p:cNvSpPr>
            <a:spLocks noChangeArrowheads="1"/>
          </p:cNvSpPr>
          <p:nvPr/>
        </p:nvSpPr>
        <p:spPr bwMode="auto">
          <a:xfrm>
            <a:off x="76200" y="16764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a:xfrm>
            <a:off x="1600200" y="228600"/>
            <a:ext cx="6858000" cy="1143000"/>
          </a:xfrm>
          <a:noFill/>
        </p:spPr>
        <p:txBody>
          <a:bodyPr/>
          <a:lstStyle/>
          <a:p>
            <a:r>
              <a:rPr lang="en-US" altLang="en-US" smtClean="0">
                <a:cs typeface="Times New Roman" pitchFamily="18" charset="0"/>
              </a:rPr>
              <a:t>Using Exception Handling or Assertions, cont.</a:t>
            </a:r>
          </a:p>
        </p:txBody>
      </p:sp>
      <p:sp>
        <p:nvSpPr>
          <p:cNvPr id="53252" name="Rectangle 3"/>
          <p:cNvSpPr>
            <a:spLocks noGrp="1" noChangeArrowheads="1"/>
          </p:cNvSpPr>
          <p:nvPr>
            <p:ph idx="1"/>
          </p:nvPr>
        </p:nvSpPr>
        <p:spPr>
          <a:xfrm>
            <a:off x="304800" y="1447800"/>
            <a:ext cx="8839200" cy="5181600"/>
          </a:xfrm>
          <a:noFill/>
        </p:spPr>
        <p:txBody>
          <a:bodyPr/>
          <a:lstStyle/>
          <a:p>
            <a:pPr marL="0" indent="0">
              <a:spcBef>
                <a:spcPct val="0"/>
              </a:spcBef>
              <a:buFont typeface="Monotype Sorts" pitchFamily="2" charset="2"/>
              <a:buNone/>
            </a:pPr>
            <a:r>
              <a:rPr lang="en-US" altLang="en-US" sz="3000" i="1" smtClean="0">
                <a:cs typeface="Times New Roman" pitchFamily="18" charset="0"/>
              </a:rPr>
              <a:t>Use assertions to reaffirm assumptions</a:t>
            </a:r>
            <a:r>
              <a:rPr lang="en-US" altLang="en-US" sz="3000" smtClean="0">
                <a:cs typeface="Times New Roman" pitchFamily="18" charset="0"/>
              </a:rPr>
              <a:t>. This gives you more confidence to assure correctness of the program. A common use of assertions is to replace assumptions with assertions in the code. </a:t>
            </a:r>
          </a:p>
        </p:txBody>
      </p:sp>
      <p:sp>
        <p:nvSpPr>
          <p:cNvPr id="53250"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07B0883E-7C22-407F-817F-06386BED1C37}" type="slidenum">
              <a:rPr lang="en-US" altLang="en-US" sz="1400"/>
              <a:pPr>
                <a:spcBef>
                  <a:spcPct val="0"/>
                </a:spcBef>
                <a:buClrTx/>
                <a:buSzTx/>
                <a:buFontTx/>
                <a:buNone/>
              </a:pPr>
              <a:t>50</a:t>
            </a:fld>
            <a:endParaRPr lang="en-US" altLang="en-US" sz="1400"/>
          </a:p>
        </p:txBody>
      </p:sp>
      <p:sp>
        <p:nvSpPr>
          <p:cNvPr id="53253" name="Rectangle 4"/>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a:xfrm>
            <a:off x="1524000" y="228600"/>
            <a:ext cx="7086600" cy="1524000"/>
          </a:xfrm>
          <a:noFill/>
        </p:spPr>
        <p:txBody>
          <a:bodyPr/>
          <a:lstStyle/>
          <a:p>
            <a:r>
              <a:rPr lang="en-US" altLang="en-US" smtClean="0">
                <a:cs typeface="Times New Roman" pitchFamily="18" charset="0"/>
              </a:rPr>
              <a:t>Using Exception Handling or Assertions, cont.</a:t>
            </a:r>
          </a:p>
        </p:txBody>
      </p:sp>
      <p:sp>
        <p:nvSpPr>
          <p:cNvPr id="54276" name="Rectangle 3"/>
          <p:cNvSpPr>
            <a:spLocks noGrp="1" noChangeArrowheads="1"/>
          </p:cNvSpPr>
          <p:nvPr>
            <p:ph idx="1"/>
          </p:nvPr>
        </p:nvSpPr>
        <p:spPr>
          <a:xfrm>
            <a:off x="304800" y="1828800"/>
            <a:ext cx="8610600" cy="990600"/>
          </a:xfrm>
          <a:noFill/>
        </p:spPr>
        <p:txBody>
          <a:bodyPr/>
          <a:lstStyle/>
          <a:p>
            <a:pPr marL="0" indent="0">
              <a:lnSpc>
                <a:spcPct val="80000"/>
              </a:lnSpc>
              <a:spcBef>
                <a:spcPct val="0"/>
              </a:spcBef>
              <a:buFont typeface="Monotype Sorts" pitchFamily="2" charset="2"/>
              <a:buNone/>
            </a:pPr>
            <a:r>
              <a:rPr lang="en-US" altLang="en-US" sz="3000" smtClean="0">
                <a:cs typeface="Times New Roman" pitchFamily="18" charset="0"/>
              </a:rPr>
              <a:t>Another good use of assertions is place assertions in a switch statement without a default case. For example,</a:t>
            </a:r>
          </a:p>
          <a:p>
            <a:pPr marL="0" indent="0">
              <a:lnSpc>
                <a:spcPct val="80000"/>
              </a:lnSpc>
              <a:spcBef>
                <a:spcPct val="0"/>
              </a:spcBef>
              <a:buFont typeface="Monotype Sorts" pitchFamily="2" charset="2"/>
              <a:buNone/>
            </a:pPr>
            <a:endParaRPr lang="en-US" altLang="en-US" sz="3000" smtClean="0">
              <a:cs typeface="Times New Roman" pitchFamily="18" charset="0"/>
            </a:endParaRPr>
          </a:p>
        </p:txBody>
      </p:sp>
      <p:sp>
        <p:nvSpPr>
          <p:cNvPr id="54274"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DBB3729E-F362-4331-86B1-122E8B99B38C}" type="slidenum">
              <a:rPr lang="en-US" altLang="en-US" sz="1400"/>
              <a:pPr>
                <a:spcBef>
                  <a:spcPct val="0"/>
                </a:spcBef>
                <a:buClrTx/>
                <a:buSzTx/>
                <a:buFontTx/>
                <a:buNone/>
              </a:pPr>
              <a:t>51</a:t>
            </a:fld>
            <a:endParaRPr lang="en-US" altLang="en-US" sz="1400"/>
          </a:p>
        </p:txBody>
      </p:sp>
      <p:sp>
        <p:nvSpPr>
          <p:cNvPr id="54277" name="Rectangle 4"/>
          <p:cNvSpPr>
            <a:spLocks noChangeArrowheads="1"/>
          </p:cNvSpPr>
          <p:nvPr/>
        </p:nvSpPr>
        <p:spPr bwMode="auto">
          <a:xfrm>
            <a:off x="457200" y="3048000"/>
            <a:ext cx="83058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Font typeface="Monotype Sorts" pitchFamily="2" charset="2"/>
              <a:buNone/>
            </a:pPr>
            <a:r>
              <a:rPr lang="en-US" altLang="en-US" sz="2000" b="1">
                <a:latin typeface="Courier New" pitchFamily="49" charset="0"/>
                <a:cs typeface="Times New Roman" pitchFamily="18" charset="0"/>
              </a:rPr>
              <a:t>switch (month) {</a:t>
            </a:r>
          </a:p>
          <a:p>
            <a:pPr>
              <a:spcBef>
                <a:spcPct val="0"/>
              </a:spcBef>
              <a:buFont typeface="Monotype Sorts" pitchFamily="2" charset="2"/>
              <a:buNone/>
            </a:pPr>
            <a:r>
              <a:rPr lang="en-US" altLang="en-US" sz="2000" b="1">
                <a:latin typeface="Courier New" pitchFamily="49" charset="0"/>
                <a:cs typeface="Times New Roman" pitchFamily="18" charset="0"/>
              </a:rPr>
              <a:t>  case 1: ... ; break;</a:t>
            </a:r>
          </a:p>
          <a:p>
            <a:pPr>
              <a:spcBef>
                <a:spcPct val="0"/>
              </a:spcBef>
              <a:buFont typeface="Monotype Sorts" pitchFamily="2" charset="2"/>
              <a:buNone/>
            </a:pPr>
            <a:r>
              <a:rPr lang="en-US" altLang="en-US" sz="2000" b="1">
                <a:latin typeface="Courier New" pitchFamily="49" charset="0"/>
                <a:cs typeface="Times New Roman" pitchFamily="18" charset="0"/>
              </a:rPr>
              <a:t>  case 2: ... ; break;</a:t>
            </a:r>
          </a:p>
          <a:p>
            <a:pPr>
              <a:spcBef>
                <a:spcPct val="0"/>
              </a:spcBef>
              <a:buFont typeface="Monotype Sorts" pitchFamily="2" charset="2"/>
              <a:buNone/>
            </a:pPr>
            <a:r>
              <a:rPr lang="en-US" altLang="en-US" sz="2000" b="1">
                <a:latin typeface="Courier New" pitchFamily="49" charset="0"/>
                <a:cs typeface="Times New Roman" pitchFamily="18" charset="0"/>
              </a:rPr>
              <a:t>  ...</a:t>
            </a:r>
          </a:p>
          <a:p>
            <a:pPr>
              <a:spcBef>
                <a:spcPct val="0"/>
              </a:spcBef>
              <a:buFont typeface="Monotype Sorts" pitchFamily="2" charset="2"/>
              <a:buNone/>
            </a:pPr>
            <a:r>
              <a:rPr lang="en-US" altLang="en-US" sz="2000" b="1">
                <a:latin typeface="Courier New" pitchFamily="49" charset="0"/>
                <a:cs typeface="Times New Roman" pitchFamily="18" charset="0"/>
              </a:rPr>
              <a:t>  case 12: ... ; break;</a:t>
            </a:r>
          </a:p>
          <a:p>
            <a:pPr>
              <a:spcBef>
                <a:spcPct val="0"/>
              </a:spcBef>
              <a:buFont typeface="Monotype Sorts" pitchFamily="2" charset="2"/>
              <a:buNone/>
            </a:pPr>
            <a:r>
              <a:rPr lang="en-US" altLang="en-US" sz="2000" b="1">
                <a:latin typeface="Courier New" pitchFamily="49" charset="0"/>
                <a:cs typeface="Times New Roman" pitchFamily="18" charset="0"/>
              </a:rPr>
              <a:t>  default: assert false : "Invalid month: " + month</a:t>
            </a:r>
          </a:p>
          <a:p>
            <a:pPr>
              <a:spcBef>
                <a:spcPct val="0"/>
              </a:spcBef>
              <a:buFont typeface="Monotype Sorts" pitchFamily="2" charset="2"/>
              <a:buNone/>
            </a:pPr>
            <a:r>
              <a:rPr lang="en-US" altLang="en-US" sz="2000" b="1">
                <a:latin typeface="Courier New" pitchFamily="49" charset="0"/>
                <a:cs typeface="Times New Roman" pitchFamily="18" charset="0"/>
              </a:rPr>
              <a:t>} </a:t>
            </a:r>
          </a:p>
        </p:txBody>
      </p:sp>
      <p:sp>
        <p:nvSpPr>
          <p:cNvPr id="54278" name="Rectangle 5"/>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a:xfrm>
            <a:off x="685800" y="152400"/>
            <a:ext cx="7772400" cy="819150"/>
          </a:xfrm>
        </p:spPr>
        <p:txBody>
          <a:bodyPr/>
          <a:lstStyle/>
          <a:p>
            <a:r>
              <a:rPr lang="en-US" altLang="en-US" smtClean="0"/>
              <a:t>The File Class</a:t>
            </a:r>
            <a:endParaRPr lang="en-US" altLang="en-US" b="1" smtClean="0"/>
          </a:p>
        </p:txBody>
      </p:sp>
      <p:sp>
        <p:nvSpPr>
          <p:cNvPr id="55300" name="Rectangle 3"/>
          <p:cNvSpPr>
            <a:spLocks noGrp="1" noChangeArrowheads="1"/>
          </p:cNvSpPr>
          <p:nvPr>
            <p:ph idx="1"/>
          </p:nvPr>
        </p:nvSpPr>
        <p:spPr>
          <a:xfrm>
            <a:off x="381000" y="1143000"/>
            <a:ext cx="8382000" cy="2286000"/>
          </a:xfrm>
        </p:spPr>
        <p:txBody>
          <a:bodyPr/>
          <a:lstStyle/>
          <a:p>
            <a:pPr marL="0" indent="0">
              <a:buFont typeface="Monotype Sorts" pitchFamily="2" charset="2"/>
              <a:buNone/>
            </a:pPr>
            <a:r>
              <a:rPr lang="en-US" altLang="en-US" sz="2800" smtClean="0">
                <a:cs typeface="Times New Roman" pitchFamily="18" charset="0"/>
              </a:rPr>
              <a:t>The </a:t>
            </a:r>
            <a:r>
              <a:rPr lang="en-US" altLang="en-US" sz="2800" u="sng" smtClean="0">
                <a:cs typeface="Times New Roman" pitchFamily="18" charset="0"/>
              </a:rPr>
              <a:t>File</a:t>
            </a:r>
            <a:r>
              <a:rPr lang="en-US" altLang="en-US" sz="2800" smtClean="0">
                <a:cs typeface="Times New Roman" pitchFamily="18" charset="0"/>
              </a:rPr>
              <a:t> class is intended to provide an abstraction that deals with most of the machine-dependent complexities of files and path names in a machine-independent fashion. The filename is a string. The </a:t>
            </a:r>
            <a:r>
              <a:rPr lang="en-US" altLang="en-US" sz="2800" u="sng" smtClean="0">
                <a:cs typeface="Times New Roman" pitchFamily="18" charset="0"/>
              </a:rPr>
              <a:t>File</a:t>
            </a:r>
            <a:r>
              <a:rPr lang="en-US" altLang="en-US" sz="2800" smtClean="0">
                <a:cs typeface="Times New Roman" pitchFamily="18" charset="0"/>
              </a:rPr>
              <a:t> class is a wrapper class for the file name and its directory path. </a:t>
            </a:r>
          </a:p>
        </p:txBody>
      </p:sp>
      <p:sp>
        <p:nvSpPr>
          <p:cNvPr id="55298"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92737DC1-5986-4422-8458-AD8C3E598262}" type="slidenum">
              <a:rPr lang="en-US" altLang="en-US" sz="1400"/>
              <a:pPr>
                <a:spcBef>
                  <a:spcPct val="0"/>
                </a:spcBef>
                <a:buClrTx/>
                <a:buSzTx/>
                <a:buFontTx/>
                <a:buNone/>
              </a:pPr>
              <a:t>52</a:t>
            </a:fld>
            <a:endParaRPr lang="en-US" altLang="en-US" sz="140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4"/>
          <p:cNvSpPr>
            <a:spLocks noGrp="1" noChangeArrowheads="1"/>
          </p:cNvSpPr>
          <p:nvPr>
            <p:ph type="title"/>
          </p:nvPr>
        </p:nvSpPr>
        <p:spPr>
          <a:xfrm>
            <a:off x="304800" y="82550"/>
            <a:ext cx="7924800" cy="381000"/>
          </a:xfrm>
          <a:noFill/>
        </p:spPr>
        <p:txBody>
          <a:bodyPr/>
          <a:lstStyle/>
          <a:p>
            <a:pPr algn="l"/>
            <a:r>
              <a:rPr lang="en-US" altLang="en-US" sz="2000" smtClean="0"/>
              <a:t>Obtaining file properties and manipulating file</a:t>
            </a:r>
            <a:endParaRPr lang="en-US" altLang="en-US" sz="2000" b="1" smtClean="0"/>
          </a:p>
        </p:txBody>
      </p:sp>
      <p:sp>
        <p:nvSpPr>
          <p:cNvPr id="56322"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25ED2A07-A7DF-47FC-8859-849DE99A092F}" type="slidenum">
              <a:rPr lang="en-US" altLang="en-US" sz="1400"/>
              <a:pPr>
                <a:spcBef>
                  <a:spcPct val="0"/>
                </a:spcBef>
                <a:buClrTx/>
                <a:buSzTx/>
                <a:buFontTx/>
                <a:buNone/>
              </a:pPr>
              <a:t>53</a:t>
            </a:fld>
            <a:endParaRPr lang="en-US" altLang="en-US" sz="1400"/>
          </a:p>
        </p:txBody>
      </p:sp>
      <p:sp>
        <p:nvSpPr>
          <p:cNvPr id="56323" name="Rectangle 2"/>
          <p:cNvSpPr>
            <a:spLocks noChangeArrowheads="1"/>
          </p:cNvSpPr>
          <p:nvPr/>
        </p:nvSpPr>
        <p:spPr bwMode="auto">
          <a:xfrm>
            <a:off x="2143125" y="966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56325" name="Rectangle 6"/>
          <p:cNvSpPr>
            <a:spLocks noChangeArrowheads="1"/>
          </p:cNvSpPr>
          <p:nvPr/>
        </p:nvSpPr>
        <p:spPr bwMode="auto">
          <a:xfrm>
            <a:off x="0" y="228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pic>
        <p:nvPicPr>
          <p:cNvPr id="5632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81000"/>
            <a:ext cx="7329488" cy="606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a:xfrm>
            <a:off x="457200" y="228600"/>
            <a:ext cx="8001000" cy="609600"/>
          </a:xfrm>
        </p:spPr>
        <p:txBody>
          <a:bodyPr/>
          <a:lstStyle/>
          <a:p>
            <a:r>
              <a:rPr lang="en-US" altLang="en-US" smtClean="0"/>
              <a:t>Problem: Explore File Properties</a:t>
            </a:r>
          </a:p>
        </p:txBody>
      </p:sp>
      <p:sp>
        <p:nvSpPr>
          <p:cNvPr id="57346"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2FAAFA3A-05E6-4FA7-8A50-B321E77BA9BB}" type="slidenum">
              <a:rPr lang="en-US" altLang="en-US" sz="1400"/>
              <a:pPr>
                <a:spcBef>
                  <a:spcPct val="0"/>
                </a:spcBef>
                <a:buClrTx/>
                <a:buSzTx/>
                <a:buFontTx/>
                <a:buNone/>
              </a:pPr>
              <a:t>54</a:t>
            </a:fld>
            <a:endParaRPr lang="en-US" altLang="en-US" sz="1400"/>
          </a:p>
        </p:txBody>
      </p:sp>
      <p:sp>
        <p:nvSpPr>
          <p:cNvPr id="318467" name="AutoShape 3">
            <a:hlinkClick r:id="" action="ppaction://noaction" highlightClick="1"/>
          </p:cNvPr>
          <p:cNvSpPr>
            <a:spLocks noChangeArrowheads="1"/>
          </p:cNvSpPr>
          <p:nvPr/>
        </p:nvSpPr>
        <p:spPr bwMode="auto">
          <a:xfrm>
            <a:off x="5370513" y="5867400"/>
            <a:ext cx="20574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tr-TR">
                <a:solidFill>
                  <a:schemeClr val="accent1"/>
                </a:solidFill>
                <a:latin typeface="Book Antiqua" pitchFamily="18" charset="0"/>
                <a:hlinkClick r:id="rId3" action="ppaction://program"/>
              </a:rPr>
              <a:t>TestFileClass</a:t>
            </a:r>
            <a:endParaRPr lang="en-US" altLang="tr-TR">
              <a:solidFill>
                <a:schemeClr val="accent1"/>
              </a:solidFill>
            </a:endParaRPr>
          </a:p>
        </p:txBody>
      </p:sp>
      <p:sp>
        <p:nvSpPr>
          <p:cNvPr id="57349" name="AutoShape 4">
            <a:hlinkClick r:id="rId4" action="ppaction://program" highlightClick="1"/>
          </p:cNvPr>
          <p:cNvSpPr>
            <a:spLocks noChangeArrowheads="1"/>
          </p:cNvSpPr>
          <p:nvPr/>
        </p:nvSpPr>
        <p:spPr bwMode="auto">
          <a:xfrm>
            <a:off x="7656513" y="586740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2400"/>
              <a:t>Run</a:t>
            </a:r>
          </a:p>
        </p:txBody>
      </p:sp>
      <p:sp>
        <p:nvSpPr>
          <p:cNvPr id="57350" name="Rectangle 5"/>
          <p:cNvSpPr>
            <a:spLocks noChangeArrowheads="1"/>
          </p:cNvSpPr>
          <p:nvPr/>
        </p:nvSpPr>
        <p:spPr bwMode="auto">
          <a:xfrm>
            <a:off x="381000" y="1066800"/>
            <a:ext cx="84582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r>
              <a:rPr lang="en-US" altLang="en-US" sz="2800">
                <a:cs typeface="Times New Roman" pitchFamily="18" charset="0"/>
              </a:rPr>
              <a:t>Objective: Write a program that demonstrates how to create files in a platform-independent way and use the methods in the File class to obtain their properties. The following figures show a sample run of the program on Windows and on Unix.</a:t>
            </a:r>
          </a:p>
        </p:txBody>
      </p:sp>
      <p:sp>
        <p:nvSpPr>
          <p:cNvPr id="57351" name="Rectangle 6"/>
          <p:cNvSpPr>
            <a:spLocks noChangeArrowheads="1"/>
          </p:cNvSpPr>
          <p:nvPr/>
        </p:nvSpPr>
        <p:spPr bwMode="auto">
          <a:xfrm>
            <a:off x="2219325" y="1933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aphicFrame>
        <p:nvGraphicFramePr>
          <p:cNvPr id="57352" name="Object 7"/>
          <p:cNvGraphicFramePr>
            <a:graphicFrameLocks noChangeAspect="1"/>
          </p:cNvGraphicFramePr>
          <p:nvPr/>
        </p:nvGraphicFramePr>
        <p:xfrm>
          <a:off x="514350" y="3200400"/>
          <a:ext cx="4038600" cy="2566988"/>
        </p:xfrm>
        <a:graphic>
          <a:graphicData uri="http://schemas.openxmlformats.org/presentationml/2006/ole">
            <mc:AlternateContent xmlns:mc="http://schemas.openxmlformats.org/markup-compatibility/2006">
              <mc:Choice xmlns:v="urn:schemas-microsoft-com:vml" Requires="v">
                <p:oleObj spid="_x0000_s57356" r:id="rId5" imgW="4709568" imgH="2994920" progId="Paint.Picture">
                  <p:embed/>
                </p:oleObj>
              </mc:Choice>
              <mc:Fallback>
                <p:oleObj r:id="rId5" imgW="4709568" imgH="2994920" progId="Paint.Picture">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350" y="3200400"/>
                        <a:ext cx="4038600" cy="256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53" name="Rectangle 8"/>
          <p:cNvSpPr>
            <a:spLocks noChangeArrowheads="1"/>
          </p:cNvSpPr>
          <p:nvPr/>
        </p:nvSpPr>
        <p:spPr bwMode="auto">
          <a:xfrm>
            <a:off x="2219325" y="1857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aphicFrame>
        <p:nvGraphicFramePr>
          <p:cNvPr id="57354" name="Object 9"/>
          <p:cNvGraphicFramePr>
            <a:graphicFrameLocks noChangeAspect="1"/>
          </p:cNvGraphicFramePr>
          <p:nvPr/>
        </p:nvGraphicFramePr>
        <p:xfrm>
          <a:off x="4800600" y="3200400"/>
          <a:ext cx="3867150" cy="2582863"/>
        </p:xfrm>
        <a:graphic>
          <a:graphicData uri="http://schemas.openxmlformats.org/presentationml/2006/ole">
            <mc:AlternateContent xmlns:mc="http://schemas.openxmlformats.org/markup-compatibility/2006">
              <mc:Choice xmlns:v="urn:schemas-microsoft-com:vml" Requires="v">
                <p:oleObj spid="_x0000_s57357" r:id="rId7" imgW="4709568" imgH="3147333" progId="Paint.Picture">
                  <p:embed/>
                </p:oleObj>
              </mc:Choice>
              <mc:Fallback>
                <p:oleObj r:id="rId7" imgW="4709568" imgH="3147333" progId="Paint.Picture">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0600" y="3200400"/>
                        <a:ext cx="3867150" cy="258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55" name="AutoShape 10">
            <a:hlinkClick r:id="rId9" highlightClick="1"/>
          </p:cNvPr>
          <p:cNvSpPr>
            <a:spLocks noChangeArrowheads="1"/>
          </p:cNvSpPr>
          <p:nvPr/>
        </p:nvSpPr>
        <p:spPr bwMode="auto">
          <a:xfrm>
            <a:off x="4760913" y="5867400"/>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a:xfrm>
            <a:off x="685800" y="152400"/>
            <a:ext cx="7772400" cy="819150"/>
          </a:xfrm>
        </p:spPr>
        <p:txBody>
          <a:bodyPr/>
          <a:lstStyle/>
          <a:p>
            <a:r>
              <a:rPr lang="en-US" altLang="en-US" smtClean="0"/>
              <a:t>Text I/O</a:t>
            </a:r>
            <a:endParaRPr lang="en-US" altLang="en-US" b="1" smtClean="0"/>
          </a:p>
        </p:txBody>
      </p:sp>
      <p:sp>
        <p:nvSpPr>
          <p:cNvPr id="58372" name="Rectangle 3"/>
          <p:cNvSpPr>
            <a:spLocks noGrp="1" noChangeArrowheads="1"/>
          </p:cNvSpPr>
          <p:nvPr>
            <p:ph idx="1"/>
          </p:nvPr>
        </p:nvSpPr>
        <p:spPr>
          <a:xfrm>
            <a:off x="304800" y="1219200"/>
            <a:ext cx="8610600" cy="4267200"/>
          </a:xfrm>
        </p:spPr>
        <p:txBody>
          <a:bodyPr/>
          <a:lstStyle/>
          <a:p>
            <a:pPr marL="0" indent="0">
              <a:lnSpc>
                <a:spcPct val="110000"/>
              </a:lnSpc>
              <a:buFont typeface="Monotype Sorts" pitchFamily="2" charset="2"/>
              <a:buNone/>
            </a:pPr>
            <a:r>
              <a:rPr lang="en-US" altLang="en-US" sz="2800" smtClean="0"/>
              <a:t>A </a:t>
            </a:r>
            <a:r>
              <a:rPr lang="en-US" altLang="en-US" sz="2800" u="sng" smtClean="0"/>
              <a:t>File</a:t>
            </a:r>
            <a:r>
              <a:rPr lang="en-US" altLang="en-US" sz="2800" smtClean="0"/>
              <a:t> object encapsulates the properties of a file or a path, but does not contain the methods for reading/writing data from/to a file. In order to perform I/O, you need to create objects using appropriate Java I/O classes. The objects contain the methods for reading/writing data from/to a file. This section introduces how to read/write strings and numeric values from/to a text file using the </a:t>
            </a:r>
            <a:r>
              <a:rPr lang="en-US" altLang="en-US" sz="2800" u="sng" smtClean="0"/>
              <a:t>Scanner</a:t>
            </a:r>
            <a:r>
              <a:rPr lang="en-US" altLang="en-US" sz="2800" smtClean="0"/>
              <a:t> and </a:t>
            </a:r>
            <a:r>
              <a:rPr lang="en-US" altLang="en-US" sz="2800" u="sng" smtClean="0"/>
              <a:t>PrintWriter</a:t>
            </a:r>
            <a:r>
              <a:rPr lang="en-US" altLang="en-US" sz="2800" smtClean="0"/>
              <a:t> classes.</a:t>
            </a:r>
          </a:p>
        </p:txBody>
      </p:sp>
      <p:sp>
        <p:nvSpPr>
          <p:cNvPr id="58370"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5CB5E1D7-7A6D-4B99-90EC-DA9BD4975115}" type="slidenum">
              <a:rPr lang="en-US" altLang="en-US" sz="1400"/>
              <a:pPr>
                <a:spcBef>
                  <a:spcPct val="0"/>
                </a:spcBef>
                <a:buClrTx/>
                <a:buSzTx/>
                <a:buFontTx/>
                <a:buNone/>
              </a:pPr>
              <a:t>55</a:t>
            </a:fld>
            <a:endParaRPr lang="en-US" altLang="en-US" sz="140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a:xfrm>
            <a:off x="685800" y="152400"/>
            <a:ext cx="7772400" cy="685800"/>
          </a:xfrm>
        </p:spPr>
        <p:txBody>
          <a:bodyPr/>
          <a:lstStyle/>
          <a:p>
            <a:r>
              <a:rPr lang="en-US" altLang="en-US" sz="4000" smtClean="0"/>
              <a:t>Writing Data Using </a:t>
            </a:r>
            <a:r>
              <a:rPr lang="en-US" altLang="en-US" sz="4000" u="sng" smtClean="0"/>
              <a:t>PrintWriter</a:t>
            </a:r>
            <a:r>
              <a:rPr lang="en-US" altLang="en-US" sz="4000" smtClean="0"/>
              <a:t> </a:t>
            </a:r>
          </a:p>
        </p:txBody>
      </p:sp>
      <p:sp>
        <p:nvSpPr>
          <p:cNvPr id="59394"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6F993346-964F-49C9-B2B2-03B637BF5D8C}" type="slidenum">
              <a:rPr lang="en-US" altLang="en-US" sz="1400"/>
              <a:pPr>
                <a:spcBef>
                  <a:spcPct val="0"/>
                </a:spcBef>
                <a:buClrTx/>
                <a:buSzTx/>
                <a:buFontTx/>
                <a:buNone/>
              </a:pPr>
              <a:t>56</a:t>
            </a:fld>
            <a:endParaRPr lang="en-US" altLang="en-US" sz="1400"/>
          </a:p>
        </p:txBody>
      </p:sp>
      <p:sp>
        <p:nvSpPr>
          <p:cNvPr id="320515" name="AutoShape 3">
            <a:hlinkClick r:id="" action="ppaction://noaction" highlightClick="1"/>
          </p:cNvPr>
          <p:cNvSpPr>
            <a:spLocks noChangeArrowheads="1"/>
          </p:cNvSpPr>
          <p:nvPr/>
        </p:nvSpPr>
        <p:spPr bwMode="auto">
          <a:xfrm>
            <a:off x="5181600" y="5867400"/>
            <a:ext cx="20574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tr-TR">
                <a:solidFill>
                  <a:schemeClr val="accent1"/>
                </a:solidFill>
                <a:latin typeface="Book Antiqua" pitchFamily="18" charset="0"/>
                <a:hlinkClick r:id="rId3" action="ppaction://program"/>
              </a:rPr>
              <a:t>WriteData</a:t>
            </a:r>
            <a:endParaRPr lang="en-US" altLang="tr-TR">
              <a:solidFill>
                <a:schemeClr val="accent1"/>
              </a:solidFill>
            </a:endParaRPr>
          </a:p>
        </p:txBody>
      </p:sp>
      <p:sp>
        <p:nvSpPr>
          <p:cNvPr id="59397" name="AutoShape 4">
            <a:hlinkClick r:id="rId4" action="ppaction://program" highlightClick="1"/>
          </p:cNvPr>
          <p:cNvSpPr>
            <a:spLocks noChangeArrowheads="1"/>
          </p:cNvSpPr>
          <p:nvPr/>
        </p:nvSpPr>
        <p:spPr bwMode="auto">
          <a:xfrm>
            <a:off x="7391400" y="586740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2400"/>
              <a:t>Run</a:t>
            </a:r>
          </a:p>
        </p:txBody>
      </p:sp>
      <p:sp>
        <p:nvSpPr>
          <p:cNvPr id="59398" name="Rectangle 5"/>
          <p:cNvSpPr>
            <a:spLocks noChangeArrowheads="1"/>
          </p:cNvSpPr>
          <p:nvPr/>
        </p:nvSpPr>
        <p:spPr bwMode="auto">
          <a:xfrm>
            <a:off x="0" y="225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endParaRPr lang="en-US" altLang="en-US" sz="4400">
              <a:solidFill>
                <a:schemeClr val="tx2"/>
              </a:solidFill>
            </a:endParaRPr>
          </a:p>
        </p:txBody>
      </p:sp>
      <p:graphicFrame>
        <p:nvGraphicFramePr>
          <p:cNvPr id="59399" name="Object 6"/>
          <p:cNvGraphicFramePr>
            <a:graphicFrameLocks noChangeAspect="1"/>
          </p:cNvGraphicFramePr>
          <p:nvPr/>
        </p:nvGraphicFramePr>
        <p:xfrm>
          <a:off x="304800" y="838200"/>
          <a:ext cx="8534400" cy="4968875"/>
        </p:xfrm>
        <a:graphic>
          <a:graphicData uri="http://schemas.openxmlformats.org/presentationml/2006/ole">
            <mc:AlternateContent xmlns:mc="http://schemas.openxmlformats.org/markup-compatibility/2006">
              <mc:Choice xmlns:v="urn:schemas-microsoft-com:vml" Requires="v">
                <p:oleObj spid="_x0000_s59401" name="Picture" r:id="rId5" imgW="4035552" imgH="2346960" progId="Word.Picture.8">
                  <p:embed/>
                </p:oleObj>
              </mc:Choice>
              <mc:Fallback>
                <p:oleObj name="Picture" r:id="rId5" imgW="4035552" imgH="2346960" progId="Word.Picture.8">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838200"/>
                        <a:ext cx="85344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400" name="AutoShape 7">
            <a:hlinkClick r:id="rId7" highlightClick="1"/>
          </p:cNvPr>
          <p:cNvSpPr>
            <a:spLocks noChangeArrowheads="1"/>
          </p:cNvSpPr>
          <p:nvPr/>
        </p:nvSpPr>
        <p:spPr bwMode="auto">
          <a:xfrm>
            <a:off x="4648200" y="58674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a:xfrm>
            <a:off x="685800" y="152400"/>
            <a:ext cx="7772400" cy="819150"/>
          </a:xfrm>
        </p:spPr>
        <p:txBody>
          <a:bodyPr/>
          <a:lstStyle/>
          <a:p>
            <a:r>
              <a:rPr lang="en-US" altLang="en-US" smtClean="0"/>
              <a:t>Try-with-resources</a:t>
            </a:r>
          </a:p>
        </p:txBody>
      </p:sp>
      <p:sp>
        <p:nvSpPr>
          <p:cNvPr id="60420" name="Rectangle 3"/>
          <p:cNvSpPr>
            <a:spLocks noGrp="1" noChangeArrowheads="1"/>
          </p:cNvSpPr>
          <p:nvPr>
            <p:ph idx="1"/>
          </p:nvPr>
        </p:nvSpPr>
        <p:spPr>
          <a:xfrm>
            <a:off x="228600" y="1219200"/>
            <a:ext cx="8686800" cy="3581400"/>
          </a:xfrm>
        </p:spPr>
        <p:txBody>
          <a:bodyPr/>
          <a:lstStyle/>
          <a:p>
            <a:pPr marL="0" indent="0">
              <a:buFont typeface="Monotype Sorts" pitchFamily="2" charset="2"/>
              <a:buNone/>
            </a:pPr>
            <a:r>
              <a:rPr lang="en-US" altLang="en-US" sz="2800" smtClean="0"/>
              <a:t>Programmers often forget to close the file. JDK 7 provides the followings new try-with-resources syntax that automatically closes the files. </a:t>
            </a:r>
          </a:p>
          <a:p>
            <a:pPr marL="0" indent="0">
              <a:buFont typeface="Monotype Sorts" pitchFamily="2" charset="2"/>
              <a:buNone/>
            </a:pPr>
            <a:r>
              <a:rPr lang="en-AU" altLang="en-US" sz="2800" b="1" smtClean="0"/>
              <a:t>try</a:t>
            </a:r>
            <a:r>
              <a:rPr lang="en-US" altLang="en-US" sz="2800" smtClean="0"/>
              <a:t> (declare and create resources) {</a:t>
            </a:r>
          </a:p>
          <a:p>
            <a:pPr marL="0" indent="0">
              <a:buFont typeface="Monotype Sorts" pitchFamily="2" charset="2"/>
              <a:buNone/>
            </a:pPr>
            <a:r>
              <a:rPr lang="en-US" altLang="en-US" sz="2800" smtClean="0"/>
              <a:t>  Use the resource to process the file;</a:t>
            </a:r>
          </a:p>
          <a:p>
            <a:pPr marL="0" indent="0">
              <a:buFont typeface="Monotype Sorts" pitchFamily="2" charset="2"/>
              <a:buNone/>
            </a:pPr>
            <a:r>
              <a:rPr lang="en-US" altLang="en-US" sz="2800" smtClean="0"/>
              <a:t>}</a:t>
            </a:r>
          </a:p>
          <a:p>
            <a:pPr marL="0" indent="0">
              <a:buFont typeface="Monotype Sorts" pitchFamily="2" charset="2"/>
              <a:buNone/>
            </a:pPr>
            <a:endParaRPr lang="en-US" altLang="en-US" sz="2600" smtClean="0"/>
          </a:p>
        </p:txBody>
      </p:sp>
      <p:sp>
        <p:nvSpPr>
          <p:cNvPr id="60418"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9A71471F-3AFB-41F7-A6BE-7CB078D8A7C3}" type="slidenum">
              <a:rPr lang="en-US" altLang="en-US" sz="1400"/>
              <a:pPr>
                <a:spcBef>
                  <a:spcPct val="0"/>
                </a:spcBef>
                <a:buClrTx/>
                <a:buSzTx/>
                <a:buFontTx/>
                <a:buNone/>
              </a:pPr>
              <a:t>57</a:t>
            </a:fld>
            <a:endParaRPr lang="en-US" altLang="en-US" sz="1400"/>
          </a:p>
        </p:txBody>
      </p:sp>
      <p:sp>
        <p:nvSpPr>
          <p:cNvPr id="322564" name="AutoShape 4">
            <a:hlinkClick r:id="" action="ppaction://noaction" highlightClick="1"/>
          </p:cNvPr>
          <p:cNvSpPr>
            <a:spLocks noChangeArrowheads="1"/>
          </p:cNvSpPr>
          <p:nvPr/>
        </p:nvSpPr>
        <p:spPr bwMode="auto">
          <a:xfrm>
            <a:off x="2900363" y="5334000"/>
            <a:ext cx="3576637"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tr-TR">
                <a:solidFill>
                  <a:schemeClr val="accent1"/>
                </a:solidFill>
                <a:latin typeface="Book Antiqua" pitchFamily="18" charset="0"/>
                <a:hlinkClick r:id="rId2" action="ppaction://program"/>
              </a:rPr>
              <a:t>WriteDataWithAutoClose</a:t>
            </a:r>
            <a:endParaRPr lang="en-US" altLang="tr-TR">
              <a:solidFill>
                <a:schemeClr val="accent1"/>
              </a:solidFill>
            </a:endParaRPr>
          </a:p>
        </p:txBody>
      </p:sp>
      <p:sp>
        <p:nvSpPr>
          <p:cNvPr id="60422" name="AutoShape 5">
            <a:hlinkClick r:id="rId3" action="ppaction://program" highlightClick="1"/>
          </p:cNvPr>
          <p:cNvSpPr>
            <a:spLocks noChangeArrowheads="1"/>
          </p:cNvSpPr>
          <p:nvPr/>
        </p:nvSpPr>
        <p:spPr bwMode="auto">
          <a:xfrm>
            <a:off x="6553200" y="533400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2400"/>
              <a:t>Run</a:t>
            </a:r>
          </a:p>
        </p:txBody>
      </p:sp>
      <p:sp>
        <p:nvSpPr>
          <p:cNvPr id="60423" name="AutoShape 6">
            <a:hlinkClick r:id="rId4" highlightClick="1"/>
          </p:cNvPr>
          <p:cNvSpPr>
            <a:spLocks noChangeArrowheads="1"/>
          </p:cNvSpPr>
          <p:nvPr/>
        </p:nvSpPr>
        <p:spPr bwMode="auto">
          <a:xfrm>
            <a:off x="2667000" y="5024438"/>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a:xfrm>
            <a:off x="685800" y="304800"/>
            <a:ext cx="7772400" cy="609600"/>
          </a:xfrm>
        </p:spPr>
        <p:txBody>
          <a:bodyPr/>
          <a:lstStyle/>
          <a:p>
            <a:r>
              <a:rPr lang="en-US" altLang="en-US" smtClean="0"/>
              <a:t>Reading Data Using </a:t>
            </a:r>
            <a:r>
              <a:rPr lang="en-US" altLang="en-US" u="sng" smtClean="0"/>
              <a:t>Scanner</a:t>
            </a:r>
            <a:r>
              <a:rPr lang="en-US" altLang="en-US" smtClean="0"/>
              <a:t> </a:t>
            </a:r>
          </a:p>
        </p:txBody>
      </p:sp>
      <p:sp>
        <p:nvSpPr>
          <p:cNvPr id="61442"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4FB0057C-0DFD-4918-98BC-6FB64AFBCB0E}" type="slidenum">
              <a:rPr lang="en-US" altLang="en-US" sz="1400"/>
              <a:pPr>
                <a:spcBef>
                  <a:spcPct val="0"/>
                </a:spcBef>
                <a:buClrTx/>
                <a:buSzTx/>
                <a:buFontTx/>
                <a:buNone/>
              </a:pPr>
              <a:t>58</a:t>
            </a:fld>
            <a:endParaRPr lang="en-US" altLang="en-US" sz="1400"/>
          </a:p>
        </p:txBody>
      </p:sp>
      <p:sp>
        <p:nvSpPr>
          <p:cNvPr id="61444" name="Rectangle 3"/>
          <p:cNvSpPr>
            <a:spLocks noChangeArrowheads="1"/>
          </p:cNvSpPr>
          <p:nvPr/>
        </p:nvSpPr>
        <p:spPr bwMode="auto">
          <a:xfrm>
            <a:off x="2857500"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61445" name="Rectangle 4"/>
          <p:cNvSpPr>
            <a:spLocks noChangeArrowheads="1"/>
          </p:cNvSpPr>
          <p:nvPr/>
        </p:nvSpPr>
        <p:spPr bwMode="auto">
          <a:xfrm>
            <a:off x="2714625"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61446" name="Rectangle 5"/>
          <p:cNvSpPr>
            <a:spLocks noChangeArrowheads="1"/>
          </p:cNvSpPr>
          <p:nvPr/>
        </p:nvSpPr>
        <p:spPr bwMode="auto">
          <a:xfrm>
            <a:off x="0" y="2274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aphicFrame>
        <p:nvGraphicFramePr>
          <p:cNvPr id="61447" name="Object 6"/>
          <p:cNvGraphicFramePr>
            <a:graphicFrameLocks noChangeAspect="1"/>
          </p:cNvGraphicFramePr>
          <p:nvPr/>
        </p:nvGraphicFramePr>
        <p:xfrm>
          <a:off x="231775" y="1139825"/>
          <a:ext cx="8680450" cy="4451350"/>
        </p:xfrm>
        <a:graphic>
          <a:graphicData uri="http://schemas.openxmlformats.org/presentationml/2006/ole">
            <mc:AlternateContent xmlns:mc="http://schemas.openxmlformats.org/markup-compatibility/2006">
              <mc:Choice xmlns:v="urn:schemas-microsoft-com:vml" Requires="v">
                <p:oleObj spid="_x0000_s61451" name="Picture" r:id="rId3" imgW="4508500" imgH="2311400" progId="Word.Picture.8">
                  <p:embed/>
                </p:oleObj>
              </mc:Choice>
              <mc:Fallback>
                <p:oleObj name="Picture" r:id="rId3" imgW="4508500" imgH="2311400"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1139825"/>
                        <a:ext cx="8680450" cy="445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1543" name="AutoShape 7">
            <a:hlinkClick r:id="" action="ppaction://noaction" highlightClick="1"/>
          </p:cNvPr>
          <p:cNvSpPr>
            <a:spLocks noChangeArrowheads="1"/>
          </p:cNvSpPr>
          <p:nvPr/>
        </p:nvSpPr>
        <p:spPr bwMode="auto">
          <a:xfrm>
            <a:off x="5105400" y="5867400"/>
            <a:ext cx="20574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tr-TR">
                <a:solidFill>
                  <a:schemeClr val="accent1"/>
                </a:solidFill>
                <a:latin typeface="Book Antiqua" pitchFamily="18" charset="0"/>
                <a:hlinkClick r:id="rId5" action="ppaction://program"/>
              </a:rPr>
              <a:t>ReadData</a:t>
            </a:r>
            <a:endParaRPr lang="en-US" altLang="tr-TR">
              <a:solidFill>
                <a:schemeClr val="accent1"/>
              </a:solidFill>
            </a:endParaRPr>
          </a:p>
        </p:txBody>
      </p:sp>
      <p:sp>
        <p:nvSpPr>
          <p:cNvPr id="61449" name="AutoShape 8">
            <a:hlinkClick r:id="rId6" action="ppaction://program" highlightClick="1"/>
          </p:cNvPr>
          <p:cNvSpPr>
            <a:spLocks noChangeArrowheads="1"/>
          </p:cNvSpPr>
          <p:nvPr/>
        </p:nvSpPr>
        <p:spPr bwMode="auto">
          <a:xfrm>
            <a:off x="7391400" y="586740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2400"/>
              <a:t>Run</a:t>
            </a:r>
          </a:p>
        </p:txBody>
      </p:sp>
      <p:sp>
        <p:nvSpPr>
          <p:cNvPr id="61450" name="AutoShape 9">
            <a:hlinkClick r:id="rId7" highlightClick="1"/>
          </p:cNvPr>
          <p:cNvSpPr>
            <a:spLocks noChangeArrowheads="1"/>
          </p:cNvSpPr>
          <p:nvPr/>
        </p:nvSpPr>
        <p:spPr bwMode="auto">
          <a:xfrm>
            <a:off x="4572000" y="58674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a:xfrm>
            <a:off x="685800" y="152400"/>
            <a:ext cx="7772400" cy="819150"/>
          </a:xfrm>
        </p:spPr>
        <p:txBody>
          <a:bodyPr/>
          <a:lstStyle/>
          <a:p>
            <a:r>
              <a:rPr lang="en-US" altLang="en-US" smtClean="0"/>
              <a:t>Problem: Replacing Text</a:t>
            </a:r>
          </a:p>
        </p:txBody>
      </p:sp>
      <p:sp>
        <p:nvSpPr>
          <p:cNvPr id="62468" name="Rectangle 3"/>
          <p:cNvSpPr>
            <a:spLocks noGrp="1" noChangeArrowheads="1"/>
          </p:cNvSpPr>
          <p:nvPr>
            <p:ph idx="1"/>
          </p:nvPr>
        </p:nvSpPr>
        <p:spPr>
          <a:xfrm>
            <a:off x="228600" y="1219200"/>
            <a:ext cx="8686800" cy="3581400"/>
          </a:xfrm>
        </p:spPr>
        <p:txBody>
          <a:bodyPr/>
          <a:lstStyle/>
          <a:p>
            <a:pPr marL="0" indent="0">
              <a:buFont typeface="Monotype Sorts" pitchFamily="2" charset="2"/>
              <a:buNone/>
            </a:pPr>
            <a:r>
              <a:rPr lang="en-US" altLang="en-US" sz="2600" smtClean="0"/>
              <a:t>Write a class named </a:t>
            </a:r>
            <a:r>
              <a:rPr lang="en-US" altLang="en-US" sz="2600" u="sng" smtClean="0"/>
              <a:t>ReplaceText</a:t>
            </a:r>
            <a:r>
              <a:rPr lang="en-US" altLang="en-US" sz="2600" smtClean="0"/>
              <a:t> that replaces a string in a text file with a new string. The filename and strings are passed as command-line arguments as follows:</a:t>
            </a:r>
            <a:endParaRPr lang="en-US" altLang="en-US" sz="2600" u="sng" smtClean="0"/>
          </a:p>
          <a:p>
            <a:pPr lvl="1">
              <a:buFontTx/>
              <a:buNone/>
            </a:pPr>
            <a:r>
              <a:rPr lang="en-US" altLang="en-US" sz="2200" smtClean="0"/>
              <a:t>java ReplaceText sourceFile targetFile oldString newString</a:t>
            </a:r>
          </a:p>
          <a:p>
            <a:pPr marL="0" indent="0">
              <a:buFont typeface="Monotype Sorts" pitchFamily="2" charset="2"/>
              <a:buNone/>
            </a:pPr>
            <a:r>
              <a:rPr lang="en-US" altLang="en-US" sz="2600" smtClean="0"/>
              <a:t>For example, invoking</a:t>
            </a:r>
            <a:endParaRPr lang="en-US" altLang="en-US" sz="2600" u="sng" smtClean="0"/>
          </a:p>
          <a:p>
            <a:pPr lvl="1">
              <a:buFontTx/>
              <a:buNone/>
            </a:pPr>
            <a:r>
              <a:rPr lang="en-US" altLang="en-US" sz="2200" smtClean="0"/>
              <a:t>java ReplaceText FormatString.java t.txt StringBuilder StringBuffer</a:t>
            </a:r>
          </a:p>
          <a:p>
            <a:pPr marL="0" indent="0">
              <a:buFont typeface="Monotype Sorts" pitchFamily="2" charset="2"/>
              <a:buNone/>
            </a:pPr>
            <a:r>
              <a:rPr lang="en-US" altLang="en-US" sz="2600" smtClean="0"/>
              <a:t>replaces all the occurrences of </a:t>
            </a:r>
            <a:r>
              <a:rPr lang="en-US" altLang="en-US" sz="2600" u="sng" smtClean="0"/>
              <a:t>StringBuilder</a:t>
            </a:r>
            <a:r>
              <a:rPr lang="en-US" altLang="en-US" sz="2600" smtClean="0"/>
              <a:t> by </a:t>
            </a:r>
            <a:r>
              <a:rPr lang="en-US" altLang="en-US" sz="2600" u="sng" smtClean="0"/>
              <a:t>StringBuffer</a:t>
            </a:r>
            <a:r>
              <a:rPr lang="en-US" altLang="en-US" sz="2600" smtClean="0"/>
              <a:t> in FormatString.java and saves the new file in t.txt.</a:t>
            </a:r>
          </a:p>
        </p:txBody>
      </p:sp>
      <p:sp>
        <p:nvSpPr>
          <p:cNvPr id="62466"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2EFF9CE0-384D-4A8F-9CFA-08BC8F6E8263}" type="slidenum">
              <a:rPr lang="en-US" altLang="en-US" sz="1400"/>
              <a:pPr>
                <a:spcBef>
                  <a:spcPct val="0"/>
                </a:spcBef>
                <a:buClrTx/>
                <a:buSzTx/>
                <a:buFontTx/>
                <a:buNone/>
              </a:pPr>
              <a:t>59</a:t>
            </a:fld>
            <a:endParaRPr lang="en-US" altLang="en-US" sz="1400"/>
          </a:p>
        </p:txBody>
      </p:sp>
      <p:sp>
        <p:nvSpPr>
          <p:cNvPr id="322564" name="AutoShape 4">
            <a:hlinkClick r:id="" action="ppaction://noaction" highlightClick="1"/>
          </p:cNvPr>
          <p:cNvSpPr>
            <a:spLocks noChangeArrowheads="1"/>
          </p:cNvSpPr>
          <p:nvPr/>
        </p:nvSpPr>
        <p:spPr bwMode="auto">
          <a:xfrm>
            <a:off x="4267200" y="5334000"/>
            <a:ext cx="20574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tr-TR">
                <a:solidFill>
                  <a:schemeClr val="accent1"/>
                </a:solidFill>
                <a:latin typeface="Book Antiqua" pitchFamily="18" charset="0"/>
                <a:hlinkClick r:id="rId2" action="ppaction://program"/>
              </a:rPr>
              <a:t>ReplaceText</a:t>
            </a:r>
            <a:endParaRPr lang="en-US" altLang="tr-TR">
              <a:solidFill>
                <a:schemeClr val="accent1"/>
              </a:solidFill>
            </a:endParaRPr>
          </a:p>
        </p:txBody>
      </p:sp>
      <p:sp>
        <p:nvSpPr>
          <p:cNvPr id="62470" name="AutoShape 5">
            <a:hlinkClick r:id="rId3" action="ppaction://program" highlightClick="1"/>
          </p:cNvPr>
          <p:cNvSpPr>
            <a:spLocks noChangeArrowheads="1"/>
          </p:cNvSpPr>
          <p:nvPr/>
        </p:nvSpPr>
        <p:spPr bwMode="auto">
          <a:xfrm>
            <a:off x="6553200" y="533400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2400"/>
              <a:t>Run</a:t>
            </a:r>
          </a:p>
        </p:txBody>
      </p:sp>
      <p:sp>
        <p:nvSpPr>
          <p:cNvPr id="62471" name="AutoShape 6">
            <a:hlinkClick r:id="rId4" highlightClick="1"/>
          </p:cNvPr>
          <p:cNvSpPr>
            <a:spLocks noChangeArrowheads="1"/>
          </p:cNvSpPr>
          <p:nvPr/>
        </p:nvSpPr>
        <p:spPr bwMode="auto">
          <a:xfrm>
            <a:off x="3657600" y="53340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304800" y="381000"/>
            <a:ext cx="8534400" cy="609600"/>
          </a:xfrm>
          <a:noFill/>
        </p:spPr>
        <p:txBody>
          <a:bodyPr>
            <a:normAutofit fontScale="90000"/>
          </a:bodyPr>
          <a:lstStyle/>
          <a:p>
            <a:r>
              <a:rPr lang="en-US" altLang="en-US" smtClean="0"/>
              <a:t>Handling InputMismatchException</a:t>
            </a:r>
          </a:p>
        </p:txBody>
      </p:sp>
      <p:sp>
        <p:nvSpPr>
          <p:cNvPr id="8194"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446F67B0-700C-432A-BB0B-51D5BF1A1123}" type="slidenum">
              <a:rPr lang="en-US" altLang="en-US" sz="1400"/>
              <a:pPr>
                <a:spcBef>
                  <a:spcPct val="0"/>
                </a:spcBef>
                <a:buClrTx/>
                <a:buSzTx/>
                <a:buFontTx/>
                <a:buNone/>
              </a:pPr>
              <a:t>6</a:t>
            </a:fld>
            <a:endParaRPr lang="en-US" altLang="en-US" sz="1400"/>
          </a:p>
        </p:txBody>
      </p:sp>
      <p:sp>
        <p:nvSpPr>
          <p:cNvPr id="314371" name="AutoShape 3">
            <a:hlinkClick r:id="" action="ppaction://noaction" highlightClick="1"/>
          </p:cNvPr>
          <p:cNvSpPr>
            <a:spLocks noChangeArrowheads="1"/>
          </p:cNvSpPr>
          <p:nvPr/>
        </p:nvSpPr>
        <p:spPr bwMode="auto">
          <a:xfrm>
            <a:off x="381000" y="1676400"/>
            <a:ext cx="4419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tr-TR">
                <a:solidFill>
                  <a:schemeClr val="accent1"/>
                </a:solidFill>
                <a:latin typeface="Book Antiqua" pitchFamily="18" charset="0"/>
                <a:hlinkClick r:id="rId3" action="ppaction://program"/>
              </a:rPr>
              <a:t>InputMismatchExceptionDemo</a:t>
            </a:r>
            <a:endParaRPr lang="en-US" altLang="tr-TR">
              <a:solidFill>
                <a:schemeClr val="accent1"/>
              </a:solidFill>
              <a:latin typeface="Book Antiqua" pitchFamily="18" charset="0"/>
            </a:endParaRPr>
          </a:p>
        </p:txBody>
      </p:sp>
      <p:sp>
        <p:nvSpPr>
          <p:cNvPr id="8197" name="AutoShape 4">
            <a:hlinkClick r:id="rId4" action="ppaction://program" highlightClick="1"/>
          </p:cNvPr>
          <p:cNvSpPr>
            <a:spLocks noChangeArrowheads="1"/>
          </p:cNvSpPr>
          <p:nvPr/>
        </p:nvSpPr>
        <p:spPr bwMode="auto">
          <a:xfrm>
            <a:off x="5029200" y="1676400"/>
            <a:ext cx="34290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2400">
                <a:latin typeface="Book Antiqua" pitchFamily="18" charset="0"/>
              </a:rPr>
              <a:t>Run</a:t>
            </a:r>
            <a:endParaRPr lang="en-US" altLang="en-US" sz="2400"/>
          </a:p>
        </p:txBody>
      </p:sp>
      <p:sp>
        <p:nvSpPr>
          <p:cNvPr id="8198" name="Text Box 5"/>
          <p:cNvSpPr txBox="1">
            <a:spLocks noChangeArrowheads="1"/>
          </p:cNvSpPr>
          <p:nvPr/>
        </p:nvSpPr>
        <p:spPr bwMode="auto">
          <a:xfrm>
            <a:off x="304800" y="2819400"/>
            <a:ext cx="853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sz="2800"/>
              <a:t>By handling InputMismatchException, your program will continuously read an input until it is correct.</a:t>
            </a:r>
          </a:p>
        </p:txBody>
      </p:sp>
      <p:sp>
        <p:nvSpPr>
          <p:cNvPr id="8199" name="AutoShape 6">
            <a:hlinkClick r:id="rId5" highlightClick="1"/>
          </p:cNvPr>
          <p:cNvSpPr>
            <a:spLocks noChangeArrowheads="1"/>
          </p:cNvSpPr>
          <p:nvPr/>
        </p:nvSpPr>
        <p:spPr bwMode="auto">
          <a:xfrm>
            <a:off x="152400" y="12192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a:xfrm>
            <a:off x="685800" y="152400"/>
            <a:ext cx="7772400" cy="819150"/>
          </a:xfrm>
        </p:spPr>
        <p:txBody>
          <a:bodyPr/>
          <a:lstStyle/>
          <a:p>
            <a:r>
              <a:rPr lang="en-US" altLang="en-US" smtClean="0"/>
              <a:t>Reading Data from the Web</a:t>
            </a:r>
          </a:p>
        </p:txBody>
      </p:sp>
      <p:sp>
        <p:nvSpPr>
          <p:cNvPr id="63492" name="Rectangle 3"/>
          <p:cNvSpPr>
            <a:spLocks noGrp="1" noChangeArrowheads="1"/>
          </p:cNvSpPr>
          <p:nvPr>
            <p:ph idx="1"/>
          </p:nvPr>
        </p:nvSpPr>
        <p:spPr>
          <a:xfrm>
            <a:off x="228600" y="1219200"/>
            <a:ext cx="8686800" cy="1676400"/>
          </a:xfrm>
        </p:spPr>
        <p:txBody>
          <a:bodyPr/>
          <a:lstStyle/>
          <a:p>
            <a:pPr marL="0" indent="0">
              <a:lnSpc>
                <a:spcPct val="90000"/>
              </a:lnSpc>
              <a:buFont typeface="Monotype Sorts" pitchFamily="2" charset="2"/>
              <a:buNone/>
            </a:pPr>
            <a:r>
              <a:rPr lang="en-US" altLang="en-US" sz="3600" smtClean="0"/>
              <a:t>Just like you can read data from a file on your computer, you can read data from a file on the Web.</a:t>
            </a:r>
          </a:p>
        </p:txBody>
      </p:sp>
      <p:sp>
        <p:nvSpPr>
          <p:cNvPr id="63490"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842C8F54-E568-478D-99B0-CE6D81D223DC}" type="slidenum">
              <a:rPr lang="en-US" altLang="en-US" sz="1400"/>
              <a:pPr>
                <a:spcBef>
                  <a:spcPct val="0"/>
                </a:spcBef>
                <a:buClrTx/>
                <a:buSzTx/>
                <a:buFontTx/>
                <a:buNone/>
              </a:pPr>
              <a:t>60</a:t>
            </a:fld>
            <a:endParaRPr lang="en-US" altLang="en-US" sz="1400"/>
          </a:p>
        </p:txBody>
      </p:sp>
      <p:sp>
        <p:nvSpPr>
          <p:cNvPr id="63493" name="Rectangle 7"/>
          <p:cNvSpPr>
            <a:spLocks noChangeArrowheads="1"/>
          </p:cNvSpPr>
          <p:nvPr/>
        </p:nvSpPr>
        <p:spPr bwMode="auto">
          <a:xfrm>
            <a:off x="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pic>
        <p:nvPicPr>
          <p:cNvPr id="6349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048000"/>
            <a:ext cx="8158163"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a:xfrm>
            <a:off x="685800" y="152400"/>
            <a:ext cx="7772400" cy="819150"/>
          </a:xfrm>
        </p:spPr>
        <p:txBody>
          <a:bodyPr/>
          <a:lstStyle/>
          <a:p>
            <a:r>
              <a:rPr lang="en-US" altLang="en-US" smtClean="0"/>
              <a:t>Reading Data from the Web</a:t>
            </a:r>
          </a:p>
        </p:txBody>
      </p:sp>
      <p:sp>
        <p:nvSpPr>
          <p:cNvPr id="64516" name="Rectangle 3"/>
          <p:cNvSpPr>
            <a:spLocks noGrp="1" noChangeArrowheads="1"/>
          </p:cNvSpPr>
          <p:nvPr>
            <p:ph idx="1"/>
          </p:nvPr>
        </p:nvSpPr>
        <p:spPr>
          <a:xfrm>
            <a:off x="228600" y="1219200"/>
            <a:ext cx="8686800" cy="3581400"/>
          </a:xfrm>
        </p:spPr>
        <p:txBody>
          <a:bodyPr/>
          <a:lstStyle/>
          <a:p>
            <a:pPr marL="0" indent="0">
              <a:lnSpc>
                <a:spcPct val="90000"/>
              </a:lnSpc>
              <a:buFont typeface="Monotype Sorts" pitchFamily="2" charset="2"/>
              <a:buNone/>
            </a:pPr>
            <a:r>
              <a:rPr lang="en-US" altLang="en-US" sz="2800" smtClean="0"/>
              <a:t>URL url = </a:t>
            </a:r>
            <a:r>
              <a:rPr lang="en-US" altLang="en-US" sz="2800" b="1" smtClean="0"/>
              <a:t>new</a:t>
            </a:r>
            <a:r>
              <a:rPr lang="en-US" altLang="en-US" sz="2800" smtClean="0"/>
              <a:t> URL(</a:t>
            </a:r>
            <a:r>
              <a:rPr lang="en-US" altLang="en-US" sz="2800" b="1" smtClean="0"/>
              <a:t>"www.google.com/index.html"</a:t>
            </a:r>
            <a:r>
              <a:rPr lang="en-US" altLang="en-US" sz="2800" smtClean="0"/>
              <a:t>);</a:t>
            </a:r>
          </a:p>
          <a:p>
            <a:pPr marL="0" indent="0">
              <a:lnSpc>
                <a:spcPct val="90000"/>
              </a:lnSpc>
              <a:buFont typeface="Monotype Sorts" pitchFamily="2" charset="2"/>
              <a:buNone/>
            </a:pPr>
            <a:endParaRPr lang="en-US" altLang="en-US" sz="2800" smtClean="0"/>
          </a:p>
          <a:p>
            <a:pPr marL="0" indent="0">
              <a:lnSpc>
                <a:spcPct val="90000"/>
              </a:lnSpc>
              <a:buFont typeface="Monotype Sorts" pitchFamily="2" charset="2"/>
              <a:buNone/>
            </a:pPr>
            <a:r>
              <a:rPr lang="en-US" altLang="en-US" sz="2800" smtClean="0"/>
              <a:t>After a </a:t>
            </a:r>
            <a:r>
              <a:rPr lang="en-US" altLang="en-US" sz="2800" b="1" smtClean="0"/>
              <a:t>URL</a:t>
            </a:r>
            <a:r>
              <a:rPr lang="en-US" altLang="en-US" sz="2800" smtClean="0"/>
              <a:t> object is created, you can use the </a:t>
            </a:r>
            <a:r>
              <a:rPr lang="en-US" altLang="en-US" sz="2800" b="1" smtClean="0"/>
              <a:t>openStream()</a:t>
            </a:r>
            <a:r>
              <a:rPr lang="en-US" altLang="en-US" sz="2800" smtClean="0"/>
              <a:t> method defined in the </a:t>
            </a:r>
            <a:r>
              <a:rPr lang="en-US" altLang="en-US" sz="2800" b="1" smtClean="0"/>
              <a:t>URL</a:t>
            </a:r>
            <a:r>
              <a:rPr lang="en-US" altLang="en-US" sz="2800" smtClean="0"/>
              <a:t> class to open an input stream and use this stream to create a </a:t>
            </a:r>
            <a:r>
              <a:rPr lang="en-US" altLang="en-US" sz="2800" b="1" smtClean="0"/>
              <a:t>Scanner</a:t>
            </a:r>
            <a:r>
              <a:rPr lang="en-US" altLang="en-US" sz="2800" smtClean="0"/>
              <a:t> object as follows:</a:t>
            </a:r>
          </a:p>
          <a:p>
            <a:pPr marL="0" indent="0">
              <a:lnSpc>
                <a:spcPct val="90000"/>
              </a:lnSpc>
              <a:buFont typeface="Monotype Sorts" pitchFamily="2" charset="2"/>
              <a:buNone/>
            </a:pPr>
            <a:endParaRPr lang="en-US" altLang="en-US" sz="2800" smtClean="0"/>
          </a:p>
          <a:p>
            <a:pPr marL="0" indent="0">
              <a:lnSpc>
                <a:spcPct val="90000"/>
              </a:lnSpc>
              <a:buFont typeface="Monotype Sorts" pitchFamily="2" charset="2"/>
              <a:buNone/>
            </a:pPr>
            <a:r>
              <a:rPr lang="en-US" altLang="en-US" sz="2800" smtClean="0"/>
              <a:t>Scanner input = </a:t>
            </a:r>
            <a:r>
              <a:rPr lang="en-US" altLang="en-US" sz="2800" b="1" smtClean="0"/>
              <a:t>new</a:t>
            </a:r>
            <a:r>
              <a:rPr lang="en-US" altLang="en-US" sz="2800" smtClean="0"/>
              <a:t> Scanner(url.openStream());</a:t>
            </a:r>
          </a:p>
        </p:txBody>
      </p:sp>
      <p:sp>
        <p:nvSpPr>
          <p:cNvPr id="64514"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DE4C1989-2C48-4F85-9282-0639B03EFD7A}" type="slidenum">
              <a:rPr lang="en-US" altLang="en-US" sz="1400"/>
              <a:pPr>
                <a:spcBef>
                  <a:spcPct val="0"/>
                </a:spcBef>
                <a:buClrTx/>
                <a:buSzTx/>
                <a:buFontTx/>
                <a:buNone/>
              </a:pPr>
              <a:t>61</a:t>
            </a:fld>
            <a:endParaRPr lang="en-US" altLang="en-US" sz="1400"/>
          </a:p>
        </p:txBody>
      </p:sp>
      <p:sp>
        <p:nvSpPr>
          <p:cNvPr id="325636" name="AutoShape 4">
            <a:hlinkClick r:id="" action="ppaction://noaction" highlightClick="1"/>
          </p:cNvPr>
          <p:cNvSpPr>
            <a:spLocks noChangeArrowheads="1"/>
          </p:cNvSpPr>
          <p:nvPr/>
        </p:nvSpPr>
        <p:spPr bwMode="auto">
          <a:xfrm>
            <a:off x="3200400" y="5334000"/>
            <a:ext cx="31242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tr-TR">
                <a:solidFill>
                  <a:schemeClr val="accent1"/>
                </a:solidFill>
                <a:latin typeface="Book Antiqua" pitchFamily="18" charset="0"/>
                <a:hlinkClick r:id="rId2" action="ppaction://program"/>
              </a:rPr>
              <a:t>ReadFileFromURL</a:t>
            </a:r>
            <a:endParaRPr lang="en-US" altLang="tr-TR">
              <a:solidFill>
                <a:schemeClr val="accent1"/>
              </a:solidFill>
            </a:endParaRPr>
          </a:p>
        </p:txBody>
      </p:sp>
      <p:sp>
        <p:nvSpPr>
          <p:cNvPr id="64518" name="AutoShape 5">
            <a:hlinkClick r:id="rId3" action="ppaction://program" highlightClick="1"/>
          </p:cNvPr>
          <p:cNvSpPr>
            <a:spLocks noChangeArrowheads="1"/>
          </p:cNvSpPr>
          <p:nvPr/>
        </p:nvSpPr>
        <p:spPr bwMode="auto">
          <a:xfrm>
            <a:off x="6553200" y="533400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2400"/>
              <a:t>Run</a:t>
            </a:r>
          </a:p>
        </p:txBody>
      </p:sp>
      <p:sp>
        <p:nvSpPr>
          <p:cNvPr id="64519" name="AutoShape 7">
            <a:hlinkClick r:id="rId4" highlightClick="1"/>
          </p:cNvPr>
          <p:cNvSpPr>
            <a:spLocks noChangeArrowheads="1"/>
          </p:cNvSpPr>
          <p:nvPr/>
        </p:nvSpPr>
        <p:spPr bwMode="auto">
          <a:xfrm>
            <a:off x="2667000" y="53340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a:xfrm>
            <a:off x="685800" y="152400"/>
            <a:ext cx="7772400" cy="819150"/>
          </a:xfrm>
        </p:spPr>
        <p:txBody>
          <a:bodyPr/>
          <a:lstStyle/>
          <a:p>
            <a:r>
              <a:rPr lang="en-US" altLang="en-US" smtClean="0"/>
              <a:t>Case Study: Web Crawler</a:t>
            </a:r>
          </a:p>
        </p:txBody>
      </p:sp>
      <p:sp>
        <p:nvSpPr>
          <p:cNvPr id="65540" name="Rectangle 3"/>
          <p:cNvSpPr>
            <a:spLocks noGrp="1" noChangeArrowheads="1"/>
          </p:cNvSpPr>
          <p:nvPr>
            <p:ph idx="1"/>
          </p:nvPr>
        </p:nvSpPr>
        <p:spPr>
          <a:xfrm>
            <a:off x="228600" y="990600"/>
            <a:ext cx="8686800" cy="1066800"/>
          </a:xfrm>
        </p:spPr>
        <p:txBody>
          <a:bodyPr/>
          <a:lstStyle/>
          <a:p>
            <a:pPr marL="0" indent="0">
              <a:buFont typeface="Monotype Sorts" pitchFamily="2" charset="2"/>
              <a:buNone/>
            </a:pPr>
            <a:r>
              <a:rPr lang="en-US" altLang="en-US" smtClean="0"/>
              <a:t>This case study develops a program that travels the Web by following hyperlinks.</a:t>
            </a:r>
          </a:p>
        </p:txBody>
      </p:sp>
      <p:sp>
        <p:nvSpPr>
          <p:cNvPr id="65538"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9595D4E5-7BB2-4339-8B67-52A61324D994}" type="slidenum">
              <a:rPr lang="en-US" altLang="en-US" sz="1400"/>
              <a:pPr>
                <a:spcBef>
                  <a:spcPct val="0"/>
                </a:spcBef>
                <a:buClrTx/>
                <a:buSzTx/>
                <a:buFontTx/>
                <a:buNone/>
              </a:pPr>
              <a:t>62</a:t>
            </a:fld>
            <a:endParaRPr lang="en-US" altLang="en-US" sz="1400"/>
          </a:p>
        </p:txBody>
      </p:sp>
      <p:sp>
        <p:nvSpPr>
          <p:cNvPr id="65541" name="Rectangle 7"/>
          <p:cNvSpPr>
            <a:spLocks noChangeArrowheads="1"/>
          </p:cNvSpPr>
          <p:nvPr/>
        </p:nvSpPr>
        <p:spPr bwMode="auto">
          <a:xfrm>
            <a:off x="0" y="2124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pic>
        <p:nvPicPr>
          <p:cNvPr id="6554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2286000"/>
            <a:ext cx="7848600" cy="4056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xfrm>
            <a:off x="685800" y="152400"/>
            <a:ext cx="7772400" cy="819150"/>
          </a:xfrm>
        </p:spPr>
        <p:txBody>
          <a:bodyPr/>
          <a:lstStyle/>
          <a:p>
            <a:r>
              <a:rPr lang="en-US" altLang="en-US" smtClean="0"/>
              <a:t>Case Study: Web Crawler</a:t>
            </a:r>
          </a:p>
        </p:txBody>
      </p:sp>
      <p:sp>
        <p:nvSpPr>
          <p:cNvPr id="66564" name="Rectangle 3"/>
          <p:cNvSpPr>
            <a:spLocks noGrp="1" noChangeArrowheads="1"/>
          </p:cNvSpPr>
          <p:nvPr>
            <p:ph idx="1"/>
          </p:nvPr>
        </p:nvSpPr>
        <p:spPr>
          <a:xfrm>
            <a:off x="228600" y="1219200"/>
            <a:ext cx="8686800" cy="2895600"/>
          </a:xfrm>
        </p:spPr>
        <p:txBody>
          <a:bodyPr/>
          <a:lstStyle/>
          <a:p>
            <a:pPr marL="0" indent="0">
              <a:buFont typeface="Monotype Sorts" pitchFamily="2" charset="2"/>
              <a:buNone/>
            </a:pPr>
            <a:r>
              <a:rPr lang="en-US" altLang="en-US" sz="2800" smtClean="0"/>
              <a:t>The program follows the URLs to traverse the Web. To avoid that each URL is traversed only once, the program maintains two lists of URLs. One list stores the URLs pending for traversing and the other stores the URLs that have already been traversed. The algorithm for this program can be described as follows:</a:t>
            </a:r>
          </a:p>
        </p:txBody>
      </p:sp>
      <p:sp>
        <p:nvSpPr>
          <p:cNvPr id="66562"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891EC588-70B8-4AAD-A666-5F5863ACC4BA}" type="slidenum">
              <a:rPr lang="en-US" altLang="en-US" sz="1400"/>
              <a:pPr>
                <a:spcBef>
                  <a:spcPct val="0"/>
                </a:spcBef>
                <a:buClrTx/>
                <a:buSzTx/>
                <a:buFontTx/>
                <a:buNone/>
              </a:pPr>
              <a:t>63</a:t>
            </a:fld>
            <a:endParaRPr lang="en-US" altLang="en-US" sz="140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a:xfrm>
            <a:off x="685800" y="152400"/>
            <a:ext cx="7772400" cy="819150"/>
          </a:xfrm>
        </p:spPr>
        <p:txBody>
          <a:bodyPr/>
          <a:lstStyle/>
          <a:p>
            <a:r>
              <a:rPr lang="en-US" altLang="en-US" smtClean="0"/>
              <a:t>Case Study: Web Crawler</a:t>
            </a:r>
          </a:p>
        </p:txBody>
      </p:sp>
      <p:sp>
        <p:nvSpPr>
          <p:cNvPr id="67588" name="Rectangle 3"/>
          <p:cNvSpPr>
            <a:spLocks noGrp="1" noChangeArrowheads="1"/>
          </p:cNvSpPr>
          <p:nvPr>
            <p:ph idx="1"/>
          </p:nvPr>
        </p:nvSpPr>
        <p:spPr>
          <a:xfrm>
            <a:off x="228600" y="1219200"/>
            <a:ext cx="8686800" cy="3886200"/>
          </a:xfrm>
        </p:spPr>
        <p:txBody>
          <a:bodyPr/>
          <a:lstStyle/>
          <a:p>
            <a:pPr marL="0" indent="0">
              <a:lnSpc>
                <a:spcPct val="80000"/>
              </a:lnSpc>
              <a:buFont typeface="Monotype Sorts" pitchFamily="2" charset="2"/>
              <a:buNone/>
            </a:pPr>
            <a:r>
              <a:rPr lang="en-US" altLang="en-US" sz="2000" smtClean="0">
                <a:latin typeface="Baskerville Old Face" pitchFamily="18" charset="0"/>
              </a:rPr>
              <a:t>Add the starting URL to a list named listOfPendingURLs; </a:t>
            </a:r>
          </a:p>
          <a:p>
            <a:pPr marL="0" indent="0">
              <a:lnSpc>
                <a:spcPct val="80000"/>
              </a:lnSpc>
              <a:buFont typeface="Monotype Sorts" pitchFamily="2" charset="2"/>
              <a:buNone/>
            </a:pPr>
            <a:r>
              <a:rPr lang="en-US" altLang="en-US" sz="2000" smtClean="0">
                <a:latin typeface="Baskerville Old Face" pitchFamily="18" charset="0"/>
              </a:rPr>
              <a:t>while listOfPendingURLs is not empty {</a:t>
            </a:r>
          </a:p>
          <a:p>
            <a:pPr marL="0" indent="0">
              <a:lnSpc>
                <a:spcPct val="80000"/>
              </a:lnSpc>
              <a:buFont typeface="Monotype Sorts" pitchFamily="2" charset="2"/>
              <a:buNone/>
            </a:pPr>
            <a:r>
              <a:rPr lang="en-US" altLang="en-US" sz="2000" smtClean="0">
                <a:latin typeface="Baskerville Old Face" pitchFamily="18" charset="0"/>
              </a:rPr>
              <a:t>        Remove a URL from listOfPendingURLs;</a:t>
            </a:r>
          </a:p>
          <a:p>
            <a:pPr marL="0" indent="0">
              <a:lnSpc>
                <a:spcPct val="80000"/>
              </a:lnSpc>
              <a:buFont typeface="Monotype Sorts" pitchFamily="2" charset="2"/>
              <a:buNone/>
            </a:pPr>
            <a:r>
              <a:rPr lang="en-US" altLang="en-US" sz="2000" smtClean="0">
                <a:latin typeface="Baskerville Old Face" pitchFamily="18" charset="0"/>
              </a:rPr>
              <a:t>        if this URL is not in listOfTraversedURLs {</a:t>
            </a:r>
          </a:p>
          <a:p>
            <a:pPr marL="0" indent="0">
              <a:lnSpc>
                <a:spcPct val="80000"/>
              </a:lnSpc>
              <a:buFont typeface="Monotype Sorts" pitchFamily="2" charset="2"/>
              <a:buNone/>
            </a:pPr>
            <a:r>
              <a:rPr lang="en-US" altLang="en-US" sz="2000" smtClean="0">
                <a:latin typeface="Baskerville Old Face" pitchFamily="18" charset="0"/>
              </a:rPr>
              <a:t>          Add it to listOfTraversedURLs;</a:t>
            </a:r>
          </a:p>
          <a:p>
            <a:pPr marL="0" indent="0">
              <a:lnSpc>
                <a:spcPct val="80000"/>
              </a:lnSpc>
              <a:buFont typeface="Monotype Sorts" pitchFamily="2" charset="2"/>
              <a:buNone/>
            </a:pPr>
            <a:r>
              <a:rPr lang="en-US" altLang="en-US" sz="2000" smtClean="0">
                <a:latin typeface="Baskerville Old Face" pitchFamily="18" charset="0"/>
              </a:rPr>
              <a:t>          Display this URL;</a:t>
            </a:r>
          </a:p>
          <a:p>
            <a:pPr marL="0" indent="0">
              <a:lnSpc>
                <a:spcPct val="80000"/>
              </a:lnSpc>
              <a:buFont typeface="Monotype Sorts" pitchFamily="2" charset="2"/>
              <a:buNone/>
            </a:pPr>
            <a:r>
              <a:rPr lang="en-US" altLang="en-US" sz="2000" smtClean="0">
                <a:latin typeface="Baskerville Old Face" pitchFamily="18" charset="0"/>
              </a:rPr>
              <a:t>          Exit the while loop when the size of S is equal to 100. </a:t>
            </a:r>
          </a:p>
          <a:p>
            <a:pPr marL="0" indent="0">
              <a:lnSpc>
                <a:spcPct val="80000"/>
              </a:lnSpc>
              <a:buFont typeface="Monotype Sorts" pitchFamily="2" charset="2"/>
              <a:buNone/>
            </a:pPr>
            <a:r>
              <a:rPr lang="en-US" altLang="en-US" sz="2000" smtClean="0">
                <a:latin typeface="Baskerville Old Face" pitchFamily="18" charset="0"/>
              </a:rPr>
              <a:t>          Read the page from this URL and for each URL contained in the page {</a:t>
            </a:r>
          </a:p>
          <a:p>
            <a:pPr marL="0" indent="0">
              <a:lnSpc>
                <a:spcPct val="80000"/>
              </a:lnSpc>
              <a:buFont typeface="Monotype Sorts" pitchFamily="2" charset="2"/>
              <a:buNone/>
            </a:pPr>
            <a:r>
              <a:rPr lang="en-US" altLang="en-US" sz="2000" smtClean="0">
                <a:latin typeface="Baskerville Old Face" pitchFamily="18" charset="0"/>
              </a:rPr>
              <a:t>            Add it to listOfPendingURLs if it is not is listOfTraversedURLs; </a:t>
            </a:r>
          </a:p>
          <a:p>
            <a:pPr marL="0" indent="0">
              <a:lnSpc>
                <a:spcPct val="80000"/>
              </a:lnSpc>
              <a:buFont typeface="Monotype Sorts" pitchFamily="2" charset="2"/>
              <a:buNone/>
            </a:pPr>
            <a:r>
              <a:rPr lang="en-US" altLang="en-US" sz="2000" smtClean="0">
                <a:latin typeface="Baskerville Old Face" pitchFamily="18" charset="0"/>
              </a:rPr>
              <a:t>          }</a:t>
            </a:r>
          </a:p>
          <a:p>
            <a:pPr marL="0" indent="0">
              <a:lnSpc>
                <a:spcPct val="80000"/>
              </a:lnSpc>
              <a:buFont typeface="Monotype Sorts" pitchFamily="2" charset="2"/>
              <a:buNone/>
            </a:pPr>
            <a:r>
              <a:rPr lang="en-US" altLang="en-US" sz="2000" smtClean="0">
                <a:latin typeface="Baskerville Old Face" pitchFamily="18" charset="0"/>
              </a:rPr>
              <a:t>     }</a:t>
            </a:r>
          </a:p>
          <a:p>
            <a:pPr marL="0" indent="0">
              <a:lnSpc>
                <a:spcPct val="80000"/>
              </a:lnSpc>
              <a:buFont typeface="Monotype Sorts" pitchFamily="2" charset="2"/>
              <a:buNone/>
            </a:pPr>
            <a:r>
              <a:rPr lang="en-US" altLang="en-US" sz="2000" smtClean="0">
                <a:latin typeface="Baskerville Old Face" pitchFamily="18" charset="0"/>
              </a:rPr>
              <a:t> }</a:t>
            </a:r>
          </a:p>
        </p:txBody>
      </p:sp>
      <p:sp>
        <p:nvSpPr>
          <p:cNvPr id="67586"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F6BF1382-5F09-4D20-89EE-E9E39451540C}" type="slidenum">
              <a:rPr lang="en-US" altLang="en-US" sz="1400"/>
              <a:pPr>
                <a:spcBef>
                  <a:spcPct val="0"/>
                </a:spcBef>
                <a:buClrTx/>
                <a:buSzTx/>
                <a:buFontTx/>
                <a:buNone/>
              </a:pPr>
              <a:t>64</a:t>
            </a:fld>
            <a:endParaRPr lang="en-US" altLang="en-US" sz="1400"/>
          </a:p>
        </p:txBody>
      </p:sp>
      <p:sp>
        <p:nvSpPr>
          <p:cNvPr id="328710" name="AutoShape 6">
            <a:hlinkClick r:id="" action="ppaction://noaction" highlightClick="1"/>
          </p:cNvPr>
          <p:cNvSpPr>
            <a:spLocks noChangeArrowheads="1"/>
          </p:cNvSpPr>
          <p:nvPr/>
        </p:nvSpPr>
        <p:spPr bwMode="auto">
          <a:xfrm>
            <a:off x="3200400" y="5334000"/>
            <a:ext cx="31242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tr-TR">
                <a:solidFill>
                  <a:schemeClr val="accent1"/>
                </a:solidFill>
                <a:latin typeface="Book Antiqua" pitchFamily="18" charset="0"/>
                <a:hlinkClick r:id="rId2" action="ppaction://program"/>
              </a:rPr>
              <a:t>WebCrawler</a:t>
            </a:r>
            <a:endParaRPr lang="en-US" altLang="tr-TR">
              <a:solidFill>
                <a:schemeClr val="accent1"/>
              </a:solidFill>
            </a:endParaRPr>
          </a:p>
        </p:txBody>
      </p:sp>
      <p:sp>
        <p:nvSpPr>
          <p:cNvPr id="67590" name="AutoShape 7">
            <a:hlinkClick r:id="rId3" action="ppaction://program" highlightClick="1"/>
          </p:cNvPr>
          <p:cNvSpPr>
            <a:spLocks noChangeArrowheads="1"/>
          </p:cNvSpPr>
          <p:nvPr/>
        </p:nvSpPr>
        <p:spPr bwMode="auto">
          <a:xfrm>
            <a:off x="6553200" y="533400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2400"/>
              <a:t>Run</a:t>
            </a:r>
          </a:p>
        </p:txBody>
      </p:sp>
      <p:sp>
        <p:nvSpPr>
          <p:cNvPr id="67591" name="AutoShape 8">
            <a:hlinkClick r:id="rId4" highlightClick="1"/>
          </p:cNvPr>
          <p:cNvSpPr>
            <a:spLocks noChangeArrowheads="1"/>
          </p:cNvSpPr>
          <p:nvPr/>
        </p:nvSpPr>
        <p:spPr bwMode="auto">
          <a:xfrm>
            <a:off x="2667000" y="53340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685800" y="228600"/>
            <a:ext cx="7772400" cy="819150"/>
          </a:xfrm>
          <a:noFill/>
        </p:spPr>
        <p:txBody>
          <a:bodyPr/>
          <a:lstStyle/>
          <a:p>
            <a:r>
              <a:rPr lang="en-US" altLang="en-US" smtClean="0"/>
              <a:t>Exception Types</a:t>
            </a:r>
            <a:endParaRPr lang="en-US" altLang="en-US" b="1" smtClean="0"/>
          </a:p>
        </p:txBody>
      </p:sp>
      <p:sp>
        <p:nvSpPr>
          <p:cNvPr id="9218"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E7A90DD6-BBCB-489E-9816-0048B6AE308A}" type="slidenum">
              <a:rPr lang="en-US" altLang="en-US" sz="1400"/>
              <a:pPr>
                <a:spcBef>
                  <a:spcPct val="0"/>
                </a:spcBef>
                <a:buClrTx/>
                <a:buSzTx/>
                <a:buFontTx/>
                <a:buNone/>
              </a:pPr>
              <a:t>7</a:t>
            </a:fld>
            <a:endParaRPr lang="en-US" altLang="en-US" sz="1400"/>
          </a:p>
        </p:txBody>
      </p:sp>
      <p:sp>
        <p:nvSpPr>
          <p:cNvPr id="9220" name="Rectangle 10"/>
          <p:cNvSpPr>
            <a:spLocks noChangeArrowheads="1"/>
          </p:cNvSpPr>
          <p:nvPr/>
        </p:nvSpPr>
        <p:spPr bwMode="auto">
          <a:xfrm>
            <a:off x="0" y="2000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aphicFrame>
        <p:nvGraphicFramePr>
          <p:cNvPr id="9221" name="Object 9"/>
          <p:cNvGraphicFramePr>
            <a:graphicFrameLocks noChangeAspect="1"/>
          </p:cNvGraphicFramePr>
          <p:nvPr/>
        </p:nvGraphicFramePr>
        <p:xfrm>
          <a:off x="152400" y="1371600"/>
          <a:ext cx="8839200" cy="4510088"/>
        </p:xfrm>
        <a:graphic>
          <a:graphicData uri="http://schemas.openxmlformats.org/presentationml/2006/ole">
            <mc:AlternateContent xmlns:mc="http://schemas.openxmlformats.org/markup-compatibility/2006">
              <mc:Choice xmlns:v="urn:schemas-microsoft-com:vml" Requires="v">
                <p:oleObj spid="_x0000_s9222" name="Picture" r:id="rId3" imgW="5608452" imgH="2853594" progId="Word.Picture.8">
                  <p:embed/>
                </p:oleObj>
              </mc:Choice>
              <mc:Fallback>
                <p:oleObj name="Picture" r:id="rId3" imgW="5608452" imgH="2853594" progId="Word.Picture.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371600"/>
                        <a:ext cx="8839200"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685800" y="228600"/>
            <a:ext cx="7772400" cy="819150"/>
          </a:xfrm>
          <a:noFill/>
        </p:spPr>
        <p:txBody>
          <a:bodyPr/>
          <a:lstStyle/>
          <a:p>
            <a:r>
              <a:rPr lang="en-US" altLang="en-US" smtClean="0"/>
              <a:t>System Errors</a:t>
            </a:r>
            <a:endParaRPr lang="en-US" altLang="en-US" b="1" smtClean="0"/>
          </a:p>
        </p:txBody>
      </p:sp>
      <p:sp>
        <p:nvSpPr>
          <p:cNvPr id="10242"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7492AE31-D111-42C4-B398-47B2B3626FC0}" type="slidenum">
              <a:rPr lang="en-US" altLang="en-US" sz="1400"/>
              <a:pPr>
                <a:spcBef>
                  <a:spcPct val="0"/>
                </a:spcBef>
                <a:buClrTx/>
                <a:buSzTx/>
                <a:buFontTx/>
                <a:buNone/>
              </a:pPr>
              <a:t>8</a:t>
            </a:fld>
            <a:endParaRPr lang="en-US" altLang="en-US" sz="1400"/>
          </a:p>
        </p:txBody>
      </p:sp>
      <p:sp>
        <p:nvSpPr>
          <p:cNvPr id="10244" name="Rectangle 3"/>
          <p:cNvSpPr>
            <a:spLocks noChangeArrowheads="1"/>
          </p:cNvSpPr>
          <p:nvPr/>
        </p:nvSpPr>
        <p:spPr bwMode="auto">
          <a:xfrm>
            <a:off x="0" y="2000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aphicFrame>
        <p:nvGraphicFramePr>
          <p:cNvPr id="10245" name="Object 4"/>
          <p:cNvGraphicFramePr>
            <a:graphicFrameLocks noChangeAspect="1"/>
          </p:cNvGraphicFramePr>
          <p:nvPr/>
        </p:nvGraphicFramePr>
        <p:xfrm>
          <a:off x="304800" y="1371600"/>
          <a:ext cx="8839200" cy="4510088"/>
        </p:xfrm>
        <a:graphic>
          <a:graphicData uri="http://schemas.openxmlformats.org/presentationml/2006/ole">
            <mc:AlternateContent xmlns:mc="http://schemas.openxmlformats.org/markup-compatibility/2006">
              <mc:Choice xmlns:v="urn:schemas-microsoft-com:vml" Requires="v">
                <p:oleObj spid="_x0000_s10248" name="Picture" r:id="rId3" imgW="5608452" imgH="2853594" progId="Word.Picture.8">
                  <p:embed/>
                </p:oleObj>
              </mc:Choice>
              <mc:Fallback>
                <p:oleObj name="Picture" r:id="rId3" imgW="5608452" imgH="2853594"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371600"/>
                        <a:ext cx="8839200"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0277" name="Rectangle 5"/>
          <p:cNvSpPr>
            <a:spLocks noChangeArrowheads="1"/>
          </p:cNvSpPr>
          <p:nvPr/>
        </p:nvSpPr>
        <p:spPr bwMode="auto">
          <a:xfrm>
            <a:off x="2971800" y="4038600"/>
            <a:ext cx="3194050" cy="1828800"/>
          </a:xfrm>
          <a:prstGeom prst="rect">
            <a:avLst/>
          </a:prstGeom>
          <a:solidFill>
            <a:schemeClr val="accent1">
              <a:alpha val="18823"/>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310278" name="Text Box 6"/>
          <p:cNvSpPr txBox="1">
            <a:spLocks noChangeArrowheads="1"/>
          </p:cNvSpPr>
          <p:nvPr/>
        </p:nvSpPr>
        <p:spPr bwMode="auto">
          <a:xfrm>
            <a:off x="0" y="4114800"/>
            <a:ext cx="29718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sz="1600" i="1">
                <a:solidFill>
                  <a:schemeClr val="tx2"/>
                </a:solidFill>
                <a:cs typeface="Times New Roman" pitchFamily="18" charset="0"/>
              </a:rPr>
              <a:t>System errors</a:t>
            </a:r>
            <a:r>
              <a:rPr lang="en-US" altLang="en-US" sz="1600">
                <a:solidFill>
                  <a:schemeClr val="tx2"/>
                </a:solidFill>
                <a:cs typeface="Times New Roman" pitchFamily="18" charset="0"/>
              </a:rPr>
              <a:t> are thrown by JVM and represented in the </a:t>
            </a:r>
            <a:r>
              <a:rPr lang="en-US" altLang="en-US" sz="1600" u="sng">
                <a:solidFill>
                  <a:schemeClr val="tx2"/>
                </a:solidFill>
                <a:cs typeface="Times New Roman" pitchFamily="18" charset="0"/>
              </a:rPr>
              <a:t>Error</a:t>
            </a:r>
            <a:r>
              <a:rPr lang="en-US" altLang="en-US" sz="1600">
                <a:solidFill>
                  <a:schemeClr val="tx2"/>
                </a:solidFill>
                <a:cs typeface="Times New Roman" pitchFamily="18" charset="0"/>
              </a:rPr>
              <a:t> class. The </a:t>
            </a:r>
            <a:r>
              <a:rPr lang="en-US" altLang="en-US" sz="1600" u="sng">
                <a:solidFill>
                  <a:schemeClr val="tx2"/>
                </a:solidFill>
                <a:cs typeface="Times New Roman" pitchFamily="18" charset="0"/>
              </a:rPr>
              <a:t>Error</a:t>
            </a:r>
            <a:r>
              <a:rPr lang="en-US" altLang="en-US" sz="1600">
                <a:solidFill>
                  <a:schemeClr val="tx2"/>
                </a:solidFill>
                <a:cs typeface="Times New Roman" pitchFamily="18" charset="0"/>
              </a:rPr>
              <a:t> class describes internal system errors. Such errors rarely occur. If one does, there is little you can do beyond notifying the user and trying to terminate the program gracefully. </a:t>
            </a:r>
            <a:endParaRPr lang="en-US" altLang="en-US" sz="160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10278"/>
                                        </p:tgtEl>
                                        <p:attrNameLst>
                                          <p:attrName>style.visibility</p:attrName>
                                        </p:attrNameLst>
                                      </p:cBhvr>
                                      <p:to>
                                        <p:strVal val="visible"/>
                                      </p:to>
                                    </p:set>
                                    <p:anim calcmode="lin" valueType="num">
                                      <p:cBhvr additive="base">
                                        <p:cTn id="7" dur="500" fill="hold"/>
                                        <p:tgtEl>
                                          <p:spTgt spid="310278"/>
                                        </p:tgtEl>
                                        <p:attrNameLst>
                                          <p:attrName>ppt_x</p:attrName>
                                        </p:attrNameLst>
                                      </p:cBhvr>
                                      <p:tavLst>
                                        <p:tav tm="0">
                                          <p:val>
                                            <p:strVal val="0-#ppt_w/2"/>
                                          </p:val>
                                        </p:tav>
                                        <p:tav tm="100000">
                                          <p:val>
                                            <p:strVal val="#ppt_x"/>
                                          </p:val>
                                        </p:tav>
                                      </p:tavLst>
                                    </p:anim>
                                    <p:anim calcmode="lin" valueType="num">
                                      <p:cBhvr additive="base">
                                        <p:cTn id="8" dur="500" fill="hold"/>
                                        <p:tgtEl>
                                          <p:spTgt spid="31027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10277"/>
                                        </p:tgtEl>
                                        <p:attrNameLst>
                                          <p:attrName>style.visibility</p:attrName>
                                        </p:attrNameLst>
                                      </p:cBhvr>
                                      <p:to>
                                        <p:strVal val="visible"/>
                                      </p:to>
                                    </p:set>
                                    <p:anim calcmode="lin" valueType="num">
                                      <p:cBhvr additive="base">
                                        <p:cTn id="11" dur="500" fill="hold"/>
                                        <p:tgtEl>
                                          <p:spTgt spid="310277"/>
                                        </p:tgtEl>
                                        <p:attrNameLst>
                                          <p:attrName>ppt_x</p:attrName>
                                        </p:attrNameLst>
                                      </p:cBhvr>
                                      <p:tavLst>
                                        <p:tav tm="0">
                                          <p:val>
                                            <p:strVal val="0-#ppt_w/2"/>
                                          </p:val>
                                        </p:tav>
                                        <p:tav tm="100000">
                                          <p:val>
                                            <p:strVal val="#ppt_x"/>
                                          </p:val>
                                        </p:tav>
                                      </p:tavLst>
                                    </p:anim>
                                    <p:anim calcmode="lin" valueType="num">
                                      <p:cBhvr additive="base">
                                        <p:cTn id="12" dur="500" fill="hold"/>
                                        <p:tgtEl>
                                          <p:spTgt spid="3102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7" grpId="0" animBg="1"/>
      <p:bldP spid="31027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685800" y="228600"/>
            <a:ext cx="7772400" cy="819150"/>
          </a:xfrm>
          <a:noFill/>
        </p:spPr>
        <p:txBody>
          <a:bodyPr/>
          <a:lstStyle/>
          <a:p>
            <a:r>
              <a:rPr lang="en-US" altLang="en-US" smtClean="0"/>
              <a:t>Exceptions</a:t>
            </a:r>
            <a:endParaRPr lang="en-US" altLang="en-US" b="1" smtClean="0"/>
          </a:p>
        </p:txBody>
      </p:sp>
      <p:sp>
        <p:nvSpPr>
          <p:cNvPr id="11266"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F1BBBF66-107A-4F5E-A1AD-7BA3BE177B68}" type="slidenum">
              <a:rPr lang="en-US" altLang="en-US" sz="1400"/>
              <a:pPr>
                <a:spcBef>
                  <a:spcPct val="0"/>
                </a:spcBef>
                <a:buClrTx/>
                <a:buSzTx/>
                <a:buFontTx/>
                <a:buNone/>
              </a:pPr>
              <a:t>9</a:t>
            </a:fld>
            <a:endParaRPr lang="en-US" altLang="en-US" sz="1400"/>
          </a:p>
        </p:txBody>
      </p:sp>
      <p:sp>
        <p:nvSpPr>
          <p:cNvPr id="11268" name="Rectangle 3"/>
          <p:cNvSpPr>
            <a:spLocks noChangeArrowheads="1"/>
          </p:cNvSpPr>
          <p:nvPr/>
        </p:nvSpPr>
        <p:spPr bwMode="auto">
          <a:xfrm>
            <a:off x="0" y="2000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aphicFrame>
        <p:nvGraphicFramePr>
          <p:cNvPr id="11269" name="Object 4"/>
          <p:cNvGraphicFramePr>
            <a:graphicFrameLocks noChangeAspect="1"/>
          </p:cNvGraphicFramePr>
          <p:nvPr/>
        </p:nvGraphicFramePr>
        <p:xfrm>
          <a:off x="152400" y="1371600"/>
          <a:ext cx="8839200" cy="4510088"/>
        </p:xfrm>
        <a:graphic>
          <a:graphicData uri="http://schemas.openxmlformats.org/presentationml/2006/ole">
            <mc:AlternateContent xmlns:mc="http://schemas.openxmlformats.org/markup-compatibility/2006">
              <mc:Choice xmlns:v="urn:schemas-microsoft-com:vml" Requires="v">
                <p:oleObj spid="_x0000_s11272" name="Picture" r:id="rId3" imgW="5608452" imgH="2853594" progId="Word.Picture.8">
                  <p:embed/>
                </p:oleObj>
              </mc:Choice>
              <mc:Fallback>
                <p:oleObj name="Picture" r:id="rId3" imgW="5608452" imgH="2853594"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371600"/>
                        <a:ext cx="8839200"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1301" name="Text Box 5"/>
          <p:cNvSpPr txBox="1">
            <a:spLocks noChangeArrowheads="1"/>
          </p:cNvSpPr>
          <p:nvPr/>
        </p:nvSpPr>
        <p:spPr bwMode="auto">
          <a:xfrm>
            <a:off x="0" y="1219200"/>
            <a:ext cx="26670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sz="1800" u="sng">
                <a:solidFill>
                  <a:schemeClr val="tx2"/>
                </a:solidFill>
                <a:cs typeface="Times New Roman" pitchFamily="18" charset="0"/>
              </a:rPr>
              <a:t>Exception</a:t>
            </a:r>
            <a:r>
              <a:rPr lang="en-US" altLang="en-US" sz="1800">
                <a:solidFill>
                  <a:schemeClr val="tx2"/>
                </a:solidFill>
                <a:cs typeface="Times New Roman" pitchFamily="18" charset="0"/>
              </a:rPr>
              <a:t> describes errors caused by your program and external circumstances. These errors can be caught and handled by your program</a:t>
            </a:r>
            <a:r>
              <a:rPr lang="en-US" altLang="en-US" sz="1800">
                <a:solidFill>
                  <a:schemeClr val="bg2"/>
                </a:solidFill>
                <a:cs typeface="Times New Roman" pitchFamily="18" charset="0"/>
              </a:rPr>
              <a:t>. </a:t>
            </a:r>
            <a:endParaRPr lang="en-US" altLang="en-US" sz="1800">
              <a:solidFill>
                <a:schemeClr val="bg2"/>
              </a:solidFill>
            </a:endParaRPr>
          </a:p>
        </p:txBody>
      </p:sp>
      <p:sp>
        <p:nvSpPr>
          <p:cNvPr id="311302" name="Rectangle 6"/>
          <p:cNvSpPr>
            <a:spLocks noChangeArrowheads="1"/>
          </p:cNvSpPr>
          <p:nvPr/>
        </p:nvSpPr>
        <p:spPr bwMode="auto">
          <a:xfrm>
            <a:off x="2743200" y="1447800"/>
            <a:ext cx="6172200" cy="2895600"/>
          </a:xfrm>
          <a:prstGeom prst="rect">
            <a:avLst/>
          </a:prstGeom>
          <a:solidFill>
            <a:schemeClr val="accent1">
              <a:alpha val="18823"/>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11301"/>
                                        </p:tgtEl>
                                        <p:attrNameLst>
                                          <p:attrName>style.visibility</p:attrName>
                                        </p:attrNameLst>
                                      </p:cBhvr>
                                      <p:to>
                                        <p:strVal val="visible"/>
                                      </p:to>
                                    </p:set>
                                    <p:anim calcmode="lin" valueType="num">
                                      <p:cBhvr additive="base">
                                        <p:cTn id="7" dur="500" fill="hold"/>
                                        <p:tgtEl>
                                          <p:spTgt spid="311301"/>
                                        </p:tgtEl>
                                        <p:attrNameLst>
                                          <p:attrName>ppt_x</p:attrName>
                                        </p:attrNameLst>
                                      </p:cBhvr>
                                      <p:tavLst>
                                        <p:tav tm="0">
                                          <p:val>
                                            <p:strVal val="0-#ppt_w/2"/>
                                          </p:val>
                                        </p:tav>
                                        <p:tav tm="100000">
                                          <p:val>
                                            <p:strVal val="#ppt_x"/>
                                          </p:val>
                                        </p:tav>
                                      </p:tavLst>
                                    </p:anim>
                                    <p:anim calcmode="lin" valueType="num">
                                      <p:cBhvr additive="base">
                                        <p:cTn id="8" dur="500" fill="hold"/>
                                        <p:tgtEl>
                                          <p:spTgt spid="31130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11302"/>
                                        </p:tgtEl>
                                        <p:attrNameLst>
                                          <p:attrName>style.visibility</p:attrName>
                                        </p:attrNameLst>
                                      </p:cBhvr>
                                      <p:to>
                                        <p:strVal val="visible"/>
                                      </p:to>
                                    </p:set>
                                    <p:anim calcmode="lin" valueType="num">
                                      <p:cBhvr additive="base">
                                        <p:cTn id="11" dur="500" fill="hold"/>
                                        <p:tgtEl>
                                          <p:spTgt spid="311302"/>
                                        </p:tgtEl>
                                        <p:attrNameLst>
                                          <p:attrName>ppt_x</p:attrName>
                                        </p:attrNameLst>
                                      </p:cBhvr>
                                      <p:tavLst>
                                        <p:tav tm="0">
                                          <p:val>
                                            <p:strVal val="0-#ppt_w/2"/>
                                          </p:val>
                                        </p:tav>
                                        <p:tav tm="100000">
                                          <p:val>
                                            <p:strVal val="#ppt_x"/>
                                          </p:val>
                                        </p:tav>
                                      </p:tavLst>
                                    </p:anim>
                                    <p:anim calcmode="lin" valueType="num">
                                      <p:cBhvr additive="base">
                                        <p:cTn id="12" dur="500" fill="hold"/>
                                        <p:tgtEl>
                                          <p:spTgt spid="3113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01" grpId="0"/>
      <p:bldP spid="311302" grpId="0" animBg="1"/>
    </p:bld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33F8AF1E42CD16458411CF265CF9EEFA" ma:contentTypeVersion="4" ma:contentTypeDescription="Создание документа." ma:contentTypeScope="" ma:versionID="d0ef8d375ddd73fec4c47f29382cf3ab">
  <xsd:schema xmlns:xsd="http://www.w3.org/2001/XMLSchema" xmlns:xs="http://www.w3.org/2001/XMLSchema" xmlns:p="http://schemas.microsoft.com/office/2006/metadata/properties" xmlns:ns2="54a52da9-1386-4622-8325-ddca6a5753fe" xmlns:ns3="669e2d7c-8602-4a7c-81c3-153214ed28ec" targetNamespace="http://schemas.microsoft.com/office/2006/metadata/properties" ma:root="true" ma:fieldsID="bc8f37da541e1df045d37a5dbfaf362b" ns2:_="" ns3:_="">
    <xsd:import namespace="54a52da9-1386-4622-8325-ddca6a5753fe"/>
    <xsd:import namespace="669e2d7c-8602-4a7c-81c3-153214ed28e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a52da9-1386-4622-8325-ddca6a5753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69e2d7c-8602-4a7c-81c3-153214ed28ec" elementFormDefault="qualified">
    <xsd:import namespace="http://schemas.microsoft.com/office/2006/documentManagement/types"/>
    <xsd:import namespace="http://schemas.microsoft.com/office/infopath/2007/PartnerControls"/>
    <xsd:element name="SharedWithUsers" ma:index="10" nillable="true" ma:displayName="Общий доступ с использованием"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Совместно с подробностями"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629ED90-DA4D-47E6-988C-ED17B18819D1}"/>
</file>

<file path=customXml/itemProps2.xml><?xml version="1.0" encoding="utf-8"?>
<ds:datastoreItem xmlns:ds="http://schemas.openxmlformats.org/officeDocument/2006/customXml" ds:itemID="{E31F3DF6-682C-4349-9BE0-153CE1B65838}"/>
</file>

<file path=customXml/itemProps3.xml><?xml version="1.0" encoding="utf-8"?>
<ds:datastoreItem xmlns:ds="http://schemas.openxmlformats.org/officeDocument/2006/customXml" ds:itemID="{4C96284F-4532-4A61-854E-4BDF54CCAC1E}"/>
</file>

<file path=docProps/app.xml><?xml version="1.0" encoding="utf-8"?>
<Properties xmlns="http://schemas.openxmlformats.org/officeDocument/2006/extended-properties" xmlns:vt="http://schemas.openxmlformats.org/officeDocument/2006/docPropsVTypes">
  <Template/>
  <TotalTime>22192</TotalTime>
  <Words>3207</Words>
  <Application>Microsoft Office PowerPoint</Application>
  <PresentationFormat>Ekran Gösterisi (4:3)</PresentationFormat>
  <Paragraphs>533</Paragraphs>
  <Slides>64</Slides>
  <Notes>5</Notes>
  <HiddenSlides>0</HiddenSlides>
  <MMClips>0</MMClips>
  <ScaleCrop>false</ScaleCrop>
  <HeadingPairs>
    <vt:vector size="8" baseType="variant">
      <vt:variant>
        <vt:lpstr>Kullanılan Yazı Tipleri</vt:lpstr>
      </vt:variant>
      <vt:variant>
        <vt:i4>8</vt:i4>
      </vt:variant>
      <vt:variant>
        <vt:lpstr>Tema</vt:lpstr>
      </vt:variant>
      <vt:variant>
        <vt:i4>1</vt:i4>
      </vt:variant>
      <vt:variant>
        <vt:lpstr>Katıştırılmış OLE Hizmet Programları</vt:lpstr>
      </vt:variant>
      <vt:variant>
        <vt:i4>2</vt:i4>
      </vt:variant>
      <vt:variant>
        <vt:lpstr>Slayt Başlıkları</vt:lpstr>
      </vt:variant>
      <vt:variant>
        <vt:i4>64</vt:i4>
      </vt:variant>
    </vt:vector>
  </HeadingPairs>
  <TitlesOfParts>
    <vt:vector size="75" baseType="lpstr">
      <vt:lpstr>Times New Roman</vt:lpstr>
      <vt:lpstr>Arial</vt:lpstr>
      <vt:lpstr>Monotype Sorts</vt:lpstr>
      <vt:lpstr>Courier New</vt:lpstr>
      <vt:lpstr>Book Antiqua</vt:lpstr>
      <vt:lpstr>Courier</vt:lpstr>
      <vt:lpstr>Forte</vt:lpstr>
      <vt:lpstr>Baskerville Old Face</vt:lpstr>
      <vt:lpstr>Ofis Teması</vt:lpstr>
      <vt:lpstr>Microsoft Word Picture</vt:lpstr>
      <vt:lpstr>Bitmap Image</vt:lpstr>
      <vt:lpstr>Chapter 12  Exception Handling and Text IO</vt:lpstr>
      <vt:lpstr>Motivations</vt:lpstr>
      <vt:lpstr>Objectives</vt:lpstr>
      <vt:lpstr>Exception-Handling Overview </vt:lpstr>
      <vt:lpstr>Exception Advantages</vt:lpstr>
      <vt:lpstr>Handling InputMismatchException</vt:lpstr>
      <vt:lpstr>Exception Types</vt:lpstr>
      <vt:lpstr>System Errors</vt:lpstr>
      <vt:lpstr>Exceptions</vt:lpstr>
      <vt:lpstr>Runtime Exceptions</vt:lpstr>
      <vt:lpstr>Checked Exceptions vs. Unchecked Exceptions</vt:lpstr>
      <vt:lpstr>Unchecked Exceptions</vt:lpstr>
      <vt:lpstr>Unchecked Exceptions</vt:lpstr>
      <vt:lpstr>Declaring, Throwing, and Catching Exceptions</vt:lpstr>
      <vt:lpstr>Declaring Exceptions</vt:lpstr>
      <vt:lpstr>Throwing Exceptions</vt:lpstr>
      <vt:lpstr>Throwing Exceptions Example</vt:lpstr>
      <vt:lpstr>Catching Exceptions</vt:lpstr>
      <vt:lpstr>Catching Exceptions</vt:lpstr>
      <vt:lpstr>Catch or Declare Checked Exceptions</vt:lpstr>
      <vt:lpstr>Catch or Declare Checked Exceptions</vt:lpstr>
      <vt:lpstr>Example: Declaring, Throwing, and Catching Exceptions</vt:lpstr>
      <vt:lpstr>Rethrowing Exceptions</vt:lpstr>
      <vt:lpstr>The finally Clause</vt:lpstr>
      <vt:lpstr>Trace a Program Execution</vt:lpstr>
      <vt:lpstr>Trace a Program Execution</vt:lpstr>
      <vt:lpstr>Trace a Program Execution</vt:lpstr>
      <vt:lpstr>Trace a Program Execution</vt:lpstr>
      <vt:lpstr>Trace a Program Execution</vt:lpstr>
      <vt:lpstr>Trace a Program Execution</vt:lpstr>
      <vt:lpstr>Trace a Program Execution</vt:lpstr>
      <vt:lpstr>Trace a Program Execution</vt:lpstr>
      <vt:lpstr>Trace a Program Execution</vt:lpstr>
      <vt:lpstr>Trace a Program Execution</vt:lpstr>
      <vt:lpstr>Trace a Program Execution</vt:lpstr>
      <vt:lpstr>Cautions When Using Exceptions</vt:lpstr>
      <vt:lpstr>When to Throw Exceptions</vt:lpstr>
      <vt:lpstr>When to Use Exceptions</vt:lpstr>
      <vt:lpstr>When to Use Exceptions</vt:lpstr>
      <vt:lpstr>Defining Custom Exception Classes</vt:lpstr>
      <vt:lpstr>Custom Exception Class Example</vt:lpstr>
      <vt:lpstr>Assertions</vt:lpstr>
      <vt:lpstr>Declaring Assertions</vt:lpstr>
      <vt:lpstr>Executing Assertions</vt:lpstr>
      <vt:lpstr>Executing Assertions Example</vt:lpstr>
      <vt:lpstr>Compiling Programs with Assertions </vt:lpstr>
      <vt:lpstr>Running Programs with Assertions</vt:lpstr>
      <vt:lpstr>Using Exception Handling or Assertions</vt:lpstr>
      <vt:lpstr>Using Exception Handling or Assertions, cont.</vt:lpstr>
      <vt:lpstr>Using Exception Handling or Assertions, cont.</vt:lpstr>
      <vt:lpstr>Using Exception Handling or Assertions, cont.</vt:lpstr>
      <vt:lpstr>The File Class</vt:lpstr>
      <vt:lpstr>Obtaining file properties and manipulating file</vt:lpstr>
      <vt:lpstr>Problem: Explore File Properties</vt:lpstr>
      <vt:lpstr>Text I/O</vt:lpstr>
      <vt:lpstr>Writing Data Using PrintWriter </vt:lpstr>
      <vt:lpstr>Try-with-resources</vt:lpstr>
      <vt:lpstr>Reading Data Using Scanner </vt:lpstr>
      <vt:lpstr>Problem: Replacing Text</vt:lpstr>
      <vt:lpstr>Reading Data from the Web</vt:lpstr>
      <vt:lpstr>Reading Data from the Web</vt:lpstr>
      <vt:lpstr>Case Study: Web Crawler</vt:lpstr>
      <vt:lpstr>Case Study: Web Crawler</vt:lpstr>
      <vt:lpstr>Case Study: Web Crawler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13 Exception Handling</dc:title>
  <dc:creator>Y. Daniel Liang</dc:creator>
  <cp:lastModifiedBy>birolt</cp:lastModifiedBy>
  <cp:revision>160</cp:revision>
  <dcterms:created xsi:type="dcterms:W3CDTF">1995-06-10T17:31:50Z</dcterms:created>
  <dcterms:modified xsi:type="dcterms:W3CDTF">2015-06-30T09:34:35Z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0x01010033F8AF1E42CD16458411CF265CF9EEFA</vt:lpwstr>
  </property>
</Properties>
</file>