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s/slide3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35.xml" ContentType="application/vnd.openxmlformats-officedocument.presentationml.slide+xml"/>
  <Override PartName="/ppt/slides/slide15.xml" ContentType="application/vnd.openxmlformats-officedocument.presentationml.slide+xml"/>
  <Override PartName="/ppt/slides/slide13.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6.xml" ContentType="application/vnd.openxmlformats-officedocument.presentationml.slide+xml"/>
  <Override PartName="/ppt/slides/slide14.xml" ContentType="application/vnd.openxmlformats-officedocument.presentationml.slide+xml"/>
  <Override PartName="/ppt/slides/slide8.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Masters/slideMaster1.xml" ContentType="application/vnd.openxmlformats-officedocument.presentationml.slideMaster+xml"/>
  <Override PartName="/ppt/slideLayouts/slideLayout8.xml" ContentType="application/vnd.openxmlformats-officedocument.presentationml.slideLayout+xml"/>
  <Override PartName="/ppt/slideLayouts/slideLayout5.xml" ContentType="application/vnd.openxmlformats-officedocument.presentationml.slideLayout+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slideLayouts/slideLayout6.xml" ContentType="application/vnd.openxmlformats-officedocument.presentationml.slideLayout+xml"/>
  <Override PartName="/ppt/notesSlides/notesSlide2.xml" ContentType="application/vnd.openxmlformats-officedocument.presentationml.notesSlide+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notesSlides/notesSlide6.xml" ContentType="application/vnd.openxmlformats-officedocument.presentationml.notesSlide+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4.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notesSlides/notesSlide1.xml" ContentType="application/vnd.openxmlformats-officedocument.presentationml.notesSlide+xml"/>
  <Override PartName="/ppt/notesMasters/notesMaster1.xml" ContentType="application/vnd.openxmlformats-officedocument.presentationml.notesMaster+xml"/>
  <Override PartName="/ppt/theme/theme2.xml" ContentType="application/vnd.openxmlformats-officedocument.theme+xml"/>
  <Override PartName="/ppt/theme/theme1.xml" ContentType="application/vnd.openxmlformats-officedocument.theme+xml"/>
  <Override PartName="/ppt/theme/theme3.xml" ContentType="application/vnd.openxmlformats-officedocument.theme+xml"/>
  <Override PartName="/ppt/handoutMasters/handoutMaster1.xml" ContentType="application/vnd.openxmlformats-officedocument.presentationml.handoutMaster+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44" r:id="rId1"/>
  </p:sldMasterIdLst>
  <p:notesMasterIdLst>
    <p:notesMasterId r:id="rId48"/>
  </p:notesMasterIdLst>
  <p:handoutMasterIdLst>
    <p:handoutMasterId r:id="rId49"/>
  </p:handoutMasterIdLst>
  <p:sldIdLst>
    <p:sldId id="443" r:id="rId2"/>
    <p:sldId id="517" r:id="rId3"/>
    <p:sldId id="445" r:id="rId4"/>
    <p:sldId id="446" r:id="rId5"/>
    <p:sldId id="447" r:id="rId6"/>
    <p:sldId id="448" r:id="rId7"/>
    <p:sldId id="449" r:id="rId8"/>
    <p:sldId id="450" r:id="rId9"/>
    <p:sldId id="451" r:id="rId10"/>
    <p:sldId id="452" r:id="rId11"/>
    <p:sldId id="453" r:id="rId12"/>
    <p:sldId id="504" r:id="rId13"/>
    <p:sldId id="454" r:id="rId14"/>
    <p:sldId id="455" r:id="rId15"/>
    <p:sldId id="456" r:id="rId16"/>
    <p:sldId id="457" r:id="rId17"/>
    <p:sldId id="458" r:id="rId18"/>
    <p:sldId id="459" r:id="rId19"/>
    <p:sldId id="460" r:id="rId20"/>
    <p:sldId id="461" r:id="rId21"/>
    <p:sldId id="462" r:id="rId22"/>
    <p:sldId id="463" r:id="rId23"/>
    <p:sldId id="464" r:id="rId24"/>
    <p:sldId id="515" r:id="rId25"/>
    <p:sldId id="465" r:id="rId26"/>
    <p:sldId id="505" r:id="rId27"/>
    <p:sldId id="466" r:id="rId28"/>
    <p:sldId id="467" r:id="rId29"/>
    <p:sldId id="473" r:id="rId30"/>
    <p:sldId id="474" r:id="rId31"/>
    <p:sldId id="475" r:id="rId32"/>
    <p:sldId id="476" r:id="rId33"/>
    <p:sldId id="516" r:id="rId34"/>
    <p:sldId id="477" r:id="rId35"/>
    <p:sldId id="478" r:id="rId36"/>
    <p:sldId id="479" r:id="rId37"/>
    <p:sldId id="480" r:id="rId38"/>
    <p:sldId id="498" r:id="rId39"/>
    <p:sldId id="506" r:id="rId40"/>
    <p:sldId id="507" r:id="rId41"/>
    <p:sldId id="508" r:id="rId42"/>
    <p:sldId id="509" r:id="rId43"/>
    <p:sldId id="510" r:id="rId44"/>
    <p:sldId id="511" r:id="rId45"/>
    <p:sldId id="512" r:id="rId46"/>
    <p:sldId id="514" r:id="rId47"/>
  </p:sldIdLst>
  <p:sldSz cx="9144000" cy="6858000" type="screen4x3"/>
  <p:notesSz cx="6858000" cy="9144000"/>
  <p:custShowLst>
    <p:custShow name="Custom Show 1" id="0">
      <p:sldLst/>
    </p:custShow>
  </p:custShowLst>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C0000"/>
    <a:srgbClr val="FF7C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812" autoAdjust="0"/>
    <p:restoredTop sz="94665" autoAdjust="0"/>
  </p:normalViewPr>
  <p:slideViewPr>
    <p:cSldViewPr>
      <p:cViewPr>
        <p:scale>
          <a:sx n="75" d="100"/>
          <a:sy n="75" d="100"/>
        </p:scale>
        <p:origin x="-1794" y="-942"/>
      </p:cViewPr>
      <p:guideLst>
        <p:guide orient="horz" pos="864"/>
        <p:guide pos="57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68" d="100"/>
          <a:sy n="68" d="100"/>
        </p:scale>
        <p:origin x="3101" y="53"/>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55" Type="http://schemas.openxmlformats.org/officeDocument/2006/relationships/customXml" Target="../customXml/item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56" Type="http://schemas.openxmlformats.org/officeDocument/2006/relationships/customXml" Target="../customXml/item3.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a:defRPr sz="1200"/>
            </a:lvl1pPr>
          </a:lstStyle>
          <a:p>
            <a:endParaRPr lang="tr-TR" altLang="tr-TR"/>
          </a:p>
        </p:txBody>
      </p:sp>
      <p:sp>
        <p:nvSpPr>
          <p:cNvPr id="3" name="Date Placeholder 2"/>
          <p:cNvSpPr>
            <a:spLocks noGrp="1"/>
          </p:cNvSpPr>
          <p:nvPr>
            <p:ph type="dt" sz="quarter"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F16AC982-B2FF-43E0-9102-B54AD611FE71}" type="datetimeFigureOut">
              <a:rPr lang="en-US" altLang="tr-TR"/>
              <a:pPr/>
              <a:t>6/30/2015</a:t>
            </a:fld>
            <a:endParaRPr lang="en-US" altLang="tr-TR"/>
          </a:p>
        </p:txBody>
      </p:sp>
      <p:sp>
        <p:nvSpPr>
          <p:cNvPr id="4" name="Footer Placeholder 3"/>
          <p:cNvSpPr>
            <a:spLocks noGrp="1"/>
          </p:cNvSpPr>
          <p:nvPr>
            <p:ph type="ftr" sz="quarter" idx="2"/>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a:defRPr sz="1200"/>
            </a:lvl1pPr>
          </a:lstStyle>
          <a:p>
            <a:endParaRPr lang="tr-TR" altLang="tr-T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EFFBC80B-2114-4C06-85F3-6637804D31D8}" type="slidenum">
              <a:rPr lang="en-US" altLang="tr-TR"/>
              <a:pPr/>
              <a:t>‹#›</a:t>
            </a:fld>
            <a:endParaRPr lang="en-US" altLang="tr-TR"/>
          </a:p>
        </p:txBody>
      </p:sp>
    </p:spTree>
    <p:extLst>
      <p:ext uri="{BB962C8B-B14F-4D97-AF65-F5344CB8AC3E}">
        <p14:creationId xmlns:p14="http://schemas.microsoft.com/office/powerpoint/2010/main" val="23430653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0011574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ChangeArrowheads="1" noTextEdit="1"/>
          </p:cNvSpPr>
          <p:nvPr>
            <p:ph type="sldImg"/>
          </p:nvPr>
        </p:nvSpPr>
        <p:spPr bwMode="auto">
          <a:xfrm>
            <a:off x="1150938" y="692150"/>
            <a:ext cx="4556125" cy="3416300"/>
          </a:xfrm>
          <a:prstGeom prst="rect">
            <a:avLst/>
          </a:prstGeom>
          <a:solidFill>
            <a:srgbClr val="FFFFFF"/>
          </a:solidFill>
          <a:ln>
            <a:solidFill>
              <a:srgbClr val="000000"/>
            </a:solidFill>
            <a:miter lim="800000"/>
            <a:headEnd/>
            <a:tailEnd/>
          </a:ln>
        </p:spPr>
      </p:sp>
      <p:sp>
        <p:nvSpPr>
          <p:cNvPr id="50179" name="Rectangle 3"/>
          <p:cNvSpPr>
            <a:spLocks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50" tIns="0" rIns="19050" bIns="0" anchor="b"/>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fld id="{435E495B-8B6D-444C-9B14-E87BC95363A0}" type="slidenum">
              <a:rPr lang="en-US" altLang="en-US" sz="1000" i="1"/>
              <a:pPr algn="r"/>
              <a:t>28</a:t>
            </a:fld>
            <a:endParaRPr lang="en-US" altLang="en-US" sz="1000" i="1"/>
          </a:p>
        </p:txBody>
      </p:sp>
      <p:sp>
        <p:nvSpPr>
          <p:cNvPr id="51203" name="Rectangle 2"/>
          <p:cNvSpPr>
            <a:spLocks noChangeArrowheads="1" noTextEdit="1"/>
          </p:cNvSpPr>
          <p:nvPr>
            <p:ph type="sldImg"/>
          </p:nvPr>
        </p:nvSpPr>
        <p:spPr bwMode="auto">
          <a:xfrm>
            <a:off x="1150938" y="692150"/>
            <a:ext cx="4556125" cy="3416300"/>
          </a:xfrm>
          <a:prstGeom prst="rect">
            <a:avLst/>
          </a:prstGeom>
          <a:solidFill>
            <a:srgbClr val="FFFFFF"/>
          </a:solidFill>
          <a:ln>
            <a:solidFill>
              <a:srgbClr val="000000"/>
            </a:solidFill>
            <a:miter lim="800000"/>
            <a:headEnd/>
            <a:tailEnd/>
          </a:ln>
        </p:spPr>
      </p:sp>
      <p:sp>
        <p:nvSpPr>
          <p:cNvPr id="51204" name="Rectangle 3"/>
          <p:cNvSpPr>
            <a:spLocks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lIns="92075" tIns="46038" rIns="92075" bIns="46038"/>
          <a:lstStyle/>
          <a:p>
            <a:endParaRPr lang="en-US"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50" tIns="0" rIns="19050" bIns="0" anchor="b"/>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fld id="{4DA9560F-4DCA-4D02-8DAB-28C22B4E08F6}" type="slidenum">
              <a:rPr lang="en-US" altLang="en-US" sz="1000" i="1"/>
              <a:pPr algn="r"/>
              <a:t>30</a:t>
            </a:fld>
            <a:endParaRPr lang="en-US" altLang="en-US" sz="1000" i="1"/>
          </a:p>
        </p:txBody>
      </p:sp>
      <p:sp>
        <p:nvSpPr>
          <p:cNvPr id="52227" name="Rectangle 2"/>
          <p:cNvSpPr>
            <a:spLocks noChangeArrowheads="1" noTextEdit="1"/>
          </p:cNvSpPr>
          <p:nvPr>
            <p:ph type="sldImg"/>
          </p:nvPr>
        </p:nvSpPr>
        <p:spPr bwMode="auto">
          <a:xfrm>
            <a:off x="1150938" y="692150"/>
            <a:ext cx="4556125" cy="3416300"/>
          </a:xfrm>
          <a:prstGeom prst="rect">
            <a:avLst/>
          </a:prstGeom>
          <a:solidFill>
            <a:srgbClr val="FFFFFF"/>
          </a:solidFill>
          <a:ln>
            <a:solidFill>
              <a:srgbClr val="000000"/>
            </a:solidFill>
            <a:miter lim="800000"/>
            <a:headEnd/>
            <a:tailEnd/>
          </a:ln>
        </p:spPr>
      </p:sp>
      <p:sp>
        <p:nvSpPr>
          <p:cNvPr id="52228" name="Rectangle 3"/>
          <p:cNvSpPr>
            <a:spLocks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lIns="92075" tIns="46038" rIns="92075" bIns="46038"/>
          <a:lstStyle/>
          <a:p>
            <a:endParaRPr lang="en-US"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50" tIns="0" rIns="19050" bIns="0" anchor="b"/>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fld id="{0958EAC3-FD1D-4AF8-BA8F-B06794F8F42F}" type="slidenum">
              <a:rPr lang="en-US" altLang="en-US" sz="1000" i="1"/>
              <a:pPr algn="r"/>
              <a:t>31</a:t>
            </a:fld>
            <a:endParaRPr lang="en-US" altLang="en-US" sz="1000" i="1"/>
          </a:p>
        </p:txBody>
      </p:sp>
      <p:sp>
        <p:nvSpPr>
          <p:cNvPr id="53251" name="Rectangle 2"/>
          <p:cNvSpPr>
            <a:spLocks noChangeArrowheads="1" noTextEdit="1"/>
          </p:cNvSpPr>
          <p:nvPr>
            <p:ph type="sldImg"/>
          </p:nvPr>
        </p:nvSpPr>
        <p:spPr bwMode="auto">
          <a:xfrm>
            <a:off x="1150938" y="692150"/>
            <a:ext cx="4556125" cy="3416300"/>
          </a:xfrm>
          <a:prstGeom prst="rect">
            <a:avLst/>
          </a:prstGeom>
          <a:solidFill>
            <a:srgbClr val="FFFFFF"/>
          </a:solidFill>
          <a:ln>
            <a:solidFill>
              <a:srgbClr val="000000"/>
            </a:solidFill>
            <a:miter lim="800000"/>
            <a:headEnd/>
            <a:tailEnd/>
          </a:ln>
        </p:spPr>
      </p:sp>
      <p:sp>
        <p:nvSpPr>
          <p:cNvPr id="53252" name="Rectangle 3"/>
          <p:cNvSpPr>
            <a:spLocks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lIns="92075" tIns="46038" rIns="92075" bIns="46038"/>
          <a:lstStyle/>
          <a:p>
            <a:endParaRPr lang="en-US"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50" tIns="0" rIns="19050" bIns="0" anchor="b"/>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fld id="{E35542EF-F1B1-4104-BE4B-F1DB5F735BB0}" type="slidenum">
              <a:rPr lang="en-US" altLang="en-US" sz="1000" i="1"/>
              <a:pPr algn="r"/>
              <a:t>32</a:t>
            </a:fld>
            <a:endParaRPr lang="en-US" altLang="en-US" sz="1000" i="1"/>
          </a:p>
        </p:txBody>
      </p:sp>
      <p:sp>
        <p:nvSpPr>
          <p:cNvPr id="54275" name="Rectangle 2"/>
          <p:cNvSpPr>
            <a:spLocks noChangeArrowheads="1" noTextEdit="1"/>
          </p:cNvSpPr>
          <p:nvPr>
            <p:ph type="sldImg"/>
          </p:nvPr>
        </p:nvSpPr>
        <p:spPr bwMode="auto">
          <a:xfrm>
            <a:off x="1150938" y="692150"/>
            <a:ext cx="4556125" cy="3416300"/>
          </a:xfrm>
          <a:prstGeom prst="rect">
            <a:avLst/>
          </a:prstGeom>
          <a:solidFill>
            <a:srgbClr val="FFFFFF"/>
          </a:solidFill>
          <a:ln>
            <a:solidFill>
              <a:srgbClr val="000000"/>
            </a:solidFill>
            <a:miter lim="800000"/>
            <a:headEnd/>
            <a:tailEnd/>
          </a:ln>
        </p:spPr>
      </p:sp>
      <p:sp>
        <p:nvSpPr>
          <p:cNvPr id="54276" name="Rectangle 3"/>
          <p:cNvSpPr>
            <a:spLocks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lIns="92075" tIns="46038" rIns="92075" bIns="46038"/>
          <a:lstStyle/>
          <a:p>
            <a:endParaRPr lang="en-US"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050" tIns="0" rIns="19050" bIns="0" anchor="b"/>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fld id="{C1912534-58C5-4B36-A81F-7D30C8984E60}" type="slidenum">
              <a:rPr lang="en-US" altLang="en-US" sz="1000" i="1"/>
              <a:pPr algn="r"/>
              <a:t>33</a:t>
            </a:fld>
            <a:endParaRPr lang="en-US" altLang="en-US" sz="1000" i="1"/>
          </a:p>
        </p:txBody>
      </p:sp>
      <p:sp>
        <p:nvSpPr>
          <p:cNvPr id="55299" name="Rectangle 2"/>
          <p:cNvSpPr>
            <a:spLocks noChangeArrowheads="1" noTextEdit="1"/>
          </p:cNvSpPr>
          <p:nvPr>
            <p:ph type="sldImg"/>
          </p:nvPr>
        </p:nvSpPr>
        <p:spPr bwMode="auto">
          <a:xfrm>
            <a:off x="1150938" y="692150"/>
            <a:ext cx="4556125" cy="3416300"/>
          </a:xfrm>
          <a:prstGeom prst="rect">
            <a:avLst/>
          </a:prstGeom>
          <a:solidFill>
            <a:srgbClr val="FFFFFF"/>
          </a:solidFill>
          <a:ln>
            <a:solidFill>
              <a:srgbClr val="000000"/>
            </a:solidFill>
            <a:miter lim="800000"/>
            <a:headEnd/>
            <a:tailEnd/>
          </a:ln>
        </p:spPr>
      </p:sp>
      <p:sp>
        <p:nvSpPr>
          <p:cNvPr id="55300" name="Rectangle 3"/>
          <p:cNvSpPr>
            <a:spLocks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lIns="92075" tIns="46038" rIns="92075" bIns="46038"/>
          <a:lstStyle/>
          <a:p>
            <a:endParaRPr lang="en-US"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p:cNvSpPr>
            <a:spLocks noGrp="1"/>
          </p:cNvSpPr>
          <p:nvPr>
            <p:ph type="ctrTitle"/>
          </p:nvPr>
        </p:nvSpPr>
        <p:spPr>
          <a:xfrm>
            <a:off x="685800" y="2130425"/>
            <a:ext cx="7772400" cy="1470025"/>
          </a:xfrm>
        </p:spPr>
        <p:txBody>
          <a:bodyPr/>
          <a:lstStyle/>
          <a:p>
            <a:r>
              <a:rPr lang="tr-TR" smtClean="0"/>
              <a:t>Asıl başlık stili için tıklatın</a:t>
            </a:r>
            <a:endParaRPr lang="tr-TR"/>
          </a:p>
        </p:txBody>
      </p:sp>
      <p:sp>
        <p:nvSpPr>
          <p:cNvPr id="3" name="Alt Başlık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tr-TR"/>
          </a:p>
        </p:txBody>
      </p:sp>
      <p:sp>
        <p:nvSpPr>
          <p:cNvPr id="4" name="Veri Yer Tutucusu 3"/>
          <p:cNvSpPr>
            <a:spLocks noGrp="1"/>
          </p:cNvSpPr>
          <p:nvPr>
            <p:ph type="dt" sz="half" idx="10"/>
          </p:nvPr>
        </p:nvSpPr>
        <p:spPr/>
        <p:txBody>
          <a:bodyPr/>
          <a:lstStyle/>
          <a:p>
            <a:fld id="{23EAB1BE-C9FE-426F-82DC-B34712F6D785}" type="datetime1">
              <a:rPr lang="en-US" altLang="tr-TR" smtClean="0"/>
              <a:t>6/30/2015</a:t>
            </a:fld>
            <a:endParaRPr lang="en-US" alt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a:xfrm>
            <a:off x="6553200" y="6356350"/>
            <a:ext cx="2133600" cy="365125"/>
          </a:xfrm>
          <a:prstGeom prst="rect">
            <a:avLst/>
          </a:prstGeom>
        </p:spPr>
        <p:txBody>
          <a:bodyPr/>
          <a:lstStyle/>
          <a:p>
            <a:fld id="{063693F0-8C7E-422E-A988-4847AC569853}" type="slidenum">
              <a:rPr lang="en-US" altLang="tr-TR" smtClean="0"/>
              <a:pPr/>
              <a:t>‹#›</a:t>
            </a:fld>
            <a:endParaRPr lang="en-US" altLang="tr-TR"/>
          </a:p>
        </p:txBody>
      </p:sp>
    </p:spTree>
    <p:extLst>
      <p:ext uri="{BB962C8B-B14F-4D97-AF65-F5344CB8AC3E}">
        <p14:creationId xmlns:p14="http://schemas.microsoft.com/office/powerpoint/2010/main" val="1938158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Asıl başlık stili için tıklatın</a:t>
            </a:r>
            <a:endParaRPr lang="tr-TR"/>
          </a:p>
        </p:txBody>
      </p:sp>
      <p:sp>
        <p:nvSpPr>
          <p:cNvPr id="3" name="Dikey Metin Yer Tutucusu 2"/>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3DFE20EE-63D5-46FB-B79F-667B0034FF88}" type="datetime1">
              <a:rPr lang="en-US" altLang="tr-TR" smtClean="0"/>
              <a:t>6/30/2015</a:t>
            </a:fld>
            <a:endParaRPr lang="en-US" alt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a:xfrm>
            <a:off x="6553200" y="6356350"/>
            <a:ext cx="2133600" cy="365125"/>
          </a:xfrm>
          <a:prstGeom prst="rect">
            <a:avLst/>
          </a:prstGeom>
        </p:spPr>
        <p:txBody>
          <a:bodyPr/>
          <a:lstStyle/>
          <a:p>
            <a:fld id="{063693F0-8C7E-422E-A988-4847AC569853}" type="slidenum">
              <a:rPr lang="en-US" altLang="tr-TR" smtClean="0"/>
              <a:pPr/>
              <a:t>‹#›</a:t>
            </a:fld>
            <a:endParaRPr lang="en-US" altLang="tr-TR"/>
          </a:p>
        </p:txBody>
      </p:sp>
    </p:spTree>
    <p:extLst>
      <p:ext uri="{BB962C8B-B14F-4D97-AF65-F5344CB8AC3E}">
        <p14:creationId xmlns:p14="http://schemas.microsoft.com/office/powerpoint/2010/main" val="8326760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6629400" y="274638"/>
            <a:ext cx="2057400" cy="5851525"/>
          </a:xfrm>
        </p:spPr>
        <p:txBody>
          <a:bodyPr vert="eaVert"/>
          <a:lstStyle/>
          <a:p>
            <a:r>
              <a:rPr lang="tr-TR" smtClean="0"/>
              <a:t>Asıl başlık stili için tıklatın</a:t>
            </a:r>
            <a:endParaRPr lang="tr-TR"/>
          </a:p>
        </p:txBody>
      </p:sp>
      <p:sp>
        <p:nvSpPr>
          <p:cNvPr id="3" name="Dikey Metin Yer Tutucusu 2"/>
          <p:cNvSpPr>
            <a:spLocks noGrp="1"/>
          </p:cNvSpPr>
          <p:nvPr>
            <p:ph type="body" orient="vert" idx="1"/>
          </p:nvPr>
        </p:nvSpPr>
        <p:spPr>
          <a:xfrm>
            <a:off x="457200" y="274638"/>
            <a:ext cx="6019800" cy="5851525"/>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F3E56688-7FCF-49D9-9FEB-E6E260E8CC4C}" type="datetime1">
              <a:rPr lang="en-US" altLang="tr-TR" smtClean="0"/>
              <a:t>6/30/2015</a:t>
            </a:fld>
            <a:endParaRPr lang="en-US" alt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a:xfrm>
            <a:off x="6553200" y="6356350"/>
            <a:ext cx="2133600" cy="365125"/>
          </a:xfrm>
          <a:prstGeom prst="rect">
            <a:avLst/>
          </a:prstGeom>
        </p:spPr>
        <p:txBody>
          <a:bodyPr/>
          <a:lstStyle/>
          <a:p>
            <a:fld id="{063693F0-8C7E-422E-A988-4847AC569853}" type="slidenum">
              <a:rPr lang="en-US" altLang="tr-TR" smtClean="0"/>
              <a:pPr/>
              <a:t>‹#›</a:t>
            </a:fld>
            <a:endParaRPr lang="en-US" altLang="tr-TR"/>
          </a:p>
        </p:txBody>
      </p:sp>
    </p:spTree>
    <p:extLst>
      <p:ext uri="{BB962C8B-B14F-4D97-AF65-F5344CB8AC3E}">
        <p14:creationId xmlns:p14="http://schemas.microsoft.com/office/powerpoint/2010/main" val="19894613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408D6A28-3453-4B7A-905F-DACB904BB08A}" type="datetime1">
              <a:rPr lang="en-US" altLang="tr-TR" smtClean="0"/>
              <a:t>6/30/2015</a:t>
            </a:fld>
            <a:endParaRPr lang="en-US" alt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a:xfrm>
            <a:off x="6553200" y="6356350"/>
            <a:ext cx="2133600" cy="365125"/>
          </a:xfrm>
          <a:prstGeom prst="rect">
            <a:avLst/>
          </a:prstGeom>
        </p:spPr>
        <p:txBody>
          <a:bodyPr/>
          <a:lstStyle/>
          <a:p>
            <a:fld id="{063693F0-8C7E-422E-A988-4847AC569853}" type="slidenum">
              <a:rPr lang="en-US" altLang="tr-TR" smtClean="0"/>
              <a:pPr/>
              <a:t>‹#›</a:t>
            </a:fld>
            <a:endParaRPr lang="en-US" altLang="tr-TR"/>
          </a:p>
        </p:txBody>
      </p:sp>
    </p:spTree>
    <p:extLst>
      <p:ext uri="{BB962C8B-B14F-4D97-AF65-F5344CB8AC3E}">
        <p14:creationId xmlns:p14="http://schemas.microsoft.com/office/powerpoint/2010/main" val="650549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Başlık 1"/>
          <p:cNvSpPr>
            <a:spLocks noGrp="1"/>
          </p:cNvSpPr>
          <p:nvPr>
            <p:ph type="title"/>
          </p:nvPr>
        </p:nvSpPr>
        <p:spPr>
          <a:xfrm>
            <a:off x="722313" y="4406900"/>
            <a:ext cx="7772400" cy="1362075"/>
          </a:xfrm>
        </p:spPr>
        <p:txBody>
          <a:bodyPr anchor="t"/>
          <a:lstStyle>
            <a:lvl1pPr algn="l">
              <a:defRPr sz="4000" b="1" cap="all"/>
            </a:lvl1pPr>
          </a:lstStyle>
          <a:p>
            <a:r>
              <a:rPr lang="tr-TR" smtClean="0"/>
              <a:t>Asıl başlık stili için tıklatın</a:t>
            </a:r>
            <a:endParaRPr lang="tr-TR"/>
          </a:p>
        </p:txBody>
      </p:sp>
      <p:sp>
        <p:nvSpPr>
          <p:cNvPr id="3" name="Metin Yer Tutucusu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Veri Yer Tutucusu 3"/>
          <p:cNvSpPr>
            <a:spLocks noGrp="1"/>
          </p:cNvSpPr>
          <p:nvPr>
            <p:ph type="dt" sz="half" idx="10"/>
          </p:nvPr>
        </p:nvSpPr>
        <p:spPr/>
        <p:txBody>
          <a:bodyPr/>
          <a:lstStyle/>
          <a:p>
            <a:fld id="{71FBB3A5-A243-442E-A425-BB89088E04E1}" type="datetime1">
              <a:rPr lang="en-US" altLang="tr-TR" smtClean="0"/>
              <a:t>6/30/2015</a:t>
            </a:fld>
            <a:endParaRPr lang="en-US" alt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a:xfrm>
            <a:off x="6553200" y="6356350"/>
            <a:ext cx="2133600" cy="365125"/>
          </a:xfrm>
          <a:prstGeom prst="rect">
            <a:avLst/>
          </a:prstGeom>
        </p:spPr>
        <p:txBody>
          <a:bodyPr/>
          <a:lstStyle/>
          <a:p>
            <a:fld id="{063693F0-8C7E-422E-A988-4847AC569853}" type="slidenum">
              <a:rPr lang="en-US" altLang="tr-TR" smtClean="0"/>
              <a:pPr/>
              <a:t>‹#›</a:t>
            </a:fld>
            <a:endParaRPr lang="en-US" altLang="tr-TR"/>
          </a:p>
        </p:txBody>
      </p:sp>
    </p:spTree>
    <p:extLst>
      <p:ext uri="{BB962C8B-B14F-4D97-AF65-F5344CB8AC3E}">
        <p14:creationId xmlns:p14="http://schemas.microsoft.com/office/powerpoint/2010/main" val="30357744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İçerik Yer Tutucus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Veri Yer Tutucusu 4"/>
          <p:cNvSpPr>
            <a:spLocks noGrp="1"/>
          </p:cNvSpPr>
          <p:nvPr>
            <p:ph type="dt" sz="half" idx="10"/>
          </p:nvPr>
        </p:nvSpPr>
        <p:spPr/>
        <p:txBody>
          <a:bodyPr/>
          <a:lstStyle/>
          <a:p>
            <a:fld id="{F4A34876-812A-4DF0-B624-C5163AC2D95E}" type="datetime1">
              <a:rPr lang="en-US" altLang="tr-TR" smtClean="0"/>
              <a:t>6/30/2015</a:t>
            </a:fld>
            <a:endParaRPr lang="en-US" alt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a:xfrm>
            <a:off x="6553200" y="6356350"/>
            <a:ext cx="2133600" cy="365125"/>
          </a:xfrm>
          <a:prstGeom prst="rect">
            <a:avLst/>
          </a:prstGeom>
        </p:spPr>
        <p:txBody>
          <a:bodyPr/>
          <a:lstStyle/>
          <a:p>
            <a:fld id="{063693F0-8C7E-422E-A988-4847AC569853}" type="slidenum">
              <a:rPr lang="en-US" altLang="tr-TR" smtClean="0"/>
              <a:pPr/>
              <a:t>‹#›</a:t>
            </a:fld>
            <a:endParaRPr lang="en-US" altLang="tr-TR"/>
          </a:p>
        </p:txBody>
      </p:sp>
    </p:spTree>
    <p:extLst>
      <p:ext uri="{BB962C8B-B14F-4D97-AF65-F5344CB8AC3E}">
        <p14:creationId xmlns:p14="http://schemas.microsoft.com/office/powerpoint/2010/main" val="26930491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lvl1pPr>
              <a:defRPr/>
            </a:lvl1pPr>
          </a:lstStyle>
          <a:p>
            <a:r>
              <a:rPr lang="tr-TR" smtClean="0"/>
              <a:t>Asıl başlık stili için tıklatın</a:t>
            </a:r>
            <a:endParaRPr lang="tr-TR"/>
          </a:p>
        </p:txBody>
      </p:sp>
      <p:sp>
        <p:nvSpPr>
          <p:cNvPr id="3" name="Metin Yer Tutucusu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İçerik Yer Tutucus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Metin Yer Tutucusu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İçerik Yer Tutucus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Veri Yer Tutucusu 6"/>
          <p:cNvSpPr>
            <a:spLocks noGrp="1"/>
          </p:cNvSpPr>
          <p:nvPr>
            <p:ph type="dt" sz="half" idx="10"/>
          </p:nvPr>
        </p:nvSpPr>
        <p:spPr/>
        <p:txBody>
          <a:bodyPr/>
          <a:lstStyle/>
          <a:p>
            <a:fld id="{D75CD2CA-6B6E-47A0-8B3B-9D4FFA1398D2}" type="datetime1">
              <a:rPr lang="en-US" altLang="tr-TR" smtClean="0"/>
              <a:t>6/30/2015</a:t>
            </a:fld>
            <a:endParaRPr lang="en-US" alt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a:xfrm>
            <a:off x="6553200" y="6356350"/>
            <a:ext cx="2133600" cy="365125"/>
          </a:xfrm>
          <a:prstGeom prst="rect">
            <a:avLst/>
          </a:prstGeom>
        </p:spPr>
        <p:txBody>
          <a:bodyPr/>
          <a:lstStyle/>
          <a:p>
            <a:fld id="{063693F0-8C7E-422E-A988-4847AC569853}" type="slidenum">
              <a:rPr lang="en-US" altLang="tr-TR" smtClean="0"/>
              <a:pPr/>
              <a:t>‹#›</a:t>
            </a:fld>
            <a:endParaRPr lang="en-US" altLang="tr-TR"/>
          </a:p>
        </p:txBody>
      </p:sp>
    </p:spTree>
    <p:extLst>
      <p:ext uri="{BB962C8B-B14F-4D97-AF65-F5344CB8AC3E}">
        <p14:creationId xmlns:p14="http://schemas.microsoft.com/office/powerpoint/2010/main" val="14910635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Asıl başlık stili için tıklatın</a:t>
            </a:r>
            <a:endParaRPr lang="tr-TR"/>
          </a:p>
        </p:txBody>
      </p:sp>
      <p:sp>
        <p:nvSpPr>
          <p:cNvPr id="3" name="Veri Yer Tutucusu 2"/>
          <p:cNvSpPr>
            <a:spLocks noGrp="1"/>
          </p:cNvSpPr>
          <p:nvPr>
            <p:ph type="dt" sz="half" idx="10"/>
          </p:nvPr>
        </p:nvSpPr>
        <p:spPr/>
        <p:txBody>
          <a:bodyPr/>
          <a:lstStyle/>
          <a:p>
            <a:fld id="{3CD3CBD0-1EF8-408A-B24A-21F9112C963B}" type="datetime1">
              <a:rPr lang="en-US" altLang="tr-TR" smtClean="0"/>
              <a:t>6/30/2015</a:t>
            </a:fld>
            <a:endParaRPr lang="en-US" alt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a:xfrm>
            <a:off x="6553200" y="6356350"/>
            <a:ext cx="2133600" cy="365125"/>
          </a:xfrm>
          <a:prstGeom prst="rect">
            <a:avLst/>
          </a:prstGeom>
        </p:spPr>
        <p:txBody>
          <a:bodyPr/>
          <a:lstStyle/>
          <a:p>
            <a:fld id="{063693F0-8C7E-422E-A988-4847AC569853}" type="slidenum">
              <a:rPr lang="en-US" altLang="tr-TR" smtClean="0"/>
              <a:pPr/>
              <a:t>‹#›</a:t>
            </a:fld>
            <a:endParaRPr lang="en-US" altLang="tr-TR"/>
          </a:p>
        </p:txBody>
      </p:sp>
    </p:spTree>
    <p:extLst>
      <p:ext uri="{BB962C8B-B14F-4D97-AF65-F5344CB8AC3E}">
        <p14:creationId xmlns:p14="http://schemas.microsoft.com/office/powerpoint/2010/main" val="25214910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88D6E8DD-8E67-4ED1-8001-D4E343A2B523}" type="datetime1">
              <a:rPr lang="en-US" altLang="tr-TR" smtClean="0"/>
              <a:t>6/30/2015</a:t>
            </a:fld>
            <a:endParaRPr lang="en-US" alt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a:xfrm>
            <a:off x="6553200" y="6356350"/>
            <a:ext cx="2133600" cy="365125"/>
          </a:xfrm>
          <a:prstGeom prst="rect">
            <a:avLst/>
          </a:prstGeom>
        </p:spPr>
        <p:txBody>
          <a:bodyPr/>
          <a:lstStyle>
            <a:lvl1pPr algn="r">
              <a:defRPr sz="1800"/>
            </a:lvl1pPr>
          </a:lstStyle>
          <a:p>
            <a:fld id="{063693F0-8C7E-422E-A988-4847AC569853}" type="slidenum">
              <a:rPr lang="en-US" altLang="tr-TR" smtClean="0"/>
              <a:pPr/>
              <a:t>‹#›</a:t>
            </a:fld>
            <a:endParaRPr lang="en-US" altLang="tr-TR" dirty="0"/>
          </a:p>
        </p:txBody>
      </p:sp>
    </p:spTree>
    <p:extLst>
      <p:ext uri="{BB962C8B-B14F-4D97-AF65-F5344CB8AC3E}">
        <p14:creationId xmlns:p14="http://schemas.microsoft.com/office/powerpoint/2010/main" val="4238969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p:cNvSpPr>
            <a:spLocks noGrp="1"/>
          </p:cNvSpPr>
          <p:nvPr>
            <p:ph type="title"/>
          </p:nvPr>
        </p:nvSpPr>
        <p:spPr>
          <a:xfrm>
            <a:off x="457200" y="273050"/>
            <a:ext cx="3008313" cy="1162050"/>
          </a:xfrm>
        </p:spPr>
        <p:txBody>
          <a:bodyPr anchor="b"/>
          <a:lstStyle>
            <a:lvl1pPr algn="l">
              <a:defRPr sz="2000" b="1"/>
            </a:lvl1pPr>
          </a:lstStyle>
          <a:p>
            <a:r>
              <a:rPr lang="tr-TR" smtClean="0"/>
              <a:t>Asıl başlık stili için tıklatın</a:t>
            </a:r>
            <a:endParaRPr lang="tr-TR"/>
          </a:p>
        </p:txBody>
      </p:sp>
      <p:sp>
        <p:nvSpPr>
          <p:cNvPr id="3" name="İçerik Yer Tutucus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Metin Yer Tutucusu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Veri Yer Tutucusu 4"/>
          <p:cNvSpPr>
            <a:spLocks noGrp="1"/>
          </p:cNvSpPr>
          <p:nvPr>
            <p:ph type="dt" sz="half" idx="10"/>
          </p:nvPr>
        </p:nvSpPr>
        <p:spPr/>
        <p:txBody>
          <a:bodyPr/>
          <a:lstStyle/>
          <a:p>
            <a:fld id="{9746408C-CD4C-4787-82AA-AA759A0B5A0A}" type="datetime1">
              <a:rPr lang="en-US" altLang="tr-TR" smtClean="0"/>
              <a:t>6/30/2015</a:t>
            </a:fld>
            <a:endParaRPr lang="en-US" alt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a:xfrm>
            <a:off x="6553200" y="6356350"/>
            <a:ext cx="2133600" cy="365125"/>
          </a:xfrm>
          <a:prstGeom prst="rect">
            <a:avLst/>
          </a:prstGeom>
        </p:spPr>
        <p:txBody>
          <a:bodyPr/>
          <a:lstStyle/>
          <a:p>
            <a:fld id="{063693F0-8C7E-422E-A988-4847AC569853}" type="slidenum">
              <a:rPr lang="en-US" altLang="tr-TR" smtClean="0"/>
              <a:pPr/>
              <a:t>‹#›</a:t>
            </a:fld>
            <a:endParaRPr lang="en-US" altLang="tr-TR"/>
          </a:p>
        </p:txBody>
      </p:sp>
    </p:spTree>
    <p:extLst>
      <p:ext uri="{BB962C8B-B14F-4D97-AF65-F5344CB8AC3E}">
        <p14:creationId xmlns:p14="http://schemas.microsoft.com/office/powerpoint/2010/main" val="3520226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p:cNvSpPr>
            <a:spLocks noGrp="1"/>
          </p:cNvSpPr>
          <p:nvPr>
            <p:ph type="title"/>
          </p:nvPr>
        </p:nvSpPr>
        <p:spPr>
          <a:xfrm>
            <a:off x="1792288" y="4800600"/>
            <a:ext cx="5486400" cy="566738"/>
          </a:xfrm>
        </p:spPr>
        <p:txBody>
          <a:bodyPr anchor="b"/>
          <a:lstStyle>
            <a:lvl1pPr algn="l">
              <a:defRPr sz="2000" b="1"/>
            </a:lvl1pPr>
          </a:lstStyle>
          <a:p>
            <a:r>
              <a:rPr lang="tr-TR" smtClean="0"/>
              <a:t>Asıl başlık stili için tıklatın</a:t>
            </a:r>
            <a:endParaRPr lang="tr-TR"/>
          </a:p>
        </p:txBody>
      </p:sp>
      <p:sp>
        <p:nvSpPr>
          <p:cNvPr id="3" name="Resim Yer Tutucusu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Veri Yer Tutucusu 4"/>
          <p:cNvSpPr>
            <a:spLocks noGrp="1"/>
          </p:cNvSpPr>
          <p:nvPr>
            <p:ph type="dt" sz="half" idx="10"/>
          </p:nvPr>
        </p:nvSpPr>
        <p:spPr/>
        <p:txBody>
          <a:bodyPr/>
          <a:lstStyle/>
          <a:p>
            <a:fld id="{D7BE9259-3BF8-40E2-BCE6-0DCA30EDE4DA}" type="datetime1">
              <a:rPr lang="en-US" altLang="tr-TR" smtClean="0"/>
              <a:t>6/30/2015</a:t>
            </a:fld>
            <a:endParaRPr lang="en-US" alt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a:xfrm>
            <a:off x="6553200" y="6356350"/>
            <a:ext cx="2133600" cy="365125"/>
          </a:xfrm>
          <a:prstGeom prst="rect">
            <a:avLst/>
          </a:prstGeom>
        </p:spPr>
        <p:txBody>
          <a:bodyPr/>
          <a:lstStyle/>
          <a:p>
            <a:fld id="{063693F0-8C7E-422E-A988-4847AC569853}" type="slidenum">
              <a:rPr lang="en-US" altLang="tr-TR" smtClean="0"/>
              <a:pPr/>
              <a:t>‹#›</a:t>
            </a:fld>
            <a:endParaRPr lang="en-US" altLang="tr-TR"/>
          </a:p>
        </p:txBody>
      </p:sp>
    </p:spTree>
    <p:extLst>
      <p:ext uri="{BB962C8B-B14F-4D97-AF65-F5344CB8AC3E}">
        <p14:creationId xmlns:p14="http://schemas.microsoft.com/office/powerpoint/2010/main" val="40303921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Metin Yer Tutucusu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355348-CA65-4288-AB37-709597B40D4E}" type="datetime1">
              <a:rPr lang="en-US" altLang="tr-TR" smtClean="0"/>
              <a:t>6/30/2015</a:t>
            </a:fld>
            <a:endParaRPr lang="en-US" altLang="tr-TR"/>
          </a:p>
        </p:txBody>
      </p:sp>
      <p:sp>
        <p:nvSpPr>
          <p:cNvPr id="5" name="Altbilgi Yer Tutucusu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Tree>
    <p:extLst>
      <p:ext uri="{BB962C8B-B14F-4D97-AF65-F5344CB8AC3E}">
        <p14:creationId xmlns:p14="http://schemas.microsoft.com/office/powerpoint/2010/main" val="2100492038"/>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html/LargestNumbers.bat" TargetMode="External"/><Relationship Id="rId2" Type="http://schemas.openxmlformats.org/officeDocument/2006/relationships/hyperlink" Target="../html/LargestNumbers.html" TargetMode="External"/><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hyperlink" Target="http://www.cs.armstrong.edu/liang/intro10e/html/LargestNumbers.html"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hyperlink" Target="../html/TestCalendar.bat" TargetMode="External"/><Relationship Id="rId2" Type="http://schemas.openxmlformats.org/officeDocument/2006/relationships/hyperlink" Target="../html/TestCalendar.html" TargetMode="External"/><Relationship Id="rId1" Type="http://schemas.openxmlformats.org/officeDocument/2006/relationships/slideLayout" Target="../slideLayouts/slideLayout7.xml"/><Relationship Id="rId4" Type="http://schemas.openxmlformats.org/officeDocument/2006/relationships/hyperlink" Target="http://www.cs.armstrong.edu/liang/intro10e/html/TestCalendar.html"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hyperlink" Target="../html/TestEdible.bat" TargetMode="External"/><Relationship Id="rId7" Type="http://schemas.openxmlformats.org/officeDocument/2006/relationships/image" Target="../media/image5.png"/><Relationship Id="rId2" Type="http://schemas.openxmlformats.org/officeDocument/2006/relationships/hyperlink" Target="../html/TestEdible.html" TargetMode="External"/><Relationship Id="rId1" Type="http://schemas.openxmlformats.org/officeDocument/2006/relationships/slideLayout" Target="../slideLayouts/slideLayout7.xml"/><Relationship Id="rId6" Type="http://schemas.openxmlformats.org/officeDocument/2006/relationships/hyperlink" Target="http://www.cs.armstrong.edu/liang/intro10e/html/Edible.html" TargetMode="External"/><Relationship Id="rId5" Type="http://schemas.openxmlformats.org/officeDocument/2006/relationships/hyperlink" Target="http://www.cs.armstrong.edu/liang/intro10e/html/TestEdible.html" TargetMode="External"/><Relationship Id="rId4" Type="http://schemas.openxmlformats.org/officeDocument/2006/relationships/hyperlink" Target="../html/Edible.html" TargetMode="Externa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6.w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8.wmf"/><Relationship Id="rId5" Type="http://schemas.openxmlformats.org/officeDocument/2006/relationships/oleObject" Target="../embeddings/oleObject3.bin"/><Relationship Id="rId4" Type="http://schemas.openxmlformats.org/officeDocument/2006/relationships/image" Target="../media/image7.w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4.bin"/><Relationship Id="rId7" Type="http://schemas.openxmlformats.org/officeDocument/2006/relationships/hyperlink" Target="http://www.cs.armstrong.edu/liang/intro10e/html/SortComparableObjects.html" TargetMode="External"/><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hyperlink" Target="../html/SortComparableObjects.bat" TargetMode="External"/><Relationship Id="rId5" Type="http://schemas.openxmlformats.org/officeDocument/2006/relationships/hyperlink" Target="../html/SortComparableObjects.html" TargetMode="External"/><Relationship Id="rId4" Type="http://schemas.openxmlformats.org/officeDocument/2006/relationships/image" Target="../media/image9.wmf"/></Relationships>
</file>

<file path=ppt/slides/_rels/slide28.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hyperlink" Target="../html/ComparableRectangle.html" TargetMode="External"/><Relationship Id="rId7" Type="http://schemas.openxmlformats.org/officeDocument/2006/relationships/hyperlink" Target="http://www.cs.armstrong.edu/liang/intro10e/html/SortRectangles.html"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hyperlink" Target="http://www.cs.armstrong.edu/liang/intro10e/html/ComparableRectangle.html" TargetMode="External"/><Relationship Id="rId5" Type="http://schemas.openxmlformats.org/officeDocument/2006/relationships/hyperlink" Target="../html/SortRectangles.bat" TargetMode="External"/><Relationship Id="rId4" Type="http://schemas.openxmlformats.org/officeDocument/2006/relationships/hyperlink" Target="../html/SortRectangles.html"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hyperlink" Target="../html/House.html" TargetMode="External"/><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hyperlink" Target="http://www.cs.armstrong.edu/liang/intro10e/html/House.html" TargetMode="External"/></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hyperlink" Target="../html/Rational.html" TargetMode="External"/><Relationship Id="rId7" Type="http://schemas.openxmlformats.org/officeDocument/2006/relationships/hyperlink" Target="http://www.cs.armstrong.edu/liang/intro10e/html/TestRationalClass.html" TargetMode="External"/><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hyperlink" Target="http://www.cs.armstrong.edu/liang/intro10e/html/Rational.html" TargetMode="External"/><Relationship Id="rId5" Type="http://schemas.openxmlformats.org/officeDocument/2006/relationships/hyperlink" Target="../html/TestRationalClass.html" TargetMode="External"/><Relationship Id="rId4" Type="http://schemas.openxmlformats.org/officeDocument/2006/relationships/hyperlink" Target="../html/TestRationalClass.bat"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hyperlink" Target="http://www.cs.armstrong.edu/liang/intro10e/html/GeometricObject.html" TargetMode="External"/><Relationship Id="rId3" Type="http://schemas.openxmlformats.org/officeDocument/2006/relationships/image" Target="../media/image1.png"/><Relationship Id="rId7" Type="http://schemas.openxmlformats.org/officeDocument/2006/relationships/hyperlink" Target="../html/TestGeometricObject.html" TargetMode="External"/><Relationship Id="rId12" Type="http://schemas.openxmlformats.org/officeDocument/2006/relationships/hyperlink" Target="../html/GeometricObject.html" TargetMode="External"/><Relationship Id="rId2" Type="http://schemas.openxmlformats.org/officeDocument/2006/relationships/hyperlink" Target="../html/TestGeometricObject.bat" TargetMode="External"/><Relationship Id="rId1" Type="http://schemas.openxmlformats.org/officeDocument/2006/relationships/slideLayout" Target="../slideLayouts/slideLayout7.xml"/><Relationship Id="rId6" Type="http://schemas.openxmlformats.org/officeDocument/2006/relationships/hyperlink" Target="../html/Rectangle.html" TargetMode="External"/><Relationship Id="rId11" Type="http://schemas.openxmlformats.org/officeDocument/2006/relationships/hyperlink" Target="http://www.cs.armstrong.edu/liang/intro10e/html/TestGeometricObject.html" TargetMode="External"/><Relationship Id="rId5" Type="http://schemas.openxmlformats.org/officeDocument/2006/relationships/hyperlink" Target="../html/Circle.html" TargetMode="External"/><Relationship Id="rId10" Type="http://schemas.openxmlformats.org/officeDocument/2006/relationships/hyperlink" Target="http://www.cs.armstrong.edu/liang/intro10e/html/Rectangle.html" TargetMode="External"/><Relationship Id="rId4" Type="http://schemas.openxmlformats.org/officeDocument/2006/relationships/hyperlink" Target="../html/Circle9.html" TargetMode="External"/><Relationship Id="rId9" Type="http://schemas.openxmlformats.org/officeDocument/2006/relationships/hyperlink" Target="http://www.cs.armstrong.edu/liang/intro10e/html/Circle.html"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2"/>
          <p:cNvSpPr>
            <a:spLocks noGrp="1" noChangeArrowheads="1"/>
          </p:cNvSpPr>
          <p:nvPr>
            <p:ph type="title" idx="4294967295"/>
          </p:nvPr>
        </p:nvSpPr>
        <p:spPr>
          <a:xfrm>
            <a:off x="990600" y="1295400"/>
            <a:ext cx="8153400" cy="1238250"/>
          </a:xfrm>
          <a:noFill/>
        </p:spPr>
        <p:txBody>
          <a:bodyPr/>
          <a:lstStyle/>
          <a:p>
            <a:r>
              <a:rPr lang="en-US" altLang="en-US" sz="3600" dirty="0" smtClean="0"/>
              <a:t>Chapter 13 </a:t>
            </a:r>
            <a:r>
              <a:rPr lang="tr-TR" altLang="en-US" sz="3600" dirty="0" smtClean="0"/>
              <a:t/>
            </a:r>
            <a:br>
              <a:rPr lang="tr-TR" altLang="en-US" sz="3600" dirty="0" smtClean="0"/>
            </a:br>
            <a:r>
              <a:rPr lang="en-US" altLang="en-US" sz="3600" dirty="0" smtClean="0"/>
              <a:t>Abstract </a:t>
            </a:r>
            <a:r>
              <a:rPr lang="en-US" altLang="en-US" sz="3600" dirty="0" smtClean="0"/>
              <a:t>Classes and Interfaces</a:t>
            </a:r>
          </a:p>
        </p:txBody>
      </p:sp>
      <p:sp>
        <p:nvSpPr>
          <p:cNvPr id="2" name="Slayt Numarası Yer Tutucusu 1"/>
          <p:cNvSpPr>
            <a:spLocks noGrp="1"/>
          </p:cNvSpPr>
          <p:nvPr>
            <p:ph type="sldNum" sz="quarter" idx="12"/>
          </p:nvPr>
        </p:nvSpPr>
        <p:spPr/>
        <p:txBody>
          <a:bodyPr/>
          <a:lstStyle/>
          <a:p>
            <a:fld id="{063693F0-8C7E-422E-A988-4847AC569853}" type="slidenum">
              <a:rPr lang="en-US" altLang="tr-TR" smtClean="0"/>
              <a:pPr/>
              <a:t>1</a:t>
            </a:fld>
            <a:endParaRPr lang="en-US" altLang="tr-T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p:cNvSpPr>
            <a:spLocks noGrp="1" noChangeArrowheads="1"/>
          </p:cNvSpPr>
          <p:nvPr>
            <p:ph type="title" idx="4294967295"/>
          </p:nvPr>
        </p:nvSpPr>
        <p:spPr>
          <a:xfrm>
            <a:off x="0" y="228600"/>
            <a:ext cx="7772400" cy="685800"/>
          </a:xfrm>
          <a:noFill/>
        </p:spPr>
        <p:txBody>
          <a:bodyPr>
            <a:normAutofit fontScale="90000"/>
          </a:bodyPr>
          <a:lstStyle/>
          <a:p>
            <a:r>
              <a:rPr lang="en-US" altLang="en-US" smtClean="0"/>
              <a:t>abstract class as type </a:t>
            </a:r>
          </a:p>
        </p:txBody>
      </p:sp>
      <p:sp>
        <p:nvSpPr>
          <p:cNvPr id="12293" name="Text Box 3"/>
          <p:cNvSpPr txBox="1">
            <a:spLocks noChangeArrowheads="1"/>
          </p:cNvSpPr>
          <p:nvPr/>
        </p:nvSpPr>
        <p:spPr bwMode="auto">
          <a:xfrm>
            <a:off x="228600" y="1295400"/>
            <a:ext cx="8686800" cy="402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50000"/>
              </a:spcBef>
              <a:buClrTx/>
              <a:buSzTx/>
              <a:buFontTx/>
              <a:buNone/>
            </a:pPr>
            <a:r>
              <a:rPr lang="en-US" altLang="en-US" sz="3600">
                <a:cs typeface="Times New Roman" pitchFamily="18" charset="0"/>
              </a:rPr>
              <a:t>You cannot create an instance from an abstract class using the new operator, but an abstract class can be used as a data type. Therefore, the following statement, which creates an array whose elements are of GeometricObject type, is correct. </a:t>
            </a:r>
          </a:p>
          <a:p>
            <a:pPr>
              <a:spcBef>
                <a:spcPct val="50000"/>
              </a:spcBef>
              <a:buClrTx/>
              <a:buSzTx/>
              <a:buFontTx/>
              <a:buNone/>
            </a:pPr>
            <a:r>
              <a:rPr lang="en-US" altLang="en-US" sz="2800">
                <a:cs typeface="Times New Roman" pitchFamily="18" charset="0"/>
              </a:rPr>
              <a:t>GeometricObject[] geo = new    GeometricObject[10];</a:t>
            </a:r>
          </a:p>
        </p:txBody>
      </p:sp>
      <p:sp>
        <p:nvSpPr>
          <p:cNvPr id="2" name="Slayt Numarası Yer Tutucusu 1"/>
          <p:cNvSpPr>
            <a:spLocks noGrp="1"/>
          </p:cNvSpPr>
          <p:nvPr>
            <p:ph type="sldNum" sz="quarter" idx="12"/>
          </p:nvPr>
        </p:nvSpPr>
        <p:spPr/>
        <p:txBody>
          <a:bodyPr/>
          <a:lstStyle/>
          <a:p>
            <a:fld id="{063693F0-8C7E-422E-A988-4847AC569853}" type="slidenum">
              <a:rPr lang="en-US" altLang="tr-TR" smtClean="0"/>
              <a:pPr/>
              <a:t>10</a:t>
            </a:fld>
            <a:endParaRPr lang="en-US" altLang="tr-T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Grp="1" noChangeArrowheads="1"/>
          </p:cNvSpPr>
          <p:nvPr>
            <p:ph type="title" idx="4294967295"/>
          </p:nvPr>
        </p:nvSpPr>
        <p:spPr>
          <a:xfrm>
            <a:off x="152400" y="152400"/>
            <a:ext cx="8991600" cy="1047750"/>
          </a:xfrm>
          <a:noFill/>
        </p:spPr>
        <p:txBody>
          <a:bodyPr/>
          <a:lstStyle/>
          <a:p>
            <a:r>
              <a:rPr lang="en-US" altLang="en-US" sz="4000" smtClean="0"/>
              <a:t>Case Study: the Abstract Number Class</a:t>
            </a:r>
            <a:r>
              <a:rPr lang="en-US" altLang="en-US" smtClean="0"/>
              <a:t> </a:t>
            </a:r>
          </a:p>
        </p:txBody>
      </p:sp>
      <p:sp>
        <p:nvSpPr>
          <p:cNvPr id="13317" name="Rectangle 6"/>
          <p:cNvSpPr>
            <a:spLocks noChangeArrowheads="1"/>
          </p:cNvSpPr>
          <p:nvPr/>
        </p:nvSpPr>
        <p:spPr bwMode="auto">
          <a:xfrm>
            <a:off x="0" y="19192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sp>
        <p:nvSpPr>
          <p:cNvPr id="13318" name="Rectangle 7"/>
          <p:cNvSpPr>
            <a:spLocks noChangeArrowheads="1"/>
          </p:cNvSpPr>
          <p:nvPr/>
        </p:nvSpPr>
        <p:spPr bwMode="auto">
          <a:xfrm>
            <a:off x="0" y="23955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sp>
        <p:nvSpPr>
          <p:cNvPr id="13319" name="Rectangle 8"/>
          <p:cNvSpPr>
            <a:spLocks noChangeArrowheads="1"/>
          </p:cNvSpPr>
          <p:nvPr/>
        </p:nvSpPr>
        <p:spPr bwMode="auto">
          <a:xfrm>
            <a:off x="0" y="4462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sp>
        <p:nvSpPr>
          <p:cNvPr id="348182" name="AutoShape 22">
            <a:hlinkClick r:id="" action="ppaction://noaction" highlightClick="1"/>
          </p:cNvPr>
          <p:cNvSpPr>
            <a:spLocks noChangeArrowheads="1"/>
          </p:cNvSpPr>
          <p:nvPr/>
        </p:nvSpPr>
        <p:spPr bwMode="auto">
          <a:xfrm>
            <a:off x="4648200" y="5486400"/>
            <a:ext cx="2438400" cy="457200"/>
          </a:xfrm>
          <a:prstGeom prst="actionButtonBlank">
            <a:avLst/>
          </a:prstGeom>
          <a:solidFill>
            <a:srgbClr val="00B050"/>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tr-TR" sz="1800">
                <a:solidFill>
                  <a:schemeClr val="accent1"/>
                </a:solidFill>
                <a:latin typeface="Book Antiqua" pitchFamily="18" charset="0"/>
                <a:hlinkClick r:id="rId2" action="ppaction://program"/>
              </a:rPr>
              <a:t>LargestNumbers</a:t>
            </a:r>
            <a:endParaRPr lang="en-US" altLang="tr-TR" sz="1800">
              <a:solidFill>
                <a:schemeClr val="accent1"/>
              </a:solidFill>
            </a:endParaRPr>
          </a:p>
        </p:txBody>
      </p:sp>
      <p:sp>
        <p:nvSpPr>
          <p:cNvPr id="13321" name="AutoShape 23">
            <a:hlinkClick r:id="rId3" action="ppaction://program" highlightClick="1"/>
          </p:cNvPr>
          <p:cNvSpPr>
            <a:spLocks noChangeArrowheads="1"/>
          </p:cNvSpPr>
          <p:nvPr/>
        </p:nvSpPr>
        <p:spPr bwMode="auto">
          <a:xfrm>
            <a:off x="7315200" y="5486400"/>
            <a:ext cx="1524000" cy="4572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rgbClr val="000000"/>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lgn="ctr">
              <a:spcBef>
                <a:spcPct val="0"/>
              </a:spcBef>
              <a:buClrTx/>
              <a:buSzTx/>
              <a:buFontTx/>
              <a:buNone/>
            </a:pPr>
            <a:r>
              <a:rPr lang="en-US" altLang="en-US" sz="2400">
                <a:latin typeface="Book Antiqua" pitchFamily="18" charset="0"/>
              </a:rPr>
              <a:t>Run</a:t>
            </a:r>
            <a:endParaRPr lang="en-US" altLang="en-US" sz="2400"/>
          </a:p>
        </p:txBody>
      </p:sp>
      <p:sp>
        <p:nvSpPr>
          <p:cNvPr id="13322" name="AutoShape 11">
            <a:hlinkClick r:id="rId4" highlightClick="1"/>
          </p:cNvPr>
          <p:cNvSpPr>
            <a:spLocks noChangeArrowheads="1"/>
          </p:cNvSpPr>
          <p:nvPr/>
        </p:nvSpPr>
        <p:spPr bwMode="auto">
          <a:xfrm>
            <a:off x="4038600" y="5410200"/>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pic>
        <p:nvPicPr>
          <p:cNvPr id="13323"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5" y="1795463"/>
            <a:ext cx="9159875" cy="30146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
        <p:nvSpPr>
          <p:cNvPr id="2" name="Slayt Numarası Yer Tutucusu 1"/>
          <p:cNvSpPr>
            <a:spLocks noGrp="1"/>
          </p:cNvSpPr>
          <p:nvPr>
            <p:ph type="sldNum" sz="quarter" idx="12"/>
          </p:nvPr>
        </p:nvSpPr>
        <p:spPr/>
        <p:txBody>
          <a:bodyPr/>
          <a:lstStyle/>
          <a:p>
            <a:fld id="{063693F0-8C7E-422E-A988-4847AC569853}" type="slidenum">
              <a:rPr lang="en-US" altLang="tr-TR" smtClean="0"/>
              <a:pPr/>
              <a:t>11</a:t>
            </a:fld>
            <a:endParaRPr lang="en-US" altLang="tr-T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idx="4294967295"/>
          </p:nvPr>
        </p:nvSpPr>
        <p:spPr>
          <a:xfrm>
            <a:off x="152400" y="152400"/>
            <a:ext cx="8991600" cy="1047750"/>
          </a:xfrm>
          <a:noFill/>
        </p:spPr>
        <p:txBody>
          <a:bodyPr>
            <a:normAutofit fontScale="90000"/>
          </a:bodyPr>
          <a:lstStyle/>
          <a:p>
            <a:r>
              <a:rPr lang="en-US" altLang="en-US" smtClean="0"/>
              <a:t>The Abstract Calendar Class and Its GregorianCalendar subclass</a:t>
            </a:r>
          </a:p>
        </p:txBody>
      </p:sp>
      <p:sp>
        <p:nvSpPr>
          <p:cNvPr id="14341" name="Rectangle 6"/>
          <p:cNvSpPr>
            <a:spLocks noChangeArrowheads="1"/>
          </p:cNvSpPr>
          <p:nvPr/>
        </p:nvSpPr>
        <p:spPr bwMode="auto">
          <a:xfrm>
            <a:off x="0" y="19192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pic>
        <p:nvPicPr>
          <p:cNvPr id="14342"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5" y="1600200"/>
            <a:ext cx="9124950" cy="4743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
        <p:nvSpPr>
          <p:cNvPr id="2" name="Slayt Numarası Yer Tutucusu 1"/>
          <p:cNvSpPr>
            <a:spLocks noGrp="1"/>
          </p:cNvSpPr>
          <p:nvPr>
            <p:ph type="sldNum" sz="quarter" idx="12"/>
          </p:nvPr>
        </p:nvSpPr>
        <p:spPr/>
        <p:txBody>
          <a:bodyPr/>
          <a:lstStyle/>
          <a:p>
            <a:fld id="{063693F0-8C7E-422E-A988-4847AC569853}" type="slidenum">
              <a:rPr lang="en-US" altLang="tr-TR" smtClean="0"/>
              <a:pPr/>
              <a:t>12</a:t>
            </a:fld>
            <a:endParaRPr lang="en-US" altLang="tr-T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idx="4294967295"/>
          </p:nvPr>
        </p:nvSpPr>
        <p:spPr>
          <a:xfrm>
            <a:off x="152400" y="152400"/>
            <a:ext cx="8991600" cy="1047750"/>
          </a:xfrm>
          <a:noFill/>
        </p:spPr>
        <p:txBody>
          <a:bodyPr>
            <a:normAutofit fontScale="90000"/>
          </a:bodyPr>
          <a:lstStyle/>
          <a:p>
            <a:r>
              <a:rPr lang="en-US" altLang="en-US" smtClean="0"/>
              <a:t>The Abstract Calendar Class and Its GregorianCalendar subclass</a:t>
            </a:r>
          </a:p>
        </p:txBody>
      </p:sp>
      <p:sp>
        <p:nvSpPr>
          <p:cNvPr id="15365" name="Rectangle 3"/>
          <p:cNvSpPr>
            <a:spLocks noGrp="1" noChangeArrowheads="1"/>
          </p:cNvSpPr>
          <p:nvPr>
            <p:ph type="body" idx="4294967295"/>
          </p:nvPr>
        </p:nvSpPr>
        <p:spPr>
          <a:xfrm>
            <a:off x="0" y="1371600"/>
            <a:ext cx="8686800" cy="5029200"/>
          </a:xfrm>
          <a:noFill/>
        </p:spPr>
        <p:txBody>
          <a:bodyPr/>
          <a:lstStyle/>
          <a:p>
            <a:pPr marL="0" indent="0">
              <a:buFont typeface="Monotype Sorts" pitchFamily="2" charset="2"/>
              <a:buNone/>
            </a:pPr>
            <a:r>
              <a:rPr lang="en-US" altLang="en-US" smtClean="0">
                <a:cs typeface="Times New Roman" pitchFamily="18" charset="0"/>
              </a:rPr>
              <a:t>An instance of java.util.Date represents a specific instant in time with millisecond precision. java.util.Calendar is an abstract base class for extracting detailed information such as year, month, date, hour, minute and second from a Date object. Subclasses of Calendar can implement specific calendar systems such as Gregorian calendar, Lunar Calendar and Jewish calendar. Currently, java.util.GregorianCalendar for the Gregorian calendar is supported in the Java API. </a:t>
            </a:r>
            <a:endParaRPr lang="en-US" altLang="en-US" smtClean="0"/>
          </a:p>
        </p:txBody>
      </p:sp>
      <p:sp>
        <p:nvSpPr>
          <p:cNvPr id="2" name="Slayt Numarası Yer Tutucusu 1"/>
          <p:cNvSpPr>
            <a:spLocks noGrp="1"/>
          </p:cNvSpPr>
          <p:nvPr>
            <p:ph type="sldNum" sz="quarter" idx="12"/>
          </p:nvPr>
        </p:nvSpPr>
        <p:spPr/>
        <p:txBody>
          <a:bodyPr/>
          <a:lstStyle/>
          <a:p>
            <a:fld id="{063693F0-8C7E-422E-A988-4847AC569853}" type="slidenum">
              <a:rPr lang="en-US" altLang="tr-TR" smtClean="0"/>
              <a:pPr/>
              <a:t>13</a:t>
            </a:fld>
            <a:endParaRPr lang="en-US" altLang="tr-T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ChangeArrowheads="1"/>
          </p:cNvSpPr>
          <p:nvPr>
            <p:ph type="title" idx="4294967295"/>
          </p:nvPr>
        </p:nvSpPr>
        <p:spPr>
          <a:xfrm>
            <a:off x="152400" y="152400"/>
            <a:ext cx="8991600" cy="1047750"/>
          </a:xfrm>
          <a:noFill/>
        </p:spPr>
        <p:txBody>
          <a:bodyPr/>
          <a:lstStyle/>
          <a:p>
            <a:r>
              <a:rPr lang="en-US" altLang="en-US" smtClean="0"/>
              <a:t>The GregorianCalendar Class</a:t>
            </a:r>
          </a:p>
        </p:txBody>
      </p:sp>
      <p:sp>
        <p:nvSpPr>
          <p:cNvPr id="16389" name="Rectangle 3"/>
          <p:cNvSpPr>
            <a:spLocks noGrp="1" noChangeArrowheads="1"/>
          </p:cNvSpPr>
          <p:nvPr>
            <p:ph type="body" idx="4294967295"/>
          </p:nvPr>
        </p:nvSpPr>
        <p:spPr>
          <a:xfrm>
            <a:off x="0" y="1371600"/>
            <a:ext cx="8686800" cy="5029200"/>
          </a:xfrm>
          <a:noFill/>
        </p:spPr>
        <p:txBody>
          <a:bodyPr/>
          <a:lstStyle/>
          <a:p>
            <a:pPr marL="0" indent="0">
              <a:buFont typeface="Monotype Sorts" pitchFamily="2" charset="2"/>
              <a:buNone/>
            </a:pPr>
            <a:r>
              <a:rPr lang="en-US" altLang="en-US" smtClean="0">
                <a:cs typeface="Times New Roman" pitchFamily="18" charset="0"/>
              </a:rPr>
              <a:t>You can use new GregorianCalendar() to construct a default GregorianCalendar with the current time and use new GregorianCalendar(year, month, date) to construct a GregorianCalendar with the specified year, month, and date. The month parameter is 0-based, i.e., 0 is for January.</a:t>
            </a:r>
            <a:endParaRPr lang="en-US" altLang="en-US" smtClean="0"/>
          </a:p>
        </p:txBody>
      </p:sp>
      <p:sp>
        <p:nvSpPr>
          <p:cNvPr id="2" name="Slayt Numarası Yer Tutucusu 1"/>
          <p:cNvSpPr>
            <a:spLocks noGrp="1"/>
          </p:cNvSpPr>
          <p:nvPr>
            <p:ph type="sldNum" sz="quarter" idx="12"/>
          </p:nvPr>
        </p:nvSpPr>
        <p:spPr/>
        <p:txBody>
          <a:bodyPr/>
          <a:lstStyle/>
          <a:p>
            <a:fld id="{063693F0-8C7E-422E-A988-4847AC569853}" type="slidenum">
              <a:rPr lang="en-US" altLang="tr-TR" smtClean="0"/>
              <a:pPr/>
              <a:t>14</a:t>
            </a:fld>
            <a:endParaRPr lang="en-US" altLang="tr-T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idx="4294967295"/>
          </p:nvPr>
        </p:nvSpPr>
        <p:spPr>
          <a:xfrm>
            <a:off x="838200" y="228600"/>
            <a:ext cx="8305800" cy="609600"/>
          </a:xfrm>
          <a:noFill/>
        </p:spPr>
        <p:txBody>
          <a:bodyPr>
            <a:normAutofit fontScale="90000"/>
          </a:bodyPr>
          <a:lstStyle/>
          <a:p>
            <a:r>
              <a:rPr lang="en-US" altLang="en-US" sz="4000" smtClean="0"/>
              <a:t>The get Method in Calendar Class</a:t>
            </a:r>
          </a:p>
        </p:txBody>
      </p:sp>
      <p:sp>
        <p:nvSpPr>
          <p:cNvPr id="17413" name="Rectangle 3"/>
          <p:cNvSpPr>
            <a:spLocks noGrp="1" noChangeArrowheads="1"/>
          </p:cNvSpPr>
          <p:nvPr>
            <p:ph type="body" idx="4294967295"/>
          </p:nvPr>
        </p:nvSpPr>
        <p:spPr>
          <a:xfrm>
            <a:off x="228600" y="838200"/>
            <a:ext cx="8915400" cy="1524000"/>
          </a:xfrm>
          <a:noFill/>
        </p:spPr>
        <p:txBody>
          <a:bodyPr/>
          <a:lstStyle/>
          <a:p>
            <a:pPr marL="0" indent="0">
              <a:buFont typeface="Monotype Sorts" pitchFamily="2" charset="2"/>
              <a:buNone/>
            </a:pPr>
            <a:r>
              <a:rPr lang="en-US" altLang="en-US" sz="2400" smtClean="0"/>
              <a:t>The get(int field) method defined in the Calendar class is useful to extract the date and time information from a Calendar object. The fields are defined as constants, as shown in the following.</a:t>
            </a:r>
          </a:p>
        </p:txBody>
      </p:sp>
      <p:sp>
        <p:nvSpPr>
          <p:cNvPr id="17414" name="Rectangle 5"/>
          <p:cNvSpPr>
            <a:spLocks noChangeArrowheads="1"/>
          </p:cNvSpPr>
          <p:nvPr/>
        </p:nvSpPr>
        <p:spPr bwMode="auto">
          <a:xfrm>
            <a:off x="0" y="20462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pic>
        <p:nvPicPr>
          <p:cNvPr id="17415"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1250" y="2046288"/>
            <a:ext cx="7042150" cy="42751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
        <p:nvSpPr>
          <p:cNvPr id="2" name="Slayt Numarası Yer Tutucusu 1"/>
          <p:cNvSpPr>
            <a:spLocks noGrp="1"/>
          </p:cNvSpPr>
          <p:nvPr>
            <p:ph type="sldNum" sz="quarter" idx="12"/>
          </p:nvPr>
        </p:nvSpPr>
        <p:spPr/>
        <p:txBody>
          <a:bodyPr/>
          <a:lstStyle/>
          <a:p>
            <a:fld id="{063693F0-8C7E-422E-A988-4847AC569853}" type="slidenum">
              <a:rPr lang="en-US" altLang="tr-TR" smtClean="0"/>
              <a:pPr/>
              <a:t>15</a:t>
            </a:fld>
            <a:endParaRPr lang="en-US" altLang="tr-T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noChangeArrowheads="1"/>
          </p:cNvSpPr>
          <p:nvPr>
            <p:ph type="title" idx="4294967295"/>
          </p:nvPr>
        </p:nvSpPr>
        <p:spPr>
          <a:xfrm>
            <a:off x="533400" y="228600"/>
            <a:ext cx="8610600" cy="1600200"/>
          </a:xfrm>
          <a:noFill/>
        </p:spPr>
        <p:txBody>
          <a:bodyPr/>
          <a:lstStyle/>
          <a:p>
            <a:r>
              <a:rPr lang="en-US" altLang="en-US" sz="4000" smtClean="0"/>
              <a:t>Getting Date/Time Information from Calendar</a:t>
            </a:r>
          </a:p>
        </p:txBody>
      </p:sp>
      <p:sp>
        <p:nvSpPr>
          <p:cNvPr id="18437" name="Rectangle 4"/>
          <p:cNvSpPr>
            <a:spLocks noChangeArrowheads="1"/>
          </p:cNvSpPr>
          <p:nvPr/>
        </p:nvSpPr>
        <p:spPr bwMode="auto">
          <a:xfrm>
            <a:off x="0" y="20462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sp>
        <p:nvSpPr>
          <p:cNvPr id="429062" name="AutoShape 6">
            <a:hlinkClick r:id="" action="ppaction://noaction" highlightClick="1"/>
          </p:cNvPr>
          <p:cNvSpPr>
            <a:spLocks noChangeArrowheads="1"/>
          </p:cNvSpPr>
          <p:nvPr/>
        </p:nvSpPr>
        <p:spPr bwMode="auto">
          <a:xfrm>
            <a:off x="5562600" y="4343400"/>
            <a:ext cx="2438400" cy="457200"/>
          </a:xfrm>
          <a:prstGeom prst="actionButtonBlank">
            <a:avLst/>
          </a:prstGeom>
          <a:solidFill>
            <a:srgbClr val="00B050"/>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tr-TR" sz="1800">
                <a:solidFill>
                  <a:schemeClr val="accent1"/>
                </a:solidFill>
                <a:latin typeface="Book Antiqua" pitchFamily="18" charset="0"/>
                <a:hlinkClick r:id="rId2" action="ppaction://program"/>
              </a:rPr>
              <a:t>TestCalendar</a:t>
            </a:r>
            <a:endParaRPr lang="en-US" altLang="tr-TR" sz="1800">
              <a:solidFill>
                <a:schemeClr val="accent1"/>
              </a:solidFill>
            </a:endParaRPr>
          </a:p>
        </p:txBody>
      </p:sp>
      <p:sp>
        <p:nvSpPr>
          <p:cNvPr id="18439" name="AutoShape 7">
            <a:hlinkClick r:id="rId3" action="ppaction://program" highlightClick="1"/>
          </p:cNvPr>
          <p:cNvSpPr>
            <a:spLocks noChangeArrowheads="1"/>
          </p:cNvSpPr>
          <p:nvPr/>
        </p:nvSpPr>
        <p:spPr bwMode="auto">
          <a:xfrm>
            <a:off x="6172200" y="5181600"/>
            <a:ext cx="1524000" cy="6096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rgbClr val="000000"/>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lgn="ctr">
              <a:spcBef>
                <a:spcPct val="0"/>
              </a:spcBef>
              <a:buClrTx/>
              <a:buSzTx/>
              <a:buFontTx/>
              <a:buNone/>
            </a:pPr>
            <a:r>
              <a:rPr lang="en-US" altLang="en-US" sz="2400">
                <a:latin typeface="Book Antiqua" pitchFamily="18" charset="0"/>
              </a:rPr>
              <a:t>Run</a:t>
            </a:r>
            <a:endParaRPr lang="en-US" altLang="en-US" sz="2400"/>
          </a:p>
        </p:txBody>
      </p:sp>
      <p:sp>
        <p:nvSpPr>
          <p:cNvPr id="18440" name="AutoShape 7">
            <a:hlinkClick r:id="rId4" highlightClick="1"/>
          </p:cNvPr>
          <p:cNvSpPr>
            <a:spLocks noChangeArrowheads="1"/>
          </p:cNvSpPr>
          <p:nvPr/>
        </p:nvSpPr>
        <p:spPr bwMode="auto">
          <a:xfrm>
            <a:off x="4876800" y="4267200"/>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sp>
        <p:nvSpPr>
          <p:cNvPr id="2" name="Slayt Numarası Yer Tutucusu 1"/>
          <p:cNvSpPr>
            <a:spLocks noGrp="1"/>
          </p:cNvSpPr>
          <p:nvPr>
            <p:ph type="sldNum" sz="quarter" idx="12"/>
          </p:nvPr>
        </p:nvSpPr>
        <p:spPr/>
        <p:txBody>
          <a:bodyPr/>
          <a:lstStyle/>
          <a:p>
            <a:fld id="{063693F0-8C7E-422E-A988-4847AC569853}" type="slidenum">
              <a:rPr lang="en-US" altLang="tr-TR" smtClean="0"/>
              <a:pPr/>
              <a:t>16</a:t>
            </a:fld>
            <a:endParaRPr lang="en-US" altLang="tr-T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p:cNvSpPr>
            <a:spLocks noGrp="1" noChangeArrowheads="1"/>
          </p:cNvSpPr>
          <p:nvPr>
            <p:ph type="title" idx="4294967295"/>
          </p:nvPr>
        </p:nvSpPr>
        <p:spPr>
          <a:xfrm>
            <a:off x="0" y="228600"/>
            <a:ext cx="7772400" cy="685800"/>
          </a:xfrm>
          <a:noFill/>
        </p:spPr>
        <p:txBody>
          <a:bodyPr>
            <a:normAutofit fontScale="90000"/>
          </a:bodyPr>
          <a:lstStyle/>
          <a:p>
            <a:r>
              <a:rPr lang="en-US" altLang="en-US" smtClean="0"/>
              <a:t>Interfaces</a:t>
            </a:r>
          </a:p>
        </p:txBody>
      </p:sp>
      <p:sp>
        <p:nvSpPr>
          <p:cNvPr id="19461" name="Rectangle 3"/>
          <p:cNvSpPr>
            <a:spLocks noGrp="1" noChangeArrowheads="1"/>
          </p:cNvSpPr>
          <p:nvPr>
            <p:ph type="body" idx="4294967295"/>
          </p:nvPr>
        </p:nvSpPr>
        <p:spPr>
          <a:xfrm>
            <a:off x="533400" y="1219200"/>
            <a:ext cx="8610600" cy="3048000"/>
          </a:xfrm>
          <a:noFill/>
        </p:spPr>
        <p:txBody>
          <a:bodyPr/>
          <a:lstStyle/>
          <a:p>
            <a:pPr marL="0" indent="0">
              <a:buFont typeface="Monotype Sorts" pitchFamily="2" charset="2"/>
              <a:buNone/>
            </a:pPr>
            <a:r>
              <a:rPr lang="en-US" altLang="en-US" sz="2800" smtClean="0">
                <a:cs typeface="Courier New" pitchFamily="49" charset="0"/>
              </a:rPr>
              <a:t>What is an interface?</a:t>
            </a:r>
          </a:p>
          <a:p>
            <a:pPr marL="0" indent="0">
              <a:buFont typeface="Monotype Sorts" pitchFamily="2" charset="2"/>
              <a:buNone/>
            </a:pPr>
            <a:r>
              <a:rPr lang="en-US" altLang="en-US" sz="2800" smtClean="0">
                <a:cs typeface="Courier New" pitchFamily="49" charset="0"/>
              </a:rPr>
              <a:t>Why is an interface useful?</a:t>
            </a:r>
          </a:p>
          <a:p>
            <a:pPr marL="0" indent="0">
              <a:buFont typeface="Monotype Sorts" pitchFamily="2" charset="2"/>
              <a:buNone/>
            </a:pPr>
            <a:r>
              <a:rPr lang="en-US" altLang="en-US" sz="2800" smtClean="0">
                <a:cs typeface="Courier New" pitchFamily="49" charset="0"/>
              </a:rPr>
              <a:t>How do you define an interface?</a:t>
            </a:r>
          </a:p>
          <a:p>
            <a:pPr marL="0" indent="0">
              <a:buFont typeface="Monotype Sorts" pitchFamily="2" charset="2"/>
              <a:buNone/>
            </a:pPr>
            <a:r>
              <a:rPr lang="en-US" altLang="en-US" sz="2800" smtClean="0">
                <a:cs typeface="Courier New" pitchFamily="49" charset="0"/>
              </a:rPr>
              <a:t>How do you use an interface?</a:t>
            </a:r>
          </a:p>
        </p:txBody>
      </p:sp>
      <p:sp>
        <p:nvSpPr>
          <p:cNvPr id="2" name="Slayt Numarası Yer Tutucusu 1"/>
          <p:cNvSpPr>
            <a:spLocks noGrp="1"/>
          </p:cNvSpPr>
          <p:nvPr>
            <p:ph type="sldNum" sz="quarter" idx="12"/>
          </p:nvPr>
        </p:nvSpPr>
        <p:spPr/>
        <p:txBody>
          <a:bodyPr/>
          <a:lstStyle/>
          <a:p>
            <a:fld id="{063693F0-8C7E-422E-A988-4847AC569853}" type="slidenum">
              <a:rPr lang="en-US" altLang="tr-TR" smtClean="0"/>
              <a:pPr/>
              <a:t>17</a:t>
            </a:fld>
            <a:endParaRPr lang="en-US" altLang="tr-T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Grp="1" noChangeArrowheads="1"/>
          </p:cNvSpPr>
          <p:nvPr>
            <p:ph type="title" idx="4294967295"/>
          </p:nvPr>
        </p:nvSpPr>
        <p:spPr>
          <a:xfrm>
            <a:off x="0" y="228600"/>
            <a:ext cx="8305800" cy="1295400"/>
          </a:xfrm>
          <a:noFill/>
        </p:spPr>
        <p:txBody>
          <a:bodyPr>
            <a:normAutofit fontScale="90000"/>
          </a:bodyPr>
          <a:lstStyle/>
          <a:p>
            <a:r>
              <a:rPr lang="en-US" altLang="en-US" smtClean="0">
                <a:cs typeface="Courier New" pitchFamily="49" charset="0"/>
              </a:rPr>
              <a:t>What is an interface?</a:t>
            </a:r>
            <a:br>
              <a:rPr lang="en-US" altLang="en-US" smtClean="0">
                <a:cs typeface="Courier New" pitchFamily="49" charset="0"/>
              </a:rPr>
            </a:br>
            <a:r>
              <a:rPr lang="en-US" altLang="en-US" smtClean="0">
                <a:cs typeface="Courier New" pitchFamily="49" charset="0"/>
              </a:rPr>
              <a:t> Why is an interface useful?</a:t>
            </a:r>
          </a:p>
        </p:txBody>
      </p:sp>
      <p:sp>
        <p:nvSpPr>
          <p:cNvPr id="20485" name="Rectangle 3"/>
          <p:cNvSpPr>
            <a:spLocks noGrp="1" noChangeArrowheads="1"/>
          </p:cNvSpPr>
          <p:nvPr>
            <p:ph type="body" idx="4294967295"/>
          </p:nvPr>
        </p:nvSpPr>
        <p:spPr>
          <a:xfrm>
            <a:off x="533400" y="1828800"/>
            <a:ext cx="8610600" cy="3886200"/>
          </a:xfrm>
          <a:noFill/>
        </p:spPr>
        <p:txBody>
          <a:bodyPr/>
          <a:lstStyle/>
          <a:p>
            <a:pPr marL="0" indent="0">
              <a:buFont typeface="Monotype Sorts" pitchFamily="2" charset="2"/>
              <a:buNone/>
            </a:pPr>
            <a:r>
              <a:rPr lang="en-US" altLang="en-US" smtClean="0"/>
              <a:t>An interface is a classlike construct that contains only constants and abstract methods. In many ways, an interface is similar to an abstract class, but the intent of an interface is to specify common behavior for objects. For example, you can specify that the objects are comparable, edible, cloneable using appropriate interfaces. </a:t>
            </a:r>
            <a:endParaRPr lang="en-US" altLang="en-US" sz="2800" smtClean="0">
              <a:ea typeface="PMingLiU" pitchFamily="18" charset="-120"/>
            </a:endParaRPr>
          </a:p>
        </p:txBody>
      </p:sp>
      <p:sp>
        <p:nvSpPr>
          <p:cNvPr id="2" name="Slayt Numarası Yer Tutucusu 1"/>
          <p:cNvSpPr>
            <a:spLocks noGrp="1"/>
          </p:cNvSpPr>
          <p:nvPr>
            <p:ph type="sldNum" sz="quarter" idx="12"/>
          </p:nvPr>
        </p:nvSpPr>
        <p:spPr/>
        <p:txBody>
          <a:bodyPr/>
          <a:lstStyle/>
          <a:p>
            <a:fld id="{063693F0-8C7E-422E-A988-4847AC569853}" type="slidenum">
              <a:rPr lang="en-US" altLang="tr-TR" smtClean="0"/>
              <a:pPr/>
              <a:t>18</a:t>
            </a:fld>
            <a:endParaRPr lang="en-US" altLang="tr-T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p:cNvSpPr>
            <a:spLocks noGrp="1" noChangeArrowheads="1"/>
          </p:cNvSpPr>
          <p:nvPr>
            <p:ph type="title" idx="4294967295"/>
          </p:nvPr>
        </p:nvSpPr>
        <p:spPr>
          <a:xfrm>
            <a:off x="0" y="228600"/>
            <a:ext cx="7772400" cy="685800"/>
          </a:xfrm>
          <a:noFill/>
        </p:spPr>
        <p:txBody>
          <a:bodyPr>
            <a:normAutofit fontScale="90000"/>
          </a:bodyPr>
          <a:lstStyle/>
          <a:p>
            <a:r>
              <a:rPr lang="en-US" altLang="en-US" smtClean="0">
                <a:cs typeface="Courier New" pitchFamily="49" charset="0"/>
              </a:rPr>
              <a:t>Define an Interface</a:t>
            </a:r>
          </a:p>
        </p:txBody>
      </p:sp>
      <p:sp>
        <p:nvSpPr>
          <p:cNvPr id="21509" name="Rectangle 3"/>
          <p:cNvSpPr>
            <a:spLocks noGrp="1" noChangeArrowheads="1"/>
          </p:cNvSpPr>
          <p:nvPr>
            <p:ph type="body" idx="4294967295"/>
          </p:nvPr>
        </p:nvSpPr>
        <p:spPr>
          <a:xfrm>
            <a:off x="0" y="914400"/>
            <a:ext cx="8763000" cy="990600"/>
          </a:xfrm>
          <a:noFill/>
        </p:spPr>
        <p:txBody>
          <a:bodyPr/>
          <a:lstStyle/>
          <a:p>
            <a:pPr marL="0" indent="0">
              <a:buFont typeface="Monotype Sorts" pitchFamily="2" charset="2"/>
              <a:buNone/>
            </a:pPr>
            <a:r>
              <a:rPr lang="en-US" altLang="en-US" sz="2800" smtClean="0">
                <a:cs typeface="Courier New" pitchFamily="49" charset="0"/>
              </a:rPr>
              <a:t>To distinguish an interface from a class, Java uses the following syntax to define an interface:</a:t>
            </a:r>
          </a:p>
        </p:txBody>
      </p:sp>
      <p:sp>
        <p:nvSpPr>
          <p:cNvPr id="21510" name="Rectangle 4"/>
          <p:cNvSpPr>
            <a:spLocks noChangeArrowheads="1"/>
          </p:cNvSpPr>
          <p:nvPr/>
        </p:nvSpPr>
        <p:spPr bwMode="auto">
          <a:xfrm>
            <a:off x="228600" y="1981200"/>
            <a:ext cx="86106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lnSpc>
                <a:spcPct val="90000"/>
              </a:lnSpc>
              <a:buFont typeface="Monotype Sorts" pitchFamily="2" charset="2"/>
              <a:buNone/>
            </a:pPr>
            <a:r>
              <a:rPr lang="en-US" altLang="en-US" sz="2800" b="1">
                <a:solidFill>
                  <a:schemeClr val="tx2"/>
                </a:solidFill>
                <a:latin typeface="Courier New" pitchFamily="49" charset="0"/>
              </a:rPr>
              <a:t>public interface InterfaceName { </a:t>
            </a:r>
          </a:p>
          <a:p>
            <a:pPr>
              <a:lnSpc>
                <a:spcPct val="90000"/>
              </a:lnSpc>
              <a:spcBef>
                <a:spcPct val="0"/>
              </a:spcBef>
              <a:buFont typeface="Monotype Sorts" pitchFamily="2" charset="2"/>
              <a:buNone/>
            </a:pPr>
            <a:r>
              <a:rPr lang="en-US" altLang="en-US" sz="2800" b="1">
                <a:solidFill>
                  <a:schemeClr val="tx2"/>
                </a:solidFill>
                <a:latin typeface="Courier New" pitchFamily="49" charset="0"/>
              </a:rPr>
              <a:t>  constant declarations;</a:t>
            </a:r>
          </a:p>
          <a:p>
            <a:pPr>
              <a:lnSpc>
                <a:spcPct val="90000"/>
              </a:lnSpc>
              <a:spcBef>
                <a:spcPct val="0"/>
              </a:spcBef>
              <a:buFont typeface="Monotype Sorts" pitchFamily="2" charset="2"/>
              <a:buNone/>
            </a:pPr>
            <a:r>
              <a:rPr lang="en-US" altLang="en-US" sz="2800" b="1">
                <a:solidFill>
                  <a:schemeClr val="tx2"/>
                </a:solidFill>
                <a:latin typeface="Courier New" pitchFamily="49" charset="0"/>
              </a:rPr>
              <a:t>  abstract method signatures;</a:t>
            </a:r>
          </a:p>
          <a:p>
            <a:pPr>
              <a:lnSpc>
                <a:spcPct val="90000"/>
              </a:lnSpc>
              <a:spcBef>
                <a:spcPct val="0"/>
              </a:spcBef>
              <a:buFont typeface="Monotype Sorts" pitchFamily="2" charset="2"/>
              <a:buNone/>
            </a:pPr>
            <a:r>
              <a:rPr lang="en-US" altLang="en-US" sz="2800" b="1">
                <a:solidFill>
                  <a:schemeClr val="tx2"/>
                </a:solidFill>
                <a:latin typeface="Courier New" pitchFamily="49" charset="0"/>
              </a:rPr>
              <a:t>}</a:t>
            </a:r>
            <a:endParaRPr lang="en-US" altLang="en-US" b="1">
              <a:solidFill>
                <a:schemeClr val="tx2"/>
              </a:solidFill>
            </a:endParaRPr>
          </a:p>
        </p:txBody>
      </p:sp>
      <p:sp>
        <p:nvSpPr>
          <p:cNvPr id="21511" name="Rectangle 5"/>
          <p:cNvSpPr>
            <a:spLocks noChangeArrowheads="1"/>
          </p:cNvSpPr>
          <p:nvPr/>
        </p:nvSpPr>
        <p:spPr bwMode="auto">
          <a:xfrm>
            <a:off x="304800" y="3810000"/>
            <a:ext cx="8610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buFont typeface="Monotype Sorts" pitchFamily="2" charset="2"/>
              <a:buNone/>
            </a:pPr>
            <a:r>
              <a:rPr lang="en-US" altLang="en-US"/>
              <a:t>Example</a:t>
            </a:r>
            <a:r>
              <a:rPr lang="en-US" altLang="en-US" sz="2800">
                <a:cs typeface="Courier New" pitchFamily="49" charset="0"/>
              </a:rPr>
              <a:t>:</a:t>
            </a:r>
          </a:p>
        </p:txBody>
      </p:sp>
      <p:sp>
        <p:nvSpPr>
          <p:cNvPr id="21512" name="Rectangle 6"/>
          <p:cNvSpPr>
            <a:spLocks noChangeArrowheads="1"/>
          </p:cNvSpPr>
          <p:nvPr/>
        </p:nvSpPr>
        <p:spPr bwMode="auto">
          <a:xfrm>
            <a:off x="228600" y="4419600"/>
            <a:ext cx="86106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buFont typeface="Monotype Sorts" pitchFamily="2" charset="2"/>
              <a:buNone/>
            </a:pPr>
            <a:r>
              <a:rPr lang="en-US" altLang="en-US" sz="2400" b="1">
                <a:solidFill>
                  <a:schemeClr val="tx2"/>
                </a:solidFill>
                <a:latin typeface="Courier New" pitchFamily="49" charset="0"/>
              </a:rPr>
              <a:t>public interface Edible {</a:t>
            </a:r>
          </a:p>
          <a:p>
            <a:pPr>
              <a:buFont typeface="Monotype Sorts" pitchFamily="2" charset="2"/>
              <a:buNone/>
            </a:pPr>
            <a:r>
              <a:rPr lang="en-US" altLang="en-US" sz="2400" b="1">
                <a:solidFill>
                  <a:schemeClr val="tx2"/>
                </a:solidFill>
                <a:latin typeface="Courier New" pitchFamily="49" charset="0"/>
              </a:rPr>
              <a:t>  /** Describe how to eat */</a:t>
            </a:r>
          </a:p>
          <a:p>
            <a:pPr>
              <a:buFont typeface="Monotype Sorts" pitchFamily="2" charset="2"/>
              <a:buNone/>
            </a:pPr>
            <a:r>
              <a:rPr lang="en-US" altLang="en-US" sz="2400" b="1">
                <a:solidFill>
                  <a:schemeClr val="tx2"/>
                </a:solidFill>
                <a:latin typeface="Courier New" pitchFamily="49" charset="0"/>
              </a:rPr>
              <a:t>  public abstract String howToEat();</a:t>
            </a:r>
          </a:p>
          <a:p>
            <a:pPr>
              <a:buFont typeface="Monotype Sorts" pitchFamily="2" charset="2"/>
              <a:buNone/>
            </a:pPr>
            <a:r>
              <a:rPr lang="en-US" altLang="en-US" sz="2400" b="1">
                <a:solidFill>
                  <a:schemeClr val="tx2"/>
                </a:solidFill>
                <a:latin typeface="Courier New" pitchFamily="49" charset="0"/>
              </a:rPr>
              <a:t>}</a:t>
            </a:r>
          </a:p>
        </p:txBody>
      </p:sp>
      <p:sp>
        <p:nvSpPr>
          <p:cNvPr id="2" name="Slayt Numarası Yer Tutucusu 1"/>
          <p:cNvSpPr>
            <a:spLocks noGrp="1"/>
          </p:cNvSpPr>
          <p:nvPr>
            <p:ph type="sldNum" sz="quarter" idx="12"/>
          </p:nvPr>
        </p:nvSpPr>
        <p:spPr/>
        <p:txBody>
          <a:bodyPr/>
          <a:lstStyle/>
          <a:p>
            <a:fld id="{063693F0-8C7E-422E-A988-4847AC569853}" type="slidenum">
              <a:rPr lang="en-US" altLang="tr-TR" smtClean="0"/>
              <a:pPr/>
              <a:t>19</a:t>
            </a:fld>
            <a:endParaRPr lang="en-US" altLang="tr-T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idx="4294967295"/>
          </p:nvPr>
        </p:nvSpPr>
        <p:spPr>
          <a:xfrm>
            <a:off x="0" y="228600"/>
            <a:ext cx="8763000" cy="838200"/>
          </a:xfrm>
          <a:noFill/>
        </p:spPr>
        <p:txBody>
          <a:bodyPr/>
          <a:lstStyle/>
          <a:p>
            <a:r>
              <a:rPr lang="en-US" altLang="en-US" smtClean="0"/>
              <a:t>Motivations</a:t>
            </a:r>
          </a:p>
        </p:txBody>
      </p:sp>
      <p:sp>
        <p:nvSpPr>
          <p:cNvPr id="4101" name="Rectangle 3"/>
          <p:cNvSpPr>
            <a:spLocks noGrp="1" noChangeArrowheads="1"/>
          </p:cNvSpPr>
          <p:nvPr>
            <p:ph type="body" idx="4294967295"/>
          </p:nvPr>
        </p:nvSpPr>
        <p:spPr>
          <a:xfrm>
            <a:off x="0" y="1066800"/>
            <a:ext cx="8686800" cy="5181600"/>
          </a:xfrm>
          <a:noFill/>
        </p:spPr>
        <p:txBody>
          <a:bodyPr/>
          <a:lstStyle/>
          <a:p>
            <a:r>
              <a:rPr lang="en-US" altLang="en-US" smtClean="0"/>
              <a:t>You have learned how to write simple programs to create and display GUI components. Can you write the code to respond to user actions, such as clicking a button to perform an action?</a:t>
            </a:r>
          </a:p>
          <a:p>
            <a:r>
              <a:rPr lang="en-US" altLang="en-US" smtClean="0"/>
              <a:t>In order to write such code, you have to know about interfaces. An </a:t>
            </a:r>
            <a:r>
              <a:rPr lang="en-US" altLang="en-US" i="1" smtClean="0"/>
              <a:t>interface</a:t>
            </a:r>
            <a:r>
              <a:rPr lang="en-US" altLang="en-US" smtClean="0"/>
              <a:t> is for defining common behavior for classes (including unrelated classes). Before discussing interfaces, we introduce a closely related subject: abstract classes.</a:t>
            </a:r>
          </a:p>
        </p:txBody>
      </p:sp>
      <p:sp>
        <p:nvSpPr>
          <p:cNvPr id="2" name="Slayt Numarası Yer Tutucusu 1"/>
          <p:cNvSpPr>
            <a:spLocks noGrp="1"/>
          </p:cNvSpPr>
          <p:nvPr>
            <p:ph type="sldNum" sz="quarter" idx="12"/>
          </p:nvPr>
        </p:nvSpPr>
        <p:spPr/>
        <p:txBody>
          <a:bodyPr/>
          <a:lstStyle/>
          <a:p>
            <a:fld id="{063693F0-8C7E-422E-A988-4847AC569853}" type="slidenum">
              <a:rPr lang="en-US" altLang="tr-TR" smtClean="0"/>
              <a:pPr/>
              <a:t>2</a:t>
            </a:fld>
            <a:endParaRPr lang="en-US" altLang="tr-T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p:cNvSpPr>
            <a:spLocks noGrp="1" noChangeArrowheads="1"/>
          </p:cNvSpPr>
          <p:nvPr>
            <p:ph type="title" idx="4294967295"/>
          </p:nvPr>
        </p:nvSpPr>
        <p:spPr>
          <a:xfrm>
            <a:off x="0" y="228600"/>
            <a:ext cx="7772400" cy="685800"/>
          </a:xfrm>
          <a:noFill/>
        </p:spPr>
        <p:txBody>
          <a:bodyPr>
            <a:normAutofit fontScale="90000"/>
          </a:bodyPr>
          <a:lstStyle/>
          <a:p>
            <a:r>
              <a:rPr lang="en-US" altLang="en-US" smtClean="0"/>
              <a:t>Interface is a Special Class</a:t>
            </a:r>
          </a:p>
        </p:txBody>
      </p:sp>
      <p:sp>
        <p:nvSpPr>
          <p:cNvPr id="22533" name="Rectangle 3"/>
          <p:cNvSpPr>
            <a:spLocks noGrp="1" noChangeArrowheads="1"/>
          </p:cNvSpPr>
          <p:nvPr>
            <p:ph type="body" idx="4294967295"/>
          </p:nvPr>
        </p:nvSpPr>
        <p:spPr>
          <a:xfrm>
            <a:off x="533400" y="1143000"/>
            <a:ext cx="8610600" cy="5257800"/>
          </a:xfrm>
          <a:noFill/>
        </p:spPr>
        <p:txBody>
          <a:bodyPr/>
          <a:lstStyle/>
          <a:p>
            <a:pPr marL="0" indent="0">
              <a:buFont typeface="Monotype Sorts" pitchFamily="2" charset="2"/>
              <a:buNone/>
            </a:pPr>
            <a:r>
              <a:rPr lang="en-US" altLang="en-US" smtClean="0">
                <a:cs typeface="Courier New" pitchFamily="49" charset="0"/>
              </a:rPr>
              <a:t>An interface is treated like a special class in Java. Each interface is compiled into a separate bytecode file, just like a regular class. Like an abstract class, you cannot create an instance from an interface using the new operator, but in most cases you can use an interface more or less the same way you use an abstract class. For example, you can use an interface as a data type for a variable, as the result of casting, and so on.</a:t>
            </a:r>
            <a:endParaRPr lang="en-US" altLang="en-US" smtClean="0">
              <a:ea typeface="PMingLiU" pitchFamily="18" charset="-120"/>
            </a:endParaRPr>
          </a:p>
        </p:txBody>
      </p:sp>
      <p:sp>
        <p:nvSpPr>
          <p:cNvPr id="2" name="Slayt Numarası Yer Tutucusu 1"/>
          <p:cNvSpPr>
            <a:spLocks noGrp="1"/>
          </p:cNvSpPr>
          <p:nvPr>
            <p:ph type="sldNum" sz="quarter" idx="12"/>
          </p:nvPr>
        </p:nvSpPr>
        <p:spPr/>
        <p:txBody>
          <a:bodyPr/>
          <a:lstStyle/>
          <a:p>
            <a:fld id="{063693F0-8C7E-422E-A988-4847AC569853}" type="slidenum">
              <a:rPr lang="en-US" altLang="tr-TR" smtClean="0"/>
              <a:pPr/>
              <a:t>20</a:t>
            </a:fld>
            <a:endParaRPr lang="en-US" altLang="tr-T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idx="4294967295"/>
          </p:nvPr>
        </p:nvSpPr>
        <p:spPr>
          <a:xfrm>
            <a:off x="0" y="228600"/>
            <a:ext cx="7772400" cy="609600"/>
          </a:xfrm>
          <a:noFill/>
        </p:spPr>
        <p:txBody>
          <a:bodyPr>
            <a:normAutofit fontScale="90000"/>
          </a:bodyPr>
          <a:lstStyle/>
          <a:p>
            <a:r>
              <a:rPr lang="en-US" altLang="en-US" smtClean="0"/>
              <a:t>Example</a:t>
            </a:r>
          </a:p>
        </p:txBody>
      </p:sp>
      <p:sp>
        <p:nvSpPr>
          <p:cNvPr id="23557" name="Rectangle 3"/>
          <p:cNvSpPr>
            <a:spLocks noGrp="1" noChangeArrowheads="1"/>
          </p:cNvSpPr>
          <p:nvPr>
            <p:ph type="body" idx="4294967295"/>
          </p:nvPr>
        </p:nvSpPr>
        <p:spPr>
          <a:xfrm>
            <a:off x="152400" y="914400"/>
            <a:ext cx="8991600" cy="1981200"/>
          </a:xfrm>
          <a:noFill/>
        </p:spPr>
        <p:txBody>
          <a:bodyPr>
            <a:normAutofit fontScale="92500" lnSpcReduction="10000"/>
          </a:bodyPr>
          <a:lstStyle/>
          <a:p>
            <a:pPr marL="0" indent="0">
              <a:buFont typeface="Monotype Sorts" pitchFamily="2" charset="2"/>
              <a:buNone/>
            </a:pPr>
            <a:r>
              <a:rPr lang="en-US" altLang="en-US" sz="2800" smtClean="0"/>
              <a:t>You can now use the Edible interface to specify whether an object is edible. This is accomplished by letting the class for the object implement this interface using the implements keyword. For example, the classes Chicken and Fruit implement the Edible interface (See TestEdible). </a:t>
            </a:r>
          </a:p>
        </p:txBody>
      </p:sp>
      <p:sp>
        <p:nvSpPr>
          <p:cNvPr id="409604" name="AutoShape 4">
            <a:hlinkClick r:id="" action="ppaction://noaction" highlightClick="1"/>
          </p:cNvPr>
          <p:cNvSpPr>
            <a:spLocks noChangeArrowheads="1"/>
          </p:cNvSpPr>
          <p:nvPr/>
        </p:nvSpPr>
        <p:spPr bwMode="auto">
          <a:xfrm>
            <a:off x="4495800" y="3276600"/>
            <a:ext cx="2438400" cy="457200"/>
          </a:xfrm>
          <a:prstGeom prst="actionButtonBlank">
            <a:avLst/>
          </a:prstGeom>
          <a:solidFill>
            <a:srgbClr val="00B050"/>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tr-TR" sz="1800">
                <a:solidFill>
                  <a:schemeClr val="accent1"/>
                </a:solidFill>
                <a:latin typeface="Book Antiqua" pitchFamily="18" charset="0"/>
                <a:hlinkClick r:id="rId2" action="ppaction://program"/>
              </a:rPr>
              <a:t>TestEdible</a:t>
            </a:r>
            <a:endParaRPr lang="en-US" altLang="tr-TR" sz="1800">
              <a:solidFill>
                <a:schemeClr val="accent1"/>
              </a:solidFill>
            </a:endParaRPr>
          </a:p>
        </p:txBody>
      </p:sp>
      <p:sp>
        <p:nvSpPr>
          <p:cNvPr id="23559" name="AutoShape 5">
            <a:hlinkClick r:id="rId3" action="ppaction://program" highlightClick="1"/>
          </p:cNvPr>
          <p:cNvSpPr>
            <a:spLocks noChangeArrowheads="1"/>
          </p:cNvSpPr>
          <p:nvPr/>
        </p:nvSpPr>
        <p:spPr bwMode="auto">
          <a:xfrm>
            <a:off x="7315200" y="3276600"/>
            <a:ext cx="1524000" cy="3810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rgbClr val="000000"/>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lgn="ctr">
              <a:spcBef>
                <a:spcPct val="0"/>
              </a:spcBef>
              <a:buClrTx/>
              <a:buSzTx/>
              <a:buFontTx/>
              <a:buNone/>
            </a:pPr>
            <a:r>
              <a:rPr lang="en-US" altLang="en-US" sz="2400">
                <a:latin typeface="Book Antiqua" pitchFamily="18" charset="0"/>
              </a:rPr>
              <a:t>Run</a:t>
            </a:r>
            <a:endParaRPr lang="en-US" altLang="en-US" sz="2400"/>
          </a:p>
        </p:txBody>
      </p:sp>
      <p:sp>
        <p:nvSpPr>
          <p:cNvPr id="409606" name="AutoShape 6">
            <a:hlinkClick r:id="" action="ppaction://noaction" highlightClick="1"/>
          </p:cNvPr>
          <p:cNvSpPr>
            <a:spLocks noChangeArrowheads="1"/>
          </p:cNvSpPr>
          <p:nvPr/>
        </p:nvSpPr>
        <p:spPr bwMode="auto">
          <a:xfrm>
            <a:off x="838200" y="3276600"/>
            <a:ext cx="2438400" cy="457200"/>
          </a:xfrm>
          <a:prstGeom prst="actionButtonBlank">
            <a:avLst/>
          </a:prstGeom>
          <a:solidFill>
            <a:srgbClr val="00B050"/>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tr-TR" sz="1800">
                <a:solidFill>
                  <a:schemeClr val="accent1"/>
                </a:solidFill>
                <a:latin typeface="Book Antiqua" pitchFamily="18" charset="0"/>
                <a:hlinkClick r:id="rId4" action="ppaction://program"/>
              </a:rPr>
              <a:t>Edible</a:t>
            </a:r>
            <a:endParaRPr lang="en-US" altLang="tr-TR" sz="1800">
              <a:solidFill>
                <a:schemeClr val="accent1"/>
              </a:solidFill>
            </a:endParaRPr>
          </a:p>
        </p:txBody>
      </p:sp>
      <p:sp>
        <p:nvSpPr>
          <p:cNvPr id="23561" name="Rectangle 9"/>
          <p:cNvSpPr>
            <a:spLocks noChangeArrowheads="1"/>
          </p:cNvSpPr>
          <p:nvPr/>
        </p:nvSpPr>
        <p:spPr bwMode="auto">
          <a:xfrm>
            <a:off x="0" y="2514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sp>
        <p:nvSpPr>
          <p:cNvPr id="23562" name="AutoShape 10">
            <a:hlinkClick r:id="rId5" highlightClick="1"/>
          </p:cNvPr>
          <p:cNvSpPr>
            <a:spLocks noChangeArrowheads="1"/>
          </p:cNvSpPr>
          <p:nvPr/>
        </p:nvSpPr>
        <p:spPr bwMode="auto">
          <a:xfrm>
            <a:off x="3886200" y="3200400"/>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sp>
        <p:nvSpPr>
          <p:cNvPr id="23563" name="AutoShape 11">
            <a:hlinkClick r:id="rId6" highlightClick="1"/>
          </p:cNvPr>
          <p:cNvSpPr>
            <a:spLocks noChangeArrowheads="1"/>
          </p:cNvSpPr>
          <p:nvPr/>
        </p:nvSpPr>
        <p:spPr bwMode="auto">
          <a:xfrm>
            <a:off x="228600" y="3200400"/>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pic>
        <p:nvPicPr>
          <p:cNvPr id="23564" name="Picture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8200" y="3711575"/>
            <a:ext cx="7239000" cy="2790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
        <p:nvSpPr>
          <p:cNvPr id="2" name="Slayt Numarası Yer Tutucusu 1"/>
          <p:cNvSpPr>
            <a:spLocks noGrp="1"/>
          </p:cNvSpPr>
          <p:nvPr>
            <p:ph type="sldNum" sz="quarter" idx="12"/>
          </p:nvPr>
        </p:nvSpPr>
        <p:spPr/>
        <p:txBody>
          <a:bodyPr/>
          <a:lstStyle/>
          <a:p>
            <a:fld id="{063693F0-8C7E-422E-A988-4847AC569853}" type="slidenum">
              <a:rPr lang="en-US" altLang="tr-TR" smtClean="0"/>
              <a:pPr/>
              <a:t>21</a:t>
            </a:fld>
            <a:endParaRPr lang="en-US" altLang="tr-T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idx="4294967295"/>
          </p:nvPr>
        </p:nvSpPr>
        <p:spPr>
          <a:xfrm>
            <a:off x="0" y="304800"/>
            <a:ext cx="8839200" cy="609600"/>
          </a:xfrm>
        </p:spPr>
        <p:txBody>
          <a:bodyPr>
            <a:normAutofit fontScale="90000"/>
          </a:bodyPr>
          <a:lstStyle/>
          <a:p>
            <a:r>
              <a:rPr lang="en-US" altLang="en-US" smtClean="0"/>
              <a:t>Omitting Modifiers in Interfaces</a:t>
            </a:r>
            <a:endParaRPr lang="en-US" altLang="en-US" b="1" smtClean="0">
              <a:latin typeface="Courier"/>
            </a:endParaRPr>
          </a:p>
        </p:txBody>
      </p:sp>
      <p:sp>
        <p:nvSpPr>
          <p:cNvPr id="24581" name="Rectangle 3"/>
          <p:cNvSpPr>
            <a:spLocks noGrp="1" noChangeArrowheads="1"/>
          </p:cNvSpPr>
          <p:nvPr>
            <p:ph type="body" idx="4294967295"/>
          </p:nvPr>
        </p:nvSpPr>
        <p:spPr>
          <a:xfrm>
            <a:off x="0" y="1143000"/>
            <a:ext cx="8839200" cy="1447800"/>
          </a:xfrm>
        </p:spPr>
        <p:txBody>
          <a:bodyPr/>
          <a:lstStyle/>
          <a:p>
            <a:pPr marL="114300" lvl="1" indent="0">
              <a:spcAft>
                <a:spcPts val="1200"/>
              </a:spcAft>
              <a:buFontTx/>
              <a:buNone/>
            </a:pPr>
            <a:r>
              <a:rPr lang="en-US" altLang="en-US" sz="2600" smtClean="0">
                <a:cs typeface="Times New Roman" pitchFamily="18" charset="0"/>
              </a:rPr>
              <a:t>All data fields are </a:t>
            </a:r>
            <a:r>
              <a:rPr lang="en-US" altLang="en-US" sz="2600" i="1" smtClean="0">
                <a:cs typeface="Times New Roman" pitchFamily="18" charset="0"/>
              </a:rPr>
              <a:t>public final static</a:t>
            </a:r>
            <a:r>
              <a:rPr lang="en-US" altLang="en-US" sz="2600" smtClean="0">
                <a:cs typeface="Times New Roman" pitchFamily="18" charset="0"/>
              </a:rPr>
              <a:t> and all methods are </a:t>
            </a:r>
            <a:r>
              <a:rPr lang="en-US" altLang="en-US" sz="2600" i="1" smtClean="0">
                <a:cs typeface="Times New Roman" pitchFamily="18" charset="0"/>
              </a:rPr>
              <a:t>public abstract </a:t>
            </a:r>
            <a:r>
              <a:rPr lang="en-US" altLang="en-US" sz="2600" smtClean="0">
                <a:cs typeface="Times New Roman" pitchFamily="18" charset="0"/>
              </a:rPr>
              <a:t>in an interface. For this reason, these modifiers can be omitted, as shown below:</a:t>
            </a:r>
          </a:p>
        </p:txBody>
      </p:sp>
      <p:sp>
        <p:nvSpPr>
          <p:cNvPr id="24582" name="Rectangle 5"/>
          <p:cNvSpPr>
            <a:spLocks noChangeArrowheads="1"/>
          </p:cNvSpPr>
          <p:nvPr/>
        </p:nvSpPr>
        <p:spPr bwMode="auto">
          <a:xfrm>
            <a:off x="2528888" y="30622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graphicFrame>
        <p:nvGraphicFramePr>
          <p:cNvPr id="24583" name="Object 4"/>
          <p:cNvGraphicFramePr>
            <a:graphicFrameLocks noChangeAspect="1"/>
          </p:cNvGraphicFramePr>
          <p:nvPr/>
        </p:nvGraphicFramePr>
        <p:xfrm>
          <a:off x="912813" y="2971800"/>
          <a:ext cx="7397750" cy="1327150"/>
        </p:xfrm>
        <a:graphic>
          <a:graphicData uri="http://schemas.openxmlformats.org/presentationml/2006/ole">
            <mc:AlternateContent xmlns:mc="http://schemas.openxmlformats.org/markup-compatibility/2006">
              <mc:Choice xmlns:v="urn:schemas-microsoft-com:vml" Requires="v">
                <p:oleObj spid="_x0000_s24585" name="Picture" r:id="rId3" imgW="4225682" imgH="753393" progId="Word.Picture.8">
                  <p:embed/>
                </p:oleObj>
              </mc:Choice>
              <mc:Fallback>
                <p:oleObj name="Picture" r:id="rId3" imgW="4225682" imgH="753393" progId="Word.Picture.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2813" y="2971800"/>
                        <a:ext cx="7397750" cy="1327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4584" name="Rectangle 6"/>
          <p:cNvSpPr>
            <a:spLocks noChangeArrowheads="1"/>
          </p:cNvSpPr>
          <p:nvPr/>
        </p:nvSpPr>
        <p:spPr bwMode="auto">
          <a:xfrm>
            <a:off x="304800" y="4572000"/>
            <a:ext cx="8839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11430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lvl="1">
              <a:spcAft>
                <a:spcPts val="1200"/>
              </a:spcAft>
              <a:buFontTx/>
              <a:buNone/>
            </a:pPr>
            <a:r>
              <a:rPr lang="en-US" altLang="en-US" sz="2600">
                <a:cs typeface="Times New Roman" pitchFamily="18" charset="0"/>
              </a:rPr>
              <a:t>A constant defined in an interface can be accessed using syntax InterfaceName.CONSTANT_NAME (e.g., T1.K). </a:t>
            </a:r>
          </a:p>
        </p:txBody>
      </p:sp>
      <p:sp>
        <p:nvSpPr>
          <p:cNvPr id="2" name="Slayt Numarası Yer Tutucusu 1"/>
          <p:cNvSpPr>
            <a:spLocks noGrp="1"/>
          </p:cNvSpPr>
          <p:nvPr>
            <p:ph type="sldNum" sz="quarter" idx="12"/>
          </p:nvPr>
        </p:nvSpPr>
        <p:spPr/>
        <p:txBody>
          <a:bodyPr/>
          <a:lstStyle/>
          <a:p>
            <a:fld id="{063693F0-8C7E-422E-A988-4847AC569853}" type="slidenum">
              <a:rPr lang="en-US" altLang="tr-TR" smtClean="0"/>
              <a:pPr/>
              <a:t>22</a:t>
            </a:fld>
            <a:endParaRPr lang="en-US" altLang="tr-T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p:cNvSpPr>
            <a:spLocks noGrp="1" noChangeArrowheads="1"/>
          </p:cNvSpPr>
          <p:nvPr>
            <p:ph type="title" idx="4294967295"/>
          </p:nvPr>
        </p:nvSpPr>
        <p:spPr>
          <a:xfrm>
            <a:off x="0" y="0"/>
            <a:ext cx="7772400" cy="1428750"/>
          </a:xfrm>
        </p:spPr>
        <p:txBody>
          <a:bodyPr/>
          <a:lstStyle/>
          <a:p>
            <a:r>
              <a:rPr lang="en-US" altLang="en-US" sz="4000" smtClean="0"/>
              <a:t>Example: The </a:t>
            </a:r>
            <a:r>
              <a:rPr lang="en-US" altLang="en-US" sz="4000" u="sng" smtClean="0"/>
              <a:t>Comparable</a:t>
            </a:r>
            <a:r>
              <a:rPr lang="en-US" altLang="en-US" sz="4000" smtClean="0"/>
              <a:t> Interface</a:t>
            </a:r>
          </a:p>
        </p:txBody>
      </p:sp>
      <p:sp>
        <p:nvSpPr>
          <p:cNvPr id="25605" name="Rectangle 3"/>
          <p:cNvSpPr>
            <a:spLocks noGrp="1" noChangeArrowheads="1"/>
          </p:cNvSpPr>
          <p:nvPr>
            <p:ph type="body" idx="4294967295"/>
          </p:nvPr>
        </p:nvSpPr>
        <p:spPr>
          <a:xfrm>
            <a:off x="685800" y="1905000"/>
            <a:ext cx="8458200" cy="3810000"/>
          </a:xfrm>
        </p:spPr>
        <p:txBody>
          <a:bodyPr/>
          <a:lstStyle/>
          <a:p>
            <a:pPr>
              <a:lnSpc>
                <a:spcPct val="90000"/>
              </a:lnSpc>
              <a:buFont typeface="Monotype Sorts" pitchFamily="2" charset="2"/>
              <a:buNone/>
            </a:pPr>
            <a:r>
              <a:rPr lang="en-US" altLang="en-US" sz="2800" b="1" smtClean="0">
                <a:solidFill>
                  <a:schemeClr val="tx2"/>
                </a:solidFill>
                <a:latin typeface="Courier New" pitchFamily="49" charset="0"/>
              </a:rPr>
              <a:t>// This interface is defined in </a:t>
            </a:r>
          </a:p>
          <a:p>
            <a:pPr>
              <a:lnSpc>
                <a:spcPct val="90000"/>
              </a:lnSpc>
              <a:buFont typeface="Monotype Sorts" pitchFamily="2" charset="2"/>
              <a:buNone/>
            </a:pPr>
            <a:r>
              <a:rPr lang="en-US" altLang="en-US" sz="2800" b="1" smtClean="0">
                <a:solidFill>
                  <a:schemeClr val="tx2"/>
                </a:solidFill>
                <a:latin typeface="Courier New" pitchFamily="49" charset="0"/>
              </a:rPr>
              <a:t>// java.</a:t>
            </a:r>
            <a:r>
              <a:rPr lang="en-US" altLang="en-US" b="1" smtClean="0">
                <a:solidFill>
                  <a:schemeClr val="tx2"/>
                </a:solidFill>
                <a:latin typeface="Courier New" pitchFamily="49" charset="0"/>
              </a:rPr>
              <a:t>lang package</a:t>
            </a:r>
          </a:p>
          <a:p>
            <a:pPr>
              <a:lnSpc>
                <a:spcPct val="90000"/>
              </a:lnSpc>
              <a:buFont typeface="Monotype Sorts" pitchFamily="2" charset="2"/>
              <a:buNone/>
            </a:pPr>
            <a:r>
              <a:rPr lang="en-US" altLang="en-US" b="1" smtClean="0">
                <a:solidFill>
                  <a:schemeClr val="tx2"/>
                </a:solidFill>
                <a:latin typeface="Courier New" pitchFamily="49" charset="0"/>
              </a:rPr>
              <a:t>package java.lang;</a:t>
            </a:r>
          </a:p>
          <a:p>
            <a:pPr>
              <a:lnSpc>
                <a:spcPct val="90000"/>
              </a:lnSpc>
              <a:buFont typeface="Monotype Sorts" pitchFamily="2" charset="2"/>
              <a:buNone/>
            </a:pPr>
            <a:endParaRPr lang="en-US" altLang="en-US" b="1" smtClean="0">
              <a:solidFill>
                <a:schemeClr val="tx2"/>
              </a:solidFill>
              <a:latin typeface="Courier New" pitchFamily="49" charset="0"/>
            </a:endParaRPr>
          </a:p>
          <a:p>
            <a:pPr>
              <a:lnSpc>
                <a:spcPct val="90000"/>
              </a:lnSpc>
              <a:buFont typeface="Monotype Sorts" pitchFamily="2" charset="2"/>
              <a:buNone/>
            </a:pPr>
            <a:r>
              <a:rPr lang="en-US" altLang="en-US" b="1" smtClean="0">
                <a:solidFill>
                  <a:schemeClr val="tx2"/>
                </a:solidFill>
                <a:latin typeface="Courier New" pitchFamily="49" charset="0"/>
              </a:rPr>
              <a:t>public interface Comparable&lt;E&gt; {</a:t>
            </a:r>
          </a:p>
          <a:p>
            <a:pPr>
              <a:lnSpc>
                <a:spcPct val="90000"/>
              </a:lnSpc>
              <a:buFont typeface="Monotype Sorts" pitchFamily="2" charset="2"/>
              <a:buNone/>
            </a:pPr>
            <a:r>
              <a:rPr lang="en-US" altLang="en-US" b="1" smtClean="0">
                <a:solidFill>
                  <a:schemeClr val="tx2"/>
                </a:solidFill>
                <a:latin typeface="Courier New" pitchFamily="49" charset="0"/>
              </a:rPr>
              <a:t>  public int compareTo(E o);</a:t>
            </a:r>
          </a:p>
          <a:p>
            <a:pPr>
              <a:lnSpc>
                <a:spcPct val="90000"/>
              </a:lnSpc>
              <a:spcAft>
                <a:spcPts val="1200"/>
              </a:spcAft>
              <a:buFont typeface="Monotype Sorts" pitchFamily="2" charset="2"/>
              <a:buNone/>
            </a:pPr>
            <a:r>
              <a:rPr lang="en-US" altLang="en-US" b="1" smtClean="0">
                <a:solidFill>
                  <a:schemeClr val="tx2"/>
                </a:solidFill>
                <a:latin typeface="Courier New" pitchFamily="49" charset="0"/>
              </a:rPr>
              <a:t>}</a:t>
            </a:r>
            <a:endParaRPr lang="en-US" altLang="en-US" b="1" u="sng" smtClean="0">
              <a:solidFill>
                <a:schemeClr val="tx2"/>
              </a:solidFill>
              <a:latin typeface="Courier"/>
            </a:endParaRPr>
          </a:p>
        </p:txBody>
      </p:sp>
      <p:sp>
        <p:nvSpPr>
          <p:cNvPr id="2" name="Slayt Numarası Yer Tutucusu 1"/>
          <p:cNvSpPr>
            <a:spLocks noGrp="1"/>
          </p:cNvSpPr>
          <p:nvPr>
            <p:ph type="sldNum" sz="quarter" idx="12"/>
          </p:nvPr>
        </p:nvSpPr>
        <p:spPr/>
        <p:txBody>
          <a:bodyPr/>
          <a:lstStyle/>
          <a:p>
            <a:fld id="{063693F0-8C7E-422E-A988-4847AC569853}" type="slidenum">
              <a:rPr lang="en-US" altLang="tr-TR" smtClean="0"/>
              <a:pPr/>
              <a:t>23</a:t>
            </a:fld>
            <a:endParaRPr lang="en-US" altLang="tr-T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2"/>
          <p:cNvSpPr>
            <a:spLocks noGrp="1" noChangeArrowheads="1"/>
          </p:cNvSpPr>
          <p:nvPr>
            <p:ph type="title" idx="4294967295"/>
          </p:nvPr>
        </p:nvSpPr>
        <p:spPr>
          <a:xfrm>
            <a:off x="0" y="381000"/>
            <a:ext cx="8839200" cy="914400"/>
          </a:xfrm>
          <a:noFill/>
        </p:spPr>
        <p:txBody>
          <a:bodyPr>
            <a:normAutofit fontScale="90000"/>
          </a:bodyPr>
          <a:lstStyle/>
          <a:p>
            <a:r>
              <a:rPr lang="en-US" altLang="en-US" smtClean="0">
                <a:cs typeface="Times New Roman" pitchFamily="18" charset="0"/>
              </a:rPr>
              <a:t>The </a:t>
            </a:r>
            <a:r>
              <a:rPr lang="en-US" altLang="en-US" sz="4800" u="sng" smtClean="0">
                <a:cs typeface="Times New Roman" pitchFamily="18" charset="0"/>
              </a:rPr>
              <a:t>toString</a:t>
            </a:r>
            <a:r>
              <a:rPr lang="en-US" altLang="en-US" sz="4800" smtClean="0">
                <a:cs typeface="Times New Roman" pitchFamily="18" charset="0"/>
              </a:rPr>
              <a:t>, </a:t>
            </a:r>
            <a:r>
              <a:rPr lang="en-US" altLang="en-US" sz="4800" u="sng" smtClean="0">
                <a:cs typeface="Times New Roman" pitchFamily="18" charset="0"/>
              </a:rPr>
              <a:t>equals</a:t>
            </a:r>
            <a:r>
              <a:rPr lang="en-US" altLang="en-US" sz="4800" smtClean="0">
                <a:cs typeface="Times New Roman" pitchFamily="18" charset="0"/>
              </a:rPr>
              <a:t>, and </a:t>
            </a:r>
            <a:r>
              <a:rPr lang="en-US" altLang="en-US" sz="4800" u="sng" smtClean="0">
                <a:cs typeface="Times New Roman" pitchFamily="18" charset="0"/>
              </a:rPr>
              <a:t>hashCode</a:t>
            </a:r>
            <a:r>
              <a:rPr lang="en-US" altLang="en-US" sz="4800" smtClean="0">
                <a:cs typeface="Times New Roman" pitchFamily="18" charset="0"/>
              </a:rPr>
              <a:t> </a:t>
            </a:r>
            <a:r>
              <a:rPr lang="en-US" altLang="en-US" smtClean="0">
                <a:cs typeface="Times New Roman" pitchFamily="18" charset="0"/>
              </a:rPr>
              <a:t>Methods</a:t>
            </a:r>
            <a:r>
              <a:rPr lang="en-US" altLang="en-US" smtClean="0"/>
              <a:t> </a:t>
            </a:r>
          </a:p>
        </p:txBody>
      </p:sp>
      <p:sp>
        <p:nvSpPr>
          <p:cNvPr id="26629" name="Rectangle 3"/>
          <p:cNvSpPr>
            <a:spLocks noGrp="1" noChangeArrowheads="1"/>
          </p:cNvSpPr>
          <p:nvPr>
            <p:ph type="body" idx="4294967295"/>
          </p:nvPr>
        </p:nvSpPr>
        <p:spPr>
          <a:xfrm>
            <a:off x="0" y="1905000"/>
            <a:ext cx="8534400" cy="4419600"/>
          </a:xfrm>
          <a:noFill/>
        </p:spPr>
        <p:txBody>
          <a:bodyPr/>
          <a:lstStyle/>
          <a:p>
            <a:pPr marL="0" indent="0">
              <a:spcBef>
                <a:spcPct val="50000"/>
              </a:spcBef>
              <a:buFont typeface="Monotype Sorts" pitchFamily="2" charset="2"/>
              <a:buNone/>
            </a:pPr>
            <a:r>
              <a:rPr lang="en-US" altLang="en-US" sz="3600" smtClean="0">
                <a:cs typeface="Times New Roman" pitchFamily="18" charset="0"/>
              </a:rPr>
              <a:t>Each wrapper class overrides the toString, equals, and hashCode methods defined in the Object class. Since all the numeric wrapper classes and the Character class implement the Comparable interface, the compareTo method is implemented in these classes. </a:t>
            </a:r>
          </a:p>
        </p:txBody>
      </p:sp>
      <p:sp>
        <p:nvSpPr>
          <p:cNvPr id="2" name="Slayt Numarası Yer Tutucusu 1"/>
          <p:cNvSpPr>
            <a:spLocks noGrp="1"/>
          </p:cNvSpPr>
          <p:nvPr>
            <p:ph type="sldNum" sz="quarter" idx="12"/>
          </p:nvPr>
        </p:nvSpPr>
        <p:spPr/>
        <p:txBody>
          <a:bodyPr/>
          <a:lstStyle/>
          <a:p>
            <a:fld id="{063693F0-8C7E-422E-A988-4847AC569853}" type="slidenum">
              <a:rPr lang="en-US" altLang="tr-TR" smtClean="0"/>
              <a:pPr/>
              <a:t>24</a:t>
            </a:fld>
            <a:endParaRPr lang="en-US" altLang="tr-T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2"/>
          <p:cNvSpPr>
            <a:spLocks noGrp="1" noChangeArrowheads="1"/>
          </p:cNvSpPr>
          <p:nvPr>
            <p:ph type="title" idx="4294967295"/>
          </p:nvPr>
        </p:nvSpPr>
        <p:spPr>
          <a:xfrm>
            <a:off x="0" y="228600"/>
            <a:ext cx="7772400" cy="457200"/>
          </a:xfrm>
          <a:noFill/>
        </p:spPr>
        <p:txBody>
          <a:bodyPr>
            <a:normAutofit fontScale="90000"/>
          </a:bodyPr>
          <a:lstStyle/>
          <a:p>
            <a:r>
              <a:rPr lang="en-US" altLang="en-US" smtClean="0"/>
              <a:t>Integer and BigInteger Classes</a:t>
            </a:r>
          </a:p>
        </p:txBody>
      </p:sp>
      <p:sp>
        <p:nvSpPr>
          <p:cNvPr id="27653" name="Rectangle 5"/>
          <p:cNvSpPr>
            <a:spLocks noChangeArrowheads="1"/>
          </p:cNvSpPr>
          <p:nvPr/>
        </p:nvSpPr>
        <p:spPr bwMode="auto">
          <a:xfrm>
            <a:off x="2319338" y="30527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sp>
        <p:nvSpPr>
          <p:cNvPr id="27654" name="Rectangle 9"/>
          <p:cNvSpPr>
            <a:spLocks noChangeArrowheads="1"/>
          </p:cNvSpPr>
          <p:nvPr/>
        </p:nvSpPr>
        <p:spPr bwMode="auto">
          <a:xfrm>
            <a:off x="0" y="27670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graphicFrame>
        <p:nvGraphicFramePr>
          <p:cNvPr id="27655" name="Object 8"/>
          <p:cNvGraphicFramePr>
            <a:graphicFrameLocks noChangeAspect="1"/>
          </p:cNvGraphicFramePr>
          <p:nvPr/>
        </p:nvGraphicFramePr>
        <p:xfrm>
          <a:off x="0" y="838200"/>
          <a:ext cx="9144000" cy="2339975"/>
        </p:xfrm>
        <a:graphic>
          <a:graphicData uri="http://schemas.openxmlformats.org/presentationml/2006/ole">
            <mc:AlternateContent xmlns:mc="http://schemas.openxmlformats.org/markup-compatibility/2006">
              <mc:Choice xmlns:v="urn:schemas-microsoft-com:vml" Requires="v">
                <p:oleObj spid="_x0000_s27659" name="Picture" r:id="rId3" imgW="5168900" imgH="1320800" progId="Word.Picture.8">
                  <p:embed/>
                </p:oleObj>
              </mc:Choice>
              <mc:Fallback>
                <p:oleObj name="Picture" r:id="rId3" imgW="5168900" imgH="1320800" progId="Word.Picture.8">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838200"/>
                        <a:ext cx="9144000" cy="233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7656" name="Rectangle 11"/>
          <p:cNvSpPr>
            <a:spLocks noChangeArrowheads="1"/>
          </p:cNvSpPr>
          <p:nvPr/>
        </p:nvSpPr>
        <p:spPr bwMode="auto">
          <a:xfrm>
            <a:off x="0" y="27670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graphicFrame>
        <p:nvGraphicFramePr>
          <p:cNvPr id="27657" name="Object 10"/>
          <p:cNvGraphicFramePr>
            <a:graphicFrameLocks noChangeAspect="1"/>
          </p:cNvGraphicFramePr>
          <p:nvPr/>
        </p:nvGraphicFramePr>
        <p:xfrm>
          <a:off x="0" y="4114800"/>
          <a:ext cx="9144000" cy="2336800"/>
        </p:xfrm>
        <a:graphic>
          <a:graphicData uri="http://schemas.openxmlformats.org/presentationml/2006/ole">
            <mc:AlternateContent xmlns:mc="http://schemas.openxmlformats.org/markup-compatibility/2006">
              <mc:Choice xmlns:v="urn:schemas-microsoft-com:vml" Requires="v">
                <p:oleObj spid="_x0000_s27660" name="Picture" r:id="rId5" imgW="5181600" imgH="1320800" progId="Word.Picture.8">
                  <p:embed/>
                </p:oleObj>
              </mc:Choice>
              <mc:Fallback>
                <p:oleObj name="Picture" r:id="rId5" imgW="5181600" imgH="1320800" progId="Word.Picture.8">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4114800"/>
                        <a:ext cx="9144000" cy="233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7658" name="Rectangle 2"/>
          <p:cNvSpPr>
            <a:spLocks noChangeArrowheads="1"/>
          </p:cNvSpPr>
          <p:nvPr/>
        </p:nvSpPr>
        <p:spPr bwMode="auto">
          <a:xfrm>
            <a:off x="762000" y="3505200"/>
            <a:ext cx="7772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lgn="ctr">
              <a:spcBef>
                <a:spcPct val="0"/>
              </a:spcBef>
              <a:buClrTx/>
              <a:buSzTx/>
              <a:buFontTx/>
              <a:buNone/>
            </a:pPr>
            <a:r>
              <a:rPr lang="en-US" altLang="en-US" sz="4400">
                <a:solidFill>
                  <a:schemeClr val="tx2"/>
                </a:solidFill>
              </a:rPr>
              <a:t>String and Date Classes</a:t>
            </a:r>
          </a:p>
        </p:txBody>
      </p:sp>
      <p:sp>
        <p:nvSpPr>
          <p:cNvPr id="2" name="Slayt Numarası Yer Tutucusu 1"/>
          <p:cNvSpPr>
            <a:spLocks noGrp="1"/>
          </p:cNvSpPr>
          <p:nvPr>
            <p:ph type="sldNum" sz="quarter" idx="12"/>
          </p:nvPr>
        </p:nvSpPr>
        <p:spPr/>
        <p:txBody>
          <a:bodyPr/>
          <a:lstStyle/>
          <a:p>
            <a:fld id="{063693F0-8C7E-422E-A988-4847AC569853}" type="slidenum">
              <a:rPr lang="en-US" altLang="tr-TR" smtClean="0"/>
              <a:pPr/>
              <a:t>25</a:t>
            </a:fld>
            <a:endParaRPr lang="en-US" altLang="tr-T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Rectangle 2"/>
          <p:cNvSpPr>
            <a:spLocks noGrp="1" noChangeArrowheads="1"/>
          </p:cNvSpPr>
          <p:nvPr>
            <p:ph type="title" idx="4294967295"/>
          </p:nvPr>
        </p:nvSpPr>
        <p:spPr>
          <a:xfrm>
            <a:off x="0" y="228600"/>
            <a:ext cx="7772400" cy="685800"/>
          </a:xfrm>
          <a:noFill/>
        </p:spPr>
        <p:txBody>
          <a:bodyPr>
            <a:normAutofit fontScale="90000"/>
          </a:bodyPr>
          <a:lstStyle/>
          <a:p>
            <a:r>
              <a:rPr lang="en-US" altLang="en-US" smtClean="0"/>
              <a:t>Example</a:t>
            </a:r>
          </a:p>
        </p:txBody>
      </p:sp>
      <p:sp>
        <p:nvSpPr>
          <p:cNvPr id="28677" name="Rectangle 5"/>
          <p:cNvSpPr>
            <a:spLocks noChangeArrowheads="1"/>
          </p:cNvSpPr>
          <p:nvPr/>
        </p:nvSpPr>
        <p:spPr bwMode="auto">
          <a:xfrm>
            <a:off x="2319338" y="30527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sp>
        <p:nvSpPr>
          <p:cNvPr id="28678" name="Rectangle 6"/>
          <p:cNvSpPr>
            <a:spLocks noChangeArrowheads="1"/>
          </p:cNvSpPr>
          <p:nvPr/>
        </p:nvSpPr>
        <p:spPr bwMode="auto">
          <a:xfrm>
            <a:off x="228600" y="1219200"/>
            <a:ext cx="86106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buFont typeface="Monotype Sorts" pitchFamily="2" charset="2"/>
              <a:buNone/>
            </a:pPr>
            <a:r>
              <a:rPr lang="en-US" altLang="en-US" sz="2400">
                <a:solidFill>
                  <a:schemeClr val="tx2"/>
                </a:solidFill>
              </a:rPr>
              <a:t>1  System.out.println(</a:t>
            </a:r>
            <a:r>
              <a:rPr lang="en-US" altLang="en-US" sz="2400" b="1">
                <a:solidFill>
                  <a:schemeClr val="tx2"/>
                </a:solidFill>
              </a:rPr>
              <a:t>new</a:t>
            </a:r>
            <a:r>
              <a:rPr lang="en-US" altLang="en-US" sz="2400">
                <a:solidFill>
                  <a:schemeClr val="tx2"/>
                </a:solidFill>
              </a:rPr>
              <a:t> Integer(</a:t>
            </a:r>
            <a:r>
              <a:rPr lang="en-US" altLang="en-US" sz="2400" b="1">
                <a:solidFill>
                  <a:schemeClr val="tx2"/>
                </a:solidFill>
              </a:rPr>
              <a:t>3</a:t>
            </a:r>
            <a:r>
              <a:rPr lang="en-US" altLang="en-US" sz="2400">
                <a:solidFill>
                  <a:schemeClr val="tx2"/>
                </a:solidFill>
              </a:rPr>
              <a:t>).compareTo(</a:t>
            </a:r>
            <a:r>
              <a:rPr lang="en-US" altLang="en-US" sz="2400" b="1">
                <a:solidFill>
                  <a:schemeClr val="tx2"/>
                </a:solidFill>
              </a:rPr>
              <a:t>new</a:t>
            </a:r>
            <a:r>
              <a:rPr lang="en-US" altLang="en-US" sz="2400">
                <a:solidFill>
                  <a:schemeClr val="tx2"/>
                </a:solidFill>
              </a:rPr>
              <a:t> Integer(</a:t>
            </a:r>
            <a:r>
              <a:rPr lang="en-US" altLang="en-US" sz="2400" b="1">
                <a:solidFill>
                  <a:schemeClr val="tx2"/>
                </a:solidFill>
              </a:rPr>
              <a:t>5</a:t>
            </a:r>
            <a:r>
              <a:rPr lang="en-US" altLang="en-US" sz="2400">
                <a:solidFill>
                  <a:schemeClr val="tx2"/>
                </a:solidFill>
              </a:rPr>
              <a:t>)));   </a:t>
            </a:r>
          </a:p>
          <a:p>
            <a:pPr>
              <a:buFont typeface="Monotype Sorts" pitchFamily="2" charset="2"/>
              <a:buNone/>
            </a:pPr>
            <a:r>
              <a:rPr lang="en-US" altLang="en-US" sz="2400">
                <a:solidFill>
                  <a:schemeClr val="tx2"/>
                </a:solidFill>
              </a:rPr>
              <a:t>2  System.out.println(</a:t>
            </a:r>
            <a:r>
              <a:rPr lang="en-US" altLang="en-US" sz="2400" b="1">
                <a:solidFill>
                  <a:schemeClr val="tx2"/>
                </a:solidFill>
              </a:rPr>
              <a:t>"ABC"</a:t>
            </a:r>
            <a:r>
              <a:rPr lang="en-US" altLang="en-US" sz="2400">
                <a:solidFill>
                  <a:schemeClr val="tx2"/>
                </a:solidFill>
              </a:rPr>
              <a:t>.compareTo(</a:t>
            </a:r>
            <a:r>
              <a:rPr lang="en-US" altLang="en-US" sz="2400" b="1">
                <a:solidFill>
                  <a:schemeClr val="tx2"/>
                </a:solidFill>
              </a:rPr>
              <a:t>"ABE"</a:t>
            </a:r>
            <a:r>
              <a:rPr lang="en-US" altLang="en-US" sz="2400">
                <a:solidFill>
                  <a:schemeClr val="tx2"/>
                </a:solidFill>
              </a:rPr>
              <a:t>));    </a:t>
            </a:r>
          </a:p>
          <a:p>
            <a:pPr>
              <a:buFont typeface="Monotype Sorts" pitchFamily="2" charset="2"/>
              <a:buNone/>
            </a:pPr>
            <a:r>
              <a:rPr lang="en-US" altLang="en-US" sz="2400">
                <a:solidFill>
                  <a:schemeClr val="tx2"/>
                </a:solidFill>
              </a:rPr>
              <a:t>3  java.util.Date date1 = </a:t>
            </a:r>
            <a:r>
              <a:rPr lang="en-US" altLang="en-US" sz="2400" b="1">
                <a:solidFill>
                  <a:schemeClr val="tx2"/>
                </a:solidFill>
              </a:rPr>
              <a:t>new</a:t>
            </a:r>
            <a:r>
              <a:rPr lang="en-US" altLang="en-US" sz="2400">
                <a:solidFill>
                  <a:schemeClr val="tx2"/>
                </a:solidFill>
              </a:rPr>
              <a:t> java.util.Date(</a:t>
            </a:r>
            <a:r>
              <a:rPr lang="en-US" altLang="en-US" sz="2400" b="1">
                <a:solidFill>
                  <a:schemeClr val="tx2"/>
                </a:solidFill>
              </a:rPr>
              <a:t>2013</a:t>
            </a:r>
            <a:r>
              <a:rPr lang="en-US" altLang="en-US" sz="2400">
                <a:solidFill>
                  <a:schemeClr val="tx2"/>
                </a:solidFill>
              </a:rPr>
              <a:t>, </a:t>
            </a:r>
            <a:r>
              <a:rPr lang="en-US" altLang="en-US" sz="2400" b="1">
                <a:solidFill>
                  <a:schemeClr val="tx2"/>
                </a:solidFill>
              </a:rPr>
              <a:t>1</a:t>
            </a:r>
            <a:r>
              <a:rPr lang="en-US" altLang="en-US" sz="2400">
                <a:solidFill>
                  <a:schemeClr val="tx2"/>
                </a:solidFill>
              </a:rPr>
              <a:t>, </a:t>
            </a:r>
            <a:r>
              <a:rPr lang="en-US" altLang="en-US" sz="2400" b="1">
                <a:solidFill>
                  <a:schemeClr val="tx2"/>
                </a:solidFill>
              </a:rPr>
              <a:t>1</a:t>
            </a:r>
            <a:r>
              <a:rPr lang="en-US" altLang="en-US" sz="2400">
                <a:solidFill>
                  <a:schemeClr val="tx2"/>
                </a:solidFill>
              </a:rPr>
              <a:t>);    </a:t>
            </a:r>
          </a:p>
          <a:p>
            <a:pPr>
              <a:buFont typeface="Monotype Sorts" pitchFamily="2" charset="2"/>
              <a:buNone/>
            </a:pPr>
            <a:r>
              <a:rPr lang="en-US" altLang="en-US" sz="2400">
                <a:solidFill>
                  <a:schemeClr val="tx2"/>
                </a:solidFill>
              </a:rPr>
              <a:t>4  java.util.Date date2 = </a:t>
            </a:r>
            <a:r>
              <a:rPr lang="en-US" altLang="en-US" sz="2400" b="1">
                <a:solidFill>
                  <a:schemeClr val="tx2"/>
                </a:solidFill>
              </a:rPr>
              <a:t>new</a:t>
            </a:r>
            <a:r>
              <a:rPr lang="en-US" altLang="en-US" sz="2400">
                <a:solidFill>
                  <a:schemeClr val="tx2"/>
                </a:solidFill>
              </a:rPr>
              <a:t> java.util.Date(</a:t>
            </a:r>
            <a:r>
              <a:rPr lang="en-US" altLang="en-US" sz="2400" b="1">
                <a:solidFill>
                  <a:schemeClr val="tx2"/>
                </a:solidFill>
              </a:rPr>
              <a:t>2012</a:t>
            </a:r>
            <a:r>
              <a:rPr lang="en-US" altLang="en-US" sz="2400">
                <a:solidFill>
                  <a:schemeClr val="tx2"/>
                </a:solidFill>
              </a:rPr>
              <a:t>, </a:t>
            </a:r>
            <a:r>
              <a:rPr lang="en-US" altLang="en-US" sz="2400" b="1">
                <a:solidFill>
                  <a:schemeClr val="tx2"/>
                </a:solidFill>
              </a:rPr>
              <a:t>1</a:t>
            </a:r>
            <a:r>
              <a:rPr lang="en-US" altLang="en-US" sz="2400">
                <a:solidFill>
                  <a:schemeClr val="tx2"/>
                </a:solidFill>
              </a:rPr>
              <a:t>, </a:t>
            </a:r>
            <a:r>
              <a:rPr lang="en-US" altLang="en-US" sz="2400" b="1">
                <a:solidFill>
                  <a:schemeClr val="tx2"/>
                </a:solidFill>
              </a:rPr>
              <a:t>1</a:t>
            </a:r>
            <a:r>
              <a:rPr lang="en-US" altLang="en-US" sz="2400">
                <a:solidFill>
                  <a:schemeClr val="tx2"/>
                </a:solidFill>
              </a:rPr>
              <a:t>);    </a:t>
            </a:r>
          </a:p>
          <a:p>
            <a:pPr>
              <a:buFont typeface="Monotype Sorts" pitchFamily="2" charset="2"/>
              <a:buNone/>
            </a:pPr>
            <a:r>
              <a:rPr lang="en-US" altLang="en-US" sz="2400">
                <a:solidFill>
                  <a:schemeClr val="tx2"/>
                </a:solidFill>
              </a:rPr>
              <a:t>5  System.out.println(date1.compareTo(date2)); </a:t>
            </a:r>
          </a:p>
        </p:txBody>
      </p:sp>
      <p:sp>
        <p:nvSpPr>
          <p:cNvPr id="2" name="Slayt Numarası Yer Tutucusu 1"/>
          <p:cNvSpPr>
            <a:spLocks noGrp="1"/>
          </p:cNvSpPr>
          <p:nvPr>
            <p:ph type="sldNum" sz="quarter" idx="12"/>
          </p:nvPr>
        </p:nvSpPr>
        <p:spPr/>
        <p:txBody>
          <a:bodyPr/>
          <a:lstStyle/>
          <a:p>
            <a:fld id="{063693F0-8C7E-422E-A988-4847AC569853}" type="slidenum">
              <a:rPr lang="en-US" altLang="tr-TR" smtClean="0"/>
              <a:pPr/>
              <a:t>26</a:t>
            </a:fld>
            <a:endParaRPr lang="en-US" altLang="tr-T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2"/>
          <p:cNvSpPr>
            <a:spLocks noGrp="1" noChangeArrowheads="1"/>
          </p:cNvSpPr>
          <p:nvPr>
            <p:ph type="title" idx="4294967295"/>
          </p:nvPr>
        </p:nvSpPr>
        <p:spPr>
          <a:xfrm>
            <a:off x="0" y="228600"/>
            <a:ext cx="7772400" cy="609600"/>
          </a:xfrm>
        </p:spPr>
        <p:txBody>
          <a:bodyPr>
            <a:normAutofit fontScale="90000"/>
          </a:bodyPr>
          <a:lstStyle/>
          <a:p>
            <a:r>
              <a:rPr lang="en-US" altLang="en-US" smtClean="0"/>
              <a:t>Generic </a:t>
            </a:r>
            <a:r>
              <a:rPr lang="en-US" altLang="en-US" smtClean="0">
                <a:latin typeface="Courier New" pitchFamily="49" charset="0"/>
              </a:rPr>
              <a:t>sort</a:t>
            </a:r>
            <a:r>
              <a:rPr lang="en-US" altLang="en-US" smtClean="0"/>
              <a:t> Method</a:t>
            </a:r>
          </a:p>
        </p:txBody>
      </p:sp>
      <p:sp>
        <p:nvSpPr>
          <p:cNvPr id="29702" name="Rectangle 11"/>
          <p:cNvSpPr>
            <a:spLocks noGrp="1" noChangeArrowheads="1"/>
          </p:cNvSpPr>
          <p:nvPr>
            <p:ph type="body" idx="4294967295"/>
          </p:nvPr>
        </p:nvSpPr>
        <p:spPr>
          <a:xfrm>
            <a:off x="0" y="1219200"/>
            <a:ext cx="8839200" cy="1828800"/>
          </a:xfrm>
          <a:noFill/>
        </p:spPr>
        <p:txBody>
          <a:bodyPr/>
          <a:lstStyle/>
          <a:p>
            <a:pPr marL="0" indent="0">
              <a:buFont typeface="Monotype Sorts" pitchFamily="2" charset="2"/>
              <a:buNone/>
            </a:pPr>
            <a:r>
              <a:rPr lang="en-US" altLang="en-US" smtClean="0"/>
              <a:t>Let </a:t>
            </a:r>
            <a:r>
              <a:rPr lang="en-US" altLang="en-US" b="1" smtClean="0"/>
              <a:t>n</a:t>
            </a:r>
            <a:r>
              <a:rPr lang="en-US" altLang="en-US" smtClean="0"/>
              <a:t> be an </a:t>
            </a:r>
            <a:r>
              <a:rPr lang="en-US" altLang="en-US" b="1" smtClean="0"/>
              <a:t>Integer</a:t>
            </a:r>
            <a:r>
              <a:rPr lang="en-US" altLang="en-US" smtClean="0"/>
              <a:t> object, </a:t>
            </a:r>
            <a:r>
              <a:rPr lang="en-US" altLang="en-US" b="1" smtClean="0"/>
              <a:t>s</a:t>
            </a:r>
            <a:r>
              <a:rPr lang="en-US" altLang="en-US" smtClean="0"/>
              <a:t> be a </a:t>
            </a:r>
            <a:r>
              <a:rPr lang="en-US" altLang="en-US" b="1" smtClean="0"/>
              <a:t>String</a:t>
            </a:r>
            <a:r>
              <a:rPr lang="en-US" altLang="en-US" smtClean="0"/>
              <a:t> object, and </a:t>
            </a:r>
            <a:r>
              <a:rPr lang="en-US" altLang="en-US" b="1" smtClean="0"/>
              <a:t>d</a:t>
            </a:r>
            <a:r>
              <a:rPr lang="en-US" altLang="en-US" smtClean="0"/>
              <a:t> be a </a:t>
            </a:r>
            <a:r>
              <a:rPr lang="en-US" altLang="en-US" b="1" smtClean="0"/>
              <a:t>Date</a:t>
            </a:r>
            <a:r>
              <a:rPr lang="en-US" altLang="en-US" smtClean="0"/>
              <a:t> object. All the following expressions are </a:t>
            </a:r>
            <a:r>
              <a:rPr lang="en-US" altLang="en-US" b="1" smtClean="0"/>
              <a:t>true</a:t>
            </a:r>
            <a:r>
              <a:rPr lang="en-US" altLang="en-US" smtClean="0"/>
              <a:t>.</a:t>
            </a:r>
          </a:p>
        </p:txBody>
      </p:sp>
      <p:sp>
        <p:nvSpPr>
          <p:cNvPr id="29701" name="Rectangle 8"/>
          <p:cNvSpPr>
            <a:spLocks noChangeArrowheads="1"/>
          </p:cNvSpPr>
          <p:nvPr/>
        </p:nvSpPr>
        <p:spPr bwMode="auto">
          <a:xfrm>
            <a:off x="1604963" y="25812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sp>
        <p:nvSpPr>
          <p:cNvPr id="29703" name="Rectangle 12"/>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graphicFrame>
        <p:nvGraphicFramePr>
          <p:cNvPr id="29704" name="Object 11"/>
          <p:cNvGraphicFramePr>
            <a:graphicFrameLocks noChangeAspect="1"/>
          </p:cNvGraphicFramePr>
          <p:nvPr/>
        </p:nvGraphicFramePr>
        <p:xfrm>
          <a:off x="152400" y="2895600"/>
          <a:ext cx="8915400" cy="809625"/>
        </p:xfrm>
        <a:graphic>
          <a:graphicData uri="http://schemas.openxmlformats.org/presentationml/2006/ole">
            <mc:AlternateContent xmlns:mc="http://schemas.openxmlformats.org/markup-compatibility/2006">
              <mc:Choice xmlns:v="urn:schemas-microsoft-com:vml" Requires="v">
                <p:oleObj spid="_x0000_s29709" name="Picture" r:id="rId3" imgW="5791200" imgH="520700" progId="Word.Picture.8">
                  <p:embed/>
                </p:oleObj>
              </mc:Choice>
              <mc:Fallback>
                <p:oleObj name="Picture" r:id="rId3" imgW="5791200" imgH="520700" progId="Word.Picture.8">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2895600"/>
                        <a:ext cx="891540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09604" name="AutoShape 4">
            <a:hlinkClick r:id="" action="ppaction://noaction" highlightClick="1"/>
          </p:cNvPr>
          <p:cNvSpPr>
            <a:spLocks noChangeArrowheads="1"/>
          </p:cNvSpPr>
          <p:nvPr/>
        </p:nvSpPr>
        <p:spPr bwMode="auto">
          <a:xfrm>
            <a:off x="4191000" y="5638800"/>
            <a:ext cx="2895600" cy="533400"/>
          </a:xfrm>
          <a:prstGeom prst="actionButtonBlank">
            <a:avLst/>
          </a:prstGeom>
          <a:solidFill>
            <a:srgbClr val="00B050"/>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tr-TR" sz="1800">
                <a:solidFill>
                  <a:schemeClr val="accent1"/>
                </a:solidFill>
                <a:latin typeface="Book Antiqua" pitchFamily="18" charset="0"/>
                <a:hlinkClick r:id="rId5" action="ppaction://program"/>
              </a:rPr>
              <a:t>SortComparableObjects</a:t>
            </a:r>
            <a:endParaRPr lang="en-US" altLang="tr-TR" sz="1800">
              <a:solidFill>
                <a:schemeClr val="accent1"/>
              </a:solidFill>
            </a:endParaRPr>
          </a:p>
        </p:txBody>
      </p:sp>
      <p:sp>
        <p:nvSpPr>
          <p:cNvPr id="29706" name="AutoShape 5">
            <a:hlinkClick r:id="rId6" action="ppaction://program" highlightClick="1"/>
          </p:cNvPr>
          <p:cNvSpPr>
            <a:spLocks noChangeArrowheads="1"/>
          </p:cNvSpPr>
          <p:nvPr/>
        </p:nvSpPr>
        <p:spPr bwMode="auto">
          <a:xfrm>
            <a:off x="7467600" y="5715000"/>
            <a:ext cx="1524000" cy="3810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rgbClr val="000000"/>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lgn="ctr">
              <a:spcBef>
                <a:spcPct val="0"/>
              </a:spcBef>
              <a:buClrTx/>
              <a:buSzTx/>
              <a:buFontTx/>
              <a:buNone/>
            </a:pPr>
            <a:r>
              <a:rPr lang="en-US" altLang="en-US" sz="2400">
                <a:latin typeface="Book Antiqua" pitchFamily="18" charset="0"/>
              </a:rPr>
              <a:t>Run</a:t>
            </a:r>
            <a:endParaRPr lang="en-US" altLang="en-US" sz="2400"/>
          </a:p>
        </p:txBody>
      </p:sp>
      <p:sp>
        <p:nvSpPr>
          <p:cNvPr id="29707" name="AutoShape 15">
            <a:hlinkClick r:id="rId7" highlightClick="1"/>
          </p:cNvPr>
          <p:cNvSpPr>
            <a:spLocks noChangeArrowheads="1"/>
          </p:cNvSpPr>
          <p:nvPr/>
        </p:nvSpPr>
        <p:spPr bwMode="auto">
          <a:xfrm>
            <a:off x="3505200" y="5638800"/>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sp>
        <p:nvSpPr>
          <p:cNvPr id="29708" name="Rectangle 11"/>
          <p:cNvSpPr>
            <a:spLocks noChangeArrowheads="1"/>
          </p:cNvSpPr>
          <p:nvPr/>
        </p:nvSpPr>
        <p:spPr bwMode="auto">
          <a:xfrm>
            <a:off x="152400" y="3886200"/>
            <a:ext cx="8839200"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buFont typeface="Monotype Sorts" pitchFamily="2" charset="2"/>
              <a:buNone/>
            </a:pPr>
            <a:r>
              <a:rPr lang="en-US" altLang="en-US"/>
              <a:t>The java.util.Arrays.sort(array) method requires that the elements in an array are instances of Comparable&lt;E&gt;. </a:t>
            </a:r>
          </a:p>
        </p:txBody>
      </p:sp>
      <p:sp>
        <p:nvSpPr>
          <p:cNvPr id="2" name="Slayt Numarası Yer Tutucusu 1"/>
          <p:cNvSpPr>
            <a:spLocks noGrp="1"/>
          </p:cNvSpPr>
          <p:nvPr>
            <p:ph type="sldNum" sz="quarter" idx="12"/>
          </p:nvPr>
        </p:nvSpPr>
        <p:spPr/>
        <p:txBody>
          <a:bodyPr/>
          <a:lstStyle/>
          <a:p>
            <a:fld id="{063693F0-8C7E-422E-A988-4847AC569853}" type="slidenum">
              <a:rPr lang="en-US" altLang="tr-TR" smtClean="0"/>
              <a:pPr/>
              <a:t>27</a:t>
            </a:fld>
            <a:endParaRPr lang="en-US" altLang="tr-T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2"/>
          <p:cNvSpPr>
            <a:spLocks noGrp="1" noChangeArrowheads="1"/>
          </p:cNvSpPr>
          <p:nvPr>
            <p:ph type="title" idx="4294967295"/>
          </p:nvPr>
        </p:nvSpPr>
        <p:spPr>
          <a:xfrm>
            <a:off x="0" y="304800"/>
            <a:ext cx="9144000" cy="533400"/>
          </a:xfrm>
        </p:spPr>
        <p:txBody>
          <a:bodyPr>
            <a:normAutofit fontScale="90000"/>
          </a:bodyPr>
          <a:lstStyle/>
          <a:p>
            <a:r>
              <a:rPr lang="en-US" altLang="en-US" sz="3900" smtClean="0">
                <a:ea typeface="PMingLiU" pitchFamily="18" charset="-120"/>
              </a:rPr>
              <a:t>Defining Classes to Implement Comparable</a:t>
            </a:r>
            <a:endParaRPr lang="en-US" altLang="en-US" sz="3900" smtClean="0">
              <a:cs typeface="Times New Roman" pitchFamily="18" charset="0"/>
            </a:endParaRPr>
          </a:p>
        </p:txBody>
      </p:sp>
      <p:sp>
        <p:nvSpPr>
          <p:cNvPr id="30725" name="Rectangle 5"/>
          <p:cNvSpPr>
            <a:spLocks noChangeArrowheads="1"/>
          </p:cNvSpPr>
          <p:nvPr/>
        </p:nvSpPr>
        <p:spPr bwMode="auto">
          <a:xfrm>
            <a:off x="2000250" y="28003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sp>
        <p:nvSpPr>
          <p:cNvPr id="391175" name="AutoShape 7">
            <a:hlinkClick r:id="" action="ppaction://noaction" highlightClick="1"/>
          </p:cNvPr>
          <p:cNvSpPr>
            <a:spLocks noChangeArrowheads="1"/>
          </p:cNvSpPr>
          <p:nvPr/>
        </p:nvSpPr>
        <p:spPr bwMode="auto">
          <a:xfrm>
            <a:off x="2951163" y="4872038"/>
            <a:ext cx="2590800" cy="457200"/>
          </a:xfrm>
          <a:prstGeom prst="actionButtonBlank">
            <a:avLst/>
          </a:prstGeom>
          <a:solidFill>
            <a:srgbClr val="00B050"/>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tr-TR" sz="2000">
                <a:solidFill>
                  <a:schemeClr val="accent1"/>
                </a:solidFill>
                <a:latin typeface="Book Antiqua" pitchFamily="18" charset="0"/>
                <a:hlinkClick r:id="rId3" action="ppaction://program"/>
              </a:rPr>
              <a:t>ComparableRectangle</a:t>
            </a:r>
            <a:endParaRPr lang="en-US" altLang="tr-TR" sz="2000">
              <a:solidFill>
                <a:schemeClr val="accent1"/>
              </a:solidFill>
            </a:endParaRPr>
          </a:p>
        </p:txBody>
      </p:sp>
      <p:sp>
        <p:nvSpPr>
          <p:cNvPr id="30727" name="Rectangle 11"/>
          <p:cNvSpPr>
            <a:spLocks noChangeArrowheads="1"/>
          </p:cNvSpPr>
          <p:nvPr/>
        </p:nvSpPr>
        <p:spPr bwMode="auto">
          <a:xfrm>
            <a:off x="0" y="26701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sp>
        <p:nvSpPr>
          <p:cNvPr id="30728" name="Rectangle 12"/>
          <p:cNvSpPr>
            <a:spLocks noChangeArrowheads="1"/>
          </p:cNvSpPr>
          <p:nvPr/>
        </p:nvSpPr>
        <p:spPr bwMode="auto">
          <a:xfrm>
            <a:off x="0" y="3927475"/>
            <a:ext cx="1133475"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r>
              <a:rPr lang="en-US" altLang="en-US" sz="1000">
                <a:ea typeface="PMingLiU" pitchFamily="18" charset="-120"/>
              </a:rPr>
              <a:t>	</a:t>
            </a:r>
            <a:r>
              <a:rPr lang="en-US" altLang="en-US" sz="1100"/>
              <a:t> </a:t>
            </a:r>
            <a:endParaRPr lang="en-US" altLang="en-US" sz="2400"/>
          </a:p>
        </p:txBody>
      </p:sp>
      <p:sp>
        <p:nvSpPr>
          <p:cNvPr id="30729" name="Rectangle 14"/>
          <p:cNvSpPr>
            <a:spLocks noChangeArrowheads="1"/>
          </p:cNvSpPr>
          <p:nvPr/>
        </p:nvSpPr>
        <p:spPr bwMode="auto">
          <a:xfrm>
            <a:off x="0" y="28003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sp>
        <p:nvSpPr>
          <p:cNvPr id="2" name="AutoShape 7">
            <a:hlinkClick r:id="" action="ppaction://noaction" highlightClick="1"/>
          </p:cNvPr>
          <p:cNvSpPr>
            <a:spLocks noChangeArrowheads="1"/>
          </p:cNvSpPr>
          <p:nvPr/>
        </p:nvSpPr>
        <p:spPr bwMode="auto">
          <a:xfrm>
            <a:off x="6151563" y="4872038"/>
            <a:ext cx="2590800" cy="457200"/>
          </a:xfrm>
          <a:prstGeom prst="actionButtonBlank">
            <a:avLst/>
          </a:prstGeom>
          <a:solidFill>
            <a:srgbClr val="00B050"/>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tr-TR" sz="2000">
                <a:solidFill>
                  <a:schemeClr val="accent1"/>
                </a:solidFill>
                <a:latin typeface="Book Antiqua" pitchFamily="18" charset="0"/>
                <a:hlinkClick r:id="rId4" action="ppaction://program"/>
              </a:rPr>
              <a:t>SortRectangles</a:t>
            </a:r>
            <a:endParaRPr lang="en-US" altLang="tr-TR" sz="2000">
              <a:solidFill>
                <a:schemeClr val="accent1"/>
              </a:solidFill>
            </a:endParaRPr>
          </a:p>
        </p:txBody>
      </p:sp>
      <p:sp>
        <p:nvSpPr>
          <p:cNvPr id="30731" name="AutoShape 5">
            <a:hlinkClick r:id="rId5" action="ppaction://program" highlightClick="1"/>
          </p:cNvPr>
          <p:cNvSpPr>
            <a:spLocks noChangeArrowheads="1"/>
          </p:cNvSpPr>
          <p:nvPr/>
        </p:nvSpPr>
        <p:spPr bwMode="auto">
          <a:xfrm>
            <a:off x="6151563" y="5862638"/>
            <a:ext cx="1524000" cy="3810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rgbClr val="000000"/>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lgn="ctr">
              <a:spcBef>
                <a:spcPct val="0"/>
              </a:spcBef>
              <a:buClrTx/>
              <a:buSzTx/>
              <a:buFontTx/>
              <a:buNone/>
            </a:pPr>
            <a:r>
              <a:rPr lang="en-US" altLang="en-US" sz="2400">
                <a:latin typeface="Book Antiqua" pitchFamily="18" charset="0"/>
              </a:rPr>
              <a:t>Run</a:t>
            </a:r>
            <a:endParaRPr lang="en-US" altLang="en-US" sz="2400"/>
          </a:p>
        </p:txBody>
      </p:sp>
      <p:sp>
        <p:nvSpPr>
          <p:cNvPr id="30732" name="AutoShape 17">
            <a:hlinkClick r:id="rId6" highlightClick="1"/>
          </p:cNvPr>
          <p:cNvSpPr>
            <a:spLocks noChangeArrowheads="1"/>
          </p:cNvSpPr>
          <p:nvPr/>
        </p:nvSpPr>
        <p:spPr bwMode="auto">
          <a:xfrm>
            <a:off x="2570163" y="4414838"/>
            <a:ext cx="468312" cy="576262"/>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sp>
        <p:nvSpPr>
          <p:cNvPr id="30733" name="AutoShape 18">
            <a:hlinkClick r:id="rId7" highlightClick="1"/>
          </p:cNvPr>
          <p:cNvSpPr>
            <a:spLocks noChangeArrowheads="1"/>
          </p:cNvSpPr>
          <p:nvPr/>
        </p:nvSpPr>
        <p:spPr bwMode="auto">
          <a:xfrm>
            <a:off x="5999163" y="4491038"/>
            <a:ext cx="468312" cy="576262"/>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pic>
        <p:nvPicPr>
          <p:cNvPr id="30734" name="Picture 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3675" y="1266825"/>
            <a:ext cx="8891588" cy="2790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
        <p:nvSpPr>
          <p:cNvPr id="3" name="Slayt Numarası Yer Tutucusu 2"/>
          <p:cNvSpPr>
            <a:spLocks noGrp="1"/>
          </p:cNvSpPr>
          <p:nvPr>
            <p:ph type="sldNum" sz="quarter" idx="12"/>
          </p:nvPr>
        </p:nvSpPr>
        <p:spPr/>
        <p:txBody>
          <a:bodyPr/>
          <a:lstStyle/>
          <a:p>
            <a:fld id="{063693F0-8C7E-422E-A988-4847AC569853}" type="slidenum">
              <a:rPr lang="en-US" altLang="tr-TR" smtClean="0"/>
              <a:pPr/>
              <a:t>28</a:t>
            </a:fld>
            <a:endParaRPr lang="en-US" altLang="tr-T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2"/>
          <p:cNvSpPr>
            <a:spLocks noGrp="1" noChangeArrowheads="1"/>
          </p:cNvSpPr>
          <p:nvPr>
            <p:ph type="title" idx="4294967295"/>
          </p:nvPr>
        </p:nvSpPr>
        <p:spPr>
          <a:xfrm>
            <a:off x="0" y="228600"/>
            <a:ext cx="7772400" cy="685800"/>
          </a:xfrm>
        </p:spPr>
        <p:txBody>
          <a:bodyPr>
            <a:normAutofit fontScale="90000"/>
          </a:bodyPr>
          <a:lstStyle/>
          <a:p>
            <a:r>
              <a:rPr lang="en-US" altLang="en-US" smtClean="0"/>
              <a:t>The </a:t>
            </a:r>
            <a:r>
              <a:rPr lang="en-US" altLang="en-US" smtClean="0">
                <a:latin typeface="Courier New" pitchFamily="49" charset="0"/>
              </a:rPr>
              <a:t>Cloneable</a:t>
            </a:r>
            <a:r>
              <a:rPr lang="en-US" altLang="en-US" smtClean="0"/>
              <a:t> Interfaces</a:t>
            </a:r>
            <a:endParaRPr lang="en-US" altLang="en-US" b="1" smtClean="0">
              <a:latin typeface="Courier"/>
            </a:endParaRPr>
          </a:p>
        </p:txBody>
      </p:sp>
      <p:sp>
        <p:nvSpPr>
          <p:cNvPr id="31749" name="Rectangle 3"/>
          <p:cNvSpPr>
            <a:spLocks noGrp="1" noChangeArrowheads="1"/>
          </p:cNvSpPr>
          <p:nvPr>
            <p:ph type="body" idx="4294967295"/>
          </p:nvPr>
        </p:nvSpPr>
        <p:spPr>
          <a:xfrm>
            <a:off x="0" y="4800600"/>
            <a:ext cx="7696200" cy="1371600"/>
          </a:xfrm>
        </p:spPr>
        <p:txBody>
          <a:bodyPr/>
          <a:lstStyle/>
          <a:p>
            <a:pPr marL="114300" lvl="1" indent="0">
              <a:buFontTx/>
              <a:buNone/>
            </a:pPr>
            <a:r>
              <a:rPr lang="en-US" altLang="en-US" sz="2400" smtClean="0">
                <a:latin typeface="Courier New" pitchFamily="49" charset="0"/>
              </a:rPr>
              <a:t>package java.lang;</a:t>
            </a:r>
          </a:p>
          <a:p>
            <a:pPr marL="114300" lvl="1" indent="0">
              <a:buFontTx/>
              <a:buNone/>
            </a:pPr>
            <a:r>
              <a:rPr lang="en-US" altLang="en-US" sz="2400" smtClean="0">
                <a:latin typeface="Courier New" pitchFamily="49" charset="0"/>
              </a:rPr>
              <a:t>public interface Cloneable { </a:t>
            </a:r>
          </a:p>
          <a:p>
            <a:pPr marL="114300" lvl="1" indent="0">
              <a:buFontTx/>
              <a:buNone/>
            </a:pPr>
            <a:r>
              <a:rPr lang="en-US" altLang="en-US" sz="2400" smtClean="0">
                <a:latin typeface="Courier New" pitchFamily="49" charset="0"/>
              </a:rPr>
              <a:t>}</a:t>
            </a:r>
          </a:p>
        </p:txBody>
      </p:sp>
      <p:sp>
        <p:nvSpPr>
          <p:cNvPr id="31750" name="Rectangle 4"/>
          <p:cNvSpPr>
            <a:spLocks noChangeArrowheads="1"/>
          </p:cNvSpPr>
          <p:nvPr/>
        </p:nvSpPr>
        <p:spPr bwMode="auto">
          <a:xfrm>
            <a:off x="228600" y="1143000"/>
            <a:ext cx="8610600"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11430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lvl="1">
              <a:spcAft>
                <a:spcPts val="1200"/>
              </a:spcAft>
              <a:buFontTx/>
              <a:buNone/>
            </a:pPr>
            <a:r>
              <a:rPr lang="en-US" altLang="en-US"/>
              <a:t>Marker Interface: An empty interface.</a:t>
            </a:r>
          </a:p>
          <a:p>
            <a:pPr lvl="1">
              <a:spcAft>
                <a:spcPts val="1200"/>
              </a:spcAft>
              <a:buFontTx/>
              <a:buNone/>
            </a:pPr>
            <a:r>
              <a:rPr lang="en-US" altLang="en-US">
                <a:cs typeface="Courier New" pitchFamily="49" charset="0"/>
              </a:rPr>
              <a:t>A marker interface does not contain constants or methods. It is used to denote that a class possesses certain desirable properties. A class that implements the </a:t>
            </a:r>
            <a:r>
              <a:rPr lang="en-US" altLang="en-US" u="sng">
                <a:cs typeface="Courier New" pitchFamily="49" charset="0"/>
              </a:rPr>
              <a:t>Cloneable</a:t>
            </a:r>
            <a:r>
              <a:rPr lang="en-US" altLang="en-US">
                <a:cs typeface="Courier New" pitchFamily="49" charset="0"/>
              </a:rPr>
              <a:t> interface is marked cloneable, and its objects can be cloned using the </a:t>
            </a:r>
            <a:r>
              <a:rPr lang="en-US" altLang="en-US" u="sng">
                <a:cs typeface="Courier New" pitchFamily="49" charset="0"/>
              </a:rPr>
              <a:t>clone()</a:t>
            </a:r>
            <a:r>
              <a:rPr lang="en-US" altLang="en-US">
                <a:cs typeface="Courier New" pitchFamily="49" charset="0"/>
              </a:rPr>
              <a:t> method defined in the </a:t>
            </a:r>
            <a:r>
              <a:rPr lang="en-US" altLang="en-US" u="sng">
                <a:cs typeface="Courier New" pitchFamily="49" charset="0"/>
              </a:rPr>
              <a:t>Object</a:t>
            </a:r>
            <a:r>
              <a:rPr lang="en-US" altLang="en-US">
                <a:cs typeface="Courier New" pitchFamily="49" charset="0"/>
              </a:rPr>
              <a:t> class. </a:t>
            </a:r>
          </a:p>
        </p:txBody>
      </p:sp>
      <p:sp>
        <p:nvSpPr>
          <p:cNvPr id="2" name="Slayt Numarası Yer Tutucusu 1"/>
          <p:cNvSpPr>
            <a:spLocks noGrp="1"/>
          </p:cNvSpPr>
          <p:nvPr>
            <p:ph type="sldNum" sz="quarter" idx="12"/>
          </p:nvPr>
        </p:nvSpPr>
        <p:spPr/>
        <p:txBody>
          <a:bodyPr/>
          <a:lstStyle/>
          <a:p>
            <a:fld id="{063693F0-8C7E-422E-A988-4847AC569853}" type="slidenum">
              <a:rPr lang="en-US" altLang="tr-TR" smtClean="0"/>
              <a:pPr/>
              <a:t>29</a:t>
            </a:fld>
            <a:endParaRPr lang="en-US" altLang="tr-T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idx="4294967295"/>
          </p:nvPr>
        </p:nvSpPr>
        <p:spPr>
          <a:xfrm>
            <a:off x="0" y="152400"/>
            <a:ext cx="7772400" cy="457200"/>
          </a:xfrm>
          <a:noFill/>
        </p:spPr>
        <p:txBody>
          <a:bodyPr>
            <a:normAutofit fontScale="90000"/>
          </a:bodyPr>
          <a:lstStyle/>
          <a:p>
            <a:r>
              <a:rPr lang="en-US" altLang="en-US" smtClean="0"/>
              <a:t>Objectives</a:t>
            </a:r>
          </a:p>
        </p:txBody>
      </p:sp>
      <p:sp>
        <p:nvSpPr>
          <p:cNvPr id="5125" name="Rectangle 3"/>
          <p:cNvSpPr>
            <a:spLocks noGrp="1" noChangeArrowheads="1"/>
          </p:cNvSpPr>
          <p:nvPr>
            <p:ph type="body" idx="4294967295"/>
          </p:nvPr>
        </p:nvSpPr>
        <p:spPr>
          <a:xfrm>
            <a:off x="228600" y="685800"/>
            <a:ext cx="8686800" cy="5791200"/>
          </a:xfrm>
          <a:noFill/>
        </p:spPr>
        <p:txBody>
          <a:bodyPr>
            <a:normAutofit/>
          </a:bodyPr>
          <a:lstStyle/>
          <a:p>
            <a:pPr marL="358775" lvl="2" indent="-355600"/>
            <a:r>
              <a:rPr lang="en-US" altLang="en-US" sz="2300" dirty="0" smtClean="0"/>
              <a:t>To design and use abstract classes (§13.2).</a:t>
            </a:r>
          </a:p>
          <a:p>
            <a:pPr marL="358775" lvl="2" indent="-355600"/>
            <a:r>
              <a:rPr lang="en-US" altLang="en-US" sz="2300" dirty="0" smtClean="0"/>
              <a:t>To generalize numeric wrapper classes, </a:t>
            </a:r>
            <a:r>
              <a:rPr lang="en-US" altLang="en-US" sz="2300" b="1" dirty="0" err="1" smtClean="0"/>
              <a:t>BigInteger</a:t>
            </a:r>
            <a:r>
              <a:rPr lang="en-US" altLang="en-US" sz="2300" dirty="0" smtClean="0"/>
              <a:t>, and </a:t>
            </a:r>
            <a:r>
              <a:rPr lang="en-US" altLang="en-US" sz="2300" b="1" dirty="0" err="1" smtClean="0"/>
              <a:t>BigDecimal</a:t>
            </a:r>
            <a:r>
              <a:rPr lang="en-US" altLang="en-US" sz="2300" dirty="0" smtClean="0"/>
              <a:t> using the abstract </a:t>
            </a:r>
            <a:r>
              <a:rPr lang="en-US" altLang="en-US" sz="2300" b="1" dirty="0" smtClean="0"/>
              <a:t>Number</a:t>
            </a:r>
            <a:r>
              <a:rPr lang="en-US" altLang="en-US" sz="2300" dirty="0" smtClean="0"/>
              <a:t> class (§13.3).</a:t>
            </a:r>
          </a:p>
          <a:p>
            <a:pPr marL="358775" lvl="2" indent="-355600"/>
            <a:r>
              <a:rPr lang="en-US" altLang="en-US" sz="2300" dirty="0" smtClean="0"/>
              <a:t>To process a calendar using the </a:t>
            </a:r>
            <a:r>
              <a:rPr lang="en-US" altLang="en-US" sz="2300" b="1" dirty="0" smtClean="0"/>
              <a:t>Calendar</a:t>
            </a:r>
            <a:r>
              <a:rPr lang="en-US" altLang="en-US" sz="2300" dirty="0" smtClean="0"/>
              <a:t> and </a:t>
            </a:r>
            <a:r>
              <a:rPr lang="en-US" altLang="en-US" sz="2300" b="1" dirty="0" err="1" smtClean="0"/>
              <a:t>GregorianCalendar</a:t>
            </a:r>
            <a:r>
              <a:rPr lang="en-US" altLang="en-US" sz="2300" dirty="0" smtClean="0"/>
              <a:t> classes (§13.4).</a:t>
            </a:r>
          </a:p>
          <a:p>
            <a:pPr marL="358775" lvl="2" indent="-355600"/>
            <a:r>
              <a:rPr lang="en-US" altLang="en-US" sz="2300" dirty="0" smtClean="0"/>
              <a:t>To specify common behavior for objects using interfaces (§13.5).</a:t>
            </a:r>
          </a:p>
          <a:p>
            <a:pPr marL="358775" lvl="2" indent="-355600"/>
            <a:r>
              <a:rPr lang="en-US" altLang="en-US" sz="2300" dirty="0" smtClean="0"/>
              <a:t>To define interfaces and define classes that implement interfaces (§13.5).</a:t>
            </a:r>
          </a:p>
          <a:p>
            <a:pPr marL="358775" lvl="2" indent="-355600"/>
            <a:r>
              <a:rPr lang="en-US" altLang="en-US" sz="2300" dirty="0" smtClean="0"/>
              <a:t>To define a natural order using the </a:t>
            </a:r>
            <a:r>
              <a:rPr lang="en-US" altLang="en-US" sz="2300" b="1" dirty="0" smtClean="0"/>
              <a:t>Comparable</a:t>
            </a:r>
            <a:r>
              <a:rPr lang="en-US" altLang="en-US" sz="2300" dirty="0" smtClean="0"/>
              <a:t> interface (§13.6).</a:t>
            </a:r>
          </a:p>
          <a:p>
            <a:pPr marL="358775" lvl="2" indent="-355600"/>
            <a:r>
              <a:rPr lang="en-US" altLang="en-US" sz="2300" dirty="0" smtClean="0"/>
              <a:t>To make objects </a:t>
            </a:r>
            <a:r>
              <a:rPr lang="en-US" altLang="en-US" sz="2300" dirty="0" err="1" smtClean="0"/>
              <a:t>cloneable</a:t>
            </a:r>
            <a:r>
              <a:rPr lang="en-US" altLang="en-US" sz="2300" dirty="0" smtClean="0"/>
              <a:t> using the </a:t>
            </a:r>
            <a:r>
              <a:rPr lang="en-US" altLang="en-US" sz="2300" b="1" dirty="0" err="1" smtClean="0"/>
              <a:t>Cloneable</a:t>
            </a:r>
            <a:r>
              <a:rPr lang="en-US" altLang="en-US" sz="2300" dirty="0" smtClean="0"/>
              <a:t> interface (§13.7).</a:t>
            </a:r>
          </a:p>
          <a:p>
            <a:pPr marL="358775" lvl="2" indent="-355600"/>
            <a:r>
              <a:rPr lang="en-US" altLang="en-US" sz="2300" dirty="0" smtClean="0"/>
              <a:t>To explore the similarities and differences among concrete classes, abstract classes, and interfaces (§13.8).</a:t>
            </a:r>
          </a:p>
          <a:p>
            <a:pPr marL="358775" lvl="2" indent="-355600"/>
            <a:r>
              <a:rPr lang="en-US" altLang="en-US" sz="2300" dirty="0" smtClean="0"/>
              <a:t>To design the </a:t>
            </a:r>
            <a:r>
              <a:rPr lang="en-US" altLang="en-US" sz="2300" b="1" dirty="0" smtClean="0"/>
              <a:t>Rational</a:t>
            </a:r>
            <a:r>
              <a:rPr lang="en-US" altLang="en-US" sz="2300" dirty="0" smtClean="0"/>
              <a:t> class for processing rational numbers (§13.9).</a:t>
            </a:r>
          </a:p>
          <a:p>
            <a:pPr marL="358775" lvl="2" indent="-355600"/>
            <a:r>
              <a:rPr lang="en-US" altLang="en-US" sz="2300" dirty="0" smtClean="0"/>
              <a:t>To design classes that follow the class-design guidelines (§13.10).</a:t>
            </a:r>
          </a:p>
          <a:p>
            <a:pPr marL="358775" lvl="2" indent="-355600"/>
            <a:endParaRPr lang="en-US" altLang="en-US" sz="2300" dirty="0" smtClean="0"/>
          </a:p>
        </p:txBody>
      </p:sp>
      <p:sp>
        <p:nvSpPr>
          <p:cNvPr id="2" name="Slayt Numarası Yer Tutucusu 1"/>
          <p:cNvSpPr>
            <a:spLocks noGrp="1"/>
          </p:cNvSpPr>
          <p:nvPr>
            <p:ph type="sldNum" sz="quarter" idx="12"/>
          </p:nvPr>
        </p:nvSpPr>
        <p:spPr/>
        <p:txBody>
          <a:bodyPr/>
          <a:lstStyle/>
          <a:p>
            <a:fld id="{063693F0-8C7E-422E-A988-4847AC569853}" type="slidenum">
              <a:rPr lang="en-US" altLang="tr-TR" smtClean="0"/>
              <a:pPr/>
              <a:t>3</a:t>
            </a:fld>
            <a:endParaRPr lang="en-US" altLang="tr-T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noChangeArrowheads="1"/>
          </p:cNvSpPr>
          <p:nvPr>
            <p:ph type="title" idx="4294967295"/>
          </p:nvPr>
        </p:nvSpPr>
        <p:spPr>
          <a:xfrm>
            <a:off x="0" y="228600"/>
            <a:ext cx="7772400" cy="609600"/>
          </a:xfrm>
        </p:spPr>
        <p:txBody>
          <a:bodyPr>
            <a:normAutofit fontScale="90000"/>
          </a:bodyPr>
          <a:lstStyle/>
          <a:p>
            <a:r>
              <a:rPr lang="en-US" altLang="en-US" smtClean="0"/>
              <a:t>Examples</a:t>
            </a:r>
            <a:endParaRPr lang="en-US" altLang="en-US" u="sng" smtClean="0">
              <a:solidFill>
                <a:schemeClr val="tx1"/>
              </a:solidFill>
              <a:latin typeface="Book Antiqua" pitchFamily="18" charset="0"/>
            </a:endParaRPr>
          </a:p>
        </p:txBody>
      </p:sp>
      <p:sp>
        <p:nvSpPr>
          <p:cNvPr id="32773" name="Rectangle 3"/>
          <p:cNvSpPr>
            <a:spLocks noGrp="1" noChangeArrowheads="1"/>
          </p:cNvSpPr>
          <p:nvPr>
            <p:ph type="body" idx="4294967295"/>
          </p:nvPr>
        </p:nvSpPr>
        <p:spPr>
          <a:xfrm>
            <a:off x="381000" y="1143000"/>
            <a:ext cx="8763000" cy="5257800"/>
          </a:xfrm>
        </p:spPr>
        <p:txBody>
          <a:bodyPr/>
          <a:lstStyle/>
          <a:p>
            <a:pPr marL="0" indent="0">
              <a:buFont typeface="Monotype Sorts" pitchFamily="2" charset="2"/>
              <a:buNone/>
            </a:pPr>
            <a:r>
              <a:rPr lang="en-US" altLang="en-US" sz="2400" smtClean="0">
                <a:cs typeface="Courier New" pitchFamily="49" charset="0"/>
              </a:rPr>
              <a:t>Many classes (e.g., Date and Calendar) in the Java library implement Cloneable. Thus, the instances of these classes can be cloned. For example, the following code</a:t>
            </a:r>
          </a:p>
          <a:p>
            <a:pPr marL="0" indent="0">
              <a:buFont typeface="Monotype Sorts" pitchFamily="2" charset="2"/>
              <a:buNone/>
            </a:pPr>
            <a:endParaRPr lang="en-US" altLang="en-US" sz="2400" smtClean="0">
              <a:cs typeface="Times New Roman" pitchFamily="18" charset="0"/>
            </a:endParaRPr>
          </a:p>
          <a:p>
            <a:pPr lvl="1">
              <a:buFontTx/>
              <a:buNone/>
            </a:pPr>
            <a:r>
              <a:rPr lang="en-US" altLang="en-US" sz="1800" b="1" smtClean="0">
                <a:solidFill>
                  <a:schemeClr val="tx2"/>
                </a:solidFill>
                <a:latin typeface="Courier New" pitchFamily="49" charset="0"/>
                <a:cs typeface="Courier New" pitchFamily="49" charset="0"/>
              </a:rPr>
              <a:t>Calendar calendar = new GregorianCalendar(2003, 2, 1);</a:t>
            </a:r>
            <a:endParaRPr lang="en-US" altLang="en-US" sz="1800" b="1" smtClean="0">
              <a:solidFill>
                <a:schemeClr val="tx2"/>
              </a:solidFill>
              <a:latin typeface="Courier New" pitchFamily="49" charset="0"/>
              <a:cs typeface="Times New Roman" pitchFamily="18" charset="0"/>
            </a:endParaRPr>
          </a:p>
          <a:p>
            <a:pPr lvl="1">
              <a:buFontTx/>
              <a:buNone/>
            </a:pPr>
            <a:r>
              <a:rPr lang="en-US" altLang="en-US" sz="1800" b="1" smtClean="0">
                <a:solidFill>
                  <a:schemeClr val="tx2"/>
                </a:solidFill>
                <a:latin typeface="Courier New" pitchFamily="49" charset="0"/>
                <a:cs typeface="Courier New" pitchFamily="49" charset="0"/>
              </a:rPr>
              <a:t>Calendar calendarCopy = (Calendar)calendar.clone();</a:t>
            </a:r>
            <a:endParaRPr lang="en-US" altLang="en-US" sz="1800" b="1" smtClean="0">
              <a:solidFill>
                <a:schemeClr val="tx2"/>
              </a:solidFill>
              <a:latin typeface="Courier New" pitchFamily="49" charset="0"/>
              <a:cs typeface="Times New Roman" pitchFamily="18" charset="0"/>
            </a:endParaRPr>
          </a:p>
          <a:p>
            <a:pPr lvl="1">
              <a:buFontTx/>
              <a:buNone/>
            </a:pPr>
            <a:r>
              <a:rPr lang="en-US" altLang="en-US" sz="1800" b="1" smtClean="0">
                <a:solidFill>
                  <a:schemeClr val="tx2"/>
                </a:solidFill>
                <a:latin typeface="Courier New" pitchFamily="49" charset="0"/>
                <a:cs typeface="Courier New" pitchFamily="49" charset="0"/>
              </a:rPr>
              <a:t>System.out.println("calendar == calendarCopy is " +</a:t>
            </a:r>
            <a:endParaRPr lang="en-US" altLang="en-US" sz="1800" b="1" smtClean="0">
              <a:solidFill>
                <a:schemeClr val="tx2"/>
              </a:solidFill>
              <a:latin typeface="Courier New" pitchFamily="49" charset="0"/>
              <a:cs typeface="Times New Roman" pitchFamily="18" charset="0"/>
            </a:endParaRPr>
          </a:p>
          <a:p>
            <a:pPr lvl="1">
              <a:buFontTx/>
              <a:buNone/>
            </a:pPr>
            <a:r>
              <a:rPr lang="en-US" altLang="en-US" sz="1800" b="1" smtClean="0">
                <a:solidFill>
                  <a:schemeClr val="tx2"/>
                </a:solidFill>
                <a:latin typeface="Courier New" pitchFamily="49" charset="0"/>
                <a:cs typeface="Courier New" pitchFamily="49" charset="0"/>
              </a:rPr>
              <a:t>  (calendar == calendarCopy));</a:t>
            </a:r>
            <a:endParaRPr lang="en-US" altLang="en-US" sz="1800" b="1" smtClean="0">
              <a:solidFill>
                <a:schemeClr val="tx2"/>
              </a:solidFill>
              <a:latin typeface="Courier New" pitchFamily="49" charset="0"/>
              <a:cs typeface="Times New Roman" pitchFamily="18" charset="0"/>
            </a:endParaRPr>
          </a:p>
          <a:p>
            <a:pPr lvl="1">
              <a:buFontTx/>
              <a:buNone/>
            </a:pPr>
            <a:r>
              <a:rPr lang="en-US" altLang="en-US" sz="1800" b="1" smtClean="0">
                <a:solidFill>
                  <a:schemeClr val="tx2"/>
                </a:solidFill>
                <a:latin typeface="Courier New" pitchFamily="49" charset="0"/>
                <a:cs typeface="Courier New" pitchFamily="49" charset="0"/>
              </a:rPr>
              <a:t>System.out.println("calendar.equals(calendarCopy) is " +</a:t>
            </a:r>
            <a:endParaRPr lang="en-US" altLang="en-US" sz="1800" b="1" smtClean="0">
              <a:solidFill>
                <a:schemeClr val="tx2"/>
              </a:solidFill>
              <a:latin typeface="Courier New" pitchFamily="49" charset="0"/>
              <a:cs typeface="Times New Roman" pitchFamily="18" charset="0"/>
            </a:endParaRPr>
          </a:p>
          <a:p>
            <a:pPr lvl="1">
              <a:buFontTx/>
              <a:buNone/>
            </a:pPr>
            <a:r>
              <a:rPr lang="en-US" altLang="en-US" sz="1800" b="1" smtClean="0">
                <a:solidFill>
                  <a:schemeClr val="tx2"/>
                </a:solidFill>
                <a:latin typeface="Courier New" pitchFamily="49" charset="0"/>
                <a:cs typeface="Courier New" pitchFamily="49" charset="0"/>
              </a:rPr>
              <a:t>  calendar.equals(calendarCopy));</a:t>
            </a:r>
            <a:endParaRPr lang="en-US" altLang="en-US" sz="1800" b="1" smtClean="0">
              <a:solidFill>
                <a:schemeClr val="tx2"/>
              </a:solidFill>
              <a:latin typeface="Courier New" pitchFamily="49" charset="0"/>
              <a:cs typeface="Times New Roman" pitchFamily="18" charset="0"/>
            </a:endParaRPr>
          </a:p>
          <a:p>
            <a:pPr marL="0" indent="0">
              <a:buFont typeface="Monotype Sorts" pitchFamily="2" charset="2"/>
              <a:buNone/>
            </a:pPr>
            <a:r>
              <a:rPr lang="en-US" altLang="en-US" sz="2400" smtClean="0">
                <a:cs typeface="Courier New" pitchFamily="49" charset="0"/>
              </a:rPr>
              <a:t> </a:t>
            </a:r>
            <a:endParaRPr lang="en-US" altLang="en-US" sz="2400" smtClean="0">
              <a:cs typeface="Times New Roman" pitchFamily="18" charset="0"/>
            </a:endParaRPr>
          </a:p>
          <a:p>
            <a:pPr marL="0" indent="0">
              <a:buFont typeface="Monotype Sorts" pitchFamily="2" charset="2"/>
              <a:buNone/>
            </a:pPr>
            <a:r>
              <a:rPr lang="en-US" altLang="en-US" sz="2400" smtClean="0">
                <a:cs typeface="Courier New" pitchFamily="49" charset="0"/>
              </a:rPr>
              <a:t>displays</a:t>
            </a:r>
            <a:endParaRPr lang="en-US" altLang="en-US" sz="2400" smtClean="0">
              <a:cs typeface="Times New Roman" pitchFamily="18" charset="0"/>
            </a:endParaRPr>
          </a:p>
          <a:p>
            <a:pPr lvl="1">
              <a:buFontTx/>
              <a:buNone/>
            </a:pPr>
            <a:r>
              <a:rPr lang="en-US" altLang="en-US" sz="2000" smtClean="0">
                <a:cs typeface="Courier New" pitchFamily="49" charset="0"/>
              </a:rPr>
              <a:t>calendar == calendarCopy is false</a:t>
            </a:r>
            <a:endParaRPr lang="en-US" altLang="en-US" sz="2000" smtClean="0">
              <a:cs typeface="Times New Roman" pitchFamily="18" charset="0"/>
            </a:endParaRPr>
          </a:p>
          <a:p>
            <a:pPr lvl="1">
              <a:buFontTx/>
              <a:buNone/>
            </a:pPr>
            <a:r>
              <a:rPr lang="en-US" altLang="en-US" sz="2000" smtClean="0">
                <a:cs typeface="Courier New" pitchFamily="49" charset="0"/>
              </a:rPr>
              <a:t>calendar.equals(calendarCopy) is true</a:t>
            </a:r>
            <a:r>
              <a:rPr lang="en-US" altLang="en-US" sz="2000" smtClean="0"/>
              <a:t> </a:t>
            </a:r>
            <a:r>
              <a:rPr lang="en-US" altLang="en-US" sz="2000" smtClean="0">
                <a:cs typeface="Times New Roman" pitchFamily="18" charset="0"/>
              </a:rPr>
              <a:t> </a:t>
            </a:r>
            <a:endParaRPr lang="en-US" altLang="en-US" sz="2400" smtClean="0">
              <a:latin typeface="Courier"/>
            </a:endParaRPr>
          </a:p>
        </p:txBody>
      </p:sp>
      <p:sp>
        <p:nvSpPr>
          <p:cNvPr id="2" name="Slayt Numarası Yer Tutucusu 1"/>
          <p:cNvSpPr>
            <a:spLocks noGrp="1"/>
          </p:cNvSpPr>
          <p:nvPr>
            <p:ph type="sldNum" sz="quarter" idx="12"/>
          </p:nvPr>
        </p:nvSpPr>
        <p:spPr/>
        <p:txBody>
          <a:bodyPr/>
          <a:lstStyle/>
          <a:p>
            <a:fld id="{063693F0-8C7E-422E-A988-4847AC569853}" type="slidenum">
              <a:rPr lang="en-US" altLang="tr-TR" smtClean="0"/>
              <a:pPr/>
              <a:t>30</a:t>
            </a:fld>
            <a:endParaRPr lang="en-US" altLang="tr-T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2"/>
          <p:cNvSpPr>
            <a:spLocks noGrp="1" noChangeArrowheads="1"/>
          </p:cNvSpPr>
          <p:nvPr>
            <p:ph type="title" idx="4294967295"/>
          </p:nvPr>
        </p:nvSpPr>
        <p:spPr>
          <a:xfrm>
            <a:off x="533400" y="228600"/>
            <a:ext cx="8610600" cy="609600"/>
          </a:xfrm>
        </p:spPr>
        <p:txBody>
          <a:bodyPr>
            <a:normAutofit fontScale="90000"/>
          </a:bodyPr>
          <a:lstStyle/>
          <a:p>
            <a:r>
              <a:rPr lang="en-US" altLang="en-US" smtClean="0"/>
              <a:t>Implementing Cloneable Interface</a:t>
            </a:r>
            <a:endParaRPr lang="en-US" altLang="en-US" u="sng" smtClean="0">
              <a:solidFill>
                <a:schemeClr val="tx1"/>
              </a:solidFill>
              <a:latin typeface="Book Antiqua" pitchFamily="18" charset="0"/>
            </a:endParaRPr>
          </a:p>
        </p:txBody>
      </p:sp>
      <p:sp>
        <p:nvSpPr>
          <p:cNvPr id="33797" name="Rectangle 3"/>
          <p:cNvSpPr>
            <a:spLocks noGrp="1" noChangeArrowheads="1"/>
          </p:cNvSpPr>
          <p:nvPr>
            <p:ph type="body" idx="4294967295"/>
          </p:nvPr>
        </p:nvSpPr>
        <p:spPr>
          <a:xfrm>
            <a:off x="0" y="1143000"/>
            <a:ext cx="8458200" cy="3276600"/>
          </a:xfrm>
        </p:spPr>
        <p:txBody>
          <a:bodyPr/>
          <a:lstStyle/>
          <a:p>
            <a:pPr marL="0" indent="0">
              <a:buFont typeface="Monotype Sorts" pitchFamily="2" charset="2"/>
              <a:buNone/>
            </a:pPr>
            <a:r>
              <a:rPr lang="en-US" altLang="en-US" sz="2800" smtClean="0">
                <a:cs typeface="Courier New" pitchFamily="49" charset="0"/>
              </a:rPr>
              <a:t>To define a custom class that implements the Cloneable interface, the class must override the clone() method in the Object class. The following code defines a class named House that implements Cloneable and Comparable.</a:t>
            </a:r>
            <a:endParaRPr lang="en-US" altLang="en-US" sz="2800" smtClean="0"/>
          </a:p>
        </p:txBody>
      </p:sp>
      <p:sp>
        <p:nvSpPr>
          <p:cNvPr id="398340" name="AutoShape 4">
            <a:hlinkClick r:id="" action="ppaction://noaction" highlightClick="1"/>
          </p:cNvPr>
          <p:cNvSpPr>
            <a:spLocks noChangeArrowheads="1"/>
          </p:cNvSpPr>
          <p:nvPr/>
        </p:nvSpPr>
        <p:spPr bwMode="auto">
          <a:xfrm>
            <a:off x="3352800" y="4038600"/>
            <a:ext cx="1447800" cy="609600"/>
          </a:xfrm>
          <a:prstGeom prst="actionButtonBlank">
            <a:avLst/>
          </a:prstGeom>
          <a:solidFill>
            <a:srgbClr val="00B050"/>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tr-TR">
                <a:solidFill>
                  <a:schemeClr val="accent1"/>
                </a:solidFill>
                <a:latin typeface="Book Antiqua" pitchFamily="18" charset="0"/>
                <a:hlinkClick r:id="rId3" action="ppaction://program"/>
              </a:rPr>
              <a:t>House</a:t>
            </a:r>
            <a:endParaRPr lang="en-US" altLang="tr-TR">
              <a:solidFill>
                <a:schemeClr val="accent1"/>
              </a:solidFill>
            </a:endParaRPr>
          </a:p>
        </p:txBody>
      </p:sp>
      <p:sp>
        <p:nvSpPr>
          <p:cNvPr id="33799" name="AutoShape 6">
            <a:hlinkClick r:id="rId4" highlightClick="1"/>
          </p:cNvPr>
          <p:cNvSpPr>
            <a:spLocks noChangeArrowheads="1"/>
          </p:cNvSpPr>
          <p:nvPr/>
        </p:nvSpPr>
        <p:spPr bwMode="auto">
          <a:xfrm>
            <a:off x="2743200" y="4038600"/>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sp>
        <p:nvSpPr>
          <p:cNvPr id="2" name="Slayt Numarası Yer Tutucusu 1"/>
          <p:cNvSpPr>
            <a:spLocks noGrp="1"/>
          </p:cNvSpPr>
          <p:nvPr>
            <p:ph type="sldNum" sz="quarter" idx="12"/>
          </p:nvPr>
        </p:nvSpPr>
        <p:spPr/>
        <p:txBody>
          <a:bodyPr/>
          <a:lstStyle/>
          <a:p>
            <a:fld id="{063693F0-8C7E-422E-A988-4847AC569853}" type="slidenum">
              <a:rPr lang="en-US" altLang="tr-TR" smtClean="0"/>
              <a:pPr/>
              <a:t>31</a:t>
            </a:fld>
            <a:endParaRPr lang="en-US" altLang="tr-T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2"/>
          <p:cNvSpPr>
            <a:spLocks noGrp="1" noChangeArrowheads="1"/>
          </p:cNvSpPr>
          <p:nvPr>
            <p:ph type="title" idx="4294967295"/>
          </p:nvPr>
        </p:nvSpPr>
        <p:spPr>
          <a:xfrm>
            <a:off x="0" y="381000"/>
            <a:ext cx="7772400" cy="685800"/>
          </a:xfrm>
        </p:spPr>
        <p:txBody>
          <a:bodyPr>
            <a:normAutofit fontScale="90000"/>
          </a:bodyPr>
          <a:lstStyle/>
          <a:p>
            <a:r>
              <a:rPr lang="en-US" altLang="en-US" smtClean="0"/>
              <a:t>Shallow vs. Deep Copy</a:t>
            </a:r>
            <a:endParaRPr lang="en-US" altLang="en-US" u="sng" smtClean="0">
              <a:solidFill>
                <a:schemeClr val="tx1"/>
              </a:solidFill>
              <a:latin typeface="Book Antiqua" pitchFamily="18" charset="0"/>
            </a:endParaRPr>
          </a:p>
        </p:txBody>
      </p:sp>
      <p:sp>
        <p:nvSpPr>
          <p:cNvPr id="34821" name="Rectangle 3"/>
          <p:cNvSpPr>
            <a:spLocks noChangeArrowheads="1"/>
          </p:cNvSpPr>
          <p:nvPr/>
        </p:nvSpPr>
        <p:spPr bwMode="auto">
          <a:xfrm>
            <a:off x="2343150" y="2312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sp>
        <p:nvSpPr>
          <p:cNvPr id="34822" name="Rectangle 6"/>
          <p:cNvSpPr>
            <a:spLocks noChangeArrowheads="1"/>
          </p:cNvSpPr>
          <p:nvPr/>
        </p:nvSpPr>
        <p:spPr bwMode="auto">
          <a:xfrm>
            <a:off x="2343150" y="24003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sp>
        <p:nvSpPr>
          <p:cNvPr id="34823" name="Rectangle 8"/>
          <p:cNvSpPr>
            <a:spLocks noChangeArrowheads="1"/>
          </p:cNvSpPr>
          <p:nvPr/>
        </p:nvSpPr>
        <p:spPr bwMode="auto">
          <a:xfrm>
            <a:off x="2543175" y="24574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sp>
        <p:nvSpPr>
          <p:cNvPr id="34824" name="Rectangle 10"/>
          <p:cNvSpPr>
            <a:spLocks noChangeArrowheads="1"/>
          </p:cNvSpPr>
          <p:nvPr/>
        </p:nvSpPr>
        <p:spPr bwMode="auto">
          <a:xfrm>
            <a:off x="2543175" y="24574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sp>
        <p:nvSpPr>
          <p:cNvPr id="34825" name="Text Box 11"/>
          <p:cNvSpPr txBox="1">
            <a:spLocks noChangeArrowheads="1"/>
          </p:cNvSpPr>
          <p:nvPr/>
        </p:nvSpPr>
        <p:spPr bwMode="auto">
          <a:xfrm>
            <a:off x="1219200" y="1524000"/>
            <a:ext cx="670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50000"/>
              </a:spcBef>
              <a:buClrTx/>
              <a:buSzTx/>
              <a:buFontTx/>
              <a:buNone/>
            </a:pPr>
            <a:endParaRPr lang="en-US" altLang="en-US" sz="2400"/>
          </a:p>
        </p:txBody>
      </p:sp>
      <p:sp>
        <p:nvSpPr>
          <p:cNvPr id="34826" name="Text Box 12"/>
          <p:cNvSpPr txBox="1">
            <a:spLocks noChangeArrowheads="1"/>
          </p:cNvSpPr>
          <p:nvPr/>
        </p:nvSpPr>
        <p:spPr bwMode="auto">
          <a:xfrm>
            <a:off x="457200" y="1371600"/>
            <a:ext cx="81534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50000"/>
              </a:spcBef>
              <a:buClrTx/>
              <a:buSzTx/>
              <a:buFontTx/>
              <a:buNone/>
            </a:pPr>
            <a:r>
              <a:rPr lang="en-US" altLang="en-US" sz="2400"/>
              <a:t>House house1 = new House(1, 1750.50);</a:t>
            </a:r>
          </a:p>
          <a:p>
            <a:pPr>
              <a:spcBef>
                <a:spcPct val="50000"/>
              </a:spcBef>
              <a:buClrTx/>
              <a:buSzTx/>
              <a:buFontTx/>
              <a:buNone/>
            </a:pPr>
            <a:r>
              <a:rPr lang="en-US" altLang="en-US" sz="2400"/>
              <a:t>House house2 = (House)house1.clone();</a:t>
            </a:r>
          </a:p>
        </p:txBody>
      </p:sp>
      <p:sp>
        <p:nvSpPr>
          <p:cNvPr id="34827" name="Rectangle 2"/>
          <p:cNvSpPr>
            <a:spLocks noChangeArrowheads="1"/>
          </p:cNvSpPr>
          <p:nvPr/>
        </p:nvSpPr>
        <p:spPr bwMode="auto">
          <a:xfrm>
            <a:off x="134938" y="2581275"/>
            <a:ext cx="2438400" cy="153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lgn="ctr">
              <a:spcBef>
                <a:spcPct val="0"/>
              </a:spcBef>
              <a:buClrTx/>
              <a:buSzTx/>
              <a:buFontTx/>
              <a:buNone/>
            </a:pPr>
            <a:r>
              <a:rPr lang="en-US" altLang="en-US" sz="4400">
                <a:solidFill>
                  <a:schemeClr val="tx2"/>
                </a:solidFill>
              </a:rPr>
              <a:t>Shallow Copy</a:t>
            </a:r>
            <a:endParaRPr lang="en-US" altLang="en-US" sz="4400" u="sng">
              <a:latin typeface="Book Antiqua" pitchFamily="18" charset="0"/>
            </a:endParaRPr>
          </a:p>
        </p:txBody>
      </p:sp>
      <p:pic>
        <p:nvPicPr>
          <p:cNvPr id="34828"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9400" y="2457450"/>
            <a:ext cx="5286375" cy="4108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
        <p:nvSpPr>
          <p:cNvPr id="2" name="Slayt Numarası Yer Tutucusu 1"/>
          <p:cNvSpPr>
            <a:spLocks noGrp="1"/>
          </p:cNvSpPr>
          <p:nvPr>
            <p:ph type="sldNum" sz="quarter" idx="12"/>
          </p:nvPr>
        </p:nvSpPr>
        <p:spPr/>
        <p:txBody>
          <a:bodyPr/>
          <a:lstStyle/>
          <a:p>
            <a:fld id="{063693F0-8C7E-422E-A988-4847AC569853}" type="slidenum">
              <a:rPr lang="en-US" altLang="tr-TR" smtClean="0"/>
              <a:pPr/>
              <a:t>32</a:t>
            </a:fld>
            <a:endParaRPr lang="en-US" altLang="tr-T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2"/>
          <p:cNvSpPr>
            <a:spLocks noGrp="1" noChangeArrowheads="1"/>
          </p:cNvSpPr>
          <p:nvPr>
            <p:ph type="title" idx="4294967295"/>
          </p:nvPr>
        </p:nvSpPr>
        <p:spPr>
          <a:xfrm>
            <a:off x="0" y="381000"/>
            <a:ext cx="7772400" cy="685800"/>
          </a:xfrm>
        </p:spPr>
        <p:txBody>
          <a:bodyPr>
            <a:normAutofit fontScale="90000"/>
          </a:bodyPr>
          <a:lstStyle/>
          <a:p>
            <a:r>
              <a:rPr lang="en-US" altLang="en-US" smtClean="0"/>
              <a:t>Shallow vs. Deep Copy</a:t>
            </a:r>
            <a:endParaRPr lang="en-US" altLang="en-US" u="sng" smtClean="0">
              <a:solidFill>
                <a:schemeClr val="tx1"/>
              </a:solidFill>
              <a:latin typeface="Book Antiqua" pitchFamily="18" charset="0"/>
            </a:endParaRPr>
          </a:p>
        </p:txBody>
      </p:sp>
      <p:sp>
        <p:nvSpPr>
          <p:cNvPr id="35845" name="Rectangle 3"/>
          <p:cNvSpPr>
            <a:spLocks noChangeArrowheads="1"/>
          </p:cNvSpPr>
          <p:nvPr/>
        </p:nvSpPr>
        <p:spPr bwMode="auto">
          <a:xfrm>
            <a:off x="2343150" y="2312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sp>
        <p:nvSpPr>
          <p:cNvPr id="35846" name="Rectangle 6"/>
          <p:cNvSpPr>
            <a:spLocks noChangeArrowheads="1"/>
          </p:cNvSpPr>
          <p:nvPr/>
        </p:nvSpPr>
        <p:spPr bwMode="auto">
          <a:xfrm>
            <a:off x="2343150" y="24003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sp>
        <p:nvSpPr>
          <p:cNvPr id="35847" name="Rectangle 8"/>
          <p:cNvSpPr>
            <a:spLocks noChangeArrowheads="1"/>
          </p:cNvSpPr>
          <p:nvPr/>
        </p:nvSpPr>
        <p:spPr bwMode="auto">
          <a:xfrm>
            <a:off x="2543175" y="24574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sp>
        <p:nvSpPr>
          <p:cNvPr id="35848" name="Rectangle 10"/>
          <p:cNvSpPr>
            <a:spLocks noChangeArrowheads="1"/>
          </p:cNvSpPr>
          <p:nvPr/>
        </p:nvSpPr>
        <p:spPr bwMode="auto">
          <a:xfrm>
            <a:off x="2543175" y="24574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sp>
        <p:nvSpPr>
          <p:cNvPr id="35849" name="Text Box 11"/>
          <p:cNvSpPr txBox="1">
            <a:spLocks noChangeArrowheads="1"/>
          </p:cNvSpPr>
          <p:nvPr/>
        </p:nvSpPr>
        <p:spPr bwMode="auto">
          <a:xfrm>
            <a:off x="1219200" y="1524000"/>
            <a:ext cx="670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50000"/>
              </a:spcBef>
              <a:buClrTx/>
              <a:buSzTx/>
              <a:buFontTx/>
              <a:buNone/>
            </a:pPr>
            <a:endParaRPr lang="en-US" altLang="en-US" sz="2400"/>
          </a:p>
        </p:txBody>
      </p:sp>
      <p:sp>
        <p:nvSpPr>
          <p:cNvPr id="35850" name="Text Box 12"/>
          <p:cNvSpPr txBox="1">
            <a:spLocks noChangeArrowheads="1"/>
          </p:cNvSpPr>
          <p:nvPr/>
        </p:nvSpPr>
        <p:spPr bwMode="auto">
          <a:xfrm>
            <a:off x="334963" y="1065213"/>
            <a:ext cx="81534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50000"/>
              </a:spcBef>
              <a:buClrTx/>
              <a:buSzTx/>
              <a:buFontTx/>
              <a:buNone/>
            </a:pPr>
            <a:r>
              <a:rPr lang="en-US" altLang="en-US" sz="2400"/>
              <a:t>House house1 = new House(1, 1750.50);</a:t>
            </a:r>
          </a:p>
          <a:p>
            <a:pPr>
              <a:spcBef>
                <a:spcPct val="50000"/>
              </a:spcBef>
              <a:buClrTx/>
              <a:buSzTx/>
              <a:buFontTx/>
              <a:buNone/>
            </a:pPr>
            <a:r>
              <a:rPr lang="en-US" altLang="en-US" sz="2400"/>
              <a:t>House house2 = (House)house1.clone();</a:t>
            </a:r>
          </a:p>
        </p:txBody>
      </p:sp>
      <p:sp>
        <p:nvSpPr>
          <p:cNvPr id="35851" name="Rectangle 2"/>
          <p:cNvSpPr>
            <a:spLocks noChangeArrowheads="1"/>
          </p:cNvSpPr>
          <p:nvPr/>
        </p:nvSpPr>
        <p:spPr bwMode="auto">
          <a:xfrm>
            <a:off x="596900" y="2632075"/>
            <a:ext cx="19812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lgn="ctr">
              <a:spcBef>
                <a:spcPct val="0"/>
              </a:spcBef>
              <a:buClrTx/>
              <a:buSzTx/>
              <a:buFontTx/>
              <a:buNone/>
            </a:pPr>
            <a:r>
              <a:rPr lang="en-US" altLang="en-US" sz="4400">
                <a:solidFill>
                  <a:schemeClr val="tx2"/>
                </a:solidFill>
              </a:rPr>
              <a:t>Deep Copy</a:t>
            </a:r>
            <a:endParaRPr lang="en-US" altLang="en-US" sz="4400" u="sng">
              <a:latin typeface="Book Antiqua" pitchFamily="18" charset="0"/>
            </a:endParaRPr>
          </a:p>
        </p:txBody>
      </p:sp>
      <p:pic>
        <p:nvPicPr>
          <p:cNvPr id="35852"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0" y="2116138"/>
            <a:ext cx="5546725" cy="43957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
        <p:nvSpPr>
          <p:cNvPr id="2" name="Slayt Numarası Yer Tutucusu 1"/>
          <p:cNvSpPr>
            <a:spLocks noGrp="1"/>
          </p:cNvSpPr>
          <p:nvPr>
            <p:ph type="sldNum" sz="quarter" idx="12"/>
          </p:nvPr>
        </p:nvSpPr>
        <p:spPr/>
        <p:txBody>
          <a:bodyPr/>
          <a:lstStyle/>
          <a:p>
            <a:fld id="{063693F0-8C7E-422E-A988-4847AC569853}" type="slidenum">
              <a:rPr lang="en-US" altLang="tr-TR" smtClean="0"/>
              <a:pPr/>
              <a:t>33</a:t>
            </a:fld>
            <a:endParaRPr lang="en-US" altLang="tr-T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2"/>
          <p:cNvSpPr>
            <a:spLocks noGrp="1" noChangeArrowheads="1"/>
          </p:cNvSpPr>
          <p:nvPr>
            <p:ph type="title" idx="4294967295"/>
          </p:nvPr>
        </p:nvSpPr>
        <p:spPr>
          <a:xfrm>
            <a:off x="0" y="0"/>
            <a:ext cx="7772400" cy="1428750"/>
          </a:xfrm>
        </p:spPr>
        <p:txBody>
          <a:bodyPr/>
          <a:lstStyle/>
          <a:p>
            <a:r>
              <a:rPr lang="en-US" altLang="en-US" smtClean="0"/>
              <a:t>Interfaces vs. Abstract Classes</a:t>
            </a:r>
            <a:endParaRPr lang="en-US" altLang="en-US" b="1" smtClean="0">
              <a:latin typeface="Courier"/>
            </a:endParaRPr>
          </a:p>
        </p:txBody>
      </p:sp>
      <p:sp>
        <p:nvSpPr>
          <p:cNvPr id="36869" name="Rectangle 3"/>
          <p:cNvSpPr>
            <a:spLocks noGrp="1" noChangeArrowheads="1"/>
          </p:cNvSpPr>
          <p:nvPr>
            <p:ph type="body" idx="4294967295"/>
          </p:nvPr>
        </p:nvSpPr>
        <p:spPr>
          <a:xfrm>
            <a:off x="0" y="1143000"/>
            <a:ext cx="8686800" cy="1905000"/>
          </a:xfrm>
        </p:spPr>
        <p:txBody>
          <a:bodyPr/>
          <a:lstStyle/>
          <a:p>
            <a:pPr marL="114300" lvl="1" indent="0">
              <a:lnSpc>
                <a:spcPct val="90000"/>
              </a:lnSpc>
              <a:spcAft>
                <a:spcPts val="1200"/>
              </a:spcAft>
              <a:buFontTx/>
              <a:buNone/>
            </a:pPr>
            <a:r>
              <a:rPr lang="en-US" altLang="en-US" sz="2400" smtClean="0"/>
              <a:t>In an interface, the data must be constants; an abstract class can have all types of data.</a:t>
            </a:r>
          </a:p>
          <a:p>
            <a:pPr marL="114300" lvl="1" indent="0">
              <a:lnSpc>
                <a:spcPct val="90000"/>
              </a:lnSpc>
              <a:spcAft>
                <a:spcPts val="1200"/>
              </a:spcAft>
              <a:buFontTx/>
              <a:buNone/>
            </a:pPr>
            <a:r>
              <a:rPr lang="en-US" altLang="en-US" sz="2400" smtClean="0"/>
              <a:t>Each method in an interface has only a signature without implementation; an abstract class can have concrete methods.</a:t>
            </a:r>
          </a:p>
        </p:txBody>
      </p:sp>
      <p:sp>
        <p:nvSpPr>
          <p:cNvPr id="36870" name="Rectangle 4"/>
          <p:cNvSpPr>
            <a:spLocks noChangeArrowheads="1"/>
          </p:cNvSpPr>
          <p:nvPr/>
        </p:nvSpPr>
        <p:spPr bwMode="auto">
          <a:xfrm>
            <a:off x="0" y="25463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sp>
        <p:nvSpPr>
          <p:cNvPr id="36871" name="Rectangle 82"/>
          <p:cNvSpPr>
            <a:spLocks noChangeArrowheads="1"/>
          </p:cNvSpPr>
          <p:nvPr/>
        </p:nvSpPr>
        <p:spPr bwMode="auto">
          <a:xfrm>
            <a:off x="0" y="43100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spcBef>
                <a:spcPct val="20000"/>
              </a:spcBef>
              <a:buClr>
                <a:schemeClr val="tx2"/>
              </a:buClr>
              <a:buSzPct val="75000"/>
              <a:buFont typeface="Monotype Sorts" pitchFamily="2" charset="2"/>
              <a:buChar char="F"/>
              <a:tabLst>
                <a:tab pos="2286000" algn="l"/>
                <a:tab pos="3886200" algn="l"/>
              </a:tabLst>
              <a:defRPr sz="3200">
                <a:solidFill>
                  <a:schemeClr val="tx1"/>
                </a:solidFill>
                <a:latin typeface="Times New Roman" pitchFamily="18" charset="0"/>
              </a:defRPr>
            </a:lvl1pPr>
            <a:lvl2pPr marL="742950" indent="-285750">
              <a:spcBef>
                <a:spcPct val="20000"/>
              </a:spcBef>
              <a:buClr>
                <a:schemeClr val="tx1"/>
              </a:buClr>
              <a:buChar char="–"/>
              <a:tabLst>
                <a:tab pos="2286000" algn="l"/>
                <a:tab pos="3886200" algn="l"/>
              </a:tabLst>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tabLst>
                <a:tab pos="2286000" algn="l"/>
                <a:tab pos="3886200" algn="l"/>
              </a:tabLst>
              <a:defRPr sz="2400">
                <a:solidFill>
                  <a:schemeClr val="tx1"/>
                </a:solidFill>
                <a:latin typeface="Times New Roman" pitchFamily="18" charset="0"/>
              </a:defRPr>
            </a:lvl3pPr>
            <a:lvl4pPr marL="1600200" indent="-228600">
              <a:spcBef>
                <a:spcPct val="20000"/>
              </a:spcBef>
              <a:buClr>
                <a:schemeClr val="tx1"/>
              </a:buClr>
              <a:buChar char="–"/>
              <a:tabLst>
                <a:tab pos="2286000" algn="l"/>
                <a:tab pos="3886200" algn="l"/>
              </a:tabLst>
              <a:defRPr sz="2000">
                <a:solidFill>
                  <a:schemeClr val="tx1"/>
                </a:solidFill>
                <a:latin typeface="Times New Roman" pitchFamily="18" charset="0"/>
              </a:defRPr>
            </a:lvl4pPr>
            <a:lvl5pPr marL="2057400" indent="-228600">
              <a:spcBef>
                <a:spcPct val="20000"/>
              </a:spcBef>
              <a:buClr>
                <a:schemeClr val="tx2"/>
              </a:buClr>
              <a:buChar char="•"/>
              <a:tabLst>
                <a:tab pos="2286000" algn="l"/>
                <a:tab pos="3886200" algn="l"/>
              </a:tabLst>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tabLst>
                <a:tab pos="2286000" algn="l"/>
                <a:tab pos="3886200" algn="l"/>
              </a:tabLst>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tabLst>
                <a:tab pos="2286000" algn="l"/>
                <a:tab pos="3886200" algn="l"/>
              </a:tabLst>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tabLst>
                <a:tab pos="2286000" algn="l"/>
                <a:tab pos="3886200" algn="l"/>
              </a:tabLst>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tabLst>
                <a:tab pos="2286000" algn="l"/>
                <a:tab pos="3886200" algn="l"/>
              </a:tabLst>
              <a:defRPr sz="2000">
                <a:solidFill>
                  <a:schemeClr val="tx1"/>
                </a:solidFill>
                <a:latin typeface="Times New Roman" pitchFamily="18" charset="0"/>
              </a:defRPr>
            </a:lvl9pPr>
          </a:lstStyle>
          <a:p>
            <a:pPr>
              <a:spcBef>
                <a:spcPct val="0"/>
              </a:spcBef>
              <a:buClrTx/>
              <a:buSzTx/>
              <a:buFontTx/>
              <a:buNone/>
            </a:pPr>
            <a:endParaRPr lang="en-US" altLang="en-US" sz="2400"/>
          </a:p>
        </p:txBody>
      </p:sp>
      <p:pic>
        <p:nvPicPr>
          <p:cNvPr id="36872" name="Picture 3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325" y="3352800"/>
            <a:ext cx="9023350" cy="152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
        <p:nvSpPr>
          <p:cNvPr id="2" name="Slayt Numarası Yer Tutucusu 1"/>
          <p:cNvSpPr>
            <a:spLocks noGrp="1"/>
          </p:cNvSpPr>
          <p:nvPr>
            <p:ph type="sldNum" sz="quarter" idx="12"/>
          </p:nvPr>
        </p:nvSpPr>
        <p:spPr/>
        <p:txBody>
          <a:bodyPr/>
          <a:lstStyle/>
          <a:p>
            <a:fld id="{063693F0-8C7E-422E-A988-4847AC569853}" type="slidenum">
              <a:rPr lang="en-US" altLang="tr-TR" smtClean="0"/>
              <a:pPr/>
              <a:t>34</a:t>
            </a:fld>
            <a:endParaRPr lang="en-US" altLang="tr-T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Rectangle 2"/>
          <p:cNvSpPr>
            <a:spLocks noGrp="1" noChangeArrowheads="1"/>
          </p:cNvSpPr>
          <p:nvPr>
            <p:ph type="title" idx="4294967295"/>
          </p:nvPr>
        </p:nvSpPr>
        <p:spPr>
          <a:xfrm>
            <a:off x="381000" y="152400"/>
            <a:ext cx="8763000" cy="609600"/>
          </a:xfrm>
        </p:spPr>
        <p:txBody>
          <a:bodyPr>
            <a:normAutofit fontScale="90000"/>
          </a:bodyPr>
          <a:lstStyle/>
          <a:p>
            <a:r>
              <a:rPr lang="en-US" altLang="en-US" smtClean="0"/>
              <a:t>Interfaces vs. Abstract Classes, cont.</a:t>
            </a:r>
            <a:endParaRPr lang="en-US" altLang="en-US" b="1" smtClean="0">
              <a:latin typeface="Courier"/>
            </a:endParaRPr>
          </a:p>
        </p:txBody>
      </p:sp>
      <p:sp>
        <p:nvSpPr>
          <p:cNvPr id="37894" name="Rectangle 5"/>
          <p:cNvSpPr>
            <a:spLocks noGrp="1" noChangeArrowheads="1"/>
          </p:cNvSpPr>
          <p:nvPr>
            <p:ph type="body" idx="4294967295"/>
          </p:nvPr>
        </p:nvSpPr>
        <p:spPr>
          <a:xfrm>
            <a:off x="0" y="5715000"/>
            <a:ext cx="8763000" cy="685800"/>
          </a:xfrm>
          <a:noFill/>
        </p:spPr>
        <p:txBody>
          <a:bodyPr/>
          <a:lstStyle/>
          <a:p>
            <a:pPr marL="114300" lvl="1" indent="0">
              <a:lnSpc>
                <a:spcPct val="90000"/>
              </a:lnSpc>
              <a:spcAft>
                <a:spcPts val="1200"/>
              </a:spcAft>
              <a:buFontTx/>
              <a:buNone/>
            </a:pPr>
            <a:r>
              <a:rPr lang="en-US" altLang="en-US" sz="2000" smtClean="0">
                <a:cs typeface="Courier New" pitchFamily="49" charset="0"/>
              </a:rPr>
              <a:t>Suppose that c is an instance of Class2. c is also an instance of Object, Class1, Interface1, Interface1_1, Interface1_2, Interface2_1, and Interface2_2.</a:t>
            </a:r>
            <a:endParaRPr lang="en-US" altLang="en-US" sz="2000" smtClean="0">
              <a:cs typeface="Times New Roman" pitchFamily="18" charset="0"/>
            </a:endParaRPr>
          </a:p>
        </p:txBody>
      </p:sp>
      <p:sp>
        <p:nvSpPr>
          <p:cNvPr id="37893" name="Rectangle 3"/>
          <p:cNvSpPr>
            <a:spLocks noChangeArrowheads="1"/>
          </p:cNvSpPr>
          <p:nvPr/>
        </p:nvSpPr>
        <p:spPr bwMode="auto">
          <a:xfrm>
            <a:off x="2514600" y="26558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sp>
        <p:nvSpPr>
          <p:cNvPr id="37895" name="Rectangle 7"/>
          <p:cNvSpPr>
            <a:spLocks noChangeArrowheads="1"/>
          </p:cNvSpPr>
          <p:nvPr/>
        </p:nvSpPr>
        <p:spPr bwMode="auto">
          <a:xfrm>
            <a:off x="152400" y="838200"/>
            <a:ext cx="883920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11430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lvl="1">
              <a:spcAft>
                <a:spcPts val="1200"/>
              </a:spcAft>
              <a:buFontTx/>
              <a:buNone/>
            </a:pPr>
            <a:r>
              <a:rPr lang="en-US" altLang="en-US" sz="2000">
                <a:cs typeface="Courier New" pitchFamily="49" charset="0"/>
              </a:rPr>
              <a:t>All classes share a single root, the Object class, but there is no single root for interfaces. Like a class, an interface also defines a type. A variable of an interface type can reference any instance of the class that implements the interface. If a class extends an interface, this interface plays the same role as a superclass. You can use an interface as a data type and cast a variable of an interface type to its subclass, and vice versa.</a:t>
            </a:r>
            <a:r>
              <a:rPr lang="en-US" altLang="en-US" sz="2000"/>
              <a:t> </a:t>
            </a:r>
          </a:p>
        </p:txBody>
      </p:sp>
      <p:pic>
        <p:nvPicPr>
          <p:cNvPr id="37896"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3125" y="2895600"/>
            <a:ext cx="7397750" cy="2743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
        <p:nvSpPr>
          <p:cNvPr id="2" name="Slayt Numarası Yer Tutucusu 1"/>
          <p:cNvSpPr>
            <a:spLocks noGrp="1"/>
          </p:cNvSpPr>
          <p:nvPr>
            <p:ph type="sldNum" sz="quarter" idx="12"/>
          </p:nvPr>
        </p:nvSpPr>
        <p:spPr/>
        <p:txBody>
          <a:bodyPr/>
          <a:lstStyle/>
          <a:p>
            <a:fld id="{063693F0-8C7E-422E-A988-4847AC569853}" type="slidenum">
              <a:rPr lang="en-US" altLang="tr-TR" smtClean="0"/>
              <a:pPr/>
              <a:t>35</a:t>
            </a:fld>
            <a:endParaRPr lang="en-US" altLang="tr-T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Rectangle 2"/>
          <p:cNvSpPr>
            <a:spLocks noGrp="1" noChangeArrowheads="1"/>
          </p:cNvSpPr>
          <p:nvPr>
            <p:ph type="title" idx="4294967295"/>
          </p:nvPr>
        </p:nvSpPr>
        <p:spPr>
          <a:xfrm>
            <a:off x="381000" y="152400"/>
            <a:ext cx="8763000" cy="609600"/>
          </a:xfrm>
        </p:spPr>
        <p:txBody>
          <a:bodyPr>
            <a:normAutofit fontScale="90000"/>
          </a:bodyPr>
          <a:lstStyle/>
          <a:p>
            <a:r>
              <a:rPr lang="en-US" altLang="en-US" sz="4000" smtClean="0">
                <a:cs typeface="Courier New" pitchFamily="49" charset="0"/>
              </a:rPr>
              <a:t>Caution: </a:t>
            </a:r>
            <a:r>
              <a:rPr lang="en-US" altLang="en-US" sz="4000" smtClean="0">
                <a:cs typeface="Times New Roman" pitchFamily="18" charset="0"/>
              </a:rPr>
              <a:t>conflict interfaces</a:t>
            </a:r>
            <a:r>
              <a:rPr lang="en-US" altLang="en-US" sz="4000" smtClean="0">
                <a:cs typeface="Courier New" pitchFamily="49" charset="0"/>
              </a:rPr>
              <a:t> </a:t>
            </a:r>
          </a:p>
        </p:txBody>
      </p:sp>
      <p:sp>
        <p:nvSpPr>
          <p:cNvPr id="38918" name="Rectangle 4"/>
          <p:cNvSpPr>
            <a:spLocks noGrp="1" noChangeArrowheads="1"/>
          </p:cNvSpPr>
          <p:nvPr>
            <p:ph type="body" idx="4294967295"/>
          </p:nvPr>
        </p:nvSpPr>
        <p:spPr>
          <a:xfrm>
            <a:off x="0" y="838200"/>
            <a:ext cx="8686800" cy="5257800"/>
          </a:xfrm>
          <a:noFill/>
        </p:spPr>
        <p:txBody>
          <a:bodyPr/>
          <a:lstStyle/>
          <a:p>
            <a:pPr marL="114300" lvl="1" indent="0">
              <a:spcAft>
                <a:spcPts val="1200"/>
              </a:spcAft>
              <a:buFontTx/>
              <a:buNone/>
            </a:pPr>
            <a:r>
              <a:rPr lang="en-US" altLang="en-US" smtClean="0">
                <a:cs typeface="Times New Roman" pitchFamily="18" charset="0"/>
              </a:rPr>
              <a:t>In rare occasions, a class may implement two interfaces with conflict information (e.g., two same constants with different values or two methods with same signature but different return type). This type of errors will be detected by the compiler.</a:t>
            </a:r>
            <a:r>
              <a:rPr lang="en-US" altLang="en-US" smtClean="0">
                <a:cs typeface="Courier New" pitchFamily="49" charset="0"/>
              </a:rPr>
              <a:t> </a:t>
            </a:r>
          </a:p>
        </p:txBody>
      </p:sp>
      <p:sp>
        <p:nvSpPr>
          <p:cNvPr id="38917" name="Rectangle 3"/>
          <p:cNvSpPr>
            <a:spLocks noChangeArrowheads="1"/>
          </p:cNvSpPr>
          <p:nvPr/>
        </p:nvSpPr>
        <p:spPr bwMode="auto">
          <a:xfrm>
            <a:off x="2514600" y="26558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sp>
        <p:nvSpPr>
          <p:cNvPr id="2" name="Slayt Numarası Yer Tutucusu 1"/>
          <p:cNvSpPr>
            <a:spLocks noGrp="1"/>
          </p:cNvSpPr>
          <p:nvPr>
            <p:ph type="sldNum" sz="quarter" idx="12"/>
          </p:nvPr>
        </p:nvSpPr>
        <p:spPr/>
        <p:txBody>
          <a:bodyPr/>
          <a:lstStyle/>
          <a:p>
            <a:fld id="{063693F0-8C7E-422E-A988-4847AC569853}" type="slidenum">
              <a:rPr lang="en-US" altLang="tr-TR" smtClean="0"/>
              <a:pPr/>
              <a:t>36</a:t>
            </a:fld>
            <a:endParaRPr lang="en-US" altLang="tr-T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Rectangle 2"/>
          <p:cNvSpPr>
            <a:spLocks noGrp="1" noChangeArrowheads="1"/>
          </p:cNvSpPr>
          <p:nvPr>
            <p:ph type="title" idx="4294967295"/>
          </p:nvPr>
        </p:nvSpPr>
        <p:spPr>
          <a:xfrm>
            <a:off x="381000" y="152400"/>
            <a:ext cx="8763000" cy="609600"/>
          </a:xfrm>
        </p:spPr>
        <p:txBody>
          <a:bodyPr>
            <a:normAutofit fontScale="90000"/>
          </a:bodyPr>
          <a:lstStyle/>
          <a:p>
            <a:r>
              <a:rPr lang="en-US" altLang="en-US" sz="4000" smtClean="0">
                <a:cs typeface="Courier New" pitchFamily="49" charset="0"/>
              </a:rPr>
              <a:t>Whether to use an interface or a class?</a:t>
            </a:r>
            <a:endParaRPr lang="en-US" altLang="en-US" sz="4000" smtClean="0"/>
          </a:p>
        </p:txBody>
      </p:sp>
      <p:sp>
        <p:nvSpPr>
          <p:cNvPr id="39942" name="Rectangle 5"/>
          <p:cNvSpPr>
            <a:spLocks noGrp="1" noChangeArrowheads="1"/>
          </p:cNvSpPr>
          <p:nvPr>
            <p:ph type="body" idx="4294967295"/>
          </p:nvPr>
        </p:nvSpPr>
        <p:spPr>
          <a:xfrm>
            <a:off x="0" y="838200"/>
            <a:ext cx="8686800" cy="5257800"/>
          </a:xfrm>
          <a:noFill/>
        </p:spPr>
        <p:txBody>
          <a:bodyPr>
            <a:normAutofit lnSpcReduction="10000"/>
          </a:bodyPr>
          <a:lstStyle/>
          <a:p>
            <a:pPr marL="114300" lvl="1" indent="0">
              <a:spcAft>
                <a:spcPts val="1200"/>
              </a:spcAft>
              <a:buFontTx/>
              <a:buNone/>
            </a:pPr>
            <a:r>
              <a:rPr lang="en-US" altLang="en-US" sz="2600" smtClean="0">
                <a:cs typeface="Courier New" pitchFamily="49" charset="0"/>
              </a:rPr>
              <a:t>Abstract classes and interfaces can both be used to model common features. How do you decide whether to use an interface or a class? In general, a strong is-a relationship that clearly describes a parent-child relationship should be modeled using classes. For example, a staff member is a person. A weak is-a relationship, also known as an is-kind-of relationship, indicates that an object possesses a certain property. A weak is-a relationship can be modeled using interfaces. For example, all strings are comparable, so the String class implements the Comparable interface. You can also use interfaces to circumvent single inheritance restriction if multiple inheritance is desired. In the case of multiple inheritance, you have to design one as a superclass, and others as interface. </a:t>
            </a:r>
          </a:p>
        </p:txBody>
      </p:sp>
      <p:sp>
        <p:nvSpPr>
          <p:cNvPr id="39941" name="Rectangle 3"/>
          <p:cNvSpPr>
            <a:spLocks noChangeArrowheads="1"/>
          </p:cNvSpPr>
          <p:nvPr/>
        </p:nvSpPr>
        <p:spPr bwMode="auto">
          <a:xfrm>
            <a:off x="2514600" y="26558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sp>
        <p:nvSpPr>
          <p:cNvPr id="2" name="Slayt Numarası Yer Tutucusu 1"/>
          <p:cNvSpPr>
            <a:spLocks noGrp="1"/>
          </p:cNvSpPr>
          <p:nvPr>
            <p:ph type="sldNum" sz="quarter" idx="12"/>
          </p:nvPr>
        </p:nvSpPr>
        <p:spPr/>
        <p:txBody>
          <a:bodyPr/>
          <a:lstStyle/>
          <a:p>
            <a:fld id="{063693F0-8C7E-422E-A988-4847AC569853}" type="slidenum">
              <a:rPr lang="en-US" altLang="tr-TR" smtClean="0"/>
              <a:pPr/>
              <a:t>37</a:t>
            </a:fld>
            <a:endParaRPr lang="en-US" altLang="tr-T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225" y="704850"/>
            <a:ext cx="8308975" cy="5118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
        <p:nvSpPr>
          <p:cNvPr id="40965" name="Rectangle 2"/>
          <p:cNvSpPr>
            <a:spLocks noGrp="1" noChangeArrowheads="1"/>
          </p:cNvSpPr>
          <p:nvPr>
            <p:ph type="title" idx="4294967295"/>
          </p:nvPr>
        </p:nvSpPr>
        <p:spPr>
          <a:xfrm>
            <a:off x="457200" y="155575"/>
            <a:ext cx="8686800" cy="454025"/>
          </a:xfrm>
        </p:spPr>
        <p:txBody>
          <a:bodyPr>
            <a:normAutofit fontScale="90000"/>
          </a:bodyPr>
          <a:lstStyle/>
          <a:p>
            <a:r>
              <a:rPr lang="en-US" altLang="en-US" sz="4000" smtClean="0"/>
              <a:t>The </a:t>
            </a:r>
            <a:r>
              <a:rPr lang="en-US" altLang="en-US" sz="3800" smtClean="0">
                <a:latin typeface="Courier New" pitchFamily="49" charset="0"/>
              </a:rPr>
              <a:t>Rational</a:t>
            </a:r>
            <a:r>
              <a:rPr lang="en-US" altLang="en-US" sz="4000" smtClean="0"/>
              <a:t> Class</a:t>
            </a:r>
          </a:p>
        </p:txBody>
      </p:sp>
      <p:sp>
        <p:nvSpPr>
          <p:cNvPr id="430083" name="AutoShape 3">
            <a:hlinkClick r:id="" action="ppaction://noaction" highlightClick="1"/>
          </p:cNvPr>
          <p:cNvSpPr>
            <a:spLocks noChangeArrowheads="1"/>
          </p:cNvSpPr>
          <p:nvPr/>
        </p:nvSpPr>
        <p:spPr bwMode="auto">
          <a:xfrm>
            <a:off x="423863" y="5922963"/>
            <a:ext cx="1828800" cy="533400"/>
          </a:xfrm>
          <a:prstGeom prst="actionButtonBlank">
            <a:avLst/>
          </a:prstGeom>
          <a:solidFill>
            <a:srgbClr val="00B050"/>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tr-TR">
                <a:solidFill>
                  <a:schemeClr val="accent1"/>
                </a:solidFill>
                <a:latin typeface="Book Antiqua" pitchFamily="18" charset="0"/>
                <a:hlinkClick r:id="rId3" action="ppaction://program"/>
              </a:rPr>
              <a:t>Rational</a:t>
            </a:r>
            <a:endParaRPr lang="en-US" altLang="tr-TR">
              <a:solidFill>
                <a:schemeClr val="accent1"/>
              </a:solidFill>
            </a:endParaRPr>
          </a:p>
        </p:txBody>
      </p:sp>
      <p:sp>
        <p:nvSpPr>
          <p:cNvPr id="40967" name="AutoShape 4">
            <a:hlinkClick r:id="rId4" action="ppaction://program" highlightClick="1"/>
          </p:cNvPr>
          <p:cNvSpPr>
            <a:spLocks noChangeArrowheads="1"/>
          </p:cNvSpPr>
          <p:nvPr/>
        </p:nvSpPr>
        <p:spPr bwMode="auto">
          <a:xfrm>
            <a:off x="6858000" y="5943600"/>
            <a:ext cx="1219200" cy="5334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rgbClr val="000000"/>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lgn="ctr">
              <a:spcBef>
                <a:spcPct val="0"/>
              </a:spcBef>
              <a:buClrTx/>
              <a:buSzTx/>
              <a:buFontTx/>
              <a:buNone/>
            </a:pPr>
            <a:r>
              <a:rPr lang="en-US" altLang="en-US" sz="2400">
                <a:latin typeface="Book Antiqua" pitchFamily="18" charset="0"/>
              </a:rPr>
              <a:t>Run</a:t>
            </a:r>
            <a:endParaRPr lang="en-US" altLang="en-US" sz="2400"/>
          </a:p>
        </p:txBody>
      </p:sp>
      <p:sp>
        <p:nvSpPr>
          <p:cNvPr id="430085" name="AutoShape 5">
            <a:hlinkClick r:id="" action="ppaction://noaction" highlightClick="1"/>
          </p:cNvPr>
          <p:cNvSpPr>
            <a:spLocks noChangeArrowheads="1"/>
          </p:cNvSpPr>
          <p:nvPr/>
        </p:nvSpPr>
        <p:spPr bwMode="auto">
          <a:xfrm>
            <a:off x="3733800" y="5943600"/>
            <a:ext cx="2590800" cy="533400"/>
          </a:xfrm>
          <a:prstGeom prst="actionButtonBlank">
            <a:avLst/>
          </a:prstGeom>
          <a:solidFill>
            <a:srgbClr val="00B050"/>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tr-TR">
                <a:solidFill>
                  <a:schemeClr val="accent1"/>
                </a:solidFill>
                <a:latin typeface="Book Antiqua" pitchFamily="18" charset="0"/>
                <a:hlinkClick r:id="rId5" action="ppaction://program"/>
              </a:rPr>
              <a:t>TestRationalClass</a:t>
            </a:r>
            <a:endParaRPr lang="en-US" altLang="tr-TR">
              <a:solidFill>
                <a:schemeClr val="accent1"/>
              </a:solidFill>
            </a:endParaRPr>
          </a:p>
        </p:txBody>
      </p:sp>
      <p:sp>
        <p:nvSpPr>
          <p:cNvPr id="40969" name="Rectangle 6"/>
          <p:cNvSpPr>
            <a:spLocks noChangeArrowheads="1"/>
          </p:cNvSpPr>
          <p:nvPr/>
        </p:nvSpPr>
        <p:spPr bwMode="auto">
          <a:xfrm>
            <a:off x="2141538" y="2312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sp>
        <p:nvSpPr>
          <p:cNvPr id="40970" name="Rectangle 10"/>
          <p:cNvSpPr>
            <a:spLocks noChangeArrowheads="1"/>
          </p:cNvSpPr>
          <p:nvPr/>
        </p:nvSpPr>
        <p:spPr bwMode="auto">
          <a:xfrm>
            <a:off x="0" y="1428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sp>
        <p:nvSpPr>
          <p:cNvPr id="40971" name="AutoShape 11">
            <a:hlinkClick r:id="rId6" highlightClick="1"/>
          </p:cNvPr>
          <p:cNvSpPr>
            <a:spLocks noChangeArrowheads="1"/>
          </p:cNvSpPr>
          <p:nvPr/>
        </p:nvSpPr>
        <p:spPr bwMode="auto">
          <a:xfrm>
            <a:off x="119063" y="5618163"/>
            <a:ext cx="468312" cy="576262"/>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sp>
        <p:nvSpPr>
          <p:cNvPr id="40972" name="AutoShape 12">
            <a:hlinkClick r:id="rId7" highlightClick="1"/>
          </p:cNvPr>
          <p:cNvSpPr>
            <a:spLocks noChangeArrowheads="1"/>
          </p:cNvSpPr>
          <p:nvPr/>
        </p:nvSpPr>
        <p:spPr bwMode="auto">
          <a:xfrm>
            <a:off x="3313113" y="5654675"/>
            <a:ext cx="468312"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sp>
        <p:nvSpPr>
          <p:cNvPr id="40973" name="Rectangle 14"/>
          <p:cNvSpPr>
            <a:spLocks noChangeArrowheads="1"/>
          </p:cNvSpPr>
          <p:nvPr/>
        </p:nvSpPr>
        <p:spPr bwMode="auto">
          <a:xfrm>
            <a:off x="0" y="12715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sp>
        <p:nvSpPr>
          <p:cNvPr id="2" name="Slayt Numarası Yer Tutucusu 1"/>
          <p:cNvSpPr>
            <a:spLocks noGrp="1"/>
          </p:cNvSpPr>
          <p:nvPr>
            <p:ph type="sldNum" sz="quarter" idx="12"/>
          </p:nvPr>
        </p:nvSpPr>
        <p:spPr/>
        <p:txBody>
          <a:bodyPr/>
          <a:lstStyle/>
          <a:p>
            <a:fld id="{063693F0-8C7E-422E-A988-4847AC569853}" type="slidenum">
              <a:rPr lang="en-US" altLang="tr-TR" smtClean="0"/>
              <a:pPr/>
              <a:t>38</a:t>
            </a:fld>
            <a:endParaRPr lang="en-US" altLang="tr-T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noChangeArrowheads="1"/>
          </p:cNvSpPr>
          <p:nvPr>
            <p:ph type="title"/>
          </p:nvPr>
        </p:nvSpPr>
        <p:spPr>
          <a:xfrm>
            <a:off x="685800" y="304800"/>
            <a:ext cx="7772400" cy="819150"/>
          </a:xfrm>
        </p:spPr>
        <p:txBody>
          <a:bodyPr/>
          <a:lstStyle/>
          <a:p>
            <a:r>
              <a:rPr lang="en-US" altLang="en-US" smtClean="0"/>
              <a:t>Designing a Class</a:t>
            </a:r>
          </a:p>
        </p:txBody>
      </p:sp>
      <p:sp>
        <p:nvSpPr>
          <p:cNvPr id="41988" name="Rectangle 3"/>
          <p:cNvSpPr>
            <a:spLocks noGrp="1" noChangeArrowheads="1"/>
          </p:cNvSpPr>
          <p:nvPr>
            <p:ph idx="1"/>
          </p:nvPr>
        </p:nvSpPr>
        <p:spPr>
          <a:xfrm>
            <a:off x="304800" y="1371600"/>
            <a:ext cx="8839200" cy="4800600"/>
          </a:xfrm>
        </p:spPr>
        <p:txBody>
          <a:bodyPr/>
          <a:lstStyle/>
          <a:p>
            <a:pPr marL="0" indent="0">
              <a:spcBef>
                <a:spcPct val="50000"/>
              </a:spcBef>
              <a:buFont typeface="Monotype Sorts" pitchFamily="2" charset="2"/>
              <a:buNone/>
            </a:pPr>
            <a:r>
              <a:rPr lang="en-US" altLang="en-US" dirty="0" smtClean="0"/>
              <a:t>(Coherence) A class should describe a single entity, and all the class operations should logically fit together to support a coherent purpose. You can use a class for students, for example, but you should not combine students and staff in the same class, because students and staff have different entities. </a:t>
            </a:r>
          </a:p>
        </p:txBody>
      </p:sp>
      <p:sp>
        <p:nvSpPr>
          <p:cNvPr id="2" name="Slayt Numarası Yer Tutucusu 1"/>
          <p:cNvSpPr>
            <a:spLocks noGrp="1"/>
          </p:cNvSpPr>
          <p:nvPr>
            <p:ph type="sldNum" sz="quarter" idx="12"/>
          </p:nvPr>
        </p:nvSpPr>
        <p:spPr/>
        <p:txBody>
          <a:bodyPr/>
          <a:lstStyle/>
          <a:p>
            <a:pPr algn="r"/>
            <a:fld id="{063693F0-8C7E-422E-A988-4847AC569853}" type="slidenum">
              <a:rPr lang="en-US" altLang="tr-TR" smtClean="0"/>
              <a:pPr algn="r"/>
              <a:t>39</a:t>
            </a:fld>
            <a:endParaRPr lang="en-US" altLang="tr-TR"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1" name="Rectangle 18"/>
          <p:cNvSpPr>
            <a:spLocks noGrp="1" noChangeArrowheads="1"/>
          </p:cNvSpPr>
          <p:nvPr>
            <p:ph type="title" idx="4294967295"/>
          </p:nvPr>
        </p:nvSpPr>
        <p:spPr>
          <a:xfrm>
            <a:off x="533400" y="152400"/>
            <a:ext cx="8610600" cy="533400"/>
          </a:xfrm>
          <a:noFill/>
        </p:spPr>
        <p:txBody>
          <a:bodyPr>
            <a:normAutofit fontScale="90000"/>
          </a:bodyPr>
          <a:lstStyle/>
          <a:p>
            <a:r>
              <a:rPr lang="en-US" altLang="en-US" sz="4000" smtClean="0"/>
              <a:t>Abstract Classes and Abstract Methods</a:t>
            </a:r>
          </a:p>
        </p:txBody>
      </p:sp>
      <p:sp>
        <p:nvSpPr>
          <p:cNvPr id="6148" name="Rectangle 9"/>
          <p:cNvSpPr>
            <a:spLocks noChangeArrowheads="1"/>
          </p:cNvSpPr>
          <p:nvPr/>
        </p:nvSpPr>
        <p:spPr bwMode="auto">
          <a:xfrm>
            <a:off x="0" y="14636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sp>
        <p:nvSpPr>
          <p:cNvPr id="6149" name="Rectangle 11"/>
          <p:cNvSpPr>
            <a:spLocks noChangeArrowheads="1"/>
          </p:cNvSpPr>
          <p:nvPr/>
        </p:nvSpPr>
        <p:spPr bwMode="auto">
          <a:xfrm>
            <a:off x="0" y="14636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sp>
        <p:nvSpPr>
          <p:cNvPr id="6150" name="Rectangle 16"/>
          <p:cNvSpPr>
            <a:spLocks noChangeArrowheads="1"/>
          </p:cNvSpPr>
          <p:nvPr/>
        </p:nvSpPr>
        <p:spPr bwMode="auto">
          <a:xfrm>
            <a:off x="0" y="1433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sp>
        <p:nvSpPr>
          <p:cNvPr id="6152" name="AutoShape 23">
            <a:hlinkClick r:id="rId2" action="ppaction://program" highlightClick="1"/>
          </p:cNvPr>
          <p:cNvSpPr>
            <a:spLocks noChangeArrowheads="1"/>
          </p:cNvSpPr>
          <p:nvPr/>
        </p:nvSpPr>
        <p:spPr bwMode="auto">
          <a:xfrm>
            <a:off x="7315200" y="5486400"/>
            <a:ext cx="1524000" cy="4572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rgbClr val="000000"/>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lgn="ctr">
              <a:spcBef>
                <a:spcPct val="0"/>
              </a:spcBef>
              <a:buClrTx/>
              <a:buSzTx/>
              <a:buFontTx/>
              <a:buNone/>
            </a:pPr>
            <a:r>
              <a:rPr lang="en-US" altLang="en-US" sz="2400">
                <a:latin typeface="Book Antiqua" pitchFamily="18" charset="0"/>
              </a:rPr>
              <a:t>Run</a:t>
            </a:r>
            <a:endParaRPr lang="en-US" altLang="en-US" sz="2400"/>
          </a:p>
        </p:txBody>
      </p:sp>
      <p:sp>
        <p:nvSpPr>
          <p:cNvPr id="6153" name="Rectangle 25"/>
          <p:cNvSpPr>
            <a:spLocks noChangeArrowheads="1"/>
          </p:cNvSpPr>
          <p:nvPr/>
        </p:nvSpPr>
        <p:spPr bwMode="auto">
          <a:xfrm>
            <a:off x="0" y="11525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pic>
        <p:nvPicPr>
          <p:cNvPr id="6154" name="Picture 1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63" y="660400"/>
            <a:ext cx="7462837" cy="57388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
        <p:nvSpPr>
          <p:cNvPr id="348180" name="AutoShape 20">
            <a:hlinkClick r:id="rId4" highlightClick="1"/>
          </p:cNvPr>
          <p:cNvSpPr>
            <a:spLocks noChangeArrowheads="1"/>
          </p:cNvSpPr>
          <p:nvPr/>
        </p:nvSpPr>
        <p:spPr bwMode="auto">
          <a:xfrm>
            <a:off x="7162800" y="1905000"/>
            <a:ext cx="1066800" cy="457200"/>
          </a:xfrm>
          <a:prstGeom prst="actionButtonBlank">
            <a:avLst/>
          </a:prstGeom>
          <a:solidFill>
            <a:srgbClr val="00B050"/>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tr-TR" sz="1800">
                <a:solidFill>
                  <a:schemeClr val="accent1"/>
                </a:solidFill>
                <a:latin typeface="Book Antiqua" pitchFamily="18" charset="0"/>
                <a:hlinkClick r:id="rId5" action="ppaction://program"/>
              </a:rPr>
              <a:t>Circle</a:t>
            </a:r>
            <a:endParaRPr lang="en-US" altLang="tr-TR" sz="1800">
              <a:solidFill>
                <a:schemeClr val="accent1"/>
              </a:solidFill>
            </a:endParaRPr>
          </a:p>
        </p:txBody>
      </p:sp>
      <p:sp>
        <p:nvSpPr>
          <p:cNvPr id="348181" name="AutoShape 21">
            <a:hlinkClick r:id="rId6" highlightClick="1"/>
          </p:cNvPr>
          <p:cNvSpPr>
            <a:spLocks noChangeArrowheads="1"/>
          </p:cNvSpPr>
          <p:nvPr/>
        </p:nvSpPr>
        <p:spPr bwMode="auto">
          <a:xfrm>
            <a:off x="7162800" y="2667000"/>
            <a:ext cx="1295400" cy="457200"/>
          </a:xfrm>
          <a:prstGeom prst="actionButtonBlank">
            <a:avLst/>
          </a:prstGeom>
          <a:solidFill>
            <a:srgbClr val="00B050"/>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tr-TR" sz="1800">
                <a:solidFill>
                  <a:schemeClr val="accent1"/>
                </a:solidFill>
                <a:latin typeface="Book Antiqua" pitchFamily="18" charset="0"/>
                <a:hlinkClick r:id="rId6" action="ppaction://program"/>
              </a:rPr>
              <a:t>Rectangle</a:t>
            </a:r>
            <a:endParaRPr lang="en-US" altLang="tr-TR" sz="1800">
              <a:solidFill>
                <a:schemeClr val="accent1"/>
              </a:solidFill>
            </a:endParaRPr>
          </a:p>
        </p:txBody>
      </p:sp>
      <p:sp>
        <p:nvSpPr>
          <p:cNvPr id="348182" name="AutoShape 22">
            <a:hlinkClick r:id="" action="ppaction://noaction" highlightClick="1"/>
          </p:cNvPr>
          <p:cNvSpPr>
            <a:spLocks noChangeArrowheads="1"/>
          </p:cNvSpPr>
          <p:nvPr/>
        </p:nvSpPr>
        <p:spPr bwMode="auto">
          <a:xfrm>
            <a:off x="6705600" y="4495800"/>
            <a:ext cx="2438400" cy="457200"/>
          </a:xfrm>
          <a:prstGeom prst="actionButtonBlank">
            <a:avLst/>
          </a:prstGeom>
          <a:solidFill>
            <a:srgbClr val="00B050"/>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tr-TR" sz="1800">
                <a:solidFill>
                  <a:schemeClr val="accent1"/>
                </a:solidFill>
                <a:latin typeface="Book Antiqua" pitchFamily="18" charset="0"/>
                <a:hlinkClick r:id="rId7" action="ppaction://program"/>
              </a:rPr>
              <a:t>TestGeometricObject</a:t>
            </a:r>
            <a:endParaRPr lang="en-US" altLang="tr-TR" sz="1800">
              <a:solidFill>
                <a:schemeClr val="accent1"/>
              </a:solidFill>
            </a:endParaRPr>
          </a:p>
        </p:txBody>
      </p:sp>
      <p:sp>
        <p:nvSpPr>
          <p:cNvPr id="6158" name="AutoShape 14">
            <a:hlinkClick r:id="rId8" highlightClick="1"/>
          </p:cNvPr>
          <p:cNvSpPr>
            <a:spLocks noChangeArrowheads="1"/>
          </p:cNvSpPr>
          <p:nvPr/>
        </p:nvSpPr>
        <p:spPr bwMode="auto">
          <a:xfrm>
            <a:off x="6553200" y="1143000"/>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sp>
        <p:nvSpPr>
          <p:cNvPr id="6159" name="AutoShape 15">
            <a:hlinkClick r:id="rId9" highlightClick="1"/>
          </p:cNvPr>
          <p:cNvSpPr>
            <a:spLocks noChangeArrowheads="1"/>
          </p:cNvSpPr>
          <p:nvPr/>
        </p:nvSpPr>
        <p:spPr bwMode="auto">
          <a:xfrm>
            <a:off x="6553200" y="1905000"/>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sp>
        <p:nvSpPr>
          <p:cNvPr id="6160" name="AutoShape 16">
            <a:hlinkClick r:id="rId10" highlightClick="1"/>
          </p:cNvPr>
          <p:cNvSpPr>
            <a:spLocks noChangeArrowheads="1"/>
          </p:cNvSpPr>
          <p:nvPr/>
        </p:nvSpPr>
        <p:spPr bwMode="auto">
          <a:xfrm>
            <a:off x="6553200" y="2667000"/>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sp>
        <p:nvSpPr>
          <p:cNvPr id="6161" name="AutoShape 17">
            <a:hlinkClick r:id="rId11" highlightClick="1"/>
          </p:cNvPr>
          <p:cNvSpPr>
            <a:spLocks noChangeArrowheads="1"/>
          </p:cNvSpPr>
          <p:nvPr/>
        </p:nvSpPr>
        <p:spPr bwMode="auto">
          <a:xfrm>
            <a:off x="6324600" y="4191000"/>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0"/>
              </a:spcBef>
              <a:buClrTx/>
              <a:buSzTx/>
              <a:buFontTx/>
              <a:buNone/>
            </a:pPr>
            <a:endParaRPr lang="en-US" altLang="en-US" sz="2400"/>
          </a:p>
        </p:txBody>
      </p:sp>
      <p:sp>
        <p:nvSpPr>
          <p:cNvPr id="348179" name="AutoShape 19">
            <a:hlinkClick r:id="" action="ppaction://noaction" highlightClick="1"/>
          </p:cNvPr>
          <p:cNvSpPr>
            <a:spLocks noChangeArrowheads="1"/>
          </p:cNvSpPr>
          <p:nvPr/>
        </p:nvSpPr>
        <p:spPr bwMode="auto">
          <a:xfrm>
            <a:off x="7162800" y="1219200"/>
            <a:ext cx="1981200" cy="457200"/>
          </a:xfrm>
          <a:prstGeom prst="actionButtonBlank">
            <a:avLst/>
          </a:prstGeom>
          <a:solidFill>
            <a:srgbClr val="00B050"/>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tr-TR" sz="1800">
                <a:solidFill>
                  <a:schemeClr val="accent1"/>
                </a:solidFill>
                <a:latin typeface="Book Antiqua" pitchFamily="18" charset="0"/>
                <a:hlinkClick r:id="rId12" action="ppaction://program"/>
              </a:rPr>
              <a:t>GeometricObject</a:t>
            </a:r>
            <a:endParaRPr lang="en-US" altLang="tr-TR" sz="1800">
              <a:solidFill>
                <a:schemeClr val="accent1"/>
              </a:solidFill>
            </a:endParaRPr>
          </a:p>
        </p:txBody>
      </p:sp>
      <p:sp>
        <p:nvSpPr>
          <p:cNvPr id="2" name="Slayt Numarası Yer Tutucusu 1"/>
          <p:cNvSpPr>
            <a:spLocks noGrp="1"/>
          </p:cNvSpPr>
          <p:nvPr>
            <p:ph type="sldNum" sz="quarter" idx="12"/>
          </p:nvPr>
        </p:nvSpPr>
        <p:spPr/>
        <p:txBody>
          <a:bodyPr/>
          <a:lstStyle/>
          <a:p>
            <a:fld id="{063693F0-8C7E-422E-A988-4847AC569853}" type="slidenum">
              <a:rPr lang="en-US" altLang="tr-TR" smtClean="0"/>
              <a:pPr/>
              <a:t>4</a:t>
            </a:fld>
            <a:endParaRPr lang="en-US" altLang="tr-T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a:xfrm>
            <a:off x="685800" y="304800"/>
            <a:ext cx="7772400" cy="819150"/>
          </a:xfrm>
        </p:spPr>
        <p:txBody>
          <a:bodyPr/>
          <a:lstStyle/>
          <a:p>
            <a:r>
              <a:rPr lang="en-US" altLang="en-US" smtClean="0"/>
              <a:t>Designing a Class, cont.</a:t>
            </a:r>
          </a:p>
        </p:txBody>
      </p:sp>
      <p:sp>
        <p:nvSpPr>
          <p:cNvPr id="43012" name="Rectangle 3"/>
          <p:cNvSpPr>
            <a:spLocks noGrp="1" noChangeArrowheads="1"/>
          </p:cNvSpPr>
          <p:nvPr>
            <p:ph idx="1"/>
          </p:nvPr>
        </p:nvSpPr>
        <p:spPr>
          <a:xfrm>
            <a:off x="304800" y="1371600"/>
            <a:ext cx="8839200" cy="4800600"/>
          </a:xfrm>
        </p:spPr>
        <p:txBody>
          <a:bodyPr/>
          <a:lstStyle/>
          <a:p>
            <a:pPr marL="0" indent="0">
              <a:spcBef>
                <a:spcPct val="50000"/>
              </a:spcBef>
              <a:buFont typeface="Monotype Sorts" pitchFamily="2" charset="2"/>
              <a:buNone/>
            </a:pPr>
            <a:r>
              <a:rPr lang="en-US" altLang="en-US" sz="3000" smtClean="0">
                <a:cs typeface="Times New Roman" pitchFamily="18" charset="0"/>
              </a:rPr>
              <a:t>(Separating responsibilities) </a:t>
            </a:r>
            <a:r>
              <a:rPr lang="en-US" altLang="en-US" sz="3000" smtClean="0"/>
              <a:t>A single entity with too many responsibilities can be broken into several classes to separate responsibilities. The classes String, StringBuilder, and StringBuffer all deal with strings, for example, but have different responsibilities. The String class deals with immutable strings, the StringBuilder class is for creating mutable strings, and the StringBuffer class is similar to StringBuilder except that StringBuffer contains synchronized methods for updating strings. </a:t>
            </a:r>
          </a:p>
        </p:txBody>
      </p:sp>
      <p:sp>
        <p:nvSpPr>
          <p:cNvPr id="2" name="Slayt Numarası Yer Tutucusu 1"/>
          <p:cNvSpPr>
            <a:spLocks noGrp="1"/>
          </p:cNvSpPr>
          <p:nvPr>
            <p:ph type="sldNum" sz="quarter" idx="12"/>
          </p:nvPr>
        </p:nvSpPr>
        <p:spPr/>
        <p:txBody>
          <a:bodyPr/>
          <a:lstStyle/>
          <a:p>
            <a:pPr algn="r"/>
            <a:fld id="{063693F0-8C7E-422E-A988-4847AC569853}" type="slidenum">
              <a:rPr lang="en-US" altLang="tr-TR" smtClean="0"/>
              <a:pPr algn="r"/>
              <a:t>40</a:t>
            </a:fld>
            <a:endParaRPr lang="en-US" altLang="tr-T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a:xfrm>
            <a:off x="685800" y="304800"/>
            <a:ext cx="7772400" cy="819150"/>
          </a:xfrm>
        </p:spPr>
        <p:txBody>
          <a:bodyPr/>
          <a:lstStyle/>
          <a:p>
            <a:r>
              <a:rPr lang="en-US" altLang="en-US" smtClean="0"/>
              <a:t>Designing a Class, cont.</a:t>
            </a:r>
          </a:p>
        </p:txBody>
      </p:sp>
      <p:sp>
        <p:nvSpPr>
          <p:cNvPr id="44036" name="Rectangle 3"/>
          <p:cNvSpPr>
            <a:spLocks noGrp="1" noChangeArrowheads="1"/>
          </p:cNvSpPr>
          <p:nvPr>
            <p:ph idx="1"/>
          </p:nvPr>
        </p:nvSpPr>
        <p:spPr>
          <a:xfrm>
            <a:off x="0" y="1371600"/>
            <a:ext cx="9144000" cy="5486400"/>
          </a:xfrm>
        </p:spPr>
        <p:txBody>
          <a:bodyPr/>
          <a:lstStyle/>
          <a:p>
            <a:pPr marL="0" indent="0">
              <a:spcBef>
                <a:spcPct val="50000"/>
              </a:spcBef>
              <a:buFont typeface="Monotype Sorts" pitchFamily="2" charset="2"/>
              <a:buNone/>
            </a:pPr>
            <a:r>
              <a:rPr lang="en-US" altLang="en-US" smtClean="0">
                <a:cs typeface="Times New Roman" pitchFamily="18" charset="0"/>
              </a:rPr>
              <a:t>Classes are designed for reuse. Users can incorporate classes in many different combinations, orders, and environments. Therefore, you should design a class that imposes no restrictions on what or when the user can do with it, design the properties to ensure that the user can set properties in any order, with any combination of values, and design methods to function independently of their order of occurrence.</a:t>
            </a:r>
          </a:p>
        </p:txBody>
      </p:sp>
      <p:sp>
        <p:nvSpPr>
          <p:cNvPr id="2" name="Slayt Numarası Yer Tutucusu 1"/>
          <p:cNvSpPr>
            <a:spLocks noGrp="1"/>
          </p:cNvSpPr>
          <p:nvPr>
            <p:ph type="sldNum" sz="quarter" idx="12"/>
          </p:nvPr>
        </p:nvSpPr>
        <p:spPr/>
        <p:txBody>
          <a:bodyPr/>
          <a:lstStyle/>
          <a:p>
            <a:pPr algn="r"/>
            <a:fld id="{063693F0-8C7E-422E-A988-4847AC569853}" type="slidenum">
              <a:rPr lang="en-US" altLang="tr-TR" smtClean="0"/>
              <a:pPr algn="r"/>
              <a:t>41</a:t>
            </a:fld>
            <a:endParaRPr lang="en-US" altLang="tr-T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noChangeArrowheads="1"/>
          </p:cNvSpPr>
          <p:nvPr>
            <p:ph type="title"/>
          </p:nvPr>
        </p:nvSpPr>
        <p:spPr>
          <a:xfrm>
            <a:off x="685800" y="304800"/>
            <a:ext cx="7772400" cy="819150"/>
          </a:xfrm>
        </p:spPr>
        <p:txBody>
          <a:bodyPr/>
          <a:lstStyle/>
          <a:p>
            <a:r>
              <a:rPr lang="en-US" altLang="en-US" smtClean="0"/>
              <a:t>Designing a Class, cont.</a:t>
            </a:r>
          </a:p>
        </p:txBody>
      </p:sp>
      <p:sp>
        <p:nvSpPr>
          <p:cNvPr id="45060" name="Rectangle 3"/>
          <p:cNvSpPr>
            <a:spLocks noGrp="1" noChangeArrowheads="1"/>
          </p:cNvSpPr>
          <p:nvPr>
            <p:ph idx="1"/>
          </p:nvPr>
        </p:nvSpPr>
        <p:spPr>
          <a:xfrm>
            <a:off x="76200" y="1371600"/>
            <a:ext cx="9067800" cy="5486400"/>
          </a:xfrm>
        </p:spPr>
        <p:txBody>
          <a:bodyPr/>
          <a:lstStyle/>
          <a:p>
            <a:pPr marL="0" indent="0">
              <a:spcBef>
                <a:spcPct val="50000"/>
              </a:spcBef>
              <a:buFont typeface="Monotype Sorts" pitchFamily="2" charset="2"/>
              <a:buNone/>
            </a:pPr>
            <a:r>
              <a:rPr lang="en-US" altLang="en-US" smtClean="0">
                <a:cs typeface="Times New Roman" pitchFamily="18" charset="0"/>
              </a:rPr>
              <a:t>Provide a public no-arg constructor and override the </a:t>
            </a:r>
            <a:r>
              <a:rPr lang="en-US" altLang="en-US" u="sng" smtClean="0">
                <a:cs typeface="Times New Roman" pitchFamily="18" charset="0"/>
              </a:rPr>
              <a:t>equals</a:t>
            </a:r>
            <a:r>
              <a:rPr lang="en-US" altLang="en-US" smtClean="0">
                <a:cs typeface="Times New Roman" pitchFamily="18" charset="0"/>
              </a:rPr>
              <a:t> method and the </a:t>
            </a:r>
            <a:r>
              <a:rPr lang="en-US" altLang="en-US" u="sng" smtClean="0">
                <a:cs typeface="Times New Roman" pitchFamily="18" charset="0"/>
              </a:rPr>
              <a:t>toString</a:t>
            </a:r>
            <a:r>
              <a:rPr lang="en-US" altLang="en-US" smtClean="0">
                <a:cs typeface="Times New Roman" pitchFamily="18" charset="0"/>
              </a:rPr>
              <a:t> method defined in the </a:t>
            </a:r>
            <a:r>
              <a:rPr lang="en-US" altLang="en-US" u="sng" smtClean="0">
                <a:cs typeface="Times New Roman" pitchFamily="18" charset="0"/>
              </a:rPr>
              <a:t>Object</a:t>
            </a:r>
            <a:r>
              <a:rPr lang="en-US" altLang="en-US" smtClean="0">
                <a:cs typeface="Times New Roman" pitchFamily="18" charset="0"/>
              </a:rPr>
              <a:t> class whenever possible.</a:t>
            </a:r>
            <a:r>
              <a:rPr lang="en-US" altLang="en-US" smtClean="0">
                <a:latin typeface="Courier"/>
                <a:cs typeface="Times New Roman" pitchFamily="18" charset="0"/>
              </a:rPr>
              <a:t> </a:t>
            </a:r>
          </a:p>
        </p:txBody>
      </p:sp>
      <p:sp>
        <p:nvSpPr>
          <p:cNvPr id="2" name="Slayt Numarası Yer Tutucusu 1"/>
          <p:cNvSpPr>
            <a:spLocks noGrp="1"/>
          </p:cNvSpPr>
          <p:nvPr>
            <p:ph type="sldNum" sz="quarter" idx="12"/>
          </p:nvPr>
        </p:nvSpPr>
        <p:spPr/>
        <p:txBody>
          <a:bodyPr/>
          <a:lstStyle/>
          <a:p>
            <a:pPr algn="r"/>
            <a:fld id="{063693F0-8C7E-422E-A988-4847AC569853}" type="slidenum">
              <a:rPr lang="en-US" altLang="tr-TR" smtClean="0"/>
              <a:pPr algn="r"/>
              <a:t>42</a:t>
            </a:fld>
            <a:endParaRPr lang="en-US" altLang="tr-T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ChangeArrowheads="1"/>
          </p:cNvSpPr>
          <p:nvPr>
            <p:ph type="title"/>
          </p:nvPr>
        </p:nvSpPr>
        <p:spPr>
          <a:xfrm>
            <a:off x="685800" y="304800"/>
            <a:ext cx="7772400" cy="819150"/>
          </a:xfrm>
        </p:spPr>
        <p:txBody>
          <a:bodyPr/>
          <a:lstStyle/>
          <a:p>
            <a:r>
              <a:rPr lang="en-US" altLang="en-US" smtClean="0"/>
              <a:t>Designing a Class, cont.</a:t>
            </a:r>
          </a:p>
        </p:txBody>
      </p:sp>
      <p:sp>
        <p:nvSpPr>
          <p:cNvPr id="46084" name="Rectangle 3"/>
          <p:cNvSpPr>
            <a:spLocks noGrp="1" noChangeArrowheads="1"/>
          </p:cNvSpPr>
          <p:nvPr>
            <p:ph idx="1"/>
          </p:nvPr>
        </p:nvSpPr>
        <p:spPr>
          <a:xfrm>
            <a:off x="381000" y="1371600"/>
            <a:ext cx="8382000" cy="4800600"/>
          </a:xfrm>
        </p:spPr>
        <p:txBody>
          <a:bodyPr/>
          <a:lstStyle/>
          <a:p>
            <a:pPr marL="0" indent="0">
              <a:spcBef>
                <a:spcPct val="50000"/>
              </a:spcBef>
              <a:buFont typeface="Monotype Sorts" pitchFamily="2" charset="2"/>
              <a:buNone/>
            </a:pPr>
            <a:r>
              <a:rPr lang="en-US" altLang="en-US" smtClean="0">
                <a:cs typeface="Times New Roman" pitchFamily="18" charset="0"/>
              </a:rPr>
              <a:t>Follow standard Java programming style and naming conventions. Choose informative names for classes, data fields, and methods. Always place the data declaration before the constructor, and place constructors before methods. Always provide a constructor and initialize variables to avoid programming errors.</a:t>
            </a:r>
            <a:r>
              <a:rPr lang="en-US" altLang="en-US" smtClean="0"/>
              <a:t> </a:t>
            </a:r>
          </a:p>
        </p:txBody>
      </p:sp>
      <p:sp>
        <p:nvSpPr>
          <p:cNvPr id="2" name="Slayt Numarası Yer Tutucusu 1"/>
          <p:cNvSpPr>
            <a:spLocks noGrp="1"/>
          </p:cNvSpPr>
          <p:nvPr>
            <p:ph type="sldNum" sz="quarter" idx="12"/>
          </p:nvPr>
        </p:nvSpPr>
        <p:spPr/>
        <p:txBody>
          <a:bodyPr/>
          <a:lstStyle/>
          <a:p>
            <a:pPr algn="r"/>
            <a:fld id="{063693F0-8C7E-422E-A988-4847AC569853}" type="slidenum">
              <a:rPr lang="en-US" altLang="tr-TR" smtClean="0"/>
              <a:pPr algn="r"/>
              <a:t>43</a:t>
            </a:fld>
            <a:endParaRPr lang="en-US" altLang="tr-T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p:cNvSpPr>
            <a:spLocks noGrp="1" noChangeArrowheads="1"/>
          </p:cNvSpPr>
          <p:nvPr>
            <p:ph type="title"/>
          </p:nvPr>
        </p:nvSpPr>
        <p:spPr>
          <a:xfrm>
            <a:off x="685800" y="0"/>
            <a:ext cx="7772400" cy="1428750"/>
          </a:xfrm>
        </p:spPr>
        <p:txBody>
          <a:bodyPr/>
          <a:lstStyle/>
          <a:p>
            <a:r>
              <a:rPr lang="en-US" altLang="en-US" smtClean="0">
                <a:cs typeface="Times New Roman" pitchFamily="18" charset="0"/>
              </a:rPr>
              <a:t>Using Visibility Modifiers</a:t>
            </a:r>
            <a:endParaRPr lang="en-US" altLang="en-US" smtClean="0"/>
          </a:p>
        </p:txBody>
      </p:sp>
      <p:sp>
        <p:nvSpPr>
          <p:cNvPr id="47108" name="Rectangle 3"/>
          <p:cNvSpPr>
            <a:spLocks noGrp="1" noChangeArrowheads="1"/>
          </p:cNvSpPr>
          <p:nvPr>
            <p:ph idx="1"/>
          </p:nvPr>
        </p:nvSpPr>
        <p:spPr>
          <a:xfrm>
            <a:off x="152400" y="1219200"/>
            <a:ext cx="8610600" cy="5181600"/>
          </a:xfrm>
        </p:spPr>
        <p:txBody>
          <a:bodyPr/>
          <a:lstStyle/>
          <a:p>
            <a:pPr marL="0" indent="0">
              <a:spcBef>
                <a:spcPct val="0"/>
              </a:spcBef>
              <a:buFont typeface="Monotype Sorts" pitchFamily="2" charset="2"/>
              <a:buNone/>
            </a:pPr>
            <a:r>
              <a:rPr lang="en-US" altLang="en-US" sz="2900" smtClean="0">
                <a:cs typeface="Times New Roman" pitchFamily="18" charset="0"/>
              </a:rPr>
              <a:t>Each class can present two contracts – one for the users of the class and one for the extenders of the class. Make the fields private and accessor methods public if they are intended for the users of the class. Make the fields or method protected if they are intended for extenders of the class. The contract for the extenders encompasses the contract for the users. The extended class may increase the visibility of an instance method from protected to public, or change its implementation, but you should never change the implementation in a way that violates that contract.</a:t>
            </a:r>
          </a:p>
        </p:txBody>
      </p:sp>
      <p:sp>
        <p:nvSpPr>
          <p:cNvPr id="2" name="Slayt Numarası Yer Tutucusu 1"/>
          <p:cNvSpPr>
            <a:spLocks noGrp="1"/>
          </p:cNvSpPr>
          <p:nvPr>
            <p:ph type="sldNum" sz="quarter" idx="12"/>
          </p:nvPr>
        </p:nvSpPr>
        <p:spPr/>
        <p:txBody>
          <a:bodyPr/>
          <a:lstStyle/>
          <a:p>
            <a:pPr algn="r"/>
            <a:fld id="{063693F0-8C7E-422E-A988-4847AC569853}" type="slidenum">
              <a:rPr lang="en-US" altLang="tr-TR" smtClean="0"/>
              <a:pPr algn="r"/>
              <a:t>44</a:t>
            </a:fld>
            <a:endParaRPr lang="en-US" altLang="tr-T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ChangeArrowheads="1"/>
          </p:cNvSpPr>
          <p:nvPr>
            <p:ph type="title"/>
          </p:nvPr>
        </p:nvSpPr>
        <p:spPr>
          <a:xfrm>
            <a:off x="685800" y="228600"/>
            <a:ext cx="7772400" cy="762000"/>
          </a:xfrm>
        </p:spPr>
        <p:txBody>
          <a:bodyPr/>
          <a:lstStyle/>
          <a:p>
            <a:r>
              <a:rPr lang="en-US" altLang="en-US" smtClean="0">
                <a:cs typeface="Times New Roman" pitchFamily="18" charset="0"/>
              </a:rPr>
              <a:t>Using Visibility Modifiers, cont.</a:t>
            </a:r>
          </a:p>
        </p:txBody>
      </p:sp>
      <p:sp>
        <p:nvSpPr>
          <p:cNvPr id="48132" name="Rectangle 3"/>
          <p:cNvSpPr>
            <a:spLocks noGrp="1" noChangeArrowheads="1"/>
          </p:cNvSpPr>
          <p:nvPr>
            <p:ph idx="1"/>
          </p:nvPr>
        </p:nvSpPr>
        <p:spPr>
          <a:xfrm>
            <a:off x="228600" y="1295400"/>
            <a:ext cx="8915400" cy="5943600"/>
          </a:xfrm>
        </p:spPr>
        <p:txBody>
          <a:bodyPr/>
          <a:lstStyle/>
          <a:p>
            <a:pPr marL="0" indent="0">
              <a:spcBef>
                <a:spcPct val="0"/>
              </a:spcBef>
              <a:buFont typeface="Monotype Sorts" pitchFamily="2" charset="2"/>
              <a:buNone/>
            </a:pPr>
            <a:r>
              <a:rPr lang="en-US" altLang="en-US" smtClean="0">
                <a:cs typeface="Times New Roman" pitchFamily="18" charset="0"/>
              </a:rPr>
              <a:t>A class should use the private modifier to hide its data from direct access by clients. You can use get methods and set methods to provide users with access to the private data, but only to private data you want the user to see or to modify. A class should also hide methods not intended for client use. The gcd method in the Rational class is private, for example, because it is only for internal use within the class.</a:t>
            </a:r>
          </a:p>
        </p:txBody>
      </p:sp>
      <p:sp>
        <p:nvSpPr>
          <p:cNvPr id="2" name="Slayt Numarası Yer Tutucusu 1"/>
          <p:cNvSpPr>
            <a:spLocks noGrp="1"/>
          </p:cNvSpPr>
          <p:nvPr>
            <p:ph type="sldNum" sz="quarter" idx="12"/>
          </p:nvPr>
        </p:nvSpPr>
        <p:spPr/>
        <p:txBody>
          <a:bodyPr/>
          <a:lstStyle/>
          <a:p>
            <a:pPr algn="r"/>
            <a:fld id="{063693F0-8C7E-422E-A988-4847AC569853}" type="slidenum">
              <a:rPr lang="en-US" altLang="tr-TR" smtClean="0"/>
              <a:pPr algn="r"/>
              <a:t>45</a:t>
            </a:fld>
            <a:endParaRPr lang="en-US" altLang="tr-T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Grp="1" noChangeArrowheads="1"/>
          </p:cNvSpPr>
          <p:nvPr>
            <p:ph type="title"/>
          </p:nvPr>
        </p:nvSpPr>
        <p:spPr>
          <a:xfrm>
            <a:off x="685800" y="381000"/>
            <a:ext cx="7772400" cy="762000"/>
          </a:xfrm>
        </p:spPr>
        <p:txBody>
          <a:bodyPr/>
          <a:lstStyle/>
          <a:p>
            <a:r>
              <a:rPr lang="en-US" altLang="en-US" smtClean="0">
                <a:cs typeface="Times New Roman" pitchFamily="18" charset="0"/>
              </a:rPr>
              <a:t>Using the static Modifier</a:t>
            </a:r>
          </a:p>
        </p:txBody>
      </p:sp>
      <p:sp>
        <p:nvSpPr>
          <p:cNvPr id="49156" name="Rectangle 3"/>
          <p:cNvSpPr>
            <a:spLocks noGrp="1" noChangeArrowheads="1"/>
          </p:cNvSpPr>
          <p:nvPr>
            <p:ph idx="1"/>
          </p:nvPr>
        </p:nvSpPr>
        <p:spPr>
          <a:xfrm>
            <a:off x="381000" y="1828800"/>
            <a:ext cx="8382000" cy="3505200"/>
          </a:xfrm>
        </p:spPr>
        <p:txBody>
          <a:bodyPr/>
          <a:lstStyle/>
          <a:p>
            <a:pPr marL="0" indent="0">
              <a:spcBef>
                <a:spcPct val="0"/>
              </a:spcBef>
              <a:buFont typeface="Monotype Sorts" pitchFamily="2" charset="2"/>
              <a:buNone/>
            </a:pPr>
            <a:r>
              <a:rPr lang="en-US" altLang="en-US" sz="3600" smtClean="0">
                <a:cs typeface="Times New Roman" pitchFamily="18" charset="0"/>
              </a:rPr>
              <a:t>A property that is shared by all the instances of the class should be declared as a static property.</a:t>
            </a:r>
            <a:r>
              <a:rPr lang="en-US" altLang="en-US" sz="3600" smtClean="0">
                <a:latin typeface="Courier"/>
                <a:cs typeface="Times New Roman" pitchFamily="18" charset="0"/>
              </a:rPr>
              <a:t> </a:t>
            </a:r>
          </a:p>
        </p:txBody>
      </p:sp>
      <p:sp>
        <p:nvSpPr>
          <p:cNvPr id="2" name="Slayt Numarası Yer Tutucusu 1"/>
          <p:cNvSpPr>
            <a:spLocks noGrp="1"/>
          </p:cNvSpPr>
          <p:nvPr>
            <p:ph type="sldNum" sz="quarter" idx="12"/>
          </p:nvPr>
        </p:nvSpPr>
        <p:spPr/>
        <p:txBody>
          <a:bodyPr/>
          <a:lstStyle/>
          <a:p>
            <a:pPr algn="r"/>
            <a:fld id="{063693F0-8C7E-422E-A988-4847AC569853}" type="slidenum">
              <a:rPr lang="en-US" altLang="tr-TR" smtClean="0"/>
              <a:pPr algn="r"/>
              <a:t>46</a:t>
            </a:fld>
            <a:endParaRPr lang="en-US" altLang="tr-T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p:cNvSpPr>
            <a:spLocks noGrp="1" noChangeArrowheads="1"/>
          </p:cNvSpPr>
          <p:nvPr>
            <p:ph type="title" idx="4294967295"/>
          </p:nvPr>
        </p:nvSpPr>
        <p:spPr>
          <a:xfrm>
            <a:off x="0" y="228600"/>
            <a:ext cx="7772400" cy="685800"/>
          </a:xfrm>
          <a:noFill/>
        </p:spPr>
        <p:txBody>
          <a:bodyPr>
            <a:normAutofit fontScale="90000"/>
          </a:bodyPr>
          <a:lstStyle/>
          <a:p>
            <a:r>
              <a:rPr lang="en-US" altLang="en-US" smtClean="0"/>
              <a:t>abstract method in abstract class </a:t>
            </a:r>
          </a:p>
        </p:txBody>
      </p:sp>
      <p:sp>
        <p:nvSpPr>
          <p:cNvPr id="7173" name="Text Box 3"/>
          <p:cNvSpPr txBox="1">
            <a:spLocks noChangeArrowheads="1"/>
          </p:cNvSpPr>
          <p:nvPr/>
        </p:nvSpPr>
        <p:spPr bwMode="auto">
          <a:xfrm>
            <a:off x="304800" y="1219200"/>
            <a:ext cx="8305800" cy="374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50000"/>
              </a:spcBef>
              <a:buClrTx/>
              <a:buSzTx/>
              <a:buFontTx/>
              <a:buNone/>
            </a:pPr>
            <a:r>
              <a:rPr lang="en-US" altLang="en-US" sz="3000">
                <a:cs typeface="Times New Roman" pitchFamily="18" charset="0"/>
              </a:rPr>
              <a:t>An abstract method cannot be contained in a nonabstract class. If a subclass of an abstract superclass does not implement all the abstract methods, the subclass must be defined abstract. In other words, in a nonabstract subclass extended from an abstract class, all the abstract methods must be implemented, even if they are not used in the subclass. </a:t>
            </a:r>
          </a:p>
        </p:txBody>
      </p:sp>
      <p:sp>
        <p:nvSpPr>
          <p:cNvPr id="2" name="Slayt Numarası Yer Tutucusu 1"/>
          <p:cNvSpPr>
            <a:spLocks noGrp="1"/>
          </p:cNvSpPr>
          <p:nvPr>
            <p:ph type="sldNum" sz="quarter" idx="12"/>
          </p:nvPr>
        </p:nvSpPr>
        <p:spPr/>
        <p:txBody>
          <a:bodyPr/>
          <a:lstStyle/>
          <a:p>
            <a:fld id="{063693F0-8C7E-422E-A988-4847AC569853}" type="slidenum">
              <a:rPr lang="en-US" altLang="tr-TR" smtClean="0"/>
              <a:pPr/>
              <a:t>5</a:t>
            </a:fld>
            <a:endParaRPr lang="en-US" altLang="tr-T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p:cNvSpPr>
            <a:spLocks noGrp="1" noChangeArrowheads="1"/>
          </p:cNvSpPr>
          <p:nvPr>
            <p:ph type="title" idx="4294967295"/>
          </p:nvPr>
        </p:nvSpPr>
        <p:spPr>
          <a:xfrm>
            <a:off x="533400" y="228600"/>
            <a:ext cx="8610600" cy="914400"/>
          </a:xfrm>
          <a:noFill/>
        </p:spPr>
        <p:txBody>
          <a:bodyPr>
            <a:normAutofit fontScale="90000"/>
          </a:bodyPr>
          <a:lstStyle/>
          <a:p>
            <a:r>
              <a:rPr lang="en-US" altLang="en-US" smtClean="0"/>
              <a:t>object cannot be created from abstract class </a:t>
            </a:r>
          </a:p>
        </p:txBody>
      </p:sp>
      <p:sp>
        <p:nvSpPr>
          <p:cNvPr id="8197" name="Text Box 3"/>
          <p:cNvSpPr txBox="1">
            <a:spLocks noChangeArrowheads="1"/>
          </p:cNvSpPr>
          <p:nvPr/>
        </p:nvSpPr>
        <p:spPr bwMode="auto">
          <a:xfrm>
            <a:off x="304800" y="1600200"/>
            <a:ext cx="8534400" cy="393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50000"/>
              </a:spcBef>
              <a:buClrTx/>
              <a:buSzTx/>
              <a:buFontTx/>
              <a:buNone/>
            </a:pPr>
            <a:r>
              <a:rPr lang="en-US" altLang="en-US" sz="3600">
                <a:cs typeface="Times New Roman" pitchFamily="18" charset="0"/>
              </a:rPr>
              <a:t>An abstract class cannot be instantiated using the new operator, but you can still define its constructors, which are invoked in the constructors of its subclasses. For instance, the constructors of GeometricObject are invoked in the Circle class and the Rectangle class. </a:t>
            </a:r>
          </a:p>
        </p:txBody>
      </p:sp>
      <p:sp>
        <p:nvSpPr>
          <p:cNvPr id="2" name="Slayt Numarası Yer Tutucusu 1"/>
          <p:cNvSpPr>
            <a:spLocks noGrp="1"/>
          </p:cNvSpPr>
          <p:nvPr>
            <p:ph type="sldNum" sz="quarter" idx="12"/>
          </p:nvPr>
        </p:nvSpPr>
        <p:spPr/>
        <p:txBody>
          <a:bodyPr/>
          <a:lstStyle/>
          <a:p>
            <a:fld id="{063693F0-8C7E-422E-A988-4847AC569853}" type="slidenum">
              <a:rPr lang="en-US" altLang="tr-TR" smtClean="0"/>
              <a:pPr/>
              <a:t>6</a:t>
            </a:fld>
            <a:endParaRPr lang="en-US" altLang="tr-T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2"/>
          <p:cNvSpPr>
            <a:spLocks noGrp="1" noChangeArrowheads="1"/>
          </p:cNvSpPr>
          <p:nvPr>
            <p:ph type="title" idx="4294967295"/>
          </p:nvPr>
        </p:nvSpPr>
        <p:spPr>
          <a:xfrm>
            <a:off x="0" y="228600"/>
            <a:ext cx="8610600" cy="1143000"/>
          </a:xfrm>
          <a:noFill/>
        </p:spPr>
        <p:txBody>
          <a:bodyPr>
            <a:normAutofit fontScale="90000"/>
          </a:bodyPr>
          <a:lstStyle/>
          <a:p>
            <a:r>
              <a:rPr lang="en-US" altLang="en-US" smtClean="0"/>
              <a:t>abstract class without abstract method </a:t>
            </a:r>
          </a:p>
        </p:txBody>
      </p:sp>
      <p:sp>
        <p:nvSpPr>
          <p:cNvPr id="9221" name="Text Box 3"/>
          <p:cNvSpPr txBox="1">
            <a:spLocks noChangeArrowheads="1"/>
          </p:cNvSpPr>
          <p:nvPr/>
        </p:nvSpPr>
        <p:spPr bwMode="auto">
          <a:xfrm>
            <a:off x="304800" y="1828800"/>
            <a:ext cx="8534400" cy="393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50000"/>
              </a:spcBef>
              <a:buClrTx/>
              <a:buSzTx/>
              <a:buFontTx/>
              <a:buNone/>
            </a:pPr>
            <a:r>
              <a:rPr lang="en-US" altLang="en-US" sz="3600">
                <a:cs typeface="Times New Roman" pitchFamily="18" charset="0"/>
              </a:rPr>
              <a:t>A class that contains abstract methods must be abstract. However, it is possible to define an abstract class that contains no abstract methods. In this case, you cannot create instances of the class using the new operator. This class is used as a base class for defining a new subclass. </a:t>
            </a:r>
          </a:p>
        </p:txBody>
      </p:sp>
      <p:sp>
        <p:nvSpPr>
          <p:cNvPr id="2" name="Slayt Numarası Yer Tutucusu 1"/>
          <p:cNvSpPr>
            <a:spLocks noGrp="1"/>
          </p:cNvSpPr>
          <p:nvPr>
            <p:ph type="sldNum" sz="quarter" idx="12"/>
          </p:nvPr>
        </p:nvSpPr>
        <p:spPr/>
        <p:txBody>
          <a:bodyPr/>
          <a:lstStyle/>
          <a:p>
            <a:fld id="{063693F0-8C7E-422E-A988-4847AC569853}" type="slidenum">
              <a:rPr lang="en-US" altLang="tr-TR" smtClean="0"/>
              <a:pPr/>
              <a:t>7</a:t>
            </a:fld>
            <a:endParaRPr lang="en-US" altLang="tr-T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2"/>
          <p:cNvSpPr>
            <a:spLocks noGrp="1" noChangeArrowheads="1"/>
          </p:cNvSpPr>
          <p:nvPr>
            <p:ph type="title" idx="4294967295"/>
          </p:nvPr>
        </p:nvSpPr>
        <p:spPr>
          <a:xfrm>
            <a:off x="0" y="228600"/>
            <a:ext cx="8686800" cy="1143000"/>
          </a:xfrm>
          <a:noFill/>
        </p:spPr>
        <p:txBody>
          <a:bodyPr>
            <a:normAutofit fontScale="90000"/>
          </a:bodyPr>
          <a:lstStyle/>
          <a:p>
            <a:r>
              <a:rPr lang="en-US" altLang="en-US" smtClean="0"/>
              <a:t>superclass of abstract class may be concrete </a:t>
            </a:r>
          </a:p>
        </p:txBody>
      </p:sp>
      <p:sp>
        <p:nvSpPr>
          <p:cNvPr id="10245" name="Text Box 3"/>
          <p:cNvSpPr txBox="1">
            <a:spLocks noChangeArrowheads="1"/>
          </p:cNvSpPr>
          <p:nvPr/>
        </p:nvSpPr>
        <p:spPr bwMode="auto">
          <a:xfrm>
            <a:off x="304800" y="1828800"/>
            <a:ext cx="8534400" cy="228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50000"/>
              </a:spcBef>
              <a:buClrTx/>
              <a:buSzTx/>
              <a:buFontTx/>
              <a:buNone/>
            </a:pPr>
            <a:r>
              <a:rPr lang="en-US" altLang="en-US" sz="3600">
                <a:cs typeface="Times New Roman" pitchFamily="18" charset="0"/>
              </a:rPr>
              <a:t>A subclass can be abstract even if its superclass is concrete. For example, the Object class is concrete, but its subclasses, such as GeometricObject, may be abstract.</a:t>
            </a:r>
          </a:p>
        </p:txBody>
      </p:sp>
      <p:sp>
        <p:nvSpPr>
          <p:cNvPr id="2" name="Slayt Numarası Yer Tutucusu 1"/>
          <p:cNvSpPr>
            <a:spLocks noGrp="1"/>
          </p:cNvSpPr>
          <p:nvPr>
            <p:ph type="sldNum" sz="quarter" idx="12"/>
          </p:nvPr>
        </p:nvSpPr>
        <p:spPr/>
        <p:txBody>
          <a:bodyPr/>
          <a:lstStyle/>
          <a:p>
            <a:fld id="{063693F0-8C7E-422E-A988-4847AC569853}" type="slidenum">
              <a:rPr lang="en-US" altLang="tr-TR" smtClean="0"/>
              <a:pPr/>
              <a:t>8</a:t>
            </a:fld>
            <a:endParaRPr lang="en-US" altLang="tr-T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p:cNvSpPr>
            <a:spLocks noGrp="1" noChangeArrowheads="1"/>
          </p:cNvSpPr>
          <p:nvPr>
            <p:ph type="title" idx="4294967295"/>
          </p:nvPr>
        </p:nvSpPr>
        <p:spPr>
          <a:xfrm>
            <a:off x="381000" y="228600"/>
            <a:ext cx="8763000" cy="1143000"/>
          </a:xfrm>
          <a:noFill/>
        </p:spPr>
        <p:txBody>
          <a:bodyPr>
            <a:normAutofit fontScale="90000"/>
          </a:bodyPr>
          <a:lstStyle/>
          <a:p>
            <a:r>
              <a:rPr lang="en-US" altLang="en-US" smtClean="0"/>
              <a:t>concrete method overridden to be abstract </a:t>
            </a:r>
          </a:p>
        </p:txBody>
      </p:sp>
      <p:sp>
        <p:nvSpPr>
          <p:cNvPr id="11269" name="Text Box 3"/>
          <p:cNvSpPr txBox="1">
            <a:spLocks noChangeArrowheads="1"/>
          </p:cNvSpPr>
          <p:nvPr/>
        </p:nvSpPr>
        <p:spPr bwMode="auto">
          <a:xfrm>
            <a:off x="228600" y="1676400"/>
            <a:ext cx="8686800" cy="338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spcBef>
                <a:spcPct val="50000"/>
              </a:spcBef>
              <a:buClrTx/>
              <a:buSzTx/>
              <a:buFontTx/>
              <a:buNone/>
            </a:pPr>
            <a:r>
              <a:rPr lang="en-US" altLang="en-US" sz="3600">
                <a:cs typeface="Times New Roman" pitchFamily="18" charset="0"/>
              </a:rPr>
              <a:t>A subclass can override a method from its superclass to define it abstract. This is rare, but useful when the implementation of the method in the superclass becomes invalid in the subclass. In this case, the subclass must be defined abstract. </a:t>
            </a:r>
          </a:p>
        </p:txBody>
      </p:sp>
      <p:sp>
        <p:nvSpPr>
          <p:cNvPr id="2" name="Slayt Numarası Yer Tutucusu 1"/>
          <p:cNvSpPr>
            <a:spLocks noGrp="1"/>
          </p:cNvSpPr>
          <p:nvPr>
            <p:ph type="sldNum" sz="quarter" idx="12"/>
          </p:nvPr>
        </p:nvSpPr>
        <p:spPr/>
        <p:txBody>
          <a:bodyPr/>
          <a:lstStyle/>
          <a:p>
            <a:fld id="{063693F0-8C7E-422E-A988-4847AC569853}" type="slidenum">
              <a:rPr lang="en-US" altLang="tr-TR" smtClean="0"/>
              <a:pPr/>
              <a:t>9</a:t>
            </a:fld>
            <a:endParaRPr lang="en-US" altLang="tr-T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Документ" ma:contentTypeID="0x01010033F8AF1E42CD16458411CF265CF9EEFA" ma:contentTypeVersion="4" ma:contentTypeDescription="Создание документа." ma:contentTypeScope="" ma:versionID="d0ef8d375ddd73fec4c47f29382cf3ab">
  <xsd:schema xmlns:xsd="http://www.w3.org/2001/XMLSchema" xmlns:xs="http://www.w3.org/2001/XMLSchema" xmlns:p="http://schemas.microsoft.com/office/2006/metadata/properties" xmlns:ns2="54a52da9-1386-4622-8325-ddca6a5753fe" xmlns:ns3="669e2d7c-8602-4a7c-81c3-153214ed28ec" targetNamespace="http://schemas.microsoft.com/office/2006/metadata/properties" ma:root="true" ma:fieldsID="bc8f37da541e1df045d37a5dbfaf362b" ns2:_="" ns3:_="">
    <xsd:import namespace="54a52da9-1386-4622-8325-ddca6a5753fe"/>
    <xsd:import namespace="669e2d7c-8602-4a7c-81c3-153214ed28ec"/>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4a52da9-1386-4622-8325-ddca6a5753f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669e2d7c-8602-4a7c-81c3-153214ed28ec" elementFormDefault="qualified">
    <xsd:import namespace="http://schemas.microsoft.com/office/2006/documentManagement/types"/>
    <xsd:import namespace="http://schemas.microsoft.com/office/infopath/2007/PartnerControls"/>
    <xsd:element name="SharedWithUsers" ma:index="10" nillable="true" ma:displayName="Общий доступ с использованием"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Совместно с подробностями"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Тип контента"/>
        <xsd:element ref="dc:title" minOccurs="0" maxOccurs="1" ma:index="4" ma:displayName="Название"/>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4EA9D5C-6F01-458C-B5F2-47DC472C08F7}"/>
</file>

<file path=customXml/itemProps2.xml><?xml version="1.0" encoding="utf-8"?>
<ds:datastoreItem xmlns:ds="http://schemas.openxmlformats.org/officeDocument/2006/customXml" ds:itemID="{400A77C5-8954-4C80-B10F-E26297C91D23}"/>
</file>

<file path=customXml/itemProps3.xml><?xml version="1.0" encoding="utf-8"?>
<ds:datastoreItem xmlns:ds="http://schemas.openxmlformats.org/officeDocument/2006/customXml" ds:itemID="{7CF4FD59-DB4A-4FD6-9D1A-A0DCF24D40CD}"/>
</file>

<file path=docProps/app.xml><?xml version="1.0" encoding="utf-8"?>
<Properties xmlns="http://schemas.openxmlformats.org/officeDocument/2006/extended-properties" xmlns:vt="http://schemas.openxmlformats.org/officeDocument/2006/docPropsVTypes">
  <Template/>
  <TotalTime>10949</TotalTime>
  <Words>2477</Words>
  <Application>Microsoft Office PowerPoint</Application>
  <PresentationFormat>Ekran Gösterisi (4:3)</PresentationFormat>
  <Paragraphs>214</Paragraphs>
  <Slides>46</Slides>
  <Notes>6</Notes>
  <HiddenSlides>0</HiddenSlides>
  <MMClips>0</MMClips>
  <ScaleCrop>false</ScaleCrop>
  <HeadingPairs>
    <vt:vector size="10" baseType="variant">
      <vt:variant>
        <vt:lpstr>Kullanılan Yazı Tipleri</vt:lpstr>
      </vt:variant>
      <vt:variant>
        <vt:i4>7</vt:i4>
      </vt:variant>
      <vt:variant>
        <vt:lpstr>Tema</vt:lpstr>
      </vt:variant>
      <vt:variant>
        <vt:i4>1</vt:i4>
      </vt:variant>
      <vt:variant>
        <vt:lpstr>Katıştırılmış OLE Hizmet Programları</vt:lpstr>
      </vt:variant>
      <vt:variant>
        <vt:i4>1</vt:i4>
      </vt:variant>
      <vt:variant>
        <vt:lpstr>Slayt Başlıkları</vt:lpstr>
      </vt:variant>
      <vt:variant>
        <vt:i4>46</vt:i4>
      </vt:variant>
      <vt:variant>
        <vt:lpstr>Özel Gösteriler</vt:lpstr>
      </vt:variant>
      <vt:variant>
        <vt:i4>1</vt:i4>
      </vt:variant>
    </vt:vector>
  </HeadingPairs>
  <TitlesOfParts>
    <vt:vector size="56" baseType="lpstr">
      <vt:lpstr>Times New Roman</vt:lpstr>
      <vt:lpstr>Arial</vt:lpstr>
      <vt:lpstr>Monotype Sorts</vt:lpstr>
      <vt:lpstr>Book Antiqua</vt:lpstr>
      <vt:lpstr>Courier New</vt:lpstr>
      <vt:lpstr>PMingLiU</vt:lpstr>
      <vt:lpstr>Courier</vt:lpstr>
      <vt:lpstr>Ofis Teması</vt:lpstr>
      <vt:lpstr>Microsoft Word Picture</vt:lpstr>
      <vt:lpstr>Chapter 13  Abstract Classes and Interfaces</vt:lpstr>
      <vt:lpstr>Motivations</vt:lpstr>
      <vt:lpstr>Objectives</vt:lpstr>
      <vt:lpstr>Abstract Classes and Abstract Methods</vt:lpstr>
      <vt:lpstr>abstract method in abstract class </vt:lpstr>
      <vt:lpstr>object cannot be created from abstract class </vt:lpstr>
      <vt:lpstr>abstract class without abstract method </vt:lpstr>
      <vt:lpstr>superclass of abstract class may be concrete </vt:lpstr>
      <vt:lpstr>concrete method overridden to be abstract </vt:lpstr>
      <vt:lpstr>abstract class as type </vt:lpstr>
      <vt:lpstr>Case Study: the Abstract Number Class </vt:lpstr>
      <vt:lpstr>The Abstract Calendar Class and Its GregorianCalendar subclass</vt:lpstr>
      <vt:lpstr>The Abstract Calendar Class and Its GregorianCalendar subclass</vt:lpstr>
      <vt:lpstr>The GregorianCalendar Class</vt:lpstr>
      <vt:lpstr>The get Method in Calendar Class</vt:lpstr>
      <vt:lpstr>Getting Date/Time Information from Calendar</vt:lpstr>
      <vt:lpstr>Interfaces</vt:lpstr>
      <vt:lpstr>What is an interface?  Why is an interface useful?</vt:lpstr>
      <vt:lpstr>Define an Interface</vt:lpstr>
      <vt:lpstr>Interface is a Special Class</vt:lpstr>
      <vt:lpstr>Example</vt:lpstr>
      <vt:lpstr>Omitting Modifiers in Interfaces</vt:lpstr>
      <vt:lpstr>Example: The Comparable Interface</vt:lpstr>
      <vt:lpstr>The toString, equals, and hashCode Methods </vt:lpstr>
      <vt:lpstr>Integer and BigInteger Classes</vt:lpstr>
      <vt:lpstr>Example</vt:lpstr>
      <vt:lpstr>Generic sort Method</vt:lpstr>
      <vt:lpstr>Defining Classes to Implement Comparable</vt:lpstr>
      <vt:lpstr>The Cloneable Interfaces</vt:lpstr>
      <vt:lpstr>Examples</vt:lpstr>
      <vt:lpstr>Implementing Cloneable Interface</vt:lpstr>
      <vt:lpstr>Shallow vs. Deep Copy</vt:lpstr>
      <vt:lpstr>Shallow vs. Deep Copy</vt:lpstr>
      <vt:lpstr>Interfaces vs. Abstract Classes</vt:lpstr>
      <vt:lpstr>Interfaces vs. Abstract Classes, cont.</vt:lpstr>
      <vt:lpstr>Caution: conflict interfaces </vt:lpstr>
      <vt:lpstr>Whether to use an interface or a class?</vt:lpstr>
      <vt:lpstr>The Rational Class</vt:lpstr>
      <vt:lpstr>Designing a Class</vt:lpstr>
      <vt:lpstr>Designing a Class, cont.</vt:lpstr>
      <vt:lpstr>Designing a Class, cont.</vt:lpstr>
      <vt:lpstr>Designing a Class, cont.</vt:lpstr>
      <vt:lpstr>Designing a Class, cont.</vt:lpstr>
      <vt:lpstr>Using Visibility Modifiers</vt:lpstr>
      <vt:lpstr>Using Visibility Modifiers, cont.</vt:lpstr>
      <vt:lpstr>Using the static Modifier</vt:lpstr>
      <vt:lpstr>Custom Show 1</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Introduction to Java</dc:title>
  <dc:creator>Y. Daniel Liang</dc:creator>
  <cp:lastModifiedBy>birolt</cp:lastModifiedBy>
  <cp:revision>216</cp:revision>
  <cp:lastPrinted>1998-02-24T16:19:51Z</cp:lastPrinted>
  <dcterms:created xsi:type="dcterms:W3CDTF">1995-06-10T17:31:50Z</dcterms:created>
  <dcterms:modified xsi:type="dcterms:W3CDTF">2015-06-30T09:47:28Z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0x01010033F8AF1E42CD16458411CF265CF9EEFA</vt:lpwstr>
  </property>
</Properties>
</file>