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9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97" r:id="rId14"/>
    <p:sldId id="269" r:id="rId15"/>
    <p:sldId id="29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99" r:id="rId24"/>
    <p:sldId id="301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92" r:id="rId35"/>
    <p:sldId id="29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447800"/>
            <a:ext cx="6477000" cy="1818162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/>
              <a:t>How Computer Process Data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724400"/>
            <a:ext cx="6172200" cy="1371600"/>
          </a:xfrm>
        </p:spPr>
        <p:txBody>
          <a:bodyPr/>
          <a:lstStyle/>
          <a:p>
            <a:pPr algn="r"/>
            <a:r>
              <a:rPr lang="en-US" dirty="0" smtClean="0"/>
              <a:t>Tokey Ahmmed</a:t>
            </a:r>
          </a:p>
          <a:p>
            <a:pPr algn="r"/>
            <a:r>
              <a:rPr lang="en-US" dirty="0" smtClean="0"/>
              <a:t>Lecturer, Dept. of CSE</a:t>
            </a:r>
          </a:p>
          <a:p>
            <a:pPr algn="r"/>
            <a:r>
              <a:rPr lang="en-US" dirty="0" err="1" smtClean="0"/>
              <a:t>Varendra</a:t>
            </a:r>
            <a:r>
              <a:rPr lang="en-US" dirty="0" smtClean="0"/>
              <a:t> University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67400" y="3429000"/>
            <a:ext cx="2133600" cy="457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Lecture- 7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The Execution Cycle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At this point, the CPU is ready to begin the execution cycle- </a:t>
            </a:r>
          </a:p>
          <a:p>
            <a:pPr marL="465138" indent="-301625"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Executing.</a:t>
            </a:r>
            <a:r>
              <a:rPr lang="en-US" sz="3200" dirty="0" smtClean="0"/>
              <a:t> When the command is executed, the CPU carries out the instructions in order by converting them into microcode.</a:t>
            </a:r>
          </a:p>
          <a:p>
            <a:pPr marL="465138" indent="-301625"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Storing. </a:t>
            </a:r>
            <a:r>
              <a:rPr lang="en-US" sz="3200" dirty="0" smtClean="0"/>
              <a:t>The CPU may be required to store the results of an instruction in memory (but this condition is not always required).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Speed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001000" cy="4191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MIPS (Million Instruction Per Second)</a:t>
            </a:r>
          </a:p>
          <a:p>
            <a:r>
              <a:rPr lang="en-US" sz="3200" dirty="0"/>
              <a:t>BIPS </a:t>
            </a:r>
            <a:r>
              <a:rPr lang="en-US" sz="3200" dirty="0" smtClean="0"/>
              <a:t>(Billion Instruction </a:t>
            </a:r>
            <a:r>
              <a:rPr lang="en-US" sz="3200" dirty="0"/>
              <a:t>Per Second)</a:t>
            </a: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Increasing speed using:</a:t>
            </a:r>
          </a:p>
          <a:p>
            <a:r>
              <a:rPr lang="en-US" sz="3200" dirty="0" smtClean="0"/>
              <a:t>Pipelining</a:t>
            </a:r>
          </a:p>
          <a:p>
            <a:r>
              <a:rPr lang="en-US" sz="3200" dirty="0" smtClean="0"/>
              <a:t>Multitasking 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Pipelining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 pipelining, the control unit begins a new machine cycle—that is, it begins executing a new instruction—before the current cycle is completed.</a:t>
            </a:r>
          </a:p>
          <a:p>
            <a:r>
              <a:rPr lang="en-US" sz="3200" dirty="0" smtClean="0"/>
              <a:t>Executions are performed in stages:</a:t>
            </a:r>
          </a:p>
          <a:p>
            <a:pPr marL="914400" lvl="1" indent="-225425"/>
            <a:r>
              <a:rPr lang="en-US" sz="2900" dirty="0" smtClean="0"/>
              <a:t>When the first instruction completes the  “fetching” stage, it moves to the “ decode” stage and a new instruction is fetched.</a:t>
            </a:r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43000" y="266700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/>
              <a:t>The Memory 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24260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Memory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 ~ is one or more sets of chips that store data and/or program instructions, either temporarily or permanently.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200400"/>
            <a:ext cx="565785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Memory Types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 Memory can be majorly categorized into two types: </a:t>
            </a:r>
          </a:p>
          <a:p>
            <a:pPr marL="1154430" lvl="2" indent="-514350">
              <a:buFont typeface="+mj-lt"/>
              <a:buAutoNum type="arabicPeriod"/>
            </a:pPr>
            <a:r>
              <a:rPr lang="en-US" sz="2600" dirty="0" smtClean="0"/>
              <a:t>Volatile Memory</a:t>
            </a:r>
          </a:p>
          <a:p>
            <a:pPr marL="1154430" lvl="2" indent="-514350">
              <a:buFont typeface="+mj-lt"/>
              <a:buAutoNum type="arabicPeriod"/>
            </a:pPr>
            <a:r>
              <a:rPr lang="en-US" sz="2600" dirty="0" smtClean="0"/>
              <a:t>Non-Volatile Memory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62" y="3657600"/>
            <a:ext cx="55530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1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Nonvolatile Memory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86800" cy="5178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Nonvolatile chips hold data even when the computer is unplugged.</a:t>
            </a:r>
          </a:p>
          <a:p>
            <a:r>
              <a:rPr lang="en-US" sz="3200" dirty="0" smtClean="0"/>
              <a:t>Burning in the data! - done at the factory</a:t>
            </a:r>
          </a:p>
          <a:p>
            <a:r>
              <a:rPr lang="en-US" sz="3200" dirty="0" smtClean="0"/>
              <a:t>Read Only Memory (ROM) - During </a:t>
            </a:r>
            <a:r>
              <a:rPr lang="en-US" sz="3200" dirty="0" smtClean="0">
                <a:solidFill>
                  <a:srgbClr val="FF0000"/>
                </a:solidFill>
              </a:rPr>
              <a:t>normal use</a:t>
            </a:r>
            <a:r>
              <a:rPr lang="en-US" sz="3200" dirty="0" smtClean="0"/>
              <a:t>, the data in these chips is only read and used —not changed</a:t>
            </a:r>
          </a:p>
          <a:p>
            <a:r>
              <a:rPr lang="en-US" sz="3200" dirty="0" smtClean="0"/>
              <a:t>Programmable Read Only Memory (PROM) Specifically, chips that cannot be changed </a:t>
            </a:r>
          </a:p>
          <a:p>
            <a:pPr lvl="1"/>
            <a:r>
              <a:rPr lang="en-US" sz="2900" dirty="0" smtClean="0"/>
              <a:t>Found on- printer and hardware device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Nonvolatile </a:t>
            </a:r>
            <a:r>
              <a:rPr lang="en-US" sz="3600" b="1" dirty="0" smtClean="0"/>
              <a:t>Memory (Cont.…)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They contain the instructions that power the devices. These instructions, once set, never need to be changed.</a:t>
            </a:r>
          </a:p>
          <a:p>
            <a:r>
              <a:rPr lang="en-US" sz="3200" dirty="0" smtClean="0"/>
              <a:t>When a computer is turned on- it must know how to start.</a:t>
            </a:r>
          </a:p>
          <a:p>
            <a:r>
              <a:rPr lang="en-US" sz="3200" dirty="0" smtClean="0"/>
              <a:t> contain –</a:t>
            </a:r>
          </a:p>
          <a:p>
            <a:pPr lvl="1"/>
            <a:r>
              <a:rPr lang="en-US" sz="2900" dirty="0" smtClean="0"/>
              <a:t>basic input output system (BIOS)</a:t>
            </a:r>
          </a:p>
          <a:p>
            <a:pPr lvl="2"/>
            <a:r>
              <a:rPr lang="en-US" sz="2600" dirty="0" smtClean="0"/>
              <a:t>a set of start-up instructions</a:t>
            </a:r>
          </a:p>
          <a:p>
            <a:pPr lvl="2"/>
            <a:r>
              <a:rPr lang="en-US" sz="2600" dirty="0" smtClean="0"/>
              <a:t>set of routines called </a:t>
            </a:r>
            <a:r>
              <a:rPr lang="en-US" sz="2600" dirty="0" smtClean="0">
                <a:solidFill>
                  <a:srgbClr val="FF0000"/>
                </a:solidFill>
              </a:rPr>
              <a:t>power on self test (POST)</a:t>
            </a:r>
            <a:r>
              <a:rPr lang="en-US" sz="2600" dirty="0" smtClean="0"/>
              <a:t>, which ensure that the system is functioning properly and all expected hardware devices are present</a:t>
            </a:r>
          </a:p>
          <a:p>
            <a:pPr lvl="1"/>
            <a:endParaRPr lang="en-US" sz="29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Flash Memory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Flash memory is a </a:t>
            </a:r>
            <a:r>
              <a:rPr lang="en-US" sz="3200" i="1" dirty="0" smtClean="0">
                <a:solidFill>
                  <a:srgbClr val="FF0000"/>
                </a:solidFill>
              </a:rPr>
              <a:t>special</a:t>
            </a:r>
            <a:r>
              <a:rPr lang="en-US" sz="3200" dirty="0" smtClean="0"/>
              <a:t> type of </a:t>
            </a:r>
            <a:r>
              <a:rPr lang="en-US" sz="3200" i="1" dirty="0" smtClean="0">
                <a:solidFill>
                  <a:srgbClr val="FF0000"/>
                </a:solidFill>
              </a:rPr>
              <a:t>nonvolatile memory</a:t>
            </a:r>
            <a:r>
              <a:rPr lang="en-US" sz="3200" dirty="0" smtClean="0"/>
              <a:t>. It is often used in portable digital devices for storage.</a:t>
            </a:r>
          </a:p>
          <a:p>
            <a:r>
              <a:rPr lang="en-US" sz="3200" dirty="0" smtClean="0"/>
              <a:t>The flash memory works by having actual switches store the binary values that make up the data.</a:t>
            </a:r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Volatile Memory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Volatile memory requires power to store data. </a:t>
            </a:r>
          </a:p>
          <a:p>
            <a:r>
              <a:rPr lang="en-US" sz="3200" dirty="0" smtClean="0"/>
              <a:t>In a computer is called random access memory (RAM ).</a:t>
            </a:r>
          </a:p>
          <a:p>
            <a:pPr lvl="1"/>
            <a:r>
              <a:rPr lang="en-US" sz="2900" dirty="0" smtClean="0"/>
              <a:t>hold programs and data while they are in use</a:t>
            </a:r>
          </a:p>
          <a:p>
            <a:r>
              <a:rPr lang="en-US" sz="3200" dirty="0" smtClean="0"/>
              <a:t>Physically, RAM consists of chips on a small circuit board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pic>
        <p:nvPicPr>
          <p:cNvPr id="2050" name="Picture 2" descr="C:\Users\Tomal\Downloads\download (4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133600"/>
            <a:ext cx="5105400" cy="4068048"/>
          </a:xfrm>
          <a:prstGeom prst="rect">
            <a:avLst/>
          </a:prstGeom>
          <a:noFill/>
        </p:spPr>
      </p:pic>
      <p:pic>
        <p:nvPicPr>
          <p:cNvPr id="2051" name="Picture 3" descr="C:\Users\Tomal\Downloads\DDR2_ram_mounte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295400"/>
            <a:ext cx="7543800" cy="50307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43000" y="266700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/>
              <a:t>The CPU 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5878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Random Access!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RAM is designed to be instantly accessible by the CPU or programs.</a:t>
            </a:r>
          </a:p>
          <a:p>
            <a:r>
              <a:rPr lang="en-US" sz="3200" dirty="0" smtClean="0"/>
              <a:t>The “random” in RAM implies </a:t>
            </a:r>
            <a:r>
              <a:rPr lang="en-US" sz="3200" dirty="0" smtClean="0">
                <a:solidFill>
                  <a:srgbClr val="FF0000"/>
                </a:solidFill>
              </a:rPr>
              <a:t>that </a:t>
            </a:r>
            <a:r>
              <a:rPr lang="en-US" sz="3200" b="1" dirty="0" smtClean="0">
                <a:solidFill>
                  <a:srgbClr val="FF0000"/>
                </a:solidFill>
              </a:rPr>
              <a:t>any portion of RAM can be accessed at any time.</a:t>
            </a:r>
          </a:p>
          <a:p>
            <a:r>
              <a:rPr lang="en-US" sz="3200" b="1" dirty="0" smtClean="0"/>
              <a:t>This helps make RAM very fast.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057399"/>
            <a:ext cx="6096000" cy="426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3" y="3352800"/>
            <a:ext cx="5972172" cy="3162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Factors Affecting Processing Speed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78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Registers size</a:t>
            </a:r>
          </a:p>
          <a:p>
            <a:r>
              <a:rPr lang="en-US" sz="3200" dirty="0"/>
              <a:t>Cache </a:t>
            </a:r>
            <a:r>
              <a:rPr lang="en-US" sz="3200" dirty="0" smtClean="0"/>
              <a:t>Memory</a:t>
            </a:r>
          </a:p>
          <a:p>
            <a:r>
              <a:rPr lang="en-US" sz="3200" dirty="0" smtClean="0"/>
              <a:t>Memory and Computing Power</a:t>
            </a:r>
          </a:p>
          <a:p>
            <a:r>
              <a:rPr lang="en-US" sz="3200" dirty="0" smtClean="0"/>
              <a:t>The Computer's Internal Clock</a:t>
            </a:r>
          </a:p>
          <a:p>
            <a:r>
              <a:rPr lang="en-US" sz="3200" dirty="0"/>
              <a:t>The Bus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Registers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</a:t>
            </a:r>
            <a:r>
              <a:rPr lang="en-US" sz="3200" b="1" dirty="0" smtClean="0"/>
              <a:t>processor register </a:t>
            </a:r>
            <a:r>
              <a:rPr lang="en-US" sz="3200" dirty="0" smtClean="0"/>
              <a:t>is one of a small set of data holding unit that are pat of the compute processor</a:t>
            </a:r>
          </a:p>
          <a:p>
            <a:r>
              <a:rPr lang="en-US" sz="3200" b="1" dirty="0" smtClean="0"/>
              <a:t>The size</a:t>
            </a:r>
            <a:r>
              <a:rPr lang="en-US" sz="3200" dirty="0" smtClean="0"/>
              <a:t> of the registers, which is sometimes called the </a:t>
            </a:r>
            <a:r>
              <a:rPr lang="en-US" sz="3200" b="1" dirty="0" smtClean="0"/>
              <a:t>word size</a:t>
            </a:r>
            <a:r>
              <a:rPr lang="en-US" sz="3200" dirty="0" smtClean="0"/>
              <a:t>, indicates </a:t>
            </a:r>
            <a:r>
              <a:rPr lang="en-US" sz="3200" i="1" dirty="0" smtClean="0"/>
              <a:t>the amount of data with which the computer can work at any given time.</a:t>
            </a:r>
          </a:p>
          <a:p>
            <a:r>
              <a:rPr lang="en-US" sz="3200" dirty="0" smtClean="0"/>
              <a:t>Bigger is better</a:t>
            </a:r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Cache Memory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178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Cache memory is similar to RAM except that it is extremely fast compared to normal memory and it is used in a different way.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700" y="3048000"/>
            <a:ext cx="7086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555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Cache Memory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Level 1 (L1)</a:t>
            </a:r>
          </a:p>
          <a:p>
            <a:r>
              <a:rPr lang="en-US" sz="3200" dirty="0" smtClean="0"/>
              <a:t>Level 2 (L2)</a:t>
            </a:r>
          </a:p>
          <a:p>
            <a:r>
              <a:rPr lang="en-US" sz="3200" dirty="0" smtClean="0"/>
              <a:t>Level 3 (L3) </a:t>
            </a:r>
            <a:r>
              <a:rPr lang="en-US" sz="2600" dirty="0" smtClean="0"/>
              <a:t>(This motherboard resident cache)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L I, L2, and L3 all speed up the CPU, although in different ways. </a:t>
            </a:r>
          </a:p>
          <a:p>
            <a:r>
              <a:rPr lang="en-US" sz="3200" dirty="0" smtClean="0"/>
              <a:t>L I cache holds instructions that have recently run. </a:t>
            </a:r>
          </a:p>
          <a:p>
            <a:r>
              <a:rPr lang="en-US" sz="3200" dirty="0" smtClean="0"/>
              <a:t>L2 cache holds potential upcoming instructions. </a:t>
            </a:r>
          </a:p>
          <a:p>
            <a:r>
              <a:rPr lang="en-US" sz="3200" dirty="0" smtClean="0"/>
              <a:t>L3 holds many of the possible instructions. 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45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Memory and Computing Power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Swap – effective method</a:t>
            </a:r>
          </a:p>
          <a:p>
            <a:r>
              <a:rPr lang="en-US" sz="3200" dirty="0" smtClean="0"/>
              <a:t>Swapping unused contents of RAM to the hard disk is known as virtual memory.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0815" y="219075"/>
            <a:ext cx="6375385" cy="64865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The Computer's Internal Clock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86800" cy="5178552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Every microcomputer has a system clock</a:t>
            </a:r>
          </a:p>
          <a:p>
            <a:r>
              <a:rPr lang="en-US" sz="3200" dirty="0" smtClean="0"/>
              <a:t>keep the time of day- </a:t>
            </a:r>
            <a:r>
              <a:rPr lang="en-US" sz="3200" dirty="0" smtClean="0">
                <a:solidFill>
                  <a:srgbClr val="FF0000"/>
                </a:solidFill>
              </a:rPr>
              <a:t>not primary duty.</a:t>
            </a:r>
          </a:p>
          <a:p>
            <a:r>
              <a:rPr lang="en-US" sz="3200" dirty="0" smtClean="0"/>
              <a:t>The clock is driven by a quartz crystal. </a:t>
            </a:r>
          </a:p>
          <a:p>
            <a:r>
              <a:rPr lang="en-US" sz="3200" dirty="0" smtClean="0"/>
              <a:t>When electricity is applied, the molecules in the crystal vibrate millions of times per second</a:t>
            </a:r>
          </a:p>
          <a:p>
            <a:r>
              <a:rPr lang="en-US" sz="3200" dirty="0" smtClean="0"/>
              <a:t>The speed of the vibrations is determined by the thickness of the crystal.</a:t>
            </a:r>
          </a:p>
          <a:p>
            <a:r>
              <a:rPr lang="en-US" sz="3200" dirty="0" smtClean="0"/>
              <a:t>The computer uses the vibrations of the quartz in the system clock to time its processing operations.</a:t>
            </a: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The computer’s operating speed is tied to the speed of the system clock. 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A computer’s clock speed is </a:t>
            </a:r>
            <a:r>
              <a:rPr lang="en-US" sz="3200" b="1" dirty="0" smtClean="0">
                <a:solidFill>
                  <a:srgbClr val="C00000"/>
                </a:solidFill>
              </a:rPr>
              <a:t>800 MHz</a:t>
            </a:r>
            <a:r>
              <a:rPr lang="en-US" sz="3200" dirty="0" smtClean="0"/>
              <a:t>, </a:t>
            </a:r>
          </a:p>
          <a:p>
            <a:pPr lvl="1"/>
            <a:r>
              <a:rPr lang="en-US" sz="2900" dirty="0" smtClean="0"/>
              <a:t>it </a:t>
            </a:r>
            <a:r>
              <a:rPr lang="en-US" sz="2900" dirty="0" smtClean="0">
                <a:solidFill>
                  <a:srgbClr val="C00000"/>
                </a:solidFill>
              </a:rPr>
              <a:t>“ticks”</a:t>
            </a:r>
            <a:r>
              <a:rPr lang="en-US" sz="2900" dirty="0" smtClean="0"/>
              <a:t> </a:t>
            </a:r>
            <a:r>
              <a:rPr lang="en-US" sz="2900" b="1" dirty="0" smtClean="0"/>
              <a:t>800 million times per second.</a:t>
            </a:r>
          </a:p>
          <a:p>
            <a:r>
              <a:rPr lang="en-US" sz="3200" dirty="0" smtClean="0"/>
              <a:t>A clock cycle is a single tick, or the time it takes to turn a transistor off and back on again.</a:t>
            </a:r>
          </a:p>
          <a:p>
            <a:r>
              <a:rPr lang="en-US" sz="3200" dirty="0" smtClean="0"/>
              <a:t>A processor can execute an instruction in a given number of clock cycles.</a:t>
            </a:r>
          </a:p>
          <a:p>
            <a:r>
              <a:rPr lang="en-US" sz="3200" dirty="0" smtClean="0"/>
              <a:t>As the system' s clock speed increases, so does the number of instructions it can carry out each second.</a:t>
            </a:r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The Bus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bus is a path between the components of a computer. </a:t>
            </a:r>
          </a:p>
          <a:p>
            <a:r>
              <a:rPr lang="en-US" sz="3200" dirty="0" smtClean="0"/>
              <a:t> Two main buses in a computer: </a:t>
            </a:r>
          </a:p>
          <a:p>
            <a:pPr lvl="1"/>
            <a:r>
              <a:rPr lang="en-US" sz="2900" dirty="0" smtClean="0"/>
              <a:t>the internal (or system) bus and </a:t>
            </a:r>
          </a:p>
          <a:p>
            <a:pPr lvl="1"/>
            <a:r>
              <a:rPr lang="en-US" sz="2900" dirty="0" smtClean="0"/>
              <a:t>the external (or expansion) bus.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55" y="304800"/>
            <a:ext cx="8534400" cy="10668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Central Processing Unit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"brain” of the computer</a:t>
            </a:r>
          </a:p>
          <a:p>
            <a:r>
              <a:rPr lang="en-US" sz="3200" dirty="0" smtClean="0"/>
              <a:t>the place where data is manipulated</a:t>
            </a:r>
          </a:p>
          <a:p>
            <a:r>
              <a:rPr lang="en-US" sz="3200" dirty="0" smtClean="0"/>
              <a:t>CPU – Super Computer and Micro Computer</a:t>
            </a:r>
          </a:p>
          <a:p>
            <a:r>
              <a:rPr lang="en-US" sz="3200" dirty="0" smtClean="0"/>
              <a:t>CPU has at least two basic parts:</a:t>
            </a:r>
          </a:p>
          <a:p>
            <a:pPr lvl="1"/>
            <a:r>
              <a:rPr lang="en-US" sz="3200" dirty="0" smtClean="0"/>
              <a:t>The </a:t>
            </a:r>
            <a:r>
              <a:rPr lang="en-US" sz="3200" b="1" i="1" dirty="0" smtClean="0">
                <a:solidFill>
                  <a:srgbClr val="FF0000"/>
                </a:solidFill>
              </a:rPr>
              <a:t>Control Unit</a:t>
            </a:r>
          </a:p>
          <a:p>
            <a:pPr lvl="1"/>
            <a:r>
              <a:rPr lang="en-US" sz="3200" dirty="0" smtClean="0"/>
              <a:t>The </a:t>
            </a:r>
            <a:r>
              <a:rPr lang="en-US" sz="3200" b="1" i="1" dirty="0" smtClean="0">
                <a:solidFill>
                  <a:srgbClr val="FF0000"/>
                </a:solidFill>
              </a:rPr>
              <a:t>Arithmetic Logic Unit (ALU)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The Bus (cont.)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The system bus </a:t>
            </a:r>
            <a:r>
              <a:rPr lang="en-US" sz="3200" dirty="0" smtClean="0"/>
              <a:t>resides on the motherboard and connects the CPU to other devices that reside on the motherboard.</a:t>
            </a:r>
          </a:p>
          <a:p>
            <a:pPr>
              <a:buNone/>
            </a:pPr>
            <a:endParaRPr lang="en-US" sz="3200" dirty="0" smtClean="0"/>
          </a:p>
          <a:p>
            <a:r>
              <a:rPr lang="en-US" sz="3200" b="1" dirty="0" smtClean="0"/>
              <a:t>An expansion bus </a:t>
            </a:r>
            <a:r>
              <a:rPr lang="en-US" sz="3200" dirty="0" smtClean="0"/>
              <a:t>connects external devices, such as the keyboard, mouse, modem, printer and so on, to the CPU. Cables from disk drives and other internal devices are plugged into the bus. 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981200"/>
            <a:ext cx="5486400" cy="4369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The System Bus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system bus has two parts: </a:t>
            </a:r>
          </a:p>
          <a:p>
            <a:pPr marL="504825" lvl="1" indent="-273050"/>
            <a:r>
              <a:rPr lang="en-US" sz="2900" dirty="0" smtClean="0"/>
              <a:t>the data bus and </a:t>
            </a:r>
          </a:p>
          <a:p>
            <a:pPr marL="504825" lvl="1" indent="-273050"/>
            <a:r>
              <a:rPr lang="en-US" sz="2900" dirty="0" smtClean="0"/>
              <a:t>the address bus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The Data Bus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The data bus is an electrical path that connects the CPU, memory, and the other hardware devices on the motherboard.</a:t>
            </a:r>
          </a:p>
          <a:p>
            <a:r>
              <a:rPr lang="en-US" sz="3200" dirty="0" smtClean="0"/>
              <a:t>Actually, the bus is a group of parallel wires. The number of wires in the bus affects the speed </a:t>
            </a:r>
          </a:p>
          <a:p>
            <a:r>
              <a:rPr lang="en-US" sz="3200" dirty="0" smtClean="0"/>
              <a:t>The bus speed is directly tied into the CPU speed.</a:t>
            </a:r>
          </a:p>
          <a:p>
            <a:pPr lvl="1"/>
            <a:r>
              <a:rPr lang="en-US" sz="2900" dirty="0" smtClean="0"/>
              <a:t>Use a multiplier to make the CPU run fasten</a:t>
            </a:r>
          </a:p>
          <a:p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7772400" cy="508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The Address Bus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address bus is a set of wires similar to the data bus. </a:t>
            </a:r>
          </a:p>
          <a:p>
            <a:r>
              <a:rPr lang="en-US" sz="3200" dirty="0" smtClean="0"/>
              <a:t>The address bus connects only the CPU and RAM and carries only memory addresses. 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Remember;</a:t>
            </a:r>
            <a:r>
              <a:rPr lang="en-US" sz="3200" dirty="0" smtClean="0"/>
              <a:t> each byte in RAM is associated with a number, which is its memory address.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09005"/>
          </a:xfrm>
        </p:spPr>
        <p:txBody>
          <a:bodyPr/>
          <a:lstStyle/>
          <a:p>
            <a:r>
              <a:rPr lang="pl-PL" sz="3200" b="1" dirty="0"/>
              <a:t>Bus </a:t>
            </a:r>
            <a:r>
              <a:rPr lang="pl-PL" sz="3200" b="1" dirty="0" smtClean="0"/>
              <a:t>Standards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8320487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The End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391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smtClean="0"/>
              <a:t>The Control Unit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All the computer’s resources are managed from the control unit.</a:t>
            </a:r>
          </a:p>
          <a:p>
            <a:r>
              <a:rPr lang="en-US" sz="3200" dirty="0" smtClean="0"/>
              <a:t>The control unit is the </a:t>
            </a:r>
            <a:r>
              <a:rPr lang="en-US" sz="3200" dirty="0" smtClean="0">
                <a:solidFill>
                  <a:srgbClr val="FF0000"/>
                </a:solidFill>
              </a:rPr>
              <a:t>logical hub </a:t>
            </a:r>
            <a:r>
              <a:rPr lang="en-US" sz="3200" dirty="0" smtClean="0"/>
              <a:t>of the computer</a:t>
            </a:r>
          </a:p>
          <a:p>
            <a:r>
              <a:rPr lang="en-US" sz="3200" dirty="0" smtClean="0"/>
              <a:t>The CPU's instructions for carrying our commands are built into the control unit.</a:t>
            </a:r>
          </a:p>
          <a:p>
            <a:r>
              <a:rPr lang="en-US" sz="3200" dirty="0" smtClean="0"/>
              <a:t>Think as traffic signal!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What is instructions ?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752600"/>
            <a:ext cx="7467600" cy="48737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instructions, or instruction set, is list of all the operations that the CPU can perform.</a:t>
            </a:r>
          </a:p>
          <a:p>
            <a:r>
              <a:rPr lang="en-US" sz="3200" dirty="0" smtClean="0"/>
              <a:t>Each instruction in the instruction set is expressed in </a:t>
            </a:r>
            <a:r>
              <a:rPr lang="en-US" sz="3200" b="1" dirty="0" smtClean="0">
                <a:solidFill>
                  <a:srgbClr val="FF0000"/>
                </a:solidFill>
              </a:rPr>
              <a:t>microcode</a:t>
            </a:r>
            <a:r>
              <a:rPr lang="en-US" sz="3200" dirty="0" smtClean="0"/>
              <a:t> a series of basic directions that tell the CPU how to execute more complex operations.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The Arithmetic Logic Unit</a:t>
            </a:r>
            <a:br>
              <a:rPr lang="en-US" sz="4400" b="1" dirty="0" smtClean="0"/>
            </a:br>
            <a:r>
              <a:rPr lang="en-US" sz="4400" b="1" dirty="0" smtClean="0"/>
              <a:t>(ALU)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9448"/>
            <a:ext cx="8229600" cy="5178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perform two types of operations:</a:t>
            </a:r>
          </a:p>
          <a:p>
            <a:pPr lvl="1"/>
            <a:r>
              <a:rPr lang="en-US" sz="2900" dirty="0" smtClean="0"/>
              <a:t>arithmetic operations</a:t>
            </a:r>
          </a:p>
          <a:p>
            <a:pPr lvl="1"/>
            <a:r>
              <a:rPr lang="en-US" sz="2900" dirty="0" smtClean="0"/>
              <a:t>logical operations.</a:t>
            </a:r>
          </a:p>
          <a:p>
            <a:pPr lvl="1">
              <a:buNone/>
            </a:pPr>
            <a:endParaRPr lang="en-US" sz="2900" dirty="0" smtClean="0"/>
          </a:p>
          <a:p>
            <a:r>
              <a:rPr lang="en-US" sz="2900" dirty="0" smtClean="0"/>
              <a:t>The ALU includes a group of </a:t>
            </a:r>
            <a:r>
              <a:rPr lang="en-US" sz="2900" dirty="0" smtClean="0">
                <a:solidFill>
                  <a:srgbClr val="FF0000"/>
                </a:solidFill>
              </a:rPr>
              <a:t>registers</a:t>
            </a:r>
            <a:r>
              <a:rPr lang="en-US" sz="2900" dirty="0"/>
              <a:t> </a:t>
            </a:r>
            <a:endParaRPr lang="en-US" sz="2900" dirty="0" smtClean="0"/>
          </a:p>
          <a:p>
            <a:pPr marL="0" indent="0">
              <a:buNone/>
            </a:pPr>
            <a:r>
              <a:rPr lang="en-US" sz="2900" dirty="0" smtClean="0"/>
              <a:t>(high-speed memory) built directly into the CPU that are used to hold the data currently being processed.</a:t>
            </a:r>
          </a:p>
          <a:p>
            <a:pPr lvl="1"/>
            <a:endParaRPr lang="en-US" sz="2900" dirty="0" smtClean="0"/>
          </a:p>
          <a:p>
            <a:pPr lvl="1"/>
            <a:endParaRPr lang="en-US" sz="2900" dirty="0" smtClean="0"/>
          </a:p>
          <a:p>
            <a:pPr marL="344488" lvl="1" indent="22225">
              <a:buNone/>
            </a:pPr>
            <a:endParaRPr lang="en-US" sz="2900" dirty="0" smtClean="0"/>
          </a:p>
          <a:p>
            <a:pPr lvl="1"/>
            <a:endParaRPr lang="en-US" sz="2900" dirty="0" smtClean="0"/>
          </a:p>
          <a:p>
            <a:pPr lvl="1"/>
            <a:endParaRPr lang="en-US" sz="29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773520"/>
            <a:ext cx="6172200" cy="29904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Control Unit or ALU?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Many instructions carried out by the control unit involve simply moving data from one place to another—from memory to storage, from memory to the printer, and so forth. </a:t>
            </a:r>
          </a:p>
          <a:p>
            <a:r>
              <a:rPr lang="en-US" sz="3200" dirty="0" smtClean="0"/>
              <a:t>When the control unit encounters an instruction that involves arithmetic or logic, however, it passes that instruction to the second com­ponent of the CPU, the arithmetic logic unit, or ALU. </a:t>
            </a:r>
          </a:p>
          <a:p>
            <a:r>
              <a:rPr lang="en-US" sz="3200" dirty="0" smtClean="0"/>
              <a:t>The ALU actually performs the arithmetic and logical operations described earlier.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Machine Cycles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Each time the CPU executes an instruction, it takes a series of steps. The completed series of steps is called a machine cycle.</a:t>
            </a:r>
          </a:p>
          <a:p>
            <a:r>
              <a:rPr lang="en-US" sz="3200" dirty="0" smtClean="0"/>
              <a:t>A machine cycle itself can be broken down into two smaller cycles: </a:t>
            </a:r>
          </a:p>
          <a:p>
            <a:pPr lvl="1"/>
            <a:r>
              <a:rPr lang="en-US" sz="2900" dirty="0" smtClean="0"/>
              <a:t>the instruction cycle and </a:t>
            </a:r>
          </a:p>
          <a:p>
            <a:pPr lvl="1"/>
            <a:r>
              <a:rPr lang="en-US" sz="2900" dirty="0" smtClean="0"/>
              <a:t>the execution cycle.</a:t>
            </a:r>
            <a:endParaRPr lang="en-US" sz="2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The Instruction Cycle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During the instruction cycle, the CPU takes two steps:</a:t>
            </a:r>
          </a:p>
          <a:p>
            <a:pPr marL="504825" lvl="1" indent="-339725">
              <a:buFont typeface="+mj-lt"/>
              <a:buAutoNum type="arabicPeriod"/>
            </a:pPr>
            <a:r>
              <a:rPr lang="en-US" sz="2900" b="1" dirty="0" smtClean="0">
                <a:solidFill>
                  <a:srgbClr val="FF0000"/>
                </a:solidFill>
              </a:rPr>
              <a:t>Fetching. </a:t>
            </a:r>
            <a:r>
              <a:rPr lang="en-US" sz="2900" dirty="0" smtClean="0"/>
              <a:t>Before the CPU can execute an instruction, the control unit must retrieve (or fetch) a command or data from the computer' s memory.</a:t>
            </a:r>
          </a:p>
          <a:p>
            <a:pPr marL="504825" lvl="1" indent="-339725">
              <a:buFont typeface="+mj-lt"/>
              <a:buAutoNum type="arabicPeriod"/>
            </a:pPr>
            <a:r>
              <a:rPr lang="en-US" sz="2900" b="1" dirty="0" smtClean="0">
                <a:solidFill>
                  <a:srgbClr val="FF0000"/>
                </a:solidFill>
              </a:rPr>
              <a:t>Decoding. </a:t>
            </a:r>
            <a:r>
              <a:rPr lang="en-US" sz="2900" dirty="0" smtClean="0"/>
              <a:t>Before a command can be executed, the control unit must break down (or decode) the command into instructions that correspond to those in the CPU’s instruction set.</a:t>
            </a:r>
            <a:endParaRPr lang="en-US" sz="2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719</TotalTime>
  <Words>1450</Words>
  <Application>Microsoft Office PowerPoint</Application>
  <PresentationFormat>On-screen Show (4:3)</PresentationFormat>
  <Paragraphs>162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Century Schoolbook</vt:lpstr>
      <vt:lpstr>Wingdings</vt:lpstr>
      <vt:lpstr>Wingdings 2</vt:lpstr>
      <vt:lpstr>Oriel</vt:lpstr>
      <vt:lpstr>How Computer Process Data</vt:lpstr>
      <vt:lpstr>PowerPoint Presentation</vt:lpstr>
      <vt:lpstr>Central Processing Unit</vt:lpstr>
      <vt:lpstr>The Control Unit</vt:lpstr>
      <vt:lpstr>What is instructions ?</vt:lpstr>
      <vt:lpstr>The Arithmetic Logic Unit (ALU)</vt:lpstr>
      <vt:lpstr>Control Unit or ALU?</vt:lpstr>
      <vt:lpstr>Machine Cycles</vt:lpstr>
      <vt:lpstr>The Instruction Cycle</vt:lpstr>
      <vt:lpstr>The Execution Cycle</vt:lpstr>
      <vt:lpstr>Speed</vt:lpstr>
      <vt:lpstr>Pipelining</vt:lpstr>
      <vt:lpstr>PowerPoint Presentation</vt:lpstr>
      <vt:lpstr>Memory</vt:lpstr>
      <vt:lpstr>Memory Types</vt:lpstr>
      <vt:lpstr>Nonvolatile Memory</vt:lpstr>
      <vt:lpstr>Nonvolatile Memory (Cont.…)</vt:lpstr>
      <vt:lpstr>Flash Memory</vt:lpstr>
      <vt:lpstr>Volatile Memory</vt:lpstr>
      <vt:lpstr>Random Access!</vt:lpstr>
      <vt:lpstr>Factors Affecting Processing Speed</vt:lpstr>
      <vt:lpstr>Registers</vt:lpstr>
      <vt:lpstr>Cache Memory</vt:lpstr>
      <vt:lpstr>Cache Memory</vt:lpstr>
      <vt:lpstr>Memory and Computing Power</vt:lpstr>
      <vt:lpstr>PowerPoint Presentation</vt:lpstr>
      <vt:lpstr>The Computer's Internal Clock</vt:lpstr>
      <vt:lpstr>The computer’s operating speed is tied to the speed of the system clock. </vt:lpstr>
      <vt:lpstr>The Bus</vt:lpstr>
      <vt:lpstr>The Bus (cont.)</vt:lpstr>
      <vt:lpstr>The System Bus</vt:lpstr>
      <vt:lpstr>The Data Bus</vt:lpstr>
      <vt:lpstr>The Address Bus</vt:lpstr>
      <vt:lpstr>Bus Standards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Computer Process Data</dc:title>
  <dc:creator>Tokey Ahmmed</dc:creator>
  <cp:lastModifiedBy>Tokey Ahmmed</cp:lastModifiedBy>
  <cp:revision>61</cp:revision>
  <dcterms:created xsi:type="dcterms:W3CDTF">2006-08-16T00:00:00Z</dcterms:created>
  <dcterms:modified xsi:type="dcterms:W3CDTF">2019-07-07T06:41:25Z</dcterms:modified>
</cp:coreProperties>
</file>