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96" r:id="rId3"/>
    <p:sldId id="297" r:id="rId4"/>
    <p:sldId id="295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40" r:id="rId18"/>
    <p:sldId id="33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4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43000"/>
            <a:ext cx="6553200" cy="198120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/>
              <a:t>Storing Data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800600"/>
            <a:ext cx="6172200" cy="1371600"/>
          </a:xfrm>
        </p:spPr>
        <p:txBody>
          <a:bodyPr/>
          <a:lstStyle/>
          <a:p>
            <a:pPr algn="r"/>
            <a:r>
              <a:rPr lang="en-US" dirty="0" smtClean="0"/>
              <a:t>Tokey Ahmmed</a:t>
            </a:r>
          </a:p>
          <a:p>
            <a:pPr algn="r"/>
            <a:r>
              <a:rPr lang="en-US" dirty="0" smtClean="0"/>
              <a:t>Lecturer, Dept. of CSE</a:t>
            </a:r>
          </a:p>
          <a:p>
            <a:pPr algn="r"/>
            <a:r>
              <a:rPr lang="en-US" dirty="0" err="1" smtClean="0"/>
              <a:t>Varendra</a:t>
            </a:r>
            <a:r>
              <a:rPr lang="en-US" dirty="0" smtClean="0"/>
              <a:t> University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867400" y="3131127"/>
            <a:ext cx="2133600" cy="457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Lecture- 7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Data Read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To read data from a magnetic surface, the process is reversed.</a:t>
            </a:r>
          </a:p>
          <a:p>
            <a:r>
              <a:rPr lang="en-US" sz="3200" dirty="0" smtClean="0"/>
              <a:t>The read/write head passes over the disk or tape while no current is flowing through the electromagnet. </a:t>
            </a:r>
          </a:p>
          <a:p>
            <a:r>
              <a:rPr lang="en-US" sz="3200" dirty="0" smtClean="0"/>
              <a:t>The head possesses no charge, but the storage medium is covered with magnetic fields, which represent bits of data. </a:t>
            </a:r>
          </a:p>
          <a:p>
            <a:r>
              <a:rPr lang="en-US" sz="3200" dirty="0" smtClean="0"/>
              <a:t>The storage medium charges the magnet in the head, which causes a small current to flow through the head in one direction or the other; depending on the field's polarity.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disk or tape drive senses the direction of the flow as the storage medium pastes by the head, and </a:t>
            </a:r>
          </a:p>
          <a:p>
            <a:r>
              <a:rPr lang="en-US" sz="3200" dirty="0" smtClean="0"/>
              <a:t>the data is sent from the read/write head into memory.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How Data is Organized on a Magnetic Disk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the disk’s surface must be magnetically mapped</a:t>
            </a:r>
          </a:p>
          <a:p>
            <a:r>
              <a:rPr lang="en-US" sz="3200" dirty="0" smtClean="0"/>
              <a:t>so that the computer can go directly to a specific point on it without searching through data.</a:t>
            </a:r>
          </a:p>
          <a:p>
            <a:r>
              <a:rPr lang="en-US" sz="3200" dirty="0" smtClean="0"/>
              <a:t>the process of mapping a disk is called </a:t>
            </a:r>
            <a:r>
              <a:rPr lang="en-US" sz="3200" b="1" dirty="0" smtClean="0">
                <a:solidFill>
                  <a:srgbClr val="FF0000"/>
                </a:solidFill>
              </a:rPr>
              <a:t>formatting or initializing.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Tracks and Sectors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When you format a magnetic disk, the disk drive creates a set of </a:t>
            </a:r>
            <a:r>
              <a:rPr lang="en-US" sz="3200" b="1" dirty="0" smtClean="0"/>
              <a:t>concentric rings</a:t>
            </a:r>
            <a:r>
              <a:rPr lang="en-US" sz="3200" dirty="0" smtClean="0"/>
              <a:t>, called </a:t>
            </a:r>
            <a:r>
              <a:rPr lang="en-US" sz="3200" b="1" dirty="0" smtClean="0">
                <a:solidFill>
                  <a:srgbClr val="FF0000"/>
                </a:solidFill>
              </a:rPr>
              <a:t>tracks</a:t>
            </a:r>
            <a:r>
              <a:rPr lang="en-US" sz="3200" dirty="0" smtClean="0"/>
              <a:t>, on each side of the disk.</a:t>
            </a:r>
          </a:p>
          <a:p>
            <a:r>
              <a:rPr lang="en-US" sz="3200" dirty="0" smtClean="0"/>
              <a:t>The tracks are numbered from the outermost circle to the innermost, starting with 0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429000"/>
            <a:ext cx="84677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Tracks and Sectors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 the next stage of formatting, the tracks are divided into smaller parts.</a:t>
            </a:r>
          </a:p>
          <a:p>
            <a:r>
              <a:rPr lang="en-US" sz="3200" dirty="0" smtClean="0"/>
              <a:t>resulting in short segment s called sectors.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t="13636" r="5227"/>
          <a:stretch>
            <a:fillRect/>
          </a:stretch>
        </p:blipFill>
        <p:spPr bwMode="auto">
          <a:xfrm>
            <a:off x="61913" y="3352800"/>
            <a:ext cx="8548687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Tracks and Sectors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Sectors are where data is physically stored on the disk.</a:t>
            </a:r>
          </a:p>
          <a:p>
            <a:r>
              <a:rPr lang="en-US" sz="3200" dirty="0" smtClean="0"/>
              <a:t>All the sectors on a disk are numbered in one long sequence, so that the computer can access each small area on the disk by using a unique number.</a:t>
            </a:r>
          </a:p>
          <a:p>
            <a:r>
              <a:rPr lang="en-US" sz="3200" dirty="0" smtClean="0"/>
              <a:t>A sector is the smallest unit with which any magnetic disk drive can work; </a:t>
            </a:r>
          </a:p>
          <a:p>
            <a:r>
              <a:rPr lang="en-US" sz="3200" dirty="0" smtClean="0"/>
              <a:t>the drive can read or write only whole sectors at a time. </a:t>
            </a:r>
          </a:p>
          <a:p>
            <a:r>
              <a:rPr lang="en-US" sz="3200" dirty="0" smtClean="0"/>
              <a:t>If the computer needs to change just one byte out of 512, it must rewrite the entire sector.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How the Operating System Finds Data on a Disk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502615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A computer’s operating system can locate data on a disk because- </a:t>
            </a:r>
          </a:p>
          <a:p>
            <a:pPr lvl="1"/>
            <a:r>
              <a:rPr lang="en-US" sz="2900" dirty="0" smtClean="0"/>
              <a:t>logical formatting- The labeling of tracks and sectors</a:t>
            </a:r>
          </a:p>
          <a:p>
            <a:pPr lvl="1"/>
            <a:r>
              <a:rPr lang="en-US" sz="2900" dirty="0" smtClean="0"/>
              <a:t>special log on the </a:t>
            </a:r>
            <a:r>
              <a:rPr lang="en-US" sz="2900" dirty="0" smtClean="0"/>
              <a:t>disk</a:t>
            </a:r>
          </a:p>
          <a:p>
            <a:r>
              <a:rPr lang="en-US" sz="3200" dirty="0" smtClean="0"/>
              <a:t>Different operating systems can format disks in different ways.</a:t>
            </a:r>
          </a:p>
          <a:p>
            <a:r>
              <a:rPr lang="en-US" sz="3200" dirty="0" smtClean="0"/>
              <a:t>A </a:t>
            </a:r>
            <a:r>
              <a:rPr lang="en-US" sz="3200" dirty="0" smtClean="0"/>
              <a:t>commonly used logical format performed by Windows is called the FAT file system</a:t>
            </a:r>
          </a:p>
          <a:p>
            <a:pPr lvl="1"/>
            <a:r>
              <a:rPr lang="en-US" sz="2900" dirty="0" smtClean="0"/>
              <a:t>relies on a standardized file allocation table (FAT) to keep track of file locations on the disk.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How the Operating System Finds Data on a Disk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50261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When a diskette is formatted with the FAT file system, four areas are created on the disk</a:t>
            </a:r>
          </a:p>
          <a:p>
            <a:r>
              <a:rPr lang="en-US" sz="3200" dirty="0" smtClean="0"/>
              <a:t>The boot sector</a:t>
            </a:r>
          </a:p>
          <a:p>
            <a:r>
              <a:rPr lang="en-US" sz="3200" dirty="0" smtClean="0"/>
              <a:t>The file allocation table (FAT)</a:t>
            </a:r>
          </a:p>
          <a:p>
            <a:r>
              <a:rPr lang="en-US" sz="3200" dirty="0" smtClean="0"/>
              <a:t>The root folder</a:t>
            </a:r>
          </a:p>
          <a:p>
            <a:r>
              <a:rPr lang="en-US" sz="3200" dirty="0" smtClean="0"/>
              <a:t>The data area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The boot sector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330952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/>
              <a:t>contains a program that runs when you first start the computer.</a:t>
            </a:r>
          </a:p>
          <a:p>
            <a:r>
              <a:rPr lang="en-US" sz="3200" b="1" dirty="0" smtClean="0"/>
              <a:t>This program determines whether the disk has the basic components that arc necessary to run the operating system successfully. </a:t>
            </a:r>
          </a:p>
          <a:p>
            <a:r>
              <a:rPr lang="en-US" sz="3200" dirty="0" smtClean="0"/>
              <a:t>If the program determines that the required files are present and the disk has a valid format, it transfers control to one of the operating system programs that continues the process of starting up. 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The boot sector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3309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This process is called booting, because the boot program makes the computer “ pull itself up by its own bootstraps.” </a:t>
            </a:r>
          </a:p>
          <a:p>
            <a:r>
              <a:rPr lang="en-US" sz="3200" dirty="0" smtClean="0"/>
              <a:t>The boot sector also contains information that describes other disk characteristics such as </a:t>
            </a:r>
          </a:p>
          <a:p>
            <a:pPr lvl="1"/>
            <a:r>
              <a:rPr lang="en-US" sz="2900" dirty="0" smtClean="0"/>
              <a:t>the number of bytes per sector and </a:t>
            </a:r>
          </a:p>
          <a:p>
            <a:pPr lvl="1"/>
            <a:r>
              <a:rPr lang="en-US" sz="2900" dirty="0" smtClean="0"/>
              <a:t>the number of sectors per track-</a:t>
            </a:r>
          </a:p>
          <a:p>
            <a:pPr lvl="1"/>
            <a:r>
              <a:rPr lang="en-US" sz="2900" dirty="0" smtClean="0"/>
              <a:t>i</a:t>
            </a:r>
            <a:r>
              <a:rPr lang="en-US" sz="3200" dirty="0" smtClean="0"/>
              <a:t>nformation that the operating system needs to access data on the disk.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50000"/>
                  </a:schemeClr>
                </a:solidFill>
              </a:rPr>
              <a:t>The purpose of a storage device</a:t>
            </a:r>
            <a:endParaRPr 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is to hold data—even when the computer is turned off—so the data can be used whenever it is needed.</a:t>
            </a:r>
          </a:p>
          <a:p>
            <a:r>
              <a:rPr lang="en-US" sz="3200" dirty="0" smtClean="0"/>
              <a:t>Storage involves two processes:</a:t>
            </a:r>
          </a:p>
          <a:p>
            <a:pPr lvl="1"/>
            <a:r>
              <a:rPr lang="en-US" sz="2900" dirty="0" smtClean="0">
                <a:solidFill>
                  <a:srgbClr val="FF0000"/>
                </a:solidFill>
              </a:rPr>
              <a:t>Writing</a:t>
            </a:r>
            <a:r>
              <a:rPr lang="en-US" sz="2900" dirty="0" smtClean="0"/>
              <a:t>, or recording, the data so it can be found later for use.</a:t>
            </a:r>
          </a:p>
          <a:p>
            <a:pPr lvl="1"/>
            <a:r>
              <a:rPr lang="en-US" sz="2900" dirty="0" smtClean="0">
                <a:solidFill>
                  <a:srgbClr val="FF0000"/>
                </a:solidFill>
              </a:rPr>
              <a:t>Reading</a:t>
            </a:r>
            <a:r>
              <a:rPr lang="en-US" sz="2900" dirty="0" smtClean="0"/>
              <a:t> the stored data, then transferring it into the computer' s memory.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The file allocation table (FAT)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 lnSpcReduction="10000"/>
          </a:bodyPr>
          <a:lstStyle/>
          <a:p>
            <a:r>
              <a:rPr lang="en-US" sz="3200" b="1" dirty="0" smtClean="0"/>
              <a:t>is a log that records the location of each file and the status of each sector.</a:t>
            </a:r>
          </a:p>
          <a:p>
            <a:r>
              <a:rPr lang="en-US" sz="3200" dirty="0" smtClean="0"/>
              <a:t>When you write a file to a disk, the operating system checks the FAT to find an open area, stores the file, and then logs the file’s identity and its location in the FAT. </a:t>
            </a:r>
          </a:p>
          <a:p>
            <a:r>
              <a:rPr lang="en-US" sz="3200" dirty="0" smtClean="0"/>
              <a:t>When a program needs to locate data on the disk, the operating system checks the FAT to see where that data is stored.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The root folder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 fontScale="85000" lnSpcReduction="10000"/>
          </a:bodyPr>
          <a:lstStyle/>
          <a:p>
            <a:r>
              <a:rPr lang="en-US" sz="3200" b="1" dirty="0" smtClean="0"/>
              <a:t>is the “ master folder" on any disk. A folder (also called a directory) is a tool for organizing files on a disk. </a:t>
            </a:r>
          </a:p>
          <a:p>
            <a:r>
              <a:rPr lang="en-US" sz="3200" dirty="0" smtClean="0"/>
              <a:t>Folders can contain files or other folders, so it is possible to set up a hierarchical system of folders on your computer, just as you can have folders within other folders in a file cabinet. </a:t>
            </a:r>
          </a:p>
          <a:p>
            <a:r>
              <a:rPr lang="en-US" sz="3200" dirty="0" smtClean="0"/>
              <a:t>The topmost folder is known as the  root, but may also be called the root folder or  root directory. </a:t>
            </a:r>
          </a:p>
          <a:p>
            <a:r>
              <a:rPr lang="en-US" sz="3200" dirty="0" smtClean="0"/>
              <a:t>This is the folder that holds all the information about all the other folders on the disk.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The data area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is the part of the disk that remains free after the boot sector, the FAT, and the root folder have been created. </a:t>
            </a:r>
          </a:p>
          <a:p>
            <a:r>
              <a:rPr lang="en-US" sz="3200" dirty="0" smtClean="0"/>
              <a:t>This is where data and program files are actually stored on the disk.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Clusters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 fontScale="85000" lnSpcReduction="20000"/>
          </a:bodyPr>
          <a:lstStyle/>
          <a:p>
            <a:r>
              <a:rPr lang="en-US" sz="3200" b="1" dirty="0" smtClean="0"/>
              <a:t>During logical formatting, the operating system also groups sectors together, into storage units called clusters. </a:t>
            </a:r>
          </a:p>
          <a:p>
            <a:r>
              <a:rPr lang="en-US" sz="3200" b="1" dirty="0" smtClean="0"/>
              <a:t>A cluster is simply a group of sectors that the OS se e s as a single unit. </a:t>
            </a:r>
          </a:p>
          <a:p>
            <a:r>
              <a:rPr lang="en-US" sz="3200" dirty="0" smtClean="0"/>
              <a:t>A cluster is the smallest space an OS w ill allocate to a single file, and a cluster may store an entire file or just part of a file. </a:t>
            </a:r>
          </a:p>
          <a:p>
            <a:r>
              <a:rPr lang="en-US" sz="3200" dirty="0" smtClean="0"/>
              <a:t>Cluster sizes vary, depending on the size and type of the disk, but they can range from four sectors for diskettes to 64 sectors for some hard disks. </a:t>
            </a:r>
          </a:p>
          <a:p>
            <a:r>
              <a:rPr lang="en-US" sz="3200" dirty="0" smtClean="0"/>
              <a:t>Cluster usage is tracked in the file allocation table.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Different File Systems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File Allocation Table (FAT).</a:t>
            </a:r>
          </a:p>
          <a:p>
            <a:r>
              <a:rPr lang="en-US" sz="3200" dirty="0" smtClean="0"/>
              <a:t>FAT32.</a:t>
            </a:r>
          </a:p>
          <a:p>
            <a:r>
              <a:rPr lang="en-US" sz="3200" dirty="0" smtClean="0"/>
              <a:t>New Technology File System (N TFS).</a:t>
            </a:r>
          </a:p>
          <a:p>
            <a:r>
              <a:rPr lang="en-US" sz="3200" dirty="0" smtClean="0"/>
              <a:t>NTFS 5.</a:t>
            </a:r>
          </a:p>
          <a:p>
            <a:r>
              <a:rPr lang="en-US" sz="3200" dirty="0" smtClean="0"/>
              <a:t>High-Performance File System (HPFS).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Other operating systems (such as U N IX), and even some network operating systems (such as Novell NetWare), use their own file systems.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Hard Disks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A hard disk includes one or more platters mounted on a central spindle </a:t>
            </a:r>
          </a:p>
          <a:p>
            <a:r>
              <a:rPr lang="en-US" sz="3200" dirty="0" smtClean="0"/>
              <a:t>Each platter is covered with a magnetic coating, and the entire unit is encased in a sealed chamber. </a:t>
            </a:r>
          </a:p>
          <a:p>
            <a:r>
              <a:rPr lang="en-US" sz="3200" dirty="0" smtClean="0"/>
              <a:t>The hard disk and drive are a single unit. </a:t>
            </a:r>
          </a:p>
          <a:p>
            <a:r>
              <a:rPr lang="en-US" sz="3200" dirty="0" smtClean="0"/>
              <a:t>It includes the hard disk, the motor that spins the platters, and a set of read/write heads.</a:t>
            </a:r>
          </a:p>
          <a:p>
            <a:r>
              <a:rPr lang="en-US" sz="3200" dirty="0" smtClean="0"/>
              <a:t>Because you cannot remove the disk from its drive (unless it is a removable hard disk) the terms  hard disk is used.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52676"/>
            <a:ext cx="6827000" cy="35861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Optical Storage Devices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store data on a reflective surface so it can be read by a beam of laser light. </a:t>
            </a:r>
          </a:p>
          <a:p>
            <a:r>
              <a:rPr lang="en-US" sz="3200" dirty="0" smtClean="0"/>
              <a:t>A laser uses a </a:t>
            </a:r>
            <a:r>
              <a:rPr lang="en-US" sz="3200" b="1" dirty="0" smtClean="0"/>
              <a:t>concentrated, narrow beam</a:t>
            </a:r>
            <a:r>
              <a:rPr lang="en-US" sz="3200" dirty="0" smtClean="0"/>
              <a:t> of light, focused and directed with </a:t>
            </a:r>
            <a:r>
              <a:rPr lang="en-US" sz="3200" b="1" dirty="0" smtClean="0"/>
              <a:t>lenses, prisms, and mirrors</a:t>
            </a:r>
            <a:r>
              <a:rPr lang="en-US" sz="3200" dirty="0" smtClean="0"/>
              <a:t>.</a:t>
            </a:r>
          </a:p>
          <a:p>
            <a:pPr lvl="1"/>
            <a:r>
              <a:rPr lang="en-US" sz="2900" dirty="0" smtClean="0"/>
              <a:t>CD-ROM, </a:t>
            </a:r>
          </a:p>
          <a:p>
            <a:pPr lvl="1"/>
            <a:r>
              <a:rPr lang="en-US" sz="2900" dirty="0" smtClean="0"/>
              <a:t>DVD-ROM, and </a:t>
            </a:r>
          </a:p>
          <a:p>
            <a:pPr lvl="1"/>
            <a:r>
              <a:rPr lang="en-US" sz="2900" dirty="0" smtClean="0"/>
              <a:t>their variants.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mal\Downloads\images (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4757" y="3276600"/>
            <a:ext cx="5403043" cy="3505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CD-ROM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686800" cy="51785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Compact Disc-Read-Only Memory (CD -ROM )</a:t>
            </a:r>
          </a:p>
          <a:p>
            <a:r>
              <a:rPr lang="en-US" sz="2800" dirty="0" smtClean="0"/>
              <a:t>same technology used to produce music CDs.</a:t>
            </a:r>
          </a:p>
          <a:p>
            <a:r>
              <a:rPr lang="en-US" sz="2800" dirty="0" smtClean="0"/>
              <a:t>A CD-ROM drive reads </a:t>
            </a:r>
            <a:r>
              <a:rPr lang="en-US" sz="2800" b="1" dirty="0" smtClean="0"/>
              <a:t>digital data </a:t>
            </a:r>
            <a:r>
              <a:rPr lang="en-US" sz="2800" dirty="0" smtClean="0"/>
              <a:t>(whether computer data or audio) from a </a:t>
            </a:r>
            <a:r>
              <a:rPr lang="en-US" sz="2800" b="1" dirty="0" smtClean="0"/>
              <a:t>spinning disc</a:t>
            </a:r>
            <a:r>
              <a:rPr lang="en-US" sz="2800" dirty="0" smtClean="0"/>
              <a:t> by focusing a laser on the disc’s surface.</a:t>
            </a:r>
          </a:p>
          <a:p>
            <a:r>
              <a:rPr lang="en-US" sz="2800" dirty="0" smtClean="0"/>
              <a:t>Storage capacity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Data is laid out on a CD-ROM disc in a long, continuous spiral. </a:t>
            </a:r>
          </a:p>
          <a:p>
            <a:r>
              <a:rPr lang="en-US" sz="3200" dirty="0" smtClean="0"/>
              <a:t>Data is stored in the form of lands, which are flat areas on the metal surface, and pits, which are depressions or hollows.</a:t>
            </a:r>
          </a:p>
          <a:p>
            <a:r>
              <a:rPr lang="en-US" sz="3200" dirty="0" smtClean="0"/>
              <a:t>a land reflects the laser light into the sensor (indicating a data bit of 1) and </a:t>
            </a:r>
          </a:p>
          <a:p>
            <a:r>
              <a:rPr lang="en-US" sz="3200" dirty="0" smtClean="0"/>
              <a:t>a pit scatters the light (indicating a data bit of 0).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57325"/>
            <a:ext cx="8248650" cy="5102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0969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Storage Media and Storage Devices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The physical materials on which data is stored arc called </a:t>
            </a:r>
            <a:r>
              <a:rPr lang="en-US" sz="3200" b="1" dirty="0" smtClean="0"/>
              <a:t>storage media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The hardware components that write data to, and read data from, storage media are called </a:t>
            </a:r>
            <a:r>
              <a:rPr lang="en-US" sz="3200" b="1" dirty="0" smtClean="0"/>
              <a:t>storage devices</a:t>
            </a:r>
            <a:r>
              <a:rPr lang="en-US" sz="3200" b="1" dirty="0" smtClean="0"/>
              <a:t>.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Compared to hard disk drives, CD-ROM drives are slow. </a:t>
            </a:r>
          </a:p>
          <a:p>
            <a:r>
              <a:rPr lang="en-US" sz="3200" dirty="0" smtClean="0"/>
              <a:t>has to change rotational speed of the disk.</a:t>
            </a:r>
          </a:p>
          <a:p>
            <a:r>
              <a:rPr lang="en-US" sz="3200" dirty="0" smtClean="0"/>
              <a:t> Speed (150 </a:t>
            </a:r>
            <a:r>
              <a:rPr lang="en-US" sz="3200" dirty="0" err="1" smtClean="0"/>
              <a:t>KBps</a:t>
            </a:r>
            <a:r>
              <a:rPr lang="en-US" sz="3200" dirty="0" smtClean="0"/>
              <a:t>)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480" y="1828800"/>
            <a:ext cx="781772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DVD-ROM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Digital Video Disc- Read-Only Memory (DVD-ROM)</a:t>
            </a:r>
          </a:p>
          <a:p>
            <a:r>
              <a:rPr lang="en-US" sz="3200" dirty="0" smtClean="0"/>
              <a:t>Size 4.7 to 17 GB.</a:t>
            </a:r>
          </a:p>
          <a:p>
            <a:r>
              <a:rPr lang="en-US" sz="3200" dirty="0" smtClean="0"/>
              <a:t>DVD-ROM achieves high storage capacities by using </a:t>
            </a:r>
          </a:p>
          <a:p>
            <a:pPr lvl="1"/>
            <a:r>
              <a:rPr lang="en-US" sz="2900" dirty="0" smtClean="0"/>
              <a:t>both sides of the disc  </a:t>
            </a:r>
          </a:p>
          <a:p>
            <a:pPr lvl="1"/>
            <a:r>
              <a:rPr lang="en-US" sz="2900" dirty="0" smtClean="0"/>
              <a:t>special </a:t>
            </a:r>
            <a:r>
              <a:rPr lang="en-US" sz="3200" dirty="0" smtClean="0"/>
              <a:t>data-compression technologies and </a:t>
            </a:r>
          </a:p>
          <a:p>
            <a:pPr lvl="1"/>
            <a:r>
              <a:rPr lang="en-US" sz="3200" dirty="0" smtClean="0"/>
              <a:t>extremely small tracks for storing data.</a:t>
            </a:r>
          </a:p>
          <a:p>
            <a:pPr lvl="1"/>
            <a:r>
              <a:rPr lang="en-US" sz="2900" dirty="0" smtClean="0"/>
              <a:t>layers of data tracks, effectively doubling their capacity. </a:t>
            </a:r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Solid-State Storage Devices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Unique among today’s storage devices because they </a:t>
            </a:r>
          </a:p>
          <a:p>
            <a:pPr lvl="1"/>
            <a:r>
              <a:rPr lang="en-US" sz="2900" dirty="0" smtClean="0"/>
              <a:t>do not use disks or tapes and have </a:t>
            </a:r>
          </a:p>
          <a:p>
            <a:pPr lvl="1"/>
            <a:r>
              <a:rPr lang="en-US" sz="2900" dirty="0" smtClean="0"/>
              <a:t>no moving parts. </a:t>
            </a:r>
          </a:p>
          <a:p>
            <a:pPr lvl="1"/>
            <a:r>
              <a:rPr lang="en-US" sz="2900" dirty="0" smtClean="0"/>
              <a:t>neither magnetic nor optical.</a:t>
            </a:r>
          </a:p>
          <a:p>
            <a:r>
              <a:rPr lang="en-US" sz="3200" dirty="0" smtClean="0"/>
              <a:t>Instead, it </a:t>
            </a:r>
            <a:r>
              <a:rPr lang="en-US" sz="3200" b="1" dirty="0" smtClean="0"/>
              <a:t>relies on integrated circuits </a:t>
            </a:r>
            <a:r>
              <a:rPr lang="en-US" sz="3200" dirty="0" smtClean="0"/>
              <a:t>to hold data.</a:t>
            </a:r>
          </a:p>
          <a:p>
            <a:r>
              <a:rPr lang="en-US" sz="3200" dirty="0" smtClean="0"/>
              <a:t> volatile or non-volatile – depends on memory circuits it uses.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Comparing 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Byte for byte, standard magnetic or optical storage is less expensive and more reliable than solid-state storage.</a:t>
            </a:r>
          </a:p>
          <a:p>
            <a:r>
              <a:rPr lang="en-US" sz="3200" dirty="0" smtClean="0"/>
              <a:t> </a:t>
            </a:r>
            <a:r>
              <a:rPr lang="en-US" sz="3200" b="1" dirty="0" smtClean="0">
                <a:solidFill>
                  <a:srgbClr val="FF0000"/>
                </a:solidFill>
              </a:rPr>
              <a:t>High Speedy:</a:t>
            </a:r>
            <a:endParaRPr lang="en-US" sz="3200" b="1" dirty="0" smtClean="0">
              <a:solidFill>
                <a:srgbClr val="FF0000"/>
              </a:solidFill>
            </a:endParaRPr>
          </a:p>
          <a:p>
            <a:pPr lvl="1"/>
            <a:r>
              <a:rPr lang="en-US" sz="2900" dirty="0" smtClean="0"/>
              <a:t>have no moving parts</a:t>
            </a:r>
          </a:p>
          <a:p>
            <a:pPr lvl="1"/>
            <a:r>
              <a:rPr lang="en-US" sz="2900" dirty="0" smtClean="0"/>
              <a:t>because they already store data electronically</a:t>
            </a:r>
          </a:p>
          <a:p>
            <a:pPr lvl="1"/>
            <a:r>
              <a:rPr lang="en-US" sz="2900" dirty="0" smtClean="0"/>
              <a:t>do not need to move a head or sensor to find data</a:t>
            </a:r>
          </a:p>
          <a:p>
            <a:pPr lvl="1"/>
            <a:r>
              <a:rPr lang="en-US" sz="2900" dirty="0" smtClean="0"/>
              <a:t>do not need to convert it from magnetic or optical form into electronic form.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Smart Cards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382000" cy="5178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smart cord is a device wit extraordinary potential. </a:t>
            </a:r>
          </a:p>
          <a:p>
            <a:r>
              <a:rPr lang="en-US" sz="3200" dirty="0" smtClean="0"/>
              <a:t>Smart cards contain a small chip that stores data. </a:t>
            </a:r>
          </a:p>
          <a:p>
            <a:r>
              <a:rPr lang="en-US" sz="3200" dirty="0" smtClean="0"/>
              <a:t>Using a special device, called a smart card reader; the user can read data from the card, add new data, or revise existing data.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Solid State Disks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A solid-state disk (SSD ) is not a disk at all. Rather, this device uses very last memory chips, such as synchronous dynamic RAM (SD RA M ), to store data.</a:t>
            </a:r>
          </a:p>
          <a:p>
            <a:r>
              <a:rPr lang="en-US" sz="3200" dirty="0" smtClean="0"/>
              <a:t>SDRAM is much faster than standard RAM </a:t>
            </a:r>
          </a:p>
          <a:p>
            <a:r>
              <a:rPr lang="en-US" sz="3200" dirty="0" smtClean="0"/>
              <a:t>Large-scale SSD systems can store a terabyte or more of data.</a:t>
            </a:r>
          </a:p>
          <a:p>
            <a:r>
              <a:rPr lang="en-US" sz="3200" dirty="0" smtClean="0"/>
              <a:t>SSDs are gaining popularity among large organizations, which need instant access to constantly changing data.</a:t>
            </a:r>
          </a:p>
          <a:p>
            <a:r>
              <a:rPr lang="en-US" sz="3200" dirty="0" smtClean="0"/>
              <a:t>The biggest drawback of RAM-based SSDs (aside from their high cost) is volatility.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The End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7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Categorizing Storage Devices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 Magnetic storage</a:t>
            </a:r>
          </a:p>
          <a:p>
            <a:r>
              <a:rPr lang="en-US" sz="3200" dirty="0" smtClean="0"/>
              <a:t> Optical storage</a:t>
            </a:r>
          </a:p>
          <a:p>
            <a:r>
              <a:rPr lang="en-US" sz="3200" dirty="0" smtClean="0"/>
              <a:t> Solid State Storage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Magnetic Storage Devices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diskette drives</a:t>
            </a:r>
          </a:p>
          <a:p>
            <a:r>
              <a:rPr lang="en-US" sz="3200" dirty="0" smtClean="0"/>
              <a:t>hard disk drives</a:t>
            </a:r>
          </a:p>
          <a:p>
            <a:r>
              <a:rPr lang="en-US" sz="3200" dirty="0" smtClean="0"/>
              <a:t>high-capacity floppy disk drives and </a:t>
            </a:r>
          </a:p>
          <a:p>
            <a:r>
              <a:rPr lang="en-US" sz="3200" dirty="0" smtClean="0"/>
              <a:t>tape drives </a:t>
            </a:r>
          </a:p>
          <a:p>
            <a:pPr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The surfaces are </a:t>
            </a:r>
            <a:r>
              <a:rPr lang="en-US" sz="3200" b="1" dirty="0" smtClean="0"/>
              <a:t>coated</a:t>
            </a:r>
            <a:r>
              <a:rPr lang="en-US" sz="3200" dirty="0" smtClean="0"/>
              <a:t> with a </a:t>
            </a:r>
            <a:r>
              <a:rPr lang="en-US" sz="3200" b="1" dirty="0" smtClean="0">
                <a:solidFill>
                  <a:srgbClr val="FF0000"/>
                </a:solidFill>
              </a:rPr>
              <a:t>magnetically sensitive material</a:t>
            </a:r>
            <a:r>
              <a:rPr lang="en-US" sz="3200" dirty="0" smtClean="0"/>
              <a:t>, such as iron oxide, that reacts to a magnetic field</a:t>
            </a:r>
          </a:p>
          <a:p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5013" y="476250"/>
            <a:ext cx="5133975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How Data Is Stored on a Disk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Making magnet</a:t>
            </a:r>
          </a:p>
          <a:p>
            <a:pPr lvl="1"/>
            <a:r>
              <a:rPr lang="en-US" sz="2900" dirty="0" smtClean="0"/>
              <a:t>Stroking with a magnet.</a:t>
            </a:r>
          </a:p>
          <a:p>
            <a:pPr lvl="1"/>
            <a:r>
              <a:rPr lang="en-US" sz="2900" dirty="0" smtClean="0"/>
              <a:t>Using electrical current</a:t>
            </a:r>
          </a:p>
          <a:p>
            <a:pPr marL="273050" lvl="1" indent="-273050">
              <a:buFont typeface="Courier New" pitchFamily="49" charset="0"/>
              <a:buChar char="o"/>
            </a:pPr>
            <a:r>
              <a:rPr lang="en-US" sz="2900" dirty="0" smtClean="0"/>
              <a:t>just as a transistor can represent binary data as “ on" or “off,” </a:t>
            </a:r>
            <a:r>
              <a:rPr lang="en-US" sz="2900" b="1" dirty="0" smtClean="0">
                <a:solidFill>
                  <a:srgbClr val="FF0000"/>
                </a:solidFill>
              </a:rPr>
              <a:t>the orientation </a:t>
            </a:r>
            <a:r>
              <a:rPr lang="en-US" sz="2900" dirty="0" smtClean="0"/>
              <a:t>of a magnetic field can be used to represent data.</a:t>
            </a:r>
          </a:p>
          <a:p>
            <a:r>
              <a:rPr lang="en-US" sz="3200" dirty="0" smtClean="0"/>
              <a:t>A magnet has one </a:t>
            </a:r>
            <a:r>
              <a:rPr lang="en-US" sz="3200" b="1" dirty="0" smtClean="0">
                <a:solidFill>
                  <a:srgbClr val="FF0000"/>
                </a:solidFill>
              </a:rPr>
              <a:t>important advantage over a transistor:</a:t>
            </a:r>
            <a:r>
              <a:rPr lang="en-US" sz="3200" dirty="0" smtClean="0"/>
              <a:t> that is, it can represent “ on” and “ o ff without a continual source of </a:t>
            </a:r>
            <a:r>
              <a:rPr lang="en-US" sz="3200" dirty="0"/>
              <a:t>e</a:t>
            </a:r>
            <a:r>
              <a:rPr lang="en-US" sz="3200" dirty="0" smtClean="0"/>
              <a:t>lectricity</a:t>
            </a:r>
            <a:r>
              <a:rPr lang="en-US" sz="3200" dirty="0" smtClean="0"/>
              <a:t>.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surfaces of magnetic disks and tapes are coated with millions of tiny iron particles so that data can be stored on them.</a:t>
            </a:r>
          </a:p>
          <a:p>
            <a:r>
              <a:rPr lang="en-US" sz="3200" dirty="0" smtClean="0"/>
              <a:t>Each of these particles can act as a magnet, taking on a magnetic field when subjected to an electromagnet.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11441"/>
            <a:ext cx="7010400" cy="643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Data Write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51785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read/write heads of a magnetic disk or tape drive contain electromagnets that generate magnetic fields in the iron on the storage medium as the head passes over the disk or tape.</a:t>
            </a:r>
          </a:p>
          <a:p>
            <a:r>
              <a:rPr lang="en-US" sz="3200" dirty="0" smtClean="0"/>
              <a:t>As shown in Figure 5A.4, the read/write heads record strings of 1s and 0s by alternating the direction of the current in the electromagnets.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7708004" cy="411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1134</TotalTime>
  <Words>1921</Words>
  <Application>Microsoft Office PowerPoint</Application>
  <PresentationFormat>On-screen Show (4:3)</PresentationFormat>
  <Paragraphs>178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Century Schoolbook</vt:lpstr>
      <vt:lpstr>Courier New</vt:lpstr>
      <vt:lpstr>Wingdings</vt:lpstr>
      <vt:lpstr>Wingdings 2</vt:lpstr>
      <vt:lpstr>Oriel</vt:lpstr>
      <vt:lpstr>Storing Data</vt:lpstr>
      <vt:lpstr>The purpose of a storage device</vt:lpstr>
      <vt:lpstr>Storage Media and Storage Devices</vt:lpstr>
      <vt:lpstr>Categorizing Storage Devices</vt:lpstr>
      <vt:lpstr>Magnetic Storage Devices</vt:lpstr>
      <vt:lpstr>How Data Is Stored on a Disk</vt:lpstr>
      <vt:lpstr>PowerPoint Presentation</vt:lpstr>
      <vt:lpstr>PowerPoint Presentation</vt:lpstr>
      <vt:lpstr>Data Write</vt:lpstr>
      <vt:lpstr>Data Read</vt:lpstr>
      <vt:lpstr>PowerPoint Presentation</vt:lpstr>
      <vt:lpstr>How Data is Organized on a Magnetic Disk</vt:lpstr>
      <vt:lpstr>Tracks and Sectors</vt:lpstr>
      <vt:lpstr>Tracks and Sectors</vt:lpstr>
      <vt:lpstr>Tracks and Sectors</vt:lpstr>
      <vt:lpstr>How the Operating System Finds Data on a Disk</vt:lpstr>
      <vt:lpstr>How the Operating System Finds Data on a Disk</vt:lpstr>
      <vt:lpstr>The boot sector</vt:lpstr>
      <vt:lpstr>The boot sector</vt:lpstr>
      <vt:lpstr>The file allocation table (FAT)</vt:lpstr>
      <vt:lpstr>The root folder</vt:lpstr>
      <vt:lpstr>The data area</vt:lpstr>
      <vt:lpstr>Clusters</vt:lpstr>
      <vt:lpstr>Different File Systems</vt:lpstr>
      <vt:lpstr>Hard Disks</vt:lpstr>
      <vt:lpstr>Optical Storage Devices</vt:lpstr>
      <vt:lpstr>CD-ROM</vt:lpstr>
      <vt:lpstr>PowerPoint Presentation</vt:lpstr>
      <vt:lpstr>PowerPoint Presentation</vt:lpstr>
      <vt:lpstr>PowerPoint Presentation</vt:lpstr>
      <vt:lpstr>DVD-ROM</vt:lpstr>
      <vt:lpstr>Solid-State Storage Devices</vt:lpstr>
      <vt:lpstr>Comparing </vt:lpstr>
      <vt:lpstr>Smart Cards</vt:lpstr>
      <vt:lpstr>Solid State Disks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Computer Process Data</dc:title>
  <dc:creator>Tokey Ahmmed</dc:creator>
  <cp:lastModifiedBy>Tokey Ahmmed</cp:lastModifiedBy>
  <cp:revision>113</cp:revision>
  <dcterms:created xsi:type="dcterms:W3CDTF">2006-08-16T00:00:00Z</dcterms:created>
  <dcterms:modified xsi:type="dcterms:W3CDTF">2019-07-07T05:52:12Z</dcterms:modified>
</cp:coreProperties>
</file>