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Mono"/>
      <p:regular r:id="rId17"/>
      <p:bold r:id="rId18"/>
      <p:italic r:id="rId19"/>
      <p:boldItalic r:id="rId20"/>
    </p:embeddedFont>
    <p:embeddedFont>
      <p:font typeface="Roboto Mono Regula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60">
          <p15:clr>
            <a:srgbClr val="A4A3A4"/>
          </p15:clr>
        </p15:guide>
        <p15:guide id="2" orient="horz" pos="2803">
          <p15:clr>
            <a:srgbClr val="9AA0A6"/>
          </p15:clr>
        </p15:guide>
        <p15:guide id="3" orient="horz" pos="165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60" orient="horz"/>
        <p:guide pos="2803" orient="horz"/>
        <p:guide pos="165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22" Type="http://schemas.openxmlformats.org/officeDocument/2006/relationships/font" Target="fonts/RobotoMonoRegular-bold.fntdata"/><Relationship Id="rId10" Type="http://schemas.openxmlformats.org/officeDocument/2006/relationships/slide" Target="slides/slide5.xml"/><Relationship Id="rId21" Type="http://schemas.openxmlformats.org/officeDocument/2006/relationships/font" Target="fonts/RobotoMonoRegular-regular.fntdata"/><Relationship Id="rId13" Type="http://schemas.openxmlformats.org/officeDocument/2006/relationships/slide" Target="slides/slide8.xml"/><Relationship Id="rId24" Type="http://schemas.openxmlformats.org/officeDocument/2006/relationships/font" Target="fonts/RobotoMonoRegular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MonoRegula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df6cd6168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df6cd6168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df6cd6168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df6cd6168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df6cd616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df6cd616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df6cd616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df6cd616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df6cd6168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df6cd6168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df6cd6168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df6cd6168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df6cd6168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df6cd6168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df6cd616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df6cd616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df6cd6168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df6cd6168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df6cd616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df6cd616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13450" y="1925300"/>
            <a:ext cx="87171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24D1AC"/>
                </a:solidFill>
                <a:latin typeface="Roboto Mono"/>
                <a:ea typeface="Roboto Mono"/>
                <a:cs typeface="Roboto Mono"/>
                <a:sym typeface="Roboto Mono"/>
              </a:rPr>
              <a:t>Dots team</a:t>
            </a:r>
            <a:endParaRPr sz="4100">
              <a:solidFill>
                <a:srgbClr val="24D1A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/>
        </p:nvSpPr>
        <p:spPr>
          <a:xfrm>
            <a:off x="608025" y="843150"/>
            <a:ext cx="3000000" cy="3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Ahmed Eltokhy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D1AC"/>
                </a:solidFill>
                <a:latin typeface="Roboto Mono"/>
                <a:ea typeface="Roboto Mono"/>
                <a:cs typeface="Roboto Mono"/>
                <a:sym typeface="Roboto Mono"/>
              </a:rPr>
              <a:t>Team Leader</a:t>
            </a:r>
            <a:endParaRPr sz="1800">
              <a:solidFill>
                <a:srgbClr val="24D1A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D1AC"/>
                </a:solidFill>
                <a:latin typeface="Roboto Mono"/>
                <a:ea typeface="Roboto Mono"/>
                <a:cs typeface="Roboto Mono"/>
                <a:sym typeface="Roboto Mono"/>
              </a:rPr>
              <a:t>App developer</a:t>
            </a:r>
            <a:endParaRPr sz="1800">
              <a:solidFill>
                <a:srgbClr val="24D1A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D1A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eltokhy@aucegypt.edu</a:t>
            </a:r>
            <a:endParaRPr i="1"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Ahmed Anwar</a:t>
            </a:r>
            <a:endParaRPr sz="1800">
              <a:solidFill>
                <a:srgbClr val="24D1A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D1AC"/>
                </a:solidFill>
                <a:latin typeface="Roboto Mono"/>
                <a:ea typeface="Roboto Mono"/>
                <a:cs typeface="Roboto Mono"/>
                <a:sym typeface="Roboto Mono"/>
              </a:rPr>
              <a:t>Back-end Developer</a:t>
            </a:r>
            <a:endParaRPr sz="1800">
              <a:solidFill>
                <a:srgbClr val="24D1A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D1A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ahmed.rk30@gmail.com</a:t>
            </a:r>
            <a:endParaRPr i="1"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D1A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4443000" y="843150"/>
            <a:ext cx="4279800" cy="3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D1A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Mohamed Magdi</a:t>
            </a:r>
            <a:endParaRPr sz="1800">
              <a:solidFill>
                <a:srgbClr val="24D1A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D1AC"/>
                </a:solidFill>
                <a:latin typeface="Roboto Mono"/>
                <a:ea typeface="Roboto Mono"/>
                <a:cs typeface="Roboto Mono"/>
                <a:sym typeface="Roboto Mono"/>
              </a:rPr>
              <a:t>Data Analyst</a:t>
            </a:r>
            <a:endParaRPr sz="1800">
              <a:solidFill>
                <a:srgbClr val="24D1A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D1AC"/>
                </a:solidFill>
                <a:latin typeface="Roboto Mono"/>
                <a:ea typeface="Roboto Mono"/>
                <a:cs typeface="Roboto Mono"/>
                <a:sym typeface="Roboto Mono"/>
              </a:rPr>
              <a:t>Communications Specialist</a:t>
            </a:r>
            <a:endParaRPr sz="1800">
              <a:solidFill>
                <a:srgbClr val="24D1A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D1A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moh.magdy.ibrahim@gmail.com</a:t>
            </a:r>
            <a:endParaRPr i="1"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Ibrahim Gohar</a:t>
            </a:r>
            <a:endParaRPr sz="1800">
              <a:solidFill>
                <a:srgbClr val="24D1A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D1AC"/>
                </a:solidFill>
                <a:latin typeface="Roboto Mono"/>
                <a:ea typeface="Roboto Mono"/>
                <a:cs typeface="Roboto Mono"/>
                <a:sym typeface="Roboto Mono"/>
              </a:rPr>
              <a:t>Platform Developer</a:t>
            </a:r>
            <a:endParaRPr sz="1800">
              <a:solidFill>
                <a:srgbClr val="24D1A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D1A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abdelmaksou@aucegypt.edu</a:t>
            </a:r>
            <a:endParaRPr sz="1800">
              <a:solidFill>
                <a:srgbClr val="24D1A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045900" y="2195100"/>
            <a:ext cx="30522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Roboto Mono"/>
                <a:ea typeface="Roboto Mono"/>
                <a:cs typeface="Roboto Mono"/>
                <a:sym typeface="Roboto Mono"/>
              </a:rPr>
              <a:t>Thanks!</a:t>
            </a:r>
            <a:endParaRPr sz="4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3363925" y="2765850"/>
            <a:ext cx="5320200" cy="23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8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6575" l="0" r="0" t="42453"/>
          <a:stretch/>
        </p:blipFill>
        <p:spPr>
          <a:xfrm>
            <a:off x="0" y="0"/>
            <a:ext cx="9144000" cy="13199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521600" y="1455975"/>
            <a:ext cx="3680100" cy="2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Size of stored data by NASA Earth Observatory satellites</a:t>
            </a:r>
            <a:endParaRPr b="1" sz="17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644150" y="4164000"/>
            <a:ext cx="302100" cy="285600"/>
          </a:xfrm>
          <a:prstGeom prst="ellipse">
            <a:avLst/>
          </a:prstGeom>
          <a:solidFill>
            <a:srgbClr val="24D1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562100" y="4164000"/>
            <a:ext cx="4662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endParaRPr sz="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Roboto Mono"/>
                <a:ea typeface="Roboto Mono"/>
                <a:cs typeface="Roboto Mono"/>
                <a:sym typeface="Roboto Mono"/>
              </a:rPr>
              <a:t>Terabytes</a:t>
            </a:r>
            <a:endParaRPr sz="4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439975" y="4601925"/>
            <a:ext cx="8340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4"/>
          <p:cNvSpPr/>
          <p:nvPr/>
        </p:nvSpPr>
        <p:spPr>
          <a:xfrm>
            <a:off x="5864550" y="1469663"/>
            <a:ext cx="2993700" cy="2993400"/>
          </a:xfrm>
          <a:prstGeom prst="ellipse">
            <a:avLst/>
          </a:prstGeom>
          <a:solidFill>
            <a:srgbClr val="24D1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521600" y="4612825"/>
            <a:ext cx="86223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1980s		1990s		2000s		2010s 		2020s 		2030s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354450" y="2585438"/>
            <a:ext cx="2013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Roboto Mono"/>
                <a:ea typeface="Roboto Mono"/>
                <a:cs typeface="Roboto Mono"/>
                <a:sym typeface="Roboto Mono"/>
              </a:rPr>
              <a:t>19</a:t>
            </a:r>
            <a:endParaRPr b="1" sz="1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Roboto Mono"/>
                <a:ea typeface="Roboto Mono"/>
                <a:cs typeface="Roboto Mono"/>
                <a:sym typeface="Roboto Mono"/>
              </a:rPr>
              <a:t>Zet</a:t>
            </a:r>
            <a:r>
              <a:rPr b="1" lang="en" sz="1900"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b="1" lang="en" sz="1900">
                <a:latin typeface="Roboto Mono"/>
                <a:ea typeface="Roboto Mono"/>
                <a:cs typeface="Roboto Mono"/>
                <a:sym typeface="Roboto Mono"/>
              </a:rPr>
              <a:t>abytes</a:t>
            </a:r>
            <a:endParaRPr b="1" sz="19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1096449" y="4076700"/>
            <a:ext cx="372900" cy="372900"/>
          </a:xfrm>
          <a:prstGeom prst="ellipse">
            <a:avLst/>
          </a:prstGeom>
          <a:solidFill>
            <a:srgbClr val="24D1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2262800" y="3812050"/>
            <a:ext cx="627000" cy="627000"/>
          </a:xfrm>
          <a:prstGeom prst="ellipse">
            <a:avLst/>
          </a:prstGeom>
          <a:solidFill>
            <a:srgbClr val="24D1AC"/>
          </a:solidFill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-57150" lvl="0" marL="571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9" name="Google Shape;69;p14"/>
          <p:cNvSpPr/>
          <p:nvPr/>
        </p:nvSpPr>
        <p:spPr>
          <a:xfrm>
            <a:off x="1657049" y="3983400"/>
            <a:ext cx="466200" cy="466200"/>
          </a:xfrm>
          <a:prstGeom prst="ellipse">
            <a:avLst/>
          </a:prstGeom>
          <a:solidFill>
            <a:srgbClr val="24D1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3059950" y="3541200"/>
            <a:ext cx="908400" cy="908400"/>
          </a:xfrm>
          <a:prstGeom prst="ellipse">
            <a:avLst/>
          </a:prstGeom>
          <a:solidFill>
            <a:srgbClr val="24D1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4201700" y="2942700"/>
            <a:ext cx="1506900" cy="1506900"/>
          </a:xfrm>
          <a:prstGeom prst="ellipse">
            <a:avLst/>
          </a:prstGeom>
          <a:solidFill>
            <a:srgbClr val="24D1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254075" y="1373400"/>
            <a:ext cx="4661100" cy="23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23105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Unorganized and complex data</a:t>
            </a:r>
            <a:endParaRPr b="1"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Insignificant Indexing</a:t>
            </a:r>
            <a:endParaRPr b="1"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Results aren’t fulfilling</a:t>
            </a:r>
            <a:endParaRPr b="1"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175" y="304800"/>
            <a:ext cx="3920450" cy="965192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0" y="4656250"/>
            <a:ext cx="9144000" cy="48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0" y="-182400"/>
            <a:ext cx="9144000" cy="48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9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5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5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2738400" y="2220000"/>
            <a:ext cx="36672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Our Solution</a:t>
            </a:r>
            <a:endParaRPr sz="3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17"/>
          <p:cNvCxnSpPr/>
          <p:nvPr/>
        </p:nvCxnSpPr>
        <p:spPr>
          <a:xfrm flipH="1">
            <a:off x="3657475" y="1451550"/>
            <a:ext cx="9000" cy="337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7"/>
          <p:cNvSpPr txBox="1"/>
          <p:nvPr/>
        </p:nvSpPr>
        <p:spPr>
          <a:xfrm>
            <a:off x="490875" y="821375"/>
            <a:ext cx="12621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Indexing</a:t>
            </a:r>
            <a:endParaRPr>
              <a:solidFill>
                <a:srgbClr val="F3F3F3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sp>
        <p:nvSpPr>
          <p:cNvPr id="91" name="Google Shape;91;p17"/>
          <p:cNvSpPr/>
          <p:nvPr/>
        </p:nvSpPr>
        <p:spPr>
          <a:xfrm rot="5400000">
            <a:off x="981725" y="1199125"/>
            <a:ext cx="308400" cy="3576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1353375" y="1540825"/>
            <a:ext cx="1213200" cy="490800"/>
          </a:xfrm>
          <a:prstGeom prst="roundRect">
            <a:avLst>
              <a:gd fmla="val 16667" name="adj"/>
            </a:avLst>
          </a:prstGeom>
          <a:solidFill>
            <a:srgbClr val="24D1A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Document1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1353375" y="2170050"/>
            <a:ext cx="1213200" cy="490800"/>
          </a:xfrm>
          <a:prstGeom prst="roundRect">
            <a:avLst>
              <a:gd fmla="val 16667" name="adj"/>
            </a:avLst>
          </a:prstGeom>
          <a:solidFill>
            <a:srgbClr val="24D1A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Document2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1353375" y="2799275"/>
            <a:ext cx="1213200" cy="490800"/>
          </a:xfrm>
          <a:prstGeom prst="roundRect">
            <a:avLst>
              <a:gd fmla="val 16667" name="adj"/>
            </a:avLst>
          </a:prstGeom>
          <a:solidFill>
            <a:srgbClr val="24D1A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Document3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1353375" y="3428500"/>
            <a:ext cx="1213200" cy="490800"/>
          </a:xfrm>
          <a:prstGeom prst="roundRect">
            <a:avLst>
              <a:gd fmla="val 16667" name="adj"/>
            </a:avLst>
          </a:prstGeom>
          <a:solidFill>
            <a:srgbClr val="24D1A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Document4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3786625" y="897575"/>
            <a:ext cx="19983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Inverted indexing</a:t>
            </a:r>
            <a:endParaRPr>
              <a:solidFill>
                <a:srgbClr val="F3F3F3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sp>
        <p:nvSpPr>
          <p:cNvPr id="97" name="Google Shape;97;p17"/>
          <p:cNvSpPr/>
          <p:nvPr/>
        </p:nvSpPr>
        <p:spPr>
          <a:xfrm rot="5400000">
            <a:off x="4424725" y="1262275"/>
            <a:ext cx="350700" cy="3786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4818900" y="1582975"/>
            <a:ext cx="1213200" cy="490800"/>
          </a:xfrm>
          <a:prstGeom prst="roundRect">
            <a:avLst>
              <a:gd fmla="val 16667" name="adj"/>
            </a:avLst>
          </a:prstGeom>
          <a:solidFill>
            <a:srgbClr val="24D1A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Keyword1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9" name="Google Shape;99;p17"/>
          <p:cNvCxnSpPr>
            <a:stCxn id="98" idx="3"/>
            <a:endCxn id="100" idx="1"/>
          </p:cNvCxnSpPr>
          <p:nvPr/>
        </p:nvCxnSpPr>
        <p:spPr>
          <a:xfrm flipH="1" rot="10800000">
            <a:off x="6032100" y="1206175"/>
            <a:ext cx="482400" cy="622200"/>
          </a:xfrm>
          <a:prstGeom prst="curvedConnector3">
            <a:avLst>
              <a:gd fmla="val 4999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7"/>
          <p:cNvSpPr/>
          <p:nvPr/>
        </p:nvSpPr>
        <p:spPr>
          <a:xfrm>
            <a:off x="6514400" y="960750"/>
            <a:ext cx="1213200" cy="490800"/>
          </a:xfrm>
          <a:prstGeom prst="roundRect">
            <a:avLst>
              <a:gd fmla="val 16667" name="adj"/>
            </a:avLst>
          </a:prstGeom>
          <a:solidFill>
            <a:srgbClr val="24D1A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Document1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6514400" y="1582975"/>
            <a:ext cx="1213200" cy="490800"/>
          </a:xfrm>
          <a:prstGeom prst="roundRect">
            <a:avLst>
              <a:gd fmla="val 16667" name="adj"/>
            </a:avLst>
          </a:prstGeom>
          <a:solidFill>
            <a:srgbClr val="24D1A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Document4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2" name="Google Shape;102;p17"/>
          <p:cNvCxnSpPr>
            <a:stCxn id="98" idx="3"/>
            <a:endCxn id="101" idx="1"/>
          </p:cNvCxnSpPr>
          <p:nvPr/>
        </p:nvCxnSpPr>
        <p:spPr>
          <a:xfrm>
            <a:off x="6032100" y="1828375"/>
            <a:ext cx="482400" cy="600"/>
          </a:xfrm>
          <a:prstGeom prst="curvedConnector3">
            <a:avLst>
              <a:gd fmla="val 49990" name="adj1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7"/>
          <p:cNvSpPr/>
          <p:nvPr/>
        </p:nvSpPr>
        <p:spPr>
          <a:xfrm>
            <a:off x="6514400" y="2205200"/>
            <a:ext cx="1213200" cy="490800"/>
          </a:xfrm>
          <a:prstGeom prst="roundRect">
            <a:avLst>
              <a:gd fmla="val 16667" name="adj"/>
            </a:avLst>
          </a:prstGeom>
          <a:solidFill>
            <a:srgbClr val="24D1A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Document6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4818950" y="3535175"/>
            <a:ext cx="1213200" cy="490800"/>
          </a:xfrm>
          <a:prstGeom prst="roundRect">
            <a:avLst>
              <a:gd fmla="val 16667" name="adj"/>
            </a:avLst>
          </a:prstGeom>
          <a:solidFill>
            <a:srgbClr val="24D1A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Keyword2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5" name="Google Shape;105;p17"/>
          <p:cNvCxnSpPr>
            <a:stCxn id="98" idx="3"/>
            <a:endCxn id="103" idx="1"/>
          </p:cNvCxnSpPr>
          <p:nvPr/>
        </p:nvCxnSpPr>
        <p:spPr>
          <a:xfrm>
            <a:off x="6032100" y="1828375"/>
            <a:ext cx="482400" cy="622200"/>
          </a:xfrm>
          <a:prstGeom prst="curvedConnector3">
            <a:avLst>
              <a:gd fmla="val 49990" name="adj1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7"/>
          <p:cNvCxnSpPr>
            <a:stCxn id="104" idx="3"/>
            <a:endCxn id="107" idx="1"/>
          </p:cNvCxnSpPr>
          <p:nvPr/>
        </p:nvCxnSpPr>
        <p:spPr>
          <a:xfrm flipH="1" rot="10800000">
            <a:off x="6032150" y="3158375"/>
            <a:ext cx="482400" cy="622200"/>
          </a:xfrm>
          <a:prstGeom prst="curvedConnector3">
            <a:avLst>
              <a:gd fmla="val 4999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7"/>
          <p:cNvSpPr/>
          <p:nvPr/>
        </p:nvSpPr>
        <p:spPr>
          <a:xfrm>
            <a:off x="6514450" y="2912950"/>
            <a:ext cx="1213200" cy="490800"/>
          </a:xfrm>
          <a:prstGeom prst="roundRect">
            <a:avLst>
              <a:gd fmla="val 16667" name="adj"/>
            </a:avLst>
          </a:prstGeom>
          <a:solidFill>
            <a:srgbClr val="24D1A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Document2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6514450" y="3535175"/>
            <a:ext cx="1213200" cy="490800"/>
          </a:xfrm>
          <a:prstGeom prst="roundRect">
            <a:avLst>
              <a:gd fmla="val 16667" name="adj"/>
            </a:avLst>
          </a:prstGeom>
          <a:solidFill>
            <a:srgbClr val="24D1A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Document4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9" name="Google Shape;109;p17"/>
          <p:cNvCxnSpPr>
            <a:stCxn id="104" idx="3"/>
            <a:endCxn id="108" idx="1"/>
          </p:cNvCxnSpPr>
          <p:nvPr/>
        </p:nvCxnSpPr>
        <p:spPr>
          <a:xfrm>
            <a:off x="6032150" y="3780575"/>
            <a:ext cx="482400" cy="600"/>
          </a:xfrm>
          <a:prstGeom prst="curvedConnector3">
            <a:avLst>
              <a:gd fmla="val 49990" name="adj1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7"/>
          <p:cNvSpPr/>
          <p:nvPr/>
        </p:nvSpPr>
        <p:spPr>
          <a:xfrm>
            <a:off x="6514450" y="4157400"/>
            <a:ext cx="1213200" cy="490800"/>
          </a:xfrm>
          <a:prstGeom prst="roundRect">
            <a:avLst>
              <a:gd fmla="val 16667" name="adj"/>
            </a:avLst>
          </a:prstGeom>
          <a:solidFill>
            <a:srgbClr val="24D1A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Document8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1" name="Google Shape;111;p17"/>
          <p:cNvCxnSpPr>
            <a:stCxn id="104" idx="3"/>
            <a:endCxn id="110" idx="1"/>
          </p:cNvCxnSpPr>
          <p:nvPr/>
        </p:nvCxnSpPr>
        <p:spPr>
          <a:xfrm>
            <a:off x="6032150" y="3780575"/>
            <a:ext cx="482400" cy="622200"/>
          </a:xfrm>
          <a:prstGeom prst="curvedConnector3">
            <a:avLst>
              <a:gd fmla="val 49990" name="adj1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6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6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7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7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7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7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6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6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6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6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7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7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 title="Points scored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7700" y="950300"/>
            <a:ext cx="5244624" cy="32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265225" y="1987650"/>
            <a:ext cx="3301200" cy="11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Our service takes advantage of data trend spikes</a:t>
            </a:r>
            <a:endParaRPr sz="2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p19"/>
          <p:cNvCxnSpPr/>
          <p:nvPr/>
        </p:nvCxnSpPr>
        <p:spPr>
          <a:xfrm>
            <a:off x="4572000" y="1033325"/>
            <a:ext cx="0" cy="304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9"/>
          <p:cNvSpPr txBox="1"/>
          <p:nvPr/>
        </p:nvSpPr>
        <p:spPr>
          <a:xfrm>
            <a:off x="1207475" y="2096525"/>
            <a:ext cx="33645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12.7</a:t>
            </a:r>
            <a:r>
              <a:rPr lang="en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Seconds</a:t>
            </a:r>
            <a:endParaRPr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4572000" y="2096525"/>
            <a:ext cx="34833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7.6</a:t>
            </a:r>
            <a:r>
              <a:rPr lang="en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Seconds</a:t>
            </a:r>
            <a:endParaRPr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2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2300900"/>
            <a:ext cx="8520600" cy="22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Conclusion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808650" y="2092500"/>
            <a:ext cx="1526700" cy="9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latin typeface="Roboto Mono"/>
                <a:ea typeface="Roboto Mono"/>
                <a:cs typeface="Roboto Mono"/>
                <a:sym typeface="Roboto Mono"/>
              </a:rPr>
              <a:t>Q</a:t>
            </a:r>
            <a:r>
              <a:rPr lang="en" sz="3800"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" sz="5500"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5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