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319" r:id="rId4"/>
    <p:sldId id="327" r:id="rId5"/>
    <p:sldId id="328" r:id="rId6"/>
    <p:sldId id="325" r:id="rId7"/>
    <p:sldId id="329" r:id="rId8"/>
    <p:sldId id="331" r:id="rId9"/>
    <p:sldId id="330" r:id="rId10"/>
    <p:sldId id="326" r:id="rId11"/>
    <p:sldId id="332" r:id="rId12"/>
    <p:sldId id="333" r:id="rId13"/>
    <p:sldId id="334" r:id="rId14"/>
    <p:sldId id="295" r:id="rId15"/>
    <p:sldId id="301" r:id="rId16"/>
    <p:sldId id="287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íctor J. Vergel Rodríguez" initials="VJVR" lastIdx="1" clrIdx="0">
    <p:extLst>
      <p:ext uri="{19B8F6BF-5375-455C-9EA6-DF929625EA0E}">
        <p15:presenceInfo xmlns:p15="http://schemas.microsoft.com/office/powerpoint/2012/main" userId="S-1-5-21-3549025232-1385875321-4238052881-13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6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67079-F759-49CE-A339-7E7EFE1A586C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B7A1F-F381-48C6-B444-083ECD2B7A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697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88C9A-6323-4E89-A72A-235C4F548554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365D-1B89-41AA-9EF2-22C38CCB27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39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937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288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847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440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151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Ejemplos-y-Ejercicios-no-obligatorios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6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1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84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44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22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150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37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88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365D-1B89-41AA-9EF2-22C38CCB270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20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3671612"/>
            <a:ext cx="9144000" cy="939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Ejemplo de subtítulo</a:t>
            </a:r>
          </a:p>
        </p:txBody>
      </p:sp>
      <p:sp>
        <p:nvSpPr>
          <p:cNvPr id="18" name="Título 17"/>
          <p:cNvSpPr>
            <a:spLocks noGrp="1"/>
          </p:cNvSpPr>
          <p:nvPr>
            <p:ph type="title" hasCustomPrompt="1"/>
          </p:nvPr>
        </p:nvSpPr>
        <p:spPr>
          <a:xfrm>
            <a:off x="1524000" y="1881188"/>
            <a:ext cx="9144000" cy="1655762"/>
          </a:xfrm>
        </p:spPr>
        <p:txBody>
          <a:bodyPr anchor="b">
            <a:noAutofit/>
          </a:bodyPr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TÍTULO DEL TEMARIO</a:t>
            </a:r>
          </a:p>
        </p:txBody>
      </p:sp>
    </p:spTree>
    <p:extLst>
      <p:ext uri="{BB962C8B-B14F-4D97-AF65-F5344CB8AC3E}">
        <p14:creationId xmlns:p14="http://schemas.microsoft.com/office/powerpoint/2010/main" val="1531566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08" userDrawn="1">
          <p15:clr>
            <a:srgbClr val="FBAE40"/>
          </p15:clr>
        </p15:guide>
        <p15:guide id="2" pos="6720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orient="horz" pos="118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con título + 2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5422489" y="2421467"/>
            <a:ext cx="5318536" cy="515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 hasCustomPrompt="1"/>
          </p:nvPr>
        </p:nvSpPr>
        <p:spPr>
          <a:xfrm>
            <a:off x="1450974" y="1752392"/>
            <a:ext cx="3521689" cy="17430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2489" y="2623930"/>
            <a:ext cx="5318536" cy="3110120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Ø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patrón.</a:t>
            </a:r>
          </a:p>
          <a:p>
            <a:pPr lvl="1"/>
            <a:r>
              <a:rPr lang="es-ES" dirty="0"/>
              <a:t>Ejemplo</a:t>
            </a:r>
          </a:p>
          <a:p>
            <a:pPr lvl="2"/>
            <a:r>
              <a:rPr lang="es-ES" dirty="0"/>
              <a:t>Ejemplo</a:t>
            </a:r>
          </a:p>
          <a:p>
            <a:pPr lvl="3"/>
            <a:r>
              <a:rPr lang="es-ES" dirty="0"/>
              <a:t>Ejemplo</a:t>
            </a:r>
          </a:p>
          <a:p>
            <a:pPr lvl="4"/>
            <a:r>
              <a:rPr lang="es-ES" dirty="0"/>
              <a:t>Ejemplo</a:t>
            </a:r>
          </a:p>
          <a:p>
            <a:pPr lvl="4"/>
            <a:endParaRPr lang="es-ES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22489" y="1524000"/>
            <a:ext cx="5318536" cy="81915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TÍTULO 2</a:t>
            </a:r>
          </a:p>
        </p:txBody>
      </p:sp>
      <p:sp>
        <p:nvSpPr>
          <p:cNvPr id="7" name="Marcador de posición de imagen 7"/>
          <p:cNvSpPr>
            <a:spLocks noGrp="1"/>
          </p:cNvSpPr>
          <p:nvPr>
            <p:ph type="pic" sz="quarter" idx="13" hasCustomPrompt="1"/>
          </p:nvPr>
        </p:nvSpPr>
        <p:spPr>
          <a:xfrm>
            <a:off x="1450975" y="3717925"/>
            <a:ext cx="3521689" cy="174307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</a:t>
            </a:r>
          </a:p>
        </p:txBody>
      </p:sp>
    </p:spTree>
    <p:extLst>
      <p:ext uri="{BB962C8B-B14F-4D97-AF65-F5344CB8AC3E}">
        <p14:creationId xmlns:p14="http://schemas.microsoft.com/office/powerpoint/2010/main" val="3889896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8">
          <p15:clr>
            <a:srgbClr val="FBAE40"/>
          </p15:clr>
        </p15:guide>
        <p15:guide id="2" orient="horz" pos="822">
          <p15:clr>
            <a:srgbClr val="FBAE40"/>
          </p15:clr>
        </p15:guide>
        <p15:guide id="3" pos="914">
          <p15:clr>
            <a:srgbClr val="FBAE40"/>
          </p15:clr>
        </p15:guide>
        <p15:guide id="4" orient="horz" pos="3612">
          <p15:clr>
            <a:srgbClr val="FBAE40"/>
          </p15:clr>
        </p15:guide>
        <p15:guide id="5" pos="676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80070" y="1304925"/>
            <a:ext cx="5457797" cy="543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 hasCustomPrompt="1"/>
          </p:nvPr>
        </p:nvSpPr>
        <p:spPr>
          <a:xfrm>
            <a:off x="7035801" y="1304926"/>
            <a:ext cx="3705224" cy="391054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 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1450975" y="1557867"/>
            <a:ext cx="5186892" cy="4176183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Ø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patrón.</a:t>
            </a:r>
          </a:p>
          <a:p>
            <a:pPr lvl="1"/>
            <a:r>
              <a:rPr lang="es-ES" dirty="0"/>
              <a:t>Ejemplo</a:t>
            </a:r>
          </a:p>
          <a:p>
            <a:pPr lvl="2"/>
            <a:r>
              <a:rPr lang="es-ES" dirty="0"/>
              <a:t>Ejemplo</a:t>
            </a:r>
          </a:p>
          <a:p>
            <a:pPr lvl="3"/>
            <a:r>
              <a:rPr lang="es-ES" dirty="0"/>
              <a:t>Ejemplo</a:t>
            </a:r>
          </a:p>
          <a:p>
            <a:pPr lvl="4"/>
            <a:r>
              <a:rPr lang="es-ES" dirty="0"/>
              <a:t>Ejemplo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7036336" y="5282672"/>
            <a:ext cx="3704689" cy="451378"/>
          </a:xfrm>
        </p:spPr>
        <p:txBody>
          <a:bodyPr lIns="36000" rIns="36000">
            <a:noAutofit/>
          </a:bodyPr>
          <a:lstStyle>
            <a:lvl1pPr marL="0" indent="0" algn="r">
              <a:lnSpc>
                <a:spcPct val="100000"/>
              </a:lnSpc>
              <a:buNone/>
              <a:defRPr sz="11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Pie de foto </a:t>
            </a:r>
          </a:p>
        </p:txBody>
      </p:sp>
      <p:sp>
        <p:nvSpPr>
          <p:cNvPr id="7" name="Rectángulo 6"/>
          <p:cNvSpPr/>
          <p:nvPr userDrawn="1"/>
        </p:nvSpPr>
        <p:spPr>
          <a:xfrm rot="5400000">
            <a:off x="980508" y="1477329"/>
            <a:ext cx="39052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4" name="Rectángulo 3"/>
          <p:cNvSpPr/>
          <p:nvPr userDrawn="1"/>
        </p:nvSpPr>
        <p:spPr>
          <a:xfrm>
            <a:off x="1270973" y="1424212"/>
            <a:ext cx="121099" cy="133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687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8">
          <p15:clr>
            <a:srgbClr val="FBAE40"/>
          </p15:clr>
        </p15:guide>
        <p15:guide id="2" orient="horz" pos="822">
          <p15:clr>
            <a:srgbClr val="FBAE40"/>
          </p15:clr>
        </p15:guide>
        <p15:guide id="3" pos="914">
          <p15:clr>
            <a:srgbClr val="FBAE40"/>
          </p15:clr>
        </p15:guide>
        <p15:guide id="4" orient="horz" pos="3612">
          <p15:clr>
            <a:srgbClr val="FBAE40"/>
          </p15:clr>
        </p15:guide>
        <p15:guide id="5" pos="676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ra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0" hasCustomPrompt="1"/>
          </p:nvPr>
        </p:nvSpPr>
        <p:spPr>
          <a:xfrm>
            <a:off x="1458438" y="1516951"/>
            <a:ext cx="4336018" cy="2340951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 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1450975" y="4119153"/>
            <a:ext cx="9290050" cy="1895391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Ø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patrón.</a:t>
            </a:r>
          </a:p>
          <a:p>
            <a:pPr lvl="1"/>
            <a:r>
              <a:rPr lang="es-ES" dirty="0"/>
              <a:t>Ejemplo</a:t>
            </a:r>
          </a:p>
          <a:p>
            <a:pPr lvl="2"/>
            <a:r>
              <a:rPr lang="es-ES" dirty="0"/>
              <a:t>Ejemplo</a:t>
            </a:r>
          </a:p>
          <a:p>
            <a:pPr lvl="3"/>
            <a:r>
              <a:rPr lang="es-ES" dirty="0"/>
              <a:t>Ejemplo</a:t>
            </a:r>
          </a:p>
        </p:txBody>
      </p:sp>
      <p:sp>
        <p:nvSpPr>
          <p:cNvPr id="10" name="Marcador de posición de imagen 7"/>
          <p:cNvSpPr>
            <a:spLocks noGrp="1"/>
          </p:cNvSpPr>
          <p:nvPr>
            <p:ph type="pic" sz="quarter" idx="13" hasCustomPrompt="1"/>
          </p:nvPr>
        </p:nvSpPr>
        <p:spPr>
          <a:xfrm>
            <a:off x="6260123" y="1516951"/>
            <a:ext cx="4479185" cy="2340951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 </a:t>
            </a:r>
          </a:p>
        </p:txBody>
      </p:sp>
      <p:sp>
        <p:nvSpPr>
          <p:cNvPr id="11" name="Rectángulo 10"/>
          <p:cNvSpPr/>
          <p:nvPr userDrawn="1"/>
        </p:nvSpPr>
        <p:spPr>
          <a:xfrm>
            <a:off x="1450975" y="1304925"/>
            <a:ext cx="9290050" cy="666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305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8">
          <p15:clr>
            <a:srgbClr val="FBAE40"/>
          </p15:clr>
        </p15:guide>
        <p15:guide id="2" orient="horz" pos="822">
          <p15:clr>
            <a:srgbClr val="FBAE40"/>
          </p15:clr>
        </p15:guide>
        <p15:guide id="3" pos="914">
          <p15:clr>
            <a:srgbClr val="FBAE40"/>
          </p15:clr>
        </p15:guide>
        <p15:guide id="4" orient="horz" pos="3612">
          <p15:clr>
            <a:srgbClr val="FBAE40"/>
          </p15:clr>
        </p15:guide>
        <p15:guide id="5" pos="676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ia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7"/>
          <p:cNvSpPr>
            <a:spLocks noGrp="1"/>
          </p:cNvSpPr>
          <p:nvPr>
            <p:ph type="pic" sz="quarter" idx="18" hasCustomPrompt="1"/>
          </p:nvPr>
        </p:nvSpPr>
        <p:spPr>
          <a:xfrm>
            <a:off x="1460959" y="1304925"/>
            <a:ext cx="2993053" cy="2143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 </a:t>
            </a:r>
          </a:p>
        </p:txBody>
      </p:sp>
      <p:sp>
        <p:nvSpPr>
          <p:cNvPr id="19" name="Marcador de posición de imagen 7"/>
          <p:cNvSpPr>
            <a:spLocks noGrp="1"/>
          </p:cNvSpPr>
          <p:nvPr>
            <p:ph type="pic" sz="quarter" idx="19" hasCustomPrompt="1"/>
          </p:nvPr>
        </p:nvSpPr>
        <p:spPr>
          <a:xfrm>
            <a:off x="1450975" y="3590925"/>
            <a:ext cx="3011124" cy="214312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 </a:t>
            </a:r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20" hasCustomPrompt="1"/>
          </p:nvPr>
        </p:nvSpPr>
        <p:spPr>
          <a:xfrm>
            <a:off x="4607282" y="1304925"/>
            <a:ext cx="2993053" cy="2143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 </a:t>
            </a:r>
          </a:p>
        </p:txBody>
      </p:sp>
      <p:sp>
        <p:nvSpPr>
          <p:cNvPr id="9" name="Marcador de posición de imagen 7"/>
          <p:cNvSpPr>
            <a:spLocks noGrp="1"/>
          </p:cNvSpPr>
          <p:nvPr>
            <p:ph type="pic" sz="quarter" idx="21" hasCustomPrompt="1"/>
          </p:nvPr>
        </p:nvSpPr>
        <p:spPr>
          <a:xfrm>
            <a:off x="4589924" y="3590925"/>
            <a:ext cx="3011124" cy="214312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 </a:t>
            </a:r>
          </a:p>
        </p:txBody>
      </p:sp>
      <p:sp>
        <p:nvSpPr>
          <p:cNvPr id="10" name="Marcador de posición de imagen 7"/>
          <p:cNvSpPr>
            <a:spLocks noGrp="1"/>
          </p:cNvSpPr>
          <p:nvPr>
            <p:ph type="pic" sz="quarter" idx="22" hasCustomPrompt="1"/>
          </p:nvPr>
        </p:nvSpPr>
        <p:spPr>
          <a:xfrm>
            <a:off x="7743212" y="1304925"/>
            <a:ext cx="2993053" cy="2143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 </a:t>
            </a:r>
          </a:p>
        </p:txBody>
      </p:sp>
      <p:sp>
        <p:nvSpPr>
          <p:cNvPr id="11" name="Marcador de posición de imagen 7"/>
          <p:cNvSpPr>
            <a:spLocks noGrp="1"/>
          </p:cNvSpPr>
          <p:nvPr>
            <p:ph type="pic" sz="quarter" idx="23" hasCustomPrompt="1"/>
          </p:nvPr>
        </p:nvSpPr>
        <p:spPr>
          <a:xfrm>
            <a:off x="7725854" y="3590925"/>
            <a:ext cx="3011124" cy="214312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 </a:t>
            </a:r>
          </a:p>
        </p:txBody>
      </p:sp>
    </p:spTree>
    <p:extLst>
      <p:ext uri="{BB962C8B-B14F-4D97-AF65-F5344CB8AC3E}">
        <p14:creationId xmlns:p14="http://schemas.microsoft.com/office/powerpoint/2010/main" val="150070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8">
          <p15:clr>
            <a:srgbClr val="FBAE40"/>
          </p15:clr>
        </p15:guide>
        <p15:guide id="2" orient="horz" pos="822">
          <p15:clr>
            <a:srgbClr val="FBAE40"/>
          </p15:clr>
        </p15:guide>
        <p15:guide id="3" pos="914">
          <p15:clr>
            <a:srgbClr val="FBAE40"/>
          </p15:clr>
        </p15:guide>
        <p15:guide id="4" orient="horz" pos="3612">
          <p15:clr>
            <a:srgbClr val="FBAE40"/>
          </p15:clr>
        </p15:guide>
        <p15:guide id="5" pos="676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ia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7848600" y="3353861"/>
            <a:ext cx="2892425" cy="2143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 </a:t>
            </a:r>
          </a:p>
        </p:txBody>
      </p:sp>
      <p:sp>
        <p:nvSpPr>
          <p:cNvPr id="17" name="Marcador de posición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4648200" y="3353861"/>
            <a:ext cx="2892425" cy="2143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 </a:t>
            </a:r>
          </a:p>
        </p:txBody>
      </p:sp>
      <p:sp>
        <p:nvSpPr>
          <p:cNvPr id="19" name="Marcador de posición de imagen 7"/>
          <p:cNvSpPr>
            <a:spLocks noGrp="1"/>
          </p:cNvSpPr>
          <p:nvPr>
            <p:ph type="pic" sz="quarter" idx="19" hasCustomPrompt="1"/>
          </p:nvPr>
        </p:nvSpPr>
        <p:spPr>
          <a:xfrm>
            <a:off x="1450975" y="3353861"/>
            <a:ext cx="2892425" cy="2143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 </a:t>
            </a:r>
          </a:p>
        </p:txBody>
      </p:sp>
      <p:sp>
        <p:nvSpPr>
          <p:cNvPr id="8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1450975" y="1304925"/>
            <a:ext cx="9290050" cy="1889130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Ø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§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patrón.</a:t>
            </a:r>
          </a:p>
          <a:p>
            <a:pPr lvl="1"/>
            <a:r>
              <a:rPr lang="es-ES" dirty="0"/>
              <a:t>Ejemplo</a:t>
            </a:r>
          </a:p>
          <a:p>
            <a:pPr lvl="2"/>
            <a:r>
              <a:rPr lang="es-ES" dirty="0"/>
              <a:t>Ejemplo</a:t>
            </a:r>
          </a:p>
          <a:p>
            <a:pPr lvl="3"/>
            <a:r>
              <a:rPr lang="es-ES" dirty="0"/>
              <a:t>Ejemplo</a:t>
            </a:r>
          </a:p>
          <a:p>
            <a:pPr lvl="4"/>
            <a:r>
              <a:rPr lang="es-ES" dirty="0"/>
              <a:t>Ejemplo</a:t>
            </a:r>
          </a:p>
        </p:txBody>
      </p:sp>
      <p:sp>
        <p:nvSpPr>
          <p:cNvPr id="7" name="Rectángulo 6"/>
          <p:cNvSpPr/>
          <p:nvPr userDrawn="1"/>
        </p:nvSpPr>
        <p:spPr>
          <a:xfrm>
            <a:off x="1449387" y="5678590"/>
            <a:ext cx="9290050" cy="666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060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8">
          <p15:clr>
            <a:srgbClr val="FBAE40"/>
          </p15:clr>
        </p15:guide>
        <p15:guide id="2" orient="horz" pos="822">
          <p15:clr>
            <a:srgbClr val="FBAE40"/>
          </p15:clr>
        </p15:guide>
        <p15:guide id="3" pos="914">
          <p15:clr>
            <a:srgbClr val="FBAE40"/>
          </p15:clr>
        </p15:guide>
        <p15:guide id="4" orient="horz" pos="3612">
          <p15:clr>
            <a:srgbClr val="FBAE40"/>
          </p15:clr>
        </p15:guide>
        <p15:guide id="5" pos="676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medios 9"/>
          <p:cNvSpPr>
            <a:spLocks noGrp="1"/>
          </p:cNvSpPr>
          <p:nvPr>
            <p:ph type="media" sz="quarter" idx="10" hasCustomPrompt="1"/>
          </p:nvPr>
        </p:nvSpPr>
        <p:spPr>
          <a:xfrm>
            <a:off x="2159000" y="1304924"/>
            <a:ext cx="7874000" cy="44291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INSERTAR VÍDEO AQUÍ</a:t>
            </a:r>
          </a:p>
        </p:txBody>
      </p:sp>
    </p:spTree>
    <p:extLst>
      <p:ext uri="{BB962C8B-B14F-4D97-AF65-F5344CB8AC3E}">
        <p14:creationId xmlns:p14="http://schemas.microsoft.com/office/powerpoint/2010/main" val="2639800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8">
          <p15:clr>
            <a:srgbClr val="FBAE40"/>
          </p15:clr>
        </p15:guide>
        <p15:guide id="2" orient="horz" pos="822">
          <p15:clr>
            <a:srgbClr val="FBAE40"/>
          </p15:clr>
        </p15:guide>
        <p15:guide id="3" pos="914">
          <p15:clr>
            <a:srgbClr val="FBAE40"/>
          </p15:clr>
        </p15:guide>
        <p15:guide id="4" orient="horz" pos="3612">
          <p15:clr>
            <a:srgbClr val="FBAE40"/>
          </p15:clr>
        </p15:guide>
        <p15:guide id="5" pos="67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medios 9"/>
          <p:cNvSpPr>
            <a:spLocks noGrp="1"/>
          </p:cNvSpPr>
          <p:nvPr>
            <p:ph type="media" sz="quarter" idx="10" hasCustomPrompt="1"/>
          </p:nvPr>
        </p:nvSpPr>
        <p:spPr>
          <a:xfrm>
            <a:off x="4895850" y="1304925"/>
            <a:ext cx="5845175" cy="32879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INSERTAR VÍDEO AQUÍ</a:t>
            </a:r>
          </a:p>
        </p:txBody>
      </p:sp>
      <p:sp>
        <p:nvSpPr>
          <p:cNvPr id="3" name="Rectángulo 2"/>
          <p:cNvSpPr/>
          <p:nvPr userDrawn="1"/>
        </p:nvSpPr>
        <p:spPr>
          <a:xfrm>
            <a:off x="4895850" y="4752568"/>
            <a:ext cx="5845174" cy="594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1482506" y="1304925"/>
            <a:ext cx="3035300" cy="4429125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001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Escriba el texto aquí</a:t>
            </a:r>
          </a:p>
          <a:p>
            <a:pPr lvl="1"/>
            <a:r>
              <a:rPr lang="es-ES" dirty="0"/>
              <a:t>Ejemplo</a:t>
            </a:r>
          </a:p>
          <a:p>
            <a:pPr lvl="2"/>
            <a:r>
              <a:rPr lang="es-ES" dirty="0"/>
              <a:t>Ejemplo</a:t>
            </a:r>
          </a:p>
          <a:p>
            <a:pPr lvl="3"/>
            <a:r>
              <a:rPr lang="es-ES" dirty="0"/>
              <a:t>Ejemplo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4895850" y="4812065"/>
            <a:ext cx="5845176" cy="46672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Pie de vídeo</a:t>
            </a:r>
          </a:p>
        </p:txBody>
      </p:sp>
    </p:spTree>
    <p:extLst>
      <p:ext uri="{BB962C8B-B14F-4D97-AF65-F5344CB8AC3E}">
        <p14:creationId xmlns:p14="http://schemas.microsoft.com/office/powerpoint/2010/main" val="40272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8">
          <p15:clr>
            <a:srgbClr val="FBAE40"/>
          </p15:clr>
        </p15:guide>
        <p15:guide id="2" orient="horz" pos="822">
          <p15:clr>
            <a:srgbClr val="FBAE40"/>
          </p15:clr>
        </p15:guide>
        <p15:guide id="3" pos="914">
          <p15:clr>
            <a:srgbClr val="FBAE40"/>
          </p15:clr>
        </p15:guide>
        <p15:guide id="4" orient="horz" pos="3612">
          <p15:clr>
            <a:srgbClr val="FBAE40"/>
          </p15:clr>
        </p15:guide>
        <p15:guide id="5" pos="676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>
            <a:spLocks noGrp="1"/>
          </p:cNvSpPr>
          <p:nvPr>
            <p:ph type="title" hasCustomPrompt="1"/>
          </p:nvPr>
        </p:nvSpPr>
        <p:spPr>
          <a:xfrm>
            <a:off x="1524000" y="2528347"/>
            <a:ext cx="9144000" cy="1801307"/>
          </a:xfrm>
        </p:spPr>
        <p:txBody>
          <a:bodyPr anchor="b">
            <a:noAutofit/>
          </a:bodyPr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TÍTULO DEL TEMARIO</a:t>
            </a:r>
            <a:br>
              <a:rPr lang="es-ES" dirty="0"/>
            </a:br>
            <a:r>
              <a:rPr lang="es-ES" dirty="0"/>
              <a:t>DOS LINEAS</a:t>
            </a:r>
          </a:p>
        </p:txBody>
      </p:sp>
    </p:spTree>
    <p:extLst>
      <p:ext uri="{BB962C8B-B14F-4D97-AF65-F5344CB8AC3E}">
        <p14:creationId xmlns:p14="http://schemas.microsoft.com/office/powerpoint/2010/main" val="2774270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08">
          <p15:clr>
            <a:srgbClr val="FBAE40"/>
          </p15:clr>
        </p15:guide>
        <p15:guide id="2" pos="6720">
          <p15:clr>
            <a:srgbClr val="FBAE40"/>
          </p15:clr>
        </p15:guide>
        <p15:guide id="3" pos="960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>
            <a:spLocks noGrp="1"/>
          </p:cNvSpPr>
          <p:nvPr>
            <p:ph type="title" hasCustomPrompt="1"/>
          </p:nvPr>
        </p:nvSpPr>
        <p:spPr>
          <a:xfrm>
            <a:off x="1524000" y="2951084"/>
            <a:ext cx="9144000" cy="955833"/>
          </a:xfrm>
        </p:spPr>
        <p:txBody>
          <a:bodyPr anchor="b">
            <a:noAutofit/>
          </a:bodyPr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TÍTULO DEL TEMARIO</a:t>
            </a:r>
          </a:p>
        </p:txBody>
      </p:sp>
    </p:spTree>
    <p:extLst>
      <p:ext uri="{BB962C8B-B14F-4D97-AF65-F5344CB8AC3E}">
        <p14:creationId xmlns:p14="http://schemas.microsoft.com/office/powerpoint/2010/main" val="2552193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08">
          <p15:clr>
            <a:srgbClr val="FBAE40"/>
          </p15:clr>
        </p15:guide>
        <p15:guide id="2" pos="6720">
          <p15:clr>
            <a:srgbClr val="FBAE40"/>
          </p15:clr>
        </p15:guide>
        <p15:guide id="3" pos="960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856736" y="1334618"/>
            <a:ext cx="150887" cy="8731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0" hasCustomPrompt="1"/>
          </p:nvPr>
        </p:nvSpPr>
        <p:spPr>
          <a:xfrm>
            <a:off x="1450975" y="2686050"/>
            <a:ext cx="9290050" cy="3047999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Font typeface="+mj-lt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573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14550" indent="-285750">
              <a:lnSpc>
                <a:spcPct val="150000"/>
              </a:lnSpc>
              <a:buFont typeface="Wingdings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Ejemplo de párrafo</a:t>
            </a:r>
          </a:p>
          <a:p>
            <a:pPr lvl="1"/>
            <a:r>
              <a:rPr lang="es-ES" dirty="0"/>
              <a:t>Ejemplo de párrafo</a:t>
            </a:r>
          </a:p>
          <a:p>
            <a:pPr lvl="2"/>
            <a:r>
              <a:rPr lang="es-ES" dirty="0"/>
              <a:t>Ejemplo de párrafo</a:t>
            </a:r>
          </a:p>
          <a:p>
            <a:pPr lvl="3"/>
            <a:r>
              <a:rPr lang="es-ES" dirty="0"/>
              <a:t>Ejemplo de párrafo</a:t>
            </a:r>
          </a:p>
          <a:p>
            <a:pPr lvl="4"/>
            <a:r>
              <a:rPr lang="es-ES" dirty="0"/>
              <a:t>Ejemplo de párrafo</a:t>
            </a:r>
          </a:p>
          <a:p>
            <a:pPr lvl="0"/>
            <a:endParaRPr lang="es-ES" dirty="0"/>
          </a:p>
        </p:txBody>
      </p:sp>
      <p:sp>
        <p:nvSpPr>
          <p:cNvPr id="22" name="Título 21"/>
          <p:cNvSpPr>
            <a:spLocks noGrp="1"/>
          </p:cNvSpPr>
          <p:nvPr>
            <p:ph type="title" hasCustomPrompt="1"/>
          </p:nvPr>
        </p:nvSpPr>
        <p:spPr>
          <a:xfrm>
            <a:off x="1007623" y="1193393"/>
            <a:ext cx="9733402" cy="676206"/>
          </a:xfrm>
        </p:spPr>
        <p:txBody>
          <a:bodyPr tIns="0"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TÍTULO 1_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1257300" y="2035131"/>
            <a:ext cx="9483725" cy="544512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TÍTULO 2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1092200" y="2093845"/>
            <a:ext cx="165100" cy="592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C111D1-3AF1-4BAB-849B-A7C427B8C0FA}"/>
              </a:ext>
            </a:extLst>
          </p:cNvPr>
          <p:cNvSpPr txBox="1"/>
          <p:nvPr userDrawn="1"/>
        </p:nvSpPr>
        <p:spPr>
          <a:xfrm>
            <a:off x="8216537" y="5734050"/>
            <a:ext cx="252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Víctor J. Vergel Rodríguez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6139749-7257-4079-A329-D66E21512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45" y="1384067"/>
            <a:ext cx="1264480" cy="4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92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8">
          <p15:clr>
            <a:srgbClr val="FBAE40"/>
          </p15:clr>
        </p15:guide>
        <p15:guide id="2" orient="horz" pos="1684" userDrawn="1">
          <p15:clr>
            <a:srgbClr val="FBAE40"/>
          </p15:clr>
        </p15:guide>
        <p15:guide id="3" pos="914">
          <p15:clr>
            <a:srgbClr val="FBAE40"/>
          </p15:clr>
        </p15:guide>
        <p15:guide id="4" orient="horz" pos="3612">
          <p15:clr>
            <a:srgbClr val="FBAE40"/>
          </p15:clr>
        </p15:guide>
        <p15:guide id="5" pos="6766">
          <p15:clr>
            <a:srgbClr val="FBAE40"/>
          </p15:clr>
        </p15:guide>
        <p15:guide id="6" orient="horz" pos="84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856736" y="1334618"/>
            <a:ext cx="150887" cy="8731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0" hasCustomPrompt="1"/>
          </p:nvPr>
        </p:nvSpPr>
        <p:spPr>
          <a:xfrm>
            <a:off x="1450975" y="2205038"/>
            <a:ext cx="9290050" cy="3529012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001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14550" indent="-285750">
              <a:lnSpc>
                <a:spcPct val="150000"/>
              </a:lnSpc>
              <a:buFont typeface="Wingdings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Ejemplo de párrafo</a:t>
            </a:r>
          </a:p>
          <a:p>
            <a:pPr lvl="1"/>
            <a:r>
              <a:rPr lang="es-ES" dirty="0"/>
              <a:t>Ejemplo de párrafo</a:t>
            </a:r>
          </a:p>
          <a:p>
            <a:pPr lvl="2"/>
            <a:r>
              <a:rPr lang="es-ES" dirty="0"/>
              <a:t>Ejemplo de párrafo</a:t>
            </a:r>
          </a:p>
          <a:p>
            <a:pPr lvl="3"/>
            <a:r>
              <a:rPr lang="es-ES" dirty="0"/>
              <a:t>Ejemplo de párrafo</a:t>
            </a:r>
          </a:p>
          <a:p>
            <a:pPr lvl="4"/>
            <a:r>
              <a:rPr lang="es-ES" dirty="0"/>
              <a:t>Ejemplo de párrafo</a:t>
            </a:r>
          </a:p>
          <a:p>
            <a:pPr lvl="0"/>
            <a:endParaRPr lang="es-ES" dirty="0"/>
          </a:p>
        </p:txBody>
      </p:sp>
      <p:sp>
        <p:nvSpPr>
          <p:cNvPr id="6" name="Título 21"/>
          <p:cNvSpPr>
            <a:spLocks noGrp="1"/>
          </p:cNvSpPr>
          <p:nvPr>
            <p:ph type="title" hasCustomPrompt="1"/>
          </p:nvPr>
        </p:nvSpPr>
        <p:spPr>
          <a:xfrm>
            <a:off x="1007623" y="1193393"/>
            <a:ext cx="9733402" cy="676206"/>
          </a:xfrm>
        </p:spPr>
        <p:txBody>
          <a:bodyPr tIns="0"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TÍTULO 1_</a:t>
            </a:r>
          </a:p>
        </p:txBody>
      </p:sp>
    </p:spTree>
    <p:extLst>
      <p:ext uri="{BB962C8B-B14F-4D97-AF65-F5344CB8AC3E}">
        <p14:creationId xmlns:p14="http://schemas.microsoft.com/office/powerpoint/2010/main" val="2714832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8" userDrawn="1">
          <p15:clr>
            <a:srgbClr val="FBAE40"/>
          </p15:clr>
        </p15:guide>
        <p15:guide id="3" orient="horz" pos="1389" userDrawn="1">
          <p15:clr>
            <a:srgbClr val="FBAE40"/>
          </p15:clr>
        </p15:guide>
        <p15:guide id="4" pos="914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pos="6766" userDrawn="1">
          <p15:clr>
            <a:srgbClr val="FBAE40"/>
          </p15:clr>
        </p15:guide>
        <p15:guide id="7" orient="horz" pos="84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19"/>
          <p:cNvSpPr>
            <a:spLocks noGrp="1"/>
          </p:cNvSpPr>
          <p:nvPr>
            <p:ph type="body" sz="quarter" idx="10" hasCustomPrompt="1"/>
          </p:nvPr>
        </p:nvSpPr>
        <p:spPr>
          <a:xfrm>
            <a:off x="1450975" y="2205038"/>
            <a:ext cx="9290050" cy="3529012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001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14550" indent="-285750">
              <a:lnSpc>
                <a:spcPct val="150000"/>
              </a:lnSpc>
              <a:buFont typeface="Wingdings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Ejemplo de párrafo</a:t>
            </a:r>
          </a:p>
          <a:p>
            <a:pPr lvl="1"/>
            <a:r>
              <a:rPr lang="es-ES" dirty="0"/>
              <a:t>Ejemplo de párrafo</a:t>
            </a:r>
          </a:p>
          <a:p>
            <a:pPr lvl="2"/>
            <a:r>
              <a:rPr lang="es-ES" dirty="0"/>
              <a:t>Ejemplo de párrafo</a:t>
            </a:r>
          </a:p>
          <a:p>
            <a:pPr lvl="3"/>
            <a:r>
              <a:rPr lang="es-ES" dirty="0"/>
              <a:t>Ejemplo de párrafo</a:t>
            </a:r>
          </a:p>
          <a:p>
            <a:pPr lvl="4"/>
            <a:r>
              <a:rPr lang="es-ES" dirty="0"/>
              <a:t>Ejemplo de párrafo</a:t>
            </a:r>
          </a:p>
          <a:p>
            <a:pPr lvl="0"/>
            <a:endParaRPr lang="es-ES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1257300" y="1349306"/>
            <a:ext cx="9483725" cy="544512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TÍTULO 2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1092200" y="1408020"/>
            <a:ext cx="165100" cy="592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8">
          <p15:clr>
            <a:srgbClr val="FBAE40"/>
          </p15:clr>
        </p15:guide>
        <p15:guide id="2" orient="horz" pos="1389">
          <p15:clr>
            <a:srgbClr val="FBAE40"/>
          </p15:clr>
        </p15:guide>
        <p15:guide id="3" pos="914">
          <p15:clr>
            <a:srgbClr val="FBAE40"/>
          </p15:clr>
        </p15:guide>
        <p15:guide id="4" orient="horz" pos="3612">
          <p15:clr>
            <a:srgbClr val="FBAE40"/>
          </p15:clr>
        </p15:guide>
        <p15:guide id="5" pos="6766">
          <p15:clr>
            <a:srgbClr val="FBAE40"/>
          </p15:clr>
        </p15:guide>
        <p15:guide id="6" orient="horz" pos="84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ción texto só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450975" y="1304925"/>
            <a:ext cx="9290050" cy="4181475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Ø"/>
              <a:defRPr sz="2000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§"/>
              <a:defRPr sz="20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 dirty="0"/>
              <a:t>Ejemplo de párrafo</a:t>
            </a:r>
          </a:p>
          <a:p>
            <a:pPr lvl="1"/>
            <a:r>
              <a:rPr lang="es-ES" dirty="0"/>
              <a:t>Ejemplo de párrafo</a:t>
            </a:r>
          </a:p>
          <a:p>
            <a:pPr lvl="2"/>
            <a:r>
              <a:rPr lang="es-ES" dirty="0"/>
              <a:t>Ejemplo de párrafo</a:t>
            </a:r>
          </a:p>
          <a:p>
            <a:pPr lvl="3"/>
            <a:r>
              <a:rPr lang="es-ES" dirty="0"/>
              <a:t>Ejemplo de párrafo</a:t>
            </a:r>
          </a:p>
          <a:p>
            <a:pPr lvl="4"/>
            <a:r>
              <a:rPr lang="es-ES" dirty="0"/>
              <a:t>Ejemplo de párrafo</a:t>
            </a:r>
          </a:p>
          <a:p>
            <a:pPr lvl="0"/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450975" y="5657850"/>
            <a:ext cx="9290050" cy="76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907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8">
          <p15:clr>
            <a:srgbClr val="FBAE40"/>
          </p15:clr>
        </p15:guide>
        <p15:guide id="2" orient="horz" pos="822" userDrawn="1">
          <p15:clr>
            <a:srgbClr val="FBAE40"/>
          </p15:clr>
        </p15:guide>
        <p15:guide id="3" pos="914">
          <p15:clr>
            <a:srgbClr val="FBAE40"/>
          </p15:clr>
        </p15:guide>
        <p15:guide id="4" orient="horz" pos="3612">
          <p15:clr>
            <a:srgbClr val="FBAE40"/>
          </p15:clr>
        </p15:guide>
        <p15:guide id="5" pos="676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on título + Imagen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450975" y="2421467"/>
            <a:ext cx="3429138" cy="533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 hasCustomPrompt="1"/>
          </p:nvPr>
        </p:nvSpPr>
        <p:spPr>
          <a:xfrm>
            <a:off x="5297557" y="1304925"/>
            <a:ext cx="5443466" cy="4429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1450975" y="2623930"/>
            <a:ext cx="3429138" cy="3110120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Ø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patrón.</a:t>
            </a:r>
          </a:p>
          <a:p>
            <a:pPr lvl="1"/>
            <a:r>
              <a:rPr lang="es-ES" dirty="0"/>
              <a:t>Ejemplo</a:t>
            </a:r>
          </a:p>
          <a:p>
            <a:pPr lvl="2"/>
            <a:r>
              <a:rPr lang="es-ES" dirty="0"/>
              <a:t>Ejemplo</a:t>
            </a:r>
          </a:p>
          <a:p>
            <a:pPr lvl="3"/>
            <a:r>
              <a:rPr lang="es-ES" dirty="0"/>
              <a:t>Ejemplo</a:t>
            </a:r>
          </a:p>
          <a:p>
            <a:pPr lvl="4"/>
            <a:r>
              <a:rPr lang="es-ES" dirty="0"/>
              <a:t>Ejemplo</a:t>
            </a:r>
          </a:p>
          <a:p>
            <a:pPr lvl="4"/>
            <a:endParaRPr lang="es-ES" dirty="0"/>
          </a:p>
          <a:p>
            <a:pPr lvl="2"/>
            <a:endParaRPr lang="es-ES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524000"/>
            <a:ext cx="3429000" cy="81915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TÍTULO 2</a:t>
            </a:r>
          </a:p>
        </p:txBody>
      </p:sp>
    </p:spTree>
    <p:extLst>
      <p:ext uri="{BB962C8B-B14F-4D97-AF65-F5344CB8AC3E}">
        <p14:creationId xmlns:p14="http://schemas.microsoft.com/office/powerpoint/2010/main" val="2116681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8">
          <p15:clr>
            <a:srgbClr val="FBAE40"/>
          </p15:clr>
        </p15:guide>
        <p15:guide id="2" orient="horz" pos="822">
          <p15:clr>
            <a:srgbClr val="FBAE40"/>
          </p15:clr>
        </p15:guide>
        <p15:guide id="3" pos="914">
          <p15:clr>
            <a:srgbClr val="FBAE40"/>
          </p15:clr>
        </p15:guide>
        <p15:guide id="4" orient="horz" pos="3612">
          <p15:clr>
            <a:srgbClr val="FBAE40"/>
          </p15:clr>
        </p15:guide>
        <p15:guide id="5" pos="676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on título +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450975" y="2421467"/>
            <a:ext cx="5318536" cy="515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 hasCustomPrompt="1"/>
          </p:nvPr>
        </p:nvSpPr>
        <p:spPr>
          <a:xfrm>
            <a:off x="7219335" y="1304925"/>
            <a:ext cx="3521689" cy="4429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INSERTAR IMAGEN AQUÍ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1450975" y="2623930"/>
            <a:ext cx="5318536" cy="3110120"/>
          </a:xfrm>
        </p:spPr>
        <p:txBody>
          <a:bodyPr>
            <a:noAutofit/>
          </a:bodyPr>
          <a:lstStyle>
            <a:lvl1pPr marL="0"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Ø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patrón.</a:t>
            </a:r>
          </a:p>
          <a:p>
            <a:pPr lvl="1"/>
            <a:r>
              <a:rPr lang="es-ES" dirty="0"/>
              <a:t>Ejemplo</a:t>
            </a:r>
          </a:p>
          <a:p>
            <a:pPr lvl="2"/>
            <a:r>
              <a:rPr lang="es-ES" dirty="0"/>
              <a:t>Ejemplo</a:t>
            </a:r>
          </a:p>
          <a:p>
            <a:pPr lvl="3"/>
            <a:r>
              <a:rPr lang="es-ES" dirty="0"/>
              <a:t>Ejemplo</a:t>
            </a:r>
          </a:p>
          <a:p>
            <a:pPr lvl="4"/>
            <a:r>
              <a:rPr lang="es-ES" dirty="0"/>
              <a:t>Ejemplo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524000"/>
            <a:ext cx="5318536" cy="81915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TÍTULO 2</a:t>
            </a:r>
          </a:p>
        </p:txBody>
      </p:sp>
    </p:spTree>
    <p:extLst>
      <p:ext uri="{BB962C8B-B14F-4D97-AF65-F5344CB8AC3E}">
        <p14:creationId xmlns:p14="http://schemas.microsoft.com/office/powerpoint/2010/main" val="3289990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8">
          <p15:clr>
            <a:srgbClr val="FBAE40"/>
          </p15:clr>
        </p15:guide>
        <p15:guide id="2" orient="horz" pos="822">
          <p15:clr>
            <a:srgbClr val="FBAE40"/>
          </p15:clr>
        </p15:guide>
        <p15:guide id="3" pos="914">
          <p15:clr>
            <a:srgbClr val="FBAE40"/>
          </p15:clr>
        </p15:guide>
        <p15:guide id="4" orient="horz" pos="3612">
          <p15:clr>
            <a:srgbClr val="FBAE40"/>
          </p15:clr>
        </p15:guide>
        <p15:guide id="5" pos="676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8172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5" r:id="rId3"/>
    <p:sldLayoutId id="2147483677" r:id="rId4"/>
    <p:sldLayoutId id="2147483662" r:id="rId5"/>
    <p:sldLayoutId id="2147483678" r:id="rId6"/>
    <p:sldLayoutId id="2147483672" r:id="rId7"/>
    <p:sldLayoutId id="2147483673" r:id="rId8"/>
    <p:sldLayoutId id="2147483682" r:id="rId9"/>
    <p:sldLayoutId id="2147483683" r:id="rId10"/>
    <p:sldLayoutId id="2147483674" r:id="rId11"/>
    <p:sldLayoutId id="2147483679" r:id="rId12"/>
    <p:sldLayoutId id="2147483680" r:id="rId13"/>
    <p:sldLayoutId id="2147483681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lang="es-E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Courier New" panose="02070309020205020404" pitchFamily="49" charset="0"/>
        <a:buChar char="o"/>
        <a:defRPr lang="es-E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itchFamily="2" charset="2"/>
        <a:buChar char="Ø"/>
        <a:defRPr lang="es-E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itchFamily="2" charset="2"/>
        <a:buChar char="§"/>
        <a:defRPr lang="es-ES" sz="1800" kern="120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linkedin.com/in/v%C3%ADctor-jos%C3%A9-vergel-rodr%C3%ADguez-15662626" TargetMode="Externa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twitter.com/victorvergel" TargetMode="External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twitter.com/victorvergel" TargetMode="External"/><Relationship Id="rId4" Type="http://schemas.openxmlformats.org/officeDocument/2006/relationships/hyperlink" Target="https://www.linkedin.com/in/v%C3%ADctor-jos%C3%A9-vergel-rodr%C3%ADguez-1566262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kio-School/master_androi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tx2"/>
                </a:solidFill>
              </a:rPr>
              <a:t>VÍCTOR JOSÉ VERGEL RODRÍGUEZ</a:t>
            </a: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 </a:t>
            </a:r>
            <a:r>
              <a:rPr lang="es-ES" sz="4800" dirty="0" err="1"/>
              <a:t>Kotlin</a:t>
            </a:r>
            <a:r>
              <a:rPr lang="es-ES" sz="4800" dirty="0"/>
              <a:t> – </a:t>
            </a:r>
            <a:r>
              <a:rPr lang="es-ES" sz="4800" dirty="0" err="1"/>
              <a:t>JetPack</a:t>
            </a:r>
            <a:r>
              <a:rPr lang="es-ES" sz="4800" dirty="0"/>
              <a:t> </a:t>
            </a:r>
            <a:r>
              <a:rPr lang="es-ES" sz="4800" dirty="0" err="1"/>
              <a:t>Compose</a:t>
            </a:r>
            <a:r>
              <a:rPr lang="es-ES" sz="4800" dirty="0"/>
              <a:t> IV</a:t>
            </a:r>
            <a:br>
              <a:rPr lang="es-ES" sz="4800" dirty="0"/>
            </a:br>
            <a:br>
              <a:rPr lang="es-ES" sz="1400" dirty="0"/>
            </a:br>
            <a:r>
              <a:rPr lang="es-ES" sz="1400" dirty="0"/>
              <a:t>43_JetPack </a:t>
            </a:r>
            <a:r>
              <a:rPr lang="es-ES" sz="1400" dirty="0" err="1"/>
              <a:t>Compose</a:t>
            </a:r>
            <a:r>
              <a:rPr lang="es-ES" sz="1400" dirty="0"/>
              <a:t> IV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F05059-6EB7-4A59-B87B-333C7FB5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99" y="4934894"/>
            <a:ext cx="1763150" cy="67701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125307" y="5742878"/>
            <a:ext cx="100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/>
              <a:t>30/7/2024</a:t>
            </a:r>
            <a:endParaRPr lang="es-ES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118970" y="5311832"/>
            <a:ext cx="330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rgbClr val="0070C0"/>
                </a:solidFill>
                <a:hlinkClick r:id="rId3"/>
              </a:rPr>
              <a:t>victorvergel</a:t>
            </a:r>
            <a:endParaRPr lang="es-ES" sz="1200" dirty="0">
              <a:solidFill>
                <a:srgbClr val="0070C0"/>
              </a:solidFill>
            </a:endParaRPr>
          </a:p>
          <a:p>
            <a:r>
              <a:rPr lang="es-ES" sz="1200" dirty="0">
                <a:hlinkClick r:id="rId4"/>
              </a:rPr>
              <a:t>@</a:t>
            </a:r>
            <a:r>
              <a:rPr lang="es-ES" sz="1200" dirty="0" err="1">
                <a:solidFill>
                  <a:srgbClr val="0070C0"/>
                </a:solidFill>
                <a:hlinkClick r:id="rId4"/>
              </a:rPr>
              <a:t>victorvergel</a:t>
            </a:r>
            <a:endParaRPr lang="es-ES" sz="1200" dirty="0">
              <a:solidFill>
                <a:srgbClr val="0070C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47" y="5377025"/>
            <a:ext cx="193096" cy="193096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Vista general de diapositiva 6">
                <a:extLst>
                  <a:ext uri="{FF2B5EF4-FFF2-40B4-BE49-F238E27FC236}">
                    <a16:creationId xmlns:a16="http://schemas.microsoft.com/office/drawing/2014/main" id="{7AAB79B8-B8B4-4774-971D-AA3C76DD90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3437490"/>
                  </p:ext>
                </p:extLst>
              </p:nvPr>
            </p:nvGraphicFramePr>
            <p:xfrm>
              <a:off x="-3324928" y="1457325"/>
              <a:ext cx="3048000" cy="1714500"/>
            </p:xfrm>
            <a:graphic>
              <a:graphicData uri="http://schemas.microsoft.com/office/powerpoint/2016/slidezoom">
                <pslz:sldZm>
                  <pslz:sldZmObj sldId="260" cId="1539796215">
                    <pslz:zmPr id="{E783579C-4D23-4FB6-9DA1-94D024484005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Vista general de diapositiva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AAB79B8-B8B4-4774-971D-AA3C76DD90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324928" y="145732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t="12963" r="28370" b="9259"/>
          <a:stretch/>
        </p:blipFill>
        <p:spPr>
          <a:xfrm>
            <a:off x="984162" y="5570121"/>
            <a:ext cx="218584" cy="2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Componentes avanzados 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B3319-9C5E-462B-8660-6F1F2A634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9786" y="1700012"/>
            <a:ext cx="9855456" cy="4034038"/>
          </a:xfrm>
        </p:spPr>
        <p:txBody>
          <a:bodyPr/>
          <a:lstStyle/>
          <a:p>
            <a:pPr marL="171450" indent="-171450" algn="l">
              <a:buFontTx/>
              <a:buChar char="-"/>
            </a:pPr>
            <a:r>
              <a:rPr lang="es-ES" sz="1200" b="1" dirty="0">
                <a:solidFill>
                  <a:schemeClr val="tx1"/>
                </a:solidFill>
              </a:rPr>
              <a:t>Listas con </a:t>
            </a:r>
            <a:r>
              <a:rPr lang="es-ES" sz="1200" b="1" dirty="0" err="1">
                <a:solidFill>
                  <a:schemeClr val="tx1"/>
                </a:solidFill>
              </a:rPr>
              <a:t>LazyRow</a:t>
            </a:r>
            <a:r>
              <a:rPr lang="es-ES" sz="1200" b="1" dirty="0">
                <a:solidFill>
                  <a:schemeClr val="tx1"/>
                </a:solidFill>
              </a:rPr>
              <a:t>/</a:t>
            </a:r>
            <a:r>
              <a:rPr lang="es-ES" sz="1200" b="1" dirty="0" err="1">
                <a:solidFill>
                  <a:schemeClr val="tx1"/>
                </a:solidFill>
              </a:rPr>
              <a:t>LazyColumn</a:t>
            </a:r>
            <a:r>
              <a:rPr lang="es-ES" sz="1200" dirty="0">
                <a:solidFill>
                  <a:schemeClr val="tx1"/>
                </a:solidFill>
              </a:rPr>
              <a:t>, se trata de optimizar las listas: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Text("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cause performance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)") </a:t>
            </a:r>
            <a:r>
              <a:rPr lang="es-E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(poco optimizado)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in 0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1000)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Text("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#$i")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E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Spacer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Modifier.height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(16.dp))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E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Text("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LazyColumn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optimized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performance)")  </a:t>
            </a:r>
            <a:r>
              <a:rPr lang="es-E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(muy optimizado)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LazyColumn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 {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Text("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#$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71450" indent="-171450" algn="l">
              <a:buFontTx/>
              <a:buChar char="-"/>
            </a:pP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B1DD3-9868-4549-98F8-496DAF04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3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Componentes avanzados II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B3319-9C5E-462B-8660-6F1F2A634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9786" y="1700012"/>
            <a:ext cx="9855456" cy="4034038"/>
          </a:xfrm>
        </p:spPr>
        <p:txBody>
          <a:bodyPr/>
          <a:lstStyle/>
          <a:p>
            <a:pPr marL="171450" indent="-171450" algn="l"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Card</a:t>
            </a:r>
            <a:r>
              <a:rPr lang="es-ES" sz="1200" b="1" dirty="0">
                <a:solidFill>
                  <a:schemeClr val="tx1"/>
                </a:solidFill>
              </a:rPr>
              <a:t>: </a:t>
            </a:r>
            <a:r>
              <a:rPr lang="es-ES" sz="1200" dirty="0">
                <a:solidFill>
                  <a:schemeClr val="tx1"/>
                </a:solidFill>
              </a:rPr>
              <a:t>Equivalente al </a:t>
            </a:r>
            <a:r>
              <a:rPr lang="es-ES" sz="1200" dirty="0" err="1">
                <a:solidFill>
                  <a:schemeClr val="tx1"/>
                </a:solidFill>
              </a:rPr>
              <a:t>CardView</a:t>
            </a:r>
            <a:r>
              <a:rPr lang="es-ES" sz="1200" dirty="0">
                <a:solidFill>
                  <a:schemeClr val="tx1"/>
                </a:solidFill>
              </a:rPr>
              <a:t> de Android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endParaRPr lang="es-E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(16.dp)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fillMaxWidth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elevation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CardDefaults.cardElevation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(4.dp), // Elevación de la tarjeta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RoundedCornerShape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(16.dp)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Text(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simple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Modifier.padding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(16.dp),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CardDefaults.cardColors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containerColor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contentColor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Color.Black</a:t>
            </a:r>
            <a:endParaRPr lang="es-E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71450" indent="-171450" algn="l">
              <a:buFontTx/>
              <a:buChar char="-"/>
            </a:pPr>
            <a:endParaRPr lang="es-ES" sz="1200" dirty="0">
              <a:solidFill>
                <a:schemeClr val="tx1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Scaffold</a:t>
            </a:r>
            <a:r>
              <a:rPr lang="es-ES" sz="1200" dirty="0">
                <a:solidFill>
                  <a:schemeClr val="tx1"/>
                </a:solidFill>
              </a:rPr>
              <a:t>: Admitirá </a:t>
            </a:r>
            <a:r>
              <a:rPr lang="es-ES" sz="1200" dirty="0" err="1">
                <a:solidFill>
                  <a:schemeClr val="tx1"/>
                </a:solidFill>
              </a:rPr>
              <a:t>Toolbar</a:t>
            </a:r>
            <a:r>
              <a:rPr lang="es-ES" sz="1200" dirty="0">
                <a:solidFill>
                  <a:schemeClr val="tx1"/>
                </a:solidFill>
              </a:rPr>
              <a:t> y muchos otros componentes</a:t>
            </a:r>
          </a:p>
          <a:p>
            <a:pPr marL="171450" indent="-171450" algn="l">
              <a:buFontTx/>
              <a:buChar char="-"/>
            </a:pP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B1DD3-9868-4549-98F8-496DAF04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4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Componentes avanzados III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B3319-9C5E-462B-8660-6F1F2A634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9786" y="1700012"/>
            <a:ext cx="9855456" cy="4034038"/>
          </a:xfrm>
        </p:spPr>
        <p:txBody>
          <a:bodyPr/>
          <a:lstStyle/>
          <a:p>
            <a:pPr marL="171450" indent="-171450" algn="l"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BadgeBox</a:t>
            </a:r>
            <a:r>
              <a:rPr lang="es-ES" sz="1200" dirty="0">
                <a:solidFill>
                  <a:schemeClr val="tx1"/>
                </a:solidFill>
              </a:rPr>
              <a:t>,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Text("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cause performance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)") </a:t>
            </a:r>
            <a:r>
              <a:rPr lang="es-E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(poco optimizado)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in 0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1000)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Text("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#$i")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E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Spacer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Modifier.height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(16.dp))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E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Text("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LazyColumn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optimized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performance)")  </a:t>
            </a:r>
            <a:r>
              <a:rPr lang="es-E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(muy optimizado)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LazyColumn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 { 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Text("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#$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71450" indent="-171450" algn="l">
              <a:buFontTx/>
              <a:buChar char="-"/>
            </a:pP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B1DD3-9868-4549-98F8-496DAF04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73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Componentes avanzados IV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B3319-9C5E-462B-8660-6F1F2A634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9786" y="1700012"/>
            <a:ext cx="9855456" cy="4034038"/>
          </a:xfrm>
        </p:spPr>
        <p:txBody>
          <a:bodyPr/>
          <a:lstStyle/>
          <a:p>
            <a:pPr marL="171450" indent="-171450" algn="l"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Scaffold</a:t>
            </a:r>
            <a:r>
              <a:rPr lang="es-ES" sz="1200" b="1" dirty="0">
                <a:solidFill>
                  <a:schemeClr val="tx1"/>
                </a:solidFill>
              </a:rPr>
              <a:t>. </a:t>
            </a:r>
            <a:r>
              <a:rPr lang="es-ES" sz="1200" dirty="0">
                <a:solidFill>
                  <a:schemeClr val="tx1"/>
                </a:solidFill>
              </a:rPr>
              <a:t>Proporciona una estructura básica para la pantalla de una aplicación. Permite </a:t>
            </a:r>
            <a:r>
              <a:rPr lang="es-ES" sz="1200" dirty="0" err="1">
                <a:solidFill>
                  <a:schemeClr val="tx1"/>
                </a:solidFill>
              </a:rPr>
              <a:t>TopAppBar</a:t>
            </a:r>
            <a:r>
              <a:rPr lang="es-ES" sz="1200" dirty="0">
                <a:solidFill>
                  <a:schemeClr val="tx1"/>
                </a:solidFill>
              </a:rPr>
              <a:t>, </a:t>
            </a:r>
            <a:r>
              <a:rPr lang="es-ES" sz="1200" dirty="0" err="1">
                <a:solidFill>
                  <a:schemeClr val="tx1"/>
                </a:solidFill>
              </a:rPr>
              <a:t>BottomAppBar</a:t>
            </a:r>
            <a:r>
              <a:rPr lang="es-ES" sz="1200" dirty="0">
                <a:solidFill>
                  <a:schemeClr val="tx1"/>
                </a:solidFill>
              </a:rPr>
              <a:t>, </a:t>
            </a:r>
            <a:r>
              <a:rPr lang="es-ES" sz="1200" dirty="0" err="1">
                <a:solidFill>
                  <a:schemeClr val="tx1"/>
                </a:solidFill>
              </a:rPr>
              <a:t>FloatingActionButton</a:t>
            </a:r>
            <a:r>
              <a:rPr lang="es-ES" sz="1200" dirty="0">
                <a:solidFill>
                  <a:schemeClr val="tx1"/>
                </a:solidFill>
              </a:rPr>
              <a:t>, </a:t>
            </a:r>
            <a:r>
              <a:rPr lang="es-ES" sz="1200" dirty="0" err="1">
                <a:solidFill>
                  <a:schemeClr val="tx1"/>
                </a:solidFill>
              </a:rPr>
              <a:t>Drawer</a:t>
            </a:r>
            <a:r>
              <a:rPr lang="es-ES" sz="120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s-ES" sz="1200" dirty="0">
              <a:solidFill>
                <a:schemeClr val="tx1"/>
              </a:solidFill>
            </a:endParaRPr>
          </a:p>
          <a:p>
            <a:pPr marL="171450" indent="-171450" algn="l">
              <a:buFontTx/>
              <a:buChar char="-"/>
            </a:pP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B1DD3-9868-4549-98F8-496DAF04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7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1450975" y="1936376"/>
            <a:ext cx="9290050" cy="379767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Minuto - Contenido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1"/>
                </a:solidFill>
              </a:rPr>
              <a:t>00:00 – Presentación de la clase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1"/>
                </a:solidFill>
              </a:rPr>
              <a:t>4:00 – </a:t>
            </a:r>
            <a:endParaRPr lang="es-ES" dirty="0"/>
          </a:p>
          <a:p>
            <a:pPr marL="342900" indent="-342900">
              <a:buFontTx/>
              <a:buChar char="-"/>
            </a:pPr>
            <a:endParaRPr lang="es-ES" dirty="0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Índice del video</a:t>
            </a:r>
          </a:p>
        </p:txBody>
      </p:sp>
    </p:spTree>
    <p:extLst>
      <p:ext uri="{BB962C8B-B14F-4D97-AF65-F5344CB8AC3E}">
        <p14:creationId xmlns:p14="http://schemas.microsoft.com/office/powerpoint/2010/main" val="408211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1450975" y="1936376"/>
            <a:ext cx="9290050" cy="379767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es-ES" dirty="0"/>
          </a:p>
          <a:p>
            <a:pPr marL="342900" indent="-342900">
              <a:buFontTx/>
              <a:buChar char="-"/>
            </a:pPr>
            <a:endParaRPr lang="es-ES" dirty="0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Aclaraciones</a:t>
            </a:r>
          </a:p>
        </p:txBody>
      </p:sp>
    </p:spTree>
    <p:extLst>
      <p:ext uri="{BB962C8B-B14F-4D97-AF65-F5344CB8AC3E}">
        <p14:creationId xmlns:p14="http://schemas.microsoft.com/office/powerpoint/2010/main" val="111887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1450974" y="2181472"/>
            <a:ext cx="2769333" cy="30479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092200" y="1341438"/>
            <a:ext cx="9648825" cy="43926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1257300" y="1532655"/>
            <a:ext cx="9483725" cy="54451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17A859-020A-4112-A217-214659048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16" y="2677761"/>
            <a:ext cx="2095500" cy="2095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E466D8-A96F-4C4D-8C6F-1AB2B6CBB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74" y="2145234"/>
            <a:ext cx="3307665" cy="29814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92802E7-50DD-4218-816D-5C7FE3296E59}"/>
              </a:ext>
            </a:extLst>
          </p:cNvPr>
          <p:cNvSpPr txBox="1"/>
          <p:nvPr/>
        </p:nvSpPr>
        <p:spPr>
          <a:xfrm>
            <a:off x="9484016" y="5177273"/>
            <a:ext cx="330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rgbClr val="0070C0"/>
                </a:solidFill>
                <a:hlinkClick r:id="rId4"/>
              </a:rPr>
              <a:t>victorvergel</a:t>
            </a:r>
            <a:endParaRPr lang="es-ES" sz="1200" dirty="0">
              <a:solidFill>
                <a:srgbClr val="0070C0"/>
              </a:solidFill>
            </a:endParaRPr>
          </a:p>
          <a:p>
            <a:r>
              <a:rPr lang="es-ES" sz="1200" dirty="0">
                <a:hlinkClick r:id="rId5"/>
              </a:rPr>
              <a:t>@</a:t>
            </a:r>
            <a:r>
              <a:rPr lang="es-ES" sz="1200" dirty="0" err="1">
                <a:solidFill>
                  <a:srgbClr val="0070C0"/>
                </a:solidFill>
                <a:hlinkClick r:id="rId5"/>
              </a:rPr>
              <a:t>victorvergel</a:t>
            </a:r>
            <a:endParaRPr lang="es-ES" sz="1200" dirty="0">
              <a:solidFill>
                <a:srgbClr val="0070C0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73E68A1-5883-480C-867D-79C6997BD6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993" y="5242466"/>
            <a:ext cx="193096" cy="19309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377C10E-7CA8-4546-8072-019F649EB9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706" y="5435563"/>
            <a:ext cx="246956" cy="2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2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1450975" y="1936376"/>
            <a:ext cx="9290050" cy="379767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Conexión con GitHub</a:t>
            </a:r>
          </a:p>
          <a:p>
            <a:pPr marL="1143000" lvl="1">
              <a:buAutoNum type="arabicPeriod"/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https://github.com/Tokio-School/master_android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E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JetPack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Compose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/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>
              <a:buAutoNum type="arabicPeriod"/>
            </a:pP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ÍNDICE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3C5346-916F-47CC-9A5F-E258DA6147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E8EDF2">
                  <a:alpha val="96078"/>
                </a:srgbClr>
              </a:clrFrom>
              <a:clrTo>
                <a:srgbClr val="E8ED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8" t="30096" r="11339" b="31934"/>
          <a:stretch/>
        </p:blipFill>
        <p:spPr>
          <a:xfrm>
            <a:off x="2768957" y="977704"/>
            <a:ext cx="3219718" cy="11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Evolución desarrollo interfaces Android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B3319-9C5E-462B-8660-6F1F2A634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9786" y="1700012"/>
            <a:ext cx="9855456" cy="4034038"/>
          </a:xfrm>
        </p:spPr>
        <p:txBody>
          <a:bodyPr/>
          <a:lstStyle/>
          <a:p>
            <a:pPr marL="171450" indent="-171450" algn="l">
              <a:buFontTx/>
              <a:buChar char="-"/>
            </a:pPr>
            <a:endParaRPr lang="es-MX" sz="1200" dirty="0">
              <a:solidFill>
                <a:schemeClr val="tx1"/>
              </a:solidFill>
            </a:endParaRPr>
          </a:p>
          <a:p>
            <a:pPr marL="171450" indent="-171450" algn="l">
              <a:buFontTx/>
              <a:buChar char="-"/>
            </a:pPr>
            <a:endParaRPr lang="es-MX" sz="1200" dirty="0">
              <a:solidFill>
                <a:schemeClr val="tx1"/>
              </a:solidFill>
            </a:endParaRPr>
          </a:p>
          <a:p>
            <a:pPr lvl="8" indent="0">
              <a:buNone/>
            </a:pPr>
            <a:r>
              <a:rPr lang="es-MX" sz="1400" b="1" dirty="0"/>
              <a:t>2017-2020			2021-actualidad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B1DD3-9868-4549-98F8-496DAF04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E037A49-68C5-4FA2-8FF0-964B4088BA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9" t="7142" r="27026" b="9341"/>
          <a:stretch/>
        </p:blipFill>
        <p:spPr>
          <a:xfrm>
            <a:off x="9206683" y="4041365"/>
            <a:ext cx="1065199" cy="11166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3806FF-7837-4E4E-B7AD-93C78D3680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38" y="2675724"/>
            <a:ext cx="1676400" cy="10477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377B47C-E394-4D36-875E-7F87BAD514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58" y="4419405"/>
            <a:ext cx="568959" cy="568959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E065E13-62CC-4336-8E08-57304FE50FAF}"/>
              </a:ext>
            </a:extLst>
          </p:cNvPr>
          <p:cNvSpPr/>
          <p:nvPr/>
        </p:nvSpPr>
        <p:spPr>
          <a:xfrm>
            <a:off x="3552093" y="3723474"/>
            <a:ext cx="852853" cy="575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4A3CC05-29C5-4138-B703-ACA3A186A3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8" t="29228" r="15282" b="29690"/>
          <a:stretch/>
        </p:blipFill>
        <p:spPr>
          <a:xfrm>
            <a:off x="4790727" y="2808340"/>
            <a:ext cx="2592961" cy="78251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4E1D7D6-FD13-40B3-8FB7-655962CD4E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69" y="4344104"/>
            <a:ext cx="568959" cy="568959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26DC93CC-2D64-4204-B747-847EEA1C3313}"/>
              </a:ext>
            </a:extLst>
          </p:cNvPr>
          <p:cNvSpPr/>
          <p:nvPr/>
        </p:nvSpPr>
        <p:spPr>
          <a:xfrm>
            <a:off x="7383688" y="3809493"/>
            <a:ext cx="852853" cy="575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FCD3957-B5A5-4306-8490-E85B7DA736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8" t="29228" r="15282" b="29690"/>
          <a:stretch/>
        </p:blipFill>
        <p:spPr>
          <a:xfrm>
            <a:off x="8236541" y="2760416"/>
            <a:ext cx="2592961" cy="7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Qué es </a:t>
            </a:r>
            <a:r>
              <a:rPr lang="es-ES" dirty="0" err="1">
                <a:solidFill>
                  <a:schemeClr val="tx1"/>
                </a:solidFill>
              </a:rPr>
              <a:t>Jetpack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Compose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B3319-9C5E-462B-8660-6F1F2A634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9786" y="1700012"/>
            <a:ext cx="9855456" cy="4034038"/>
          </a:xfrm>
        </p:spPr>
        <p:txBody>
          <a:bodyPr/>
          <a:lstStyle/>
          <a:p>
            <a:pPr marL="171450" indent="-171450" algn="l">
              <a:buFontTx/>
              <a:buChar char="-"/>
            </a:pPr>
            <a:r>
              <a:rPr lang="es-MX" sz="1200" dirty="0">
                <a:solidFill>
                  <a:schemeClr val="tx1"/>
                </a:solidFill>
              </a:rPr>
              <a:t>Se trata de un Kit de desarrollo de interfaces que </a:t>
            </a:r>
            <a:r>
              <a:rPr lang="es-MX" sz="1200" b="1" dirty="0">
                <a:solidFill>
                  <a:schemeClr val="tx1"/>
                </a:solidFill>
              </a:rPr>
              <a:t>prescinde de los </a:t>
            </a:r>
            <a:r>
              <a:rPr lang="es-MX" sz="1200" b="1" dirty="0" err="1">
                <a:solidFill>
                  <a:schemeClr val="tx1"/>
                </a:solidFill>
              </a:rPr>
              <a:t>XMLs</a:t>
            </a:r>
            <a:r>
              <a:rPr lang="es-MX" sz="1200" dirty="0">
                <a:solidFill>
                  <a:schemeClr val="tx1"/>
                </a:solidFill>
              </a:rPr>
              <a:t>, tipo </a:t>
            </a:r>
            <a:r>
              <a:rPr lang="es-MX" sz="1200" dirty="0" err="1">
                <a:solidFill>
                  <a:schemeClr val="tx1"/>
                </a:solidFill>
              </a:rPr>
              <a:t>React</a:t>
            </a:r>
            <a:r>
              <a:rPr lang="es-MX" sz="1200" dirty="0">
                <a:solidFill>
                  <a:schemeClr val="tx1"/>
                </a:solidFill>
              </a:rPr>
              <a:t> (</a:t>
            </a:r>
            <a:r>
              <a:rPr lang="es-MX" sz="1200" dirty="0" err="1">
                <a:solidFill>
                  <a:schemeClr val="tx1"/>
                </a:solidFill>
              </a:rPr>
              <a:t>Javascript</a:t>
            </a:r>
            <a:r>
              <a:rPr lang="es-MX" sz="1200" dirty="0">
                <a:solidFill>
                  <a:schemeClr val="tx1"/>
                </a:solidFill>
              </a:rPr>
              <a:t>) o </a:t>
            </a:r>
            <a:r>
              <a:rPr lang="es-MX" sz="1200" dirty="0" err="1">
                <a:solidFill>
                  <a:schemeClr val="tx1"/>
                </a:solidFill>
              </a:rPr>
              <a:t>Flutter</a:t>
            </a:r>
            <a:r>
              <a:rPr lang="es-MX" sz="1200" dirty="0">
                <a:solidFill>
                  <a:schemeClr val="tx1"/>
                </a:solidFill>
              </a:rPr>
              <a:t>:</a:t>
            </a:r>
          </a:p>
          <a:p>
            <a:pPr marL="171450" indent="-171450" algn="l">
              <a:buFontTx/>
              <a:buChar char="-"/>
            </a:pPr>
            <a:endParaRPr lang="es-MX" sz="1200" dirty="0">
              <a:solidFill>
                <a:schemeClr val="tx1"/>
              </a:solidFill>
            </a:endParaRPr>
          </a:p>
          <a:p>
            <a:pPr marL="171450" indent="-171450" algn="l">
              <a:buFontTx/>
              <a:buChar char="-"/>
            </a:pPr>
            <a:endParaRPr lang="es-MX" sz="1200" dirty="0">
              <a:solidFill>
                <a:schemeClr val="tx1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es-MX" sz="1200" dirty="0">
                <a:solidFill>
                  <a:schemeClr val="tx1"/>
                </a:solidFill>
              </a:rPr>
              <a:t>Ventajas: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s-ES" sz="1200" b="1" dirty="0">
                <a:solidFill>
                  <a:schemeClr val="tx1"/>
                </a:solidFill>
              </a:rPr>
              <a:t>Código más simple y limpio</a:t>
            </a:r>
            <a:r>
              <a:rPr lang="es-ES" sz="1200" dirty="0">
                <a:solidFill>
                  <a:schemeClr val="tx1"/>
                </a:solidFill>
              </a:rPr>
              <a:t>: Menos código comparado con las vistas tradicionales.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s-ES" sz="1200" b="1" dirty="0">
                <a:solidFill>
                  <a:schemeClr val="tx1"/>
                </a:solidFill>
              </a:rPr>
              <a:t>Reactividad</a:t>
            </a:r>
            <a:r>
              <a:rPr lang="es-ES" sz="1200" dirty="0">
                <a:solidFill>
                  <a:schemeClr val="tx1"/>
                </a:solidFill>
              </a:rPr>
              <a:t>: Actualiza la UI automáticamente cuando los datos cambian.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s-ES" sz="1200" b="1" dirty="0">
                <a:solidFill>
                  <a:schemeClr val="tx1"/>
                </a:solidFill>
              </a:rPr>
              <a:t>Flexibilidad</a:t>
            </a:r>
            <a:r>
              <a:rPr lang="es-ES" sz="1200" dirty="0">
                <a:solidFill>
                  <a:schemeClr val="tx1"/>
                </a:solidFill>
              </a:rPr>
              <a:t>: Facilita la creación de componentes personalizados.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s-ES" sz="1200" b="1" dirty="0">
                <a:solidFill>
                  <a:schemeClr val="tx1"/>
                </a:solidFill>
              </a:rPr>
              <a:t>Compatibilidad</a:t>
            </a:r>
            <a:r>
              <a:rPr lang="es-ES" sz="1200" dirty="0">
                <a:solidFill>
                  <a:schemeClr val="tx1"/>
                </a:solidFill>
              </a:rPr>
              <a:t>: Se puede integrar con vistas tradicionales de Android.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B1DD3-9868-4549-98F8-496DAF04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F2532A-E1B7-44B1-9A91-1D0CAF5F6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090788"/>
            <a:ext cx="1011115" cy="9150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ACFFF93-D016-4E42-8299-2B56AF2DC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86" y="2258323"/>
            <a:ext cx="1905000" cy="5429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037A49-68C5-4FA2-8FF0-964B4088B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9" t="7142" r="27026" b="9341"/>
          <a:stretch/>
        </p:blipFill>
        <p:spPr>
          <a:xfrm>
            <a:off x="5451231" y="635081"/>
            <a:ext cx="1065199" cy="11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Anotaciones importantes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B3319-9C5E-462B-8660-6F1F2A634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9786" y="1700012"/>
            <a:ext cx="9855456" cy="4034038"/>
          </a:xfrm>
        </p:spPr>
        <p:txBody>
          <a:bodyPr/>
          <a:lstStyle/>
          <a:p>
            <a:pPr marL="171450" indent="-171450" algn="l">
              <a:buFontTx/>
              <a:buChar char="-"/>
            </a:pPr>
            <a:r>
              <a:rPr lang="es-ES" sz="1200" b="1" dirty="0">
                <a:solidFill>
                  <a:schemeClr val="tx1"/>
                </a:solidFill>
              </a:rPr>
              <a:t>@Composable </a:t>
            </a:r>
            <a:r>
              <a:rPr lang="es-ES" sz="1200" dirty="0">
                <a:solidFill>
                  <a:schemeClr val="tx1"/>
                </a:solidFill>
              </a:rPr>
              <a:t>. Marca funciones que describen una interfaz de usuario en </a:t>
            </a:r>
            <a:r>
              <a:rPr lang="es-ES" sz="1200" dirty="0" err="1">
                <a:solidFill>
                  <a:schemeClr val="tx1"/>
                </a:solidFill>
              </a:rPr>
              <a:t>Jetpack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Compose</a:t>
            </a:r>
            <a:r>
              <a:rPr lang="es-ES" sz="1200" dirty="0">
                <a:solidFill>
                  <a:schemeClr val="tx1"/>
                </a:solidFill>
              </a:rPr>
              <a:t>, generan elementos de UI. @Composable pueden llamar a otras funciones </a:t>
            </a:r>
            <a:r>
              <a:rPr lang="es-ES" sz="1200" dirty="0" err="1">
                <a:solidFill>
                  <a:schemeClr val="tx1"/>
                </a:solidFill>
              </a:rPr>
              <a:t>composables</a:t>
            </a:r>
            <a:r>
              <a:rPr lang="es-ES" sz="120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s-ES" sz="1200" b="1" dirty="0">
                <a:solidFill>
                  <a:schemeClr val="tx1"/>
                </a:solidFill>
              </a:rPr>
              <a:t>@Preview </a:t>
            </a:r>
            <a:r>
              <a:rPr lang="es-ES" sz="1200" dirty="0">
                <a:solidFill>
                  <a:schemeClr val="tx1"/>
                </a:solidFill>
              </a:rPr>
              <a:t>Para visualizar y probar funciones </a:t>
            </a:r>
            <a:r>
              <a:rPr lang="es-ES" sz="1200" dirty="0" err="1">
                <a:solidFill>
                  <a:schemeClr val="tx1"/>
                </a:solidFill>
              </a:rPr>
              <a:t>composables</a:t>
            </a:r>
            <a:r>
              <a:rPr lang="es-ES" sz="1200" dirty="0">
                <a:solidFill>
                  <a:schemeClr val="tx1"/>
                </a:solidFill>
              </a:rPr>
              <a:t> en el entorno de diseño de Android Studio sin necesidad de ejecutar</a:t>
            </a:r>
          </a:p>
          <a:p>
            <a:pPr marL="171450" indent="-171450" algn="l">
              <a:buFontTx/>
              <a:buChar char="-"/>
            </a:pPr>
            <a:endParaRPr lang="es-ES" sz="1200" dirty="0">
              <a:solidFill>
                <a:schemeClr val="tx1"/>
              </a:solidFill>
            </a:endParaRPr>
          </a:p>
          <a:p>
            <a:pPr marL="171450" indent="-171450" algn="l">
              <a:buFontTx/>
              <a:buChar char="-"/>
            </a:pPr>
            <a:endParaRPr lang="es-ES" sz="1200" dirty="0">
              <a:solidFill>
                <a:schemeClr val="tx1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es-ES" sz="1200" b="1" dirty="0">
                <a:solidFill>
                  <a:schemeClr val="tx1"/>
                </a:solidFill>
              </a:rPr>
              <a:t>@Stable </a:t>
            </a:r>
            <a:r>
              <a:rPr lang="es-ES" sz="1200" dirty="0">
                <a:solidFill>
                  <a:schemeClr val="tx1"/>
                </a:solidFill>
              </a:rPr>
              <a:t>Marcar clases o propiedades que son estables, lo que significa que sus valores no cambian de manera inesperada.</a:t>
            </a:r>
          </a:p>
          <a:p>
            <a:pPr marL="171450" indent="-171450" algn="l">
              <a:buFontTx/>
              <a:buChar char="-"/>
            </a:pPr>
            <a:r>
              <a:rPr lang="es-ES" sz="1200" b="1" dirty="0">
                <a:solidFill>
                  <a:schemeClr val="tx1"/>
                </a:solidFill>
              </a:rPr>
              <a:t>@Immutable </a:t>
            </a:r>
            <a:r>
              <a:rPr lang="es-ES" sz="1200" dirty="0">
                <a:solidFill>
                  <a:schemeClr val="tx1"/>
                </a:solidFill>
              </a:rPr>
              <a:t>Marcar clases cuyos valores no pueden cambiar después de ser inicializados.</a:t>
            </a:r>
          </a:p>
          <a:p>
            <a:pPr marL="171450" indent="-171450" algn="l">
              <a:buFontTx/>
              <a:buChar char="-"/>
            </a:pPr>
            <a:endParaRPr lang="es-ES" sz="1200" dirty="0">
              <a:solidFill>
                <a:schemeClr val="tx1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s-ES" sz="1200" b="1" dirty="0" err="1">
                <a:solidFill>
                  <a:schemeClr val="tx1"/>
                </a:solidFill>
              </a:rPr>
              <a:t>State</a:t>
            </a:r>
            <a:r>
              <a:rPr lang="es-ES" sz="1200" dirty="0">
                <a:solidFill>
                  <a:schemeClr val="tx1"/>
                </a:solidFill>
              </a:rPr>
              <a:t>: Manejo del estado con </a:t>
            </a:r>
            <a:r>
              <a:rPr lang="es-ES" sz="1200" dirty="0" err="1">
                <a:solidFill>
                  <a:schemeClr val="tx1"/>
                </a:solidFill>
              </a:rPr>
              <a:t>remember</a:t>
            </a:r>
            <a:r>
              <a:rPr lang="es-ES" sz="1200" dirty="0">
                <a:solidFill>
                  <a:schemeClr val="tx1"/>
                </a:solidFill>
              </a:rPr>
              <a:t> y </a:t>
            </a:r>
            <a:r>
              <a:rPr lang="es-ES" sz="1200" dirty="0" err="1">
                <a:solidFill>
                  <a:schemeClr val="tx1"/>
                </a:solidFill>
              </a:rPr>
              <a:t>mutableStateOf</a:t>
            </a:r>
            <a:r>
              <a:rPr lang="es-ES" sz="1200" dirty="0">
                <a:solidFill>
                  <a:schemeClr val="tx1"/>
                </a:solidFill>
              </a:rPr>
              <a:t>.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s-MX" sz="1200" b="1" dirty="0" err="1">
                <a:solidFill>
                  <a:schemeClr val="tx1"/>
                </a:solidFill>
              </a:rPr>
              <a:t>Layouts</a:t>
            </a:r>
            <a:r>
              <a:rPr lang="es-MX" sz="1200" dirty="0">
                <a:solidFill>
                  <a:schemeClr val="tx1"/>
                </a:solidFill>
              </a:rPr>
              <a:t>: Uso de </a:t>
            </a:r>
            <a:r>
              <a:rPr lang="es-MX" sz="1200" dirty="0" err="1">
                <a:solidFill>
                  <a:schemeClr val="tx1"/>
                </a:solidFill>
              </a:rPr>
              <a:t>Column</a:t>
            </a:r>
            <a:r>
              <a:rPr lang="es-MX" sz="1200" dirty="0">
                <a:solidFill>
                  <a:schemeClr val="tx1"/>
                </a:solidFill>
              </a:rPr>
              <a:t>, </a:t>
            </a:r>
            <a:r>
              <a:rPr lang="es-MX" sz="1200" dirty="0" err="1">
                <a:solidFill>
                  <a:schemeClr val="tx1"/>
                </a:solidFill>
              </a:rPr>
              <a:t>Row</a:t>
            </a:r>
            <a:r>
              <a:rPr lang="es-MX" sz="1200" dirty="0">
                <a:solidFill>
                  <a:schemeClr val="tx1"/>
                </a:solidFill>
              </a:rPr>
              <a:t>, Box para organizar elementos.</a:t>
            </a:r>
          </a:p>
          <a:p>
            <a:pPr marL="171450" indent="-171450" algn="l">
              <a:buFontTx/>
              <a:buChar char="-"/>
            </a:pPr>
            <a:endParaRPr lang="es-ES" sz="1200" dirty="0">
              <a:solidFill>
                <a:schemeClr val="tx1"/>
              </a:solidFill>
            </a:endParaRPr>
          </a:p>
          <a:p>
            <a:pPr marL="171450" indent="-171450" algn="l">
              <a:buFontTx/>
              <a:buChar char="-"/>
            </a:pP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B1DD3-9868-4549-98F8-496DAF04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2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Componentes básicos 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B3319-9C5E-462B-8660-6F1F2A634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9786" y="1700012"/>
            <a:ext cx="9855456" cy="4034038"/>
          </a:xfrm>
        </p:spPr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s-ES" sz="1200" b="1" dirty="0">
                <a:solidFill>
                  <a:schemeClr val="tx1"/>
                </a:solidFill>
              </a:rPr>
              <a:t>Componentes:</a:t>
            </a:r>
          </a:p>
          <a:p>
            <a:pPr marL="971550" lvl="1" indent="-171450">
              <a:lnSpc>
                <a:spcPct val="100000"/>
              </a:lnSpc>
              <a:buFontTx/>
              <a:buChar char="-"/>
            </a:pPr>
            <a:r>
              <a:rPr lang="es-ES" sz="1200" b="1" dirty="0">
                <a:solidFill>
                  <a:schemeClr val="tx1"/>
                </a:solidFill>
              </a:rPr>
              <a:t>Text</a:t>
            </a:r>
            <a:r>
              <a:rPr lang="es-ES" sz="1200" dirty="0">
                <a:solidFill>
                  <a:schemeClr val="tx1"/>
                </a:solidFill>
              </a:rPr>
              <a:t>: Mostrar texto en la UI.</a:t>
            </a:r>
          </a:p>
          <a:p>
            <a:pPr marL="971550" lvl="1" indent="-171450">
              <a:lnSpc>
                <a:spcPct val="100000"/>
              </a:lnSpc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Button</a:t>
            </a:r>
            <a:r>
              <a:rPr lang="es-ES" sz="1200" dirty="0">
                <a:solidFill>
                  <a:schemeClr val="tx1"/>
                </a:solidFill>
              </a:rPr>
              <a:t>: Botón interactivo.</a:t>
            </a:r>
          </a:p>
          <a:p>
            <a:pPr marL="971550" lvl="1" indent="-171450">
              <a:lnSpc>
                <a:spcPct val="100000"/>
              </a:lnSpc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BasicTextField</a:t>
            </a:r>
            <a:r>
              <a:rPr lang="es-ES" sz="1200" dirty="0">
                <a:solidFill>
                  <a:schemeClr val="tx1"/>
                </a:solidFill>
              </a:rPr>
              <a:t>: Casilla de texto básica</a:t>
            </a:r>
          </a:p>
          <a:p>
            <a:pPr marL="971550" lvl="1" indent="-171450">
              <a:lnSpc>
                <a:spcPct val="100000"/>
              </a:lnSpc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TextField</a:t>
            </a:r>
            <a:r>
              <a:rPr lang="es-ES" sz="1200" b="1" dirty="0">
                <a:solidFill>
                  <a:schemeClr val="tx1"/>
                </a:solidFill>
              </a:rPr>
              <a:t> </a:t>
            </a:r>
            <a:r>
              <a:rPr lang="es-ES" sz="1200" dirty="0">
                <a:solidFill>
                  <a:schemeClr val="tx1"/>
                </a:solidFill>
              </a:rPr>
              <a:t>: Casilla de texto avanzada, con posibilidad por ejemplo de </a:t>
            </a:r>
            <a:r>
              <a:rPr lang="es-ES" sz="1200" dirty="0" err="1">
                <a:solidFill>
                  <a:schemeClr val="tx1"/>
                </a:solidFill>
              </a:rPr>
              <a:t>hint</a:t>
            </a:r>
            <a:r>
              <a:rPr lang="es-ES" sz="1200" dirty="0">
                <a:solidFill>
                  <a:schemeClr val="tx1"/>
                </a:solidFill>
              </a:rPr>
              <a:t> (</a:t>
            </a:r>
            <a:r>
              <a:rPr lang="es-ES" sz="1200" dirty="0" err="1">
                <a:solidFill>
                  <a:schemeClr val="tx1"/>
                </a:solidFill>
              </a:rPr>
              <a:t>placeholder</a:t>
            </a:r>
            <a:r>
              <a:rPr lang="es-ES" sz="1200" dirty="0">
                <a:solidFill>
                  <a:schemeClr val="tx1"/>
                </a:solidFill>
              </a:rPr>
              <a:t>).</a:t>
            </a:r>
          </a:p>
          <a:p>
            <a:pPr marL="971550" lvl="1" indent="-171450">
              <a:lnSpc>
                <a:spcPct val="100000"/>
              </a:lnSpc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Image</a:t>
            </a:r>
            <a:r>
              <a:rPr lang="es-ES" sz="1200" b="1" dirty="0">
                <a:solidFill>
                  <a:schemeClr val="tx1"/>
                </a:solidFill>
              </a:rPr>
              <a:t>/</a:t>
            </a:r>
            <a:r>
              <a:rPr lang="es-ES" sz="1200" b="1" dirty="0" err="1">
                <a:solidFill>
                  <a:schemeClr val="tx1"/>
                </a:solidFill>
              </a:rPr>
              <a:t>Icon</a:t>
            </a:r>
            <a:r>
              <a:rPr lang="es-ES" sz="1200" dirty="0">
                <a:solidFill>
                  <a:schemeClr val="tx1"/>
                </a:solidFill>
              </a:rPr>
              <a:t>: Para imágenes/ iconos</a:t>
            </a:r>
          </a:p>
          <a:p>
            <a:pPr marL="971550" lvl="1" indent="-171450">
              <a:lnSpc>
                <a:spcPct val="100000"/>
              </a:lnSpc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Card</a:t>
            </a:r>
            <a:r>
              <a:rPr lang="es-ES" sz="1200" dirty="0">
                <a:solidFill>
                  <a:schemeClr val="tx1"/>
                </a:solidFill>
              </a:rPr>
              <a:t>: Contenedor con borde y sombra.</a:t>
            </a:r>
          </a:p>
          <a:p>
            <a:pPr marL="971550" lvl="1" indent="-171450">
              <a:lnSpc>
                <a:spcPct val="100000"/>
              </a:lnSpc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Spacer</a:t>
            </a:r>
            <a:r>
              <a:rPr lang="es-ES" sz="1200" b="1" dirty="0">
                <a:solidFill>
                  <a:schemeClr val="tx1"/>
                </a:solidFill>
              </a:rPr>
              <a:t>:</a:t>
            </a:r>
            <a:r>
              <a:rPr lang="es-ES" sz="1200" dirty="0">
                <a:solidFill>
                  <a:schemeClr val="tx1"/>
                </a:solidFill>
              </a:rPr>
              <a:t> Permite dejar un componente de separación.</a:t>
            </a:r>
          </a:p>
          <a:p>
            <a:pPr marL="971550" lvl="1" indent="-171450">
              <a:lnSpc>
                <a:spcPct val="100000"/>
              </a:lnSpc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HorizontalDivider</a:t>
            </a:r>
            <a:r>
              <a:rPr lang="es-ES" sz="1200" dirty="0">
                <a:solidFill>
                  <a:schemeClr val="tx1"/>
                </a:solidFill>
              </a:rPr>
              <a:t>: Línea divisoria</a:t>
            </a:r>
          </a:p>
          <a:p>
            <a:pPr marL="971550" lvl="1" indent="-171450">
              <a:lnSpc>
                <a:spcPct val="100000"/>
              </a:lnSpc>
              <a:buFontTx/>
              <a:buChar char="-"/>
            </a:pPr>
            <a:r>
              <a:rPr lang="es-ES" sz="1200" b="1" dirty="0">
                <a:solidFill>
                  <a:schemeClr val="tx1"/>
                </a:solidFill>
              </a:rPr>
              <a:t>Surface</a:t>
            </a:r>
            <a:r>
              <a:rPr lang="es-ES" sz="1200" dirty="0">
                <a:solidFill>
                  <a:schemeClr val="tx1"/>
                </a:solidFill>
              </a:rPr>
              <a:t>: manera conveniente de aplicar colores de fondo (</a:t>
            </a:r>
            <a:r>
              <a:rPr lang="es-E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s-ES" sz="1200" dirty="0">
                <a:solidFill>
                  <a:schemeClr val="tx1"/>
                </a:solidFill>
              </a:rPr>
              <a:t>), formas (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ES" sz="1200" dirty="0">
                <a:solidFill>
                  <a:schemeClr val="tx1"/>
                </a:solidFill>
              </a:rPr>
              <a:t>), elevación (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elevation</a:t>
            </a:r>
            <a:r>
              <a:rPr lang="es-ES" sz="1200" dirty="0">
                <a:solidFill>
                  <a:schemeClr val="tx1"/>
                </a:solidFill>
              </a:rPr>
              <a:t>) y bordes (</a:t>
            </a:r>
            <a:r>
              <a:rPr lang="es-E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sz="1200" dirty="0">
                <a:solidFill>
                  <a:schemeClr val="tx1"/>
                </a:solidFill>
              </a:rPr>
              <a:t>)a otros componentes</a:t>
            </a:r>
          </a:p>
          <a:p>
            <a:pPr marL="971550" lvl="1" indent="-171450">
              <a:lnSpc>
                <a:spcPct val="100000"/>
              </a:lnSpc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Checkbox</a:t>
            </a:r>
            <a:r>
              <a:rPr lang="es-ES" sz="1200" b="1" dirty="0">
                <a:solidFill>
                  <a:schemeClr val="tx1"/>
                </a:solidFill>
              </a:rPr>
              <a:t>, </a:t>
            </a:r>
            <a:r>
              <a:rPr lang="es-ES" sz="1200" b="1" dirty="0" err="1">
                <a:solidFill>
                  <a:schemeClr val="tx1"/>
                </a:solidFill>
              </a:rPr>
              <a:t>RadioButton</a:t>
            </a:r>
            <a:r>
              <a:rPr lang="es-ES" sz="1200" b="1" dirty="0">
                <a:solidFill>
                  <a:schemeClr val="tx1"/>
                </a:solidFill>
              </a:rPr>
              <a:t>, Switch, Slider, </a:t>
            </a:r>
            <a:r>
              <a:rPr lang="es-ES" sz="1200" b="1" dirty="0" err="1">
                <a:solidFill>
                  <a:schemeClr val="tx1"/>
                </a:solidFill>
              </a:rPr>
              <a:t>Snackbar</a:t>
            </a:r>
            <a:r>
              <a:rPr lang="es-ES" sz="1200" b="1" dirty="0">
                <a:solidFill>
                  <a:schemeClr val="tx1"/>
                </a:solidFill>
              </a:rPr>
              <a:t>, </a:t>
            </a:r>
            <a:r>
              <a:rPr lang="es-ES" sz="1200" b="1" dirty="0" err="1">
                <a:solidFill>
                  <a:schemeClr val="tx1"/>
                </a:solidFill>
              </a:rPr>
              <a:t>AlertDialog</a:t>
            </a:r>
            <a:r>
              <a:rPr lang="es-ES" sz="1200" b="1" dirty="0">
                <a:solidFill>
                  <a:schemeClr val="tx1"/>
                </a:solidFill>
              </a:rPr>
              <a:t>, </a:t>
            </a:r>
            <a:r>
              <a:rPr lang="es-ES" sz="1200" b="1" dirty="0" err="1">
                <a:solidFill>
                  <a:schemeClr val="tx1"/>
                </a:solidFill>
              </a:rPr>
              <a:t>ProgressIndicator</a:t>
            </a:r>
            <a:r>
              <a:rPr lang="es-ES" sz="1200" b="1" dirty="0">
                <a:solidFill>
                  <a:schemeClr val="tx1"/>
                </a:solidFill>
              </a:rPr>
              <a:t>, </a:t>
            </a:r>
            <a:r>
              <a:rPr lang="es-ES" sz="1200" dirty="0">
                <a:solidFill>
                  <a:schemeClr val="tx1"/>
                </a:solidFill>
              </a:rPr>
              <a:t>….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b="1" dirty="0" err="1">
                <a:solidFill>
                  <a:schemeClr val="tx1"/>
                </a:solidFill>
              </a:rPr>
              <a:t>Modifier</a:t>
            </a:r>
            <a:r>
              <a:rPr lang="es-ES" sz="1200" dirty="0">
                <a:solidFill>
                  <a:schemeClr val="tx1"/>
                </a:solidFill>
              </a:rPr>
              <a:t>: Personalizar componentes (margen, </a:t>
            </a:r>
            <a:r>
              <a:rPr lang="es-ES" sz="1200" dirty="0" err="1">
                <a:solidFill>
                  <a:schemeClr val="tx1"/>
                </a:solidFill>
              </a:rPr>
              <a:t>padding</a:t>
            </a:r>
            <a:r>
              <a:rPr lang="es-ES" sz="1200" dirty="0">
                <a:solidFill>
                  <a:schemeClr val="tx1"/>
                </a:solidFill>
              </a:rPr>
              <a:t>, fondo, etc.).</a:t>
            </a:r>
            <a:endParaRPr lang="es-MX" sz="1200" dirty="0">
              <a:solidFill>
                <a:schemeClr val="tx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s-ES" sz="1200" b="1" dirty="0">
                <a:solidFill>
                  <a:schemeClr val="tx1"/>
                </a:solidFill>
              </a:rPr>
              <a:t>Distribución de componentes</a:t>
            </a:r>
          </a:p>
          <a:p>
            <a:pPr marL="971550" lvl="1" indent="-171450">
              <a:lnSpc>
                <a:spcPct val="100000"/>
              </a:lnSpc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Column</a:t>
            </a:r>
            <a:r>
              <a:rPr lang="es-ES" sz="1200" b="1" dirty="0">
                <a:solidFill>
                  <a:schemeClr val="tx1"/>
                </a:solidFill>
              </a:rPr>
              <a:t>/</a:t>
            </a:r>
            <a:r>
              <a:rPr lang="es-ES" sz="1200" b="1" dirty="0" err="1">
                <a:solidFill>
                  <a:schemeClr val="tx1"/>
                </a:solidFill>
              </a:rPr>
              <a:t>LazyColumn</a:t>
            </a:r>
            <a:r>
              <a:rPr lang="es-ES" sz="1200" b="1" dirty="0">
                <a:solidFill>
                  <a:schemeClr val="tx1"/>
                </a:solidFill>
              </a:rPr>
              <a:t>, </a:t>
            </a:r>
            <a:r>
              <a:rPr lang="es-ES" sz="1200" b="1" dirty="0" err="1">
                <a:solidFill>
                  <a:schemeClr val="tx1"/>
                </a:solidFill>
              </a:rPr>
              <a:t>Row</a:t>
            </a:r>
            <a:r>
              <a:rPr lang="es-ES" sz="1200" b="1" dirty="0">
                <a:solidFill>
                  <a:schemeClr val="tx1"/>
                </a:solidFill>
              </a:rPr>
              <a:t>/</a:t>
            </a:r>
            <a:r>
              <a:rPr lang="es-ES" sz="1200" b="1" dirty="0" err="1">
                <a:solidFill>
                  <a:schemeClr val="tx1"/>
                </a:solidFill>
              </a:rPr>
              <a:t>LazyRow</a:t>
            </a:r>
            <a:r>
              <a:rPr lang="es-ES" sz="1200" b="1" dirty="0">
                <a:solidFill>
                  <a:schemeClr val="tx1"/>
                </a:solidFill>
              </a:rPr>
              <a:t>, </a:t>
            </a:r>
            <a:r>
              <a:rPr lang="es-ES" sz="1200" dirty="0">
                <a:solidFill>
                  <a:schemeClr val="tx1"/>
                </a:solidFill>
              </a:rPr>
              <a:t>: Organizar elementos en columnas y filas.</a:t>
            </a:r>
          </a:p>
          <a:p>
            <a:pPr marL="971550" lvl="1" indent="-171450">
              <a:lnSpc>
                <a:spcPct val="100000"/>
              </a:lnSpc>
              <a:buFontTx/>
              <a:buChar char="-"/>
            </a:pPr>
            <a:r>
              <a:rPr lang="es-ES" sz="1200" b="1" dirty="0">
                <a:solidFill>
                  <a:schemeClr val="tx1"/>
                </a:solidFill>
              </a:rPr>
              <a:t>Box. </a:t>
            </a:r>
            <a:r>
              <a:rPr lang="es-ES" sz="1200" dirty="0">
                <a:solidFill>
                  <a:schemeClr val="tx1"/>
                </a:solidFill>
              </a:rPr>
              <a:t>Permite apilar elementos uno encima de otro.</a:t>
            </a:r>
          </a:p>
          <a:p>
            <a:pPr marL="971550" lvl="1" indent="-171450">
              <a:lnSpc>
                <a:spcPct val="100000"/>
              </a:lnSpc>
              <a:buFontTx/>
              <a:buChar char="-"/>
            </a:pPr>
            <a:r>
              <a:rPr lang="es-ES" sz="1200" b="1" dirty="0" err="1">
                <a:solidFill>
                  <a:schemeClr val="tx1"/>
                </a:solidFill>
              </a:rPr>
              <a:t>LazyVerticalGrid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B1DD3-9868-4549-98F8-496DAF04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2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Funciones importantes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B3319-9C5E-462B-8660-6F1F2A634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9786" y="1700012"/>
            <a:ext cx="9855456" cy="4034038"/>
          </a:xfrm>
        </p:spPr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s-ES" sz="1200" b="1" dirty="0" err="1">
                <a:solidFill>
                  <a:schemeClr val="tx1"/>
                </a:solidFill>
              </a:rPr>
              <a:t>remember</a:t>
            </a:r>
            <a:r>
              <a:rPr lang="es-ES" sz="1200" dirty="0">
                <a:solidFill>
                  <a:schemeClr val="tx1"/>
                </a:solidFill>
              </a:rPr>
              <a:t>. Función de composición que se utiliza para almacenar un valor en la memoria durante la vida útil de la composición.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s-ES" sz="1200" b="1" dirty="0" err="1">
                <a:solidFill>
                  <a:schemeClr val="tx1"/>
                </a:solidFill>
              </a:rPr>
              <a:t>mutableStateOf</a:t>
            </a:r>
            <a:r>
              <a:rPr lang="es-ES" sz="1200" dirty="0">
                <a:solidFill>
                  <a:schemeClr val="tx1"/>
                </a:solidFill>
              </a:rPr>
              <a:t>. Crea un estado mutable que es observable por </a:t>
            </a:r>
            <a:r>
              <a:rPr lang="es-ES" sz="1200" dirty="0" err="1">
                <a:solidFill>
                  <a:schemeClr val="tx1"/>
                </a:solidFill>
              </a:rPr>
              <a:t>Compose</a:t>
            </a:r>
            <a:r>
              <a:rPr lang="es-ES" sz="1200" dirty="0">
                <a:solidFill>
                  <a:schemeClr val="tx1"/>
                </a:solidFill>
              </a:rPr>
              <a:t>. Cuando el valor de este estado cambia, </a:t>
            </a:r>
            <a:r>
              <a:rPr lang="es-ES" sz="1200" dirty="0" err="1">
                <a:solidFill>
                  <a:schemeClr val="tx1"/>
                </a:solidFill>
              </a:rPr>
              <a:t>Compose</a:t>
            </a:r>
            <a:r>
              <a:rPr lang="es-ES" sz="1200" dirty="0">
                <a:solidFill>
                  <a:schemeClr val="tx1"/>
                </a:solidFill>
              </a:rPr>
              <a:t> vuelve a componer automáticamente todas las funciones que leen ese estado.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s-ES" sz="1200" b="1" dirty="0" err="1">
                <a:solidFill>
                  <a:schemeClr val="tx1"/>
                </a:solidFill>
              </a:rPr>
              <a:t>by</a:t>
            </a:r>
            <a:r>
              <a:rPr lang="es-ES" sz="1200" b="1" dirty="0">
                <a:solidFill>
                  <a:schemeClr val="tx1"/>
                </a:solidFill>
              </a:rPr>
              <a:t> </a:t>
            </a:r>
            <a:r>
              <a:rPr lang="es-ES" sz="1200" b="1" dirty="0" err="1">
                <a:solidFill>
                  <a:schemeClr val="tx1"/>
                </a:solidFill>
              </a:rPr>
              <a:t>Delegation</a:t>
            </a:r>
            <a:r>
              <a:rPr lang="es-ES" sz="1200" dirty="0">
                <a:solidFill>
                  <a:schemeClr val="tx1"/>
                </a:solidFill>
              </a:rPr>
              <a:t>. El operador </a:t>
            </a:r>
            <a:r>
              <a:rPr lang="es-ES" sz="1200" dirty="0" err="1">
                <a:solidFill>
                  <a:schemeClr val="tx1"/>
                </a:solidFill>
              </a:rPr>
              <a:t>by</a:t>
            </a:r>
            <a:r>
              <a:rPr lang="es-ES" sz="1200" dirty="0">
                <a:solidFill>
                  <a:schemeClr val="tx1"/>
                </a:solidFill>
              </a:rPr>
              <a:t> se utiliza para delegar la implementación de una propiedad a otro objeto. En este caso, delega la implementación de la variable a una instancia de </a:t>
            </a:r>
            <a:r>
              <a:rPr lang="es-ES" sz="1200" dirty="0" err="1">
                <a:solidFill>
                  <a:schemeClr val="tx1"/>
                </a:solidFill>
              </a:rPr>
              <a:t>MutableState</a:t>
            </a:r>
            <a:r>
              <a:rPr lang="es-ES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B1DD3-9868-4549-98F8-496DAF04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5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Tipos básicos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B3319-9C5E-462B-8660-6F1F2A634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9786" y="1700012"/>
            <a:ext cx="9855456" cy="4034038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isChecked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 remember {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mutableStateOf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 }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by remember {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mutableStateOf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 }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 by remember {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mutableStateOf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("Hello") }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items by remember {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mutableStateOf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listOf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&lt;String&gt;()) }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class User(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String,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age: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by remember {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mutableStateOf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(User("Alice", 30)) }</a:t>
            </a:r>
            <a:endParaRPr lang="es-E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B1DD3-9868-4549-98F8-496DAF04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4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Componente </a:t>
            </a:r>
            <a:r>
              <a:rPr lang="es-ES" dirty="0" err="1">
                <a:solidFill>
                  <a:schemeClr val="tx1"/>
                </a:solidFill>
              </a:rPr>
              <a:t>State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B3319-9C5E-462B-8660-6F1F2A634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9786" y="1700012"/>
            <a:ext cx="9855456" cy="4034038"/>
          </a:xfrm>
        </p:spPr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s-ES" sz="1200" dirty="0">
                <a:solidFill>
                  <a:schemeClr val="tx1"/>
                </a:solidFill>
              </a:rPr>
              <a:t>Se trata de un componente </a:t>
            </a:r>
            <a:r>
              <a:rPr lang="es-ES" sz="1200" dirty="0" err="1">
                <a:solidFill>
                  <a:schemeClr val="tx1"/>
                </a:solidFill>
              </a:rPr>
              <a:t>Composable</a:t>
            </a:r>
            <a:r>
              <a:rPr lang="es-ES" sz="1200" dirty="0">
                <a:solidFill>
                  <a:schemeClr val="tx1"/>
                </a:solidFill>
              </a:rPr>
              <a:t>. Consideraciones: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s-ES" sz="1200" dirty="0">
                <a:solidFill>
                  <a:schemeClr val="tx1"/>
                </a:solidFill>
              </a:rPr>
              <a:t>Recomposiciones: Cuando cambias el valor de una variable de estado, </a:t>
            </a:r>
            <a:r>
              <a:rPr lang="es-ES" sz="1200" dirty="0" err="1">
                <a:solidFill>
                  <a:schemeClr val="tx1"/>
                </a:solidFill>
              </a:rPr>
              <a:t>Compose</a:t>
            </a:r>
            <a:r>
              <a:rPr lang="es-ES" sz="1200" dirty="0">
                <a:solidFill>
                  <a:schemeClr val="tx1"/>
                </a:solidFill>
              </a:rPr>
              <a:t> vuelve a ejecutar las funciones </a:t>
            </a:r>
            <a:r>
              <a:rPr lang="es-ES" sz="1200" dirty="0" err="1">
                <a:solidFill>
                  <a:schemeClr val="tx1"/>
                </a:solidFill>
              </a:rPr>
              <a:t>composables</a:t>
            </a:r>
            <a:r>
              <a:rPr lang="es-ES" sz="1200" dirty="0">
                <a:solidFill>
                  <a:schemeClr val="tx1"/>
                </a:solidFill>
              </a:rPr>
              <a:t> relevantes para reflejar los cambios en la interfaz de usuario.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s-ES" sz="1200" dirty="0">
                <a:solidFill>
                  <a:schemeClr val="tx1"/>
                </a:solidFill>
              </a:rPr>
              <a:t>Inmutabilidad: Aunque </a:t>
            </a:r>
            <a:r>
              <a:rPr lang="es-ES" sz="1200" dirty="0" err="1">
                <a:solidFill>
                  <a:schemeClr val="tx1"/>
                </a:solidFill>
              </a:rPr>
              <a:t>mutableStateOf</a:t>
            </a:r>
            <a:r>
              <a:rPr lang="es-ES" sz="1200" dirty="0">
                <a:solidFill>
                  <a:schemeClr val="tx1"/>
                </a:solidFill>
              </a:rPr>
              <a:t> crea un estado mutable, el estado mismo se debe manejar de manera inmutable en la medida de lo posible para evitar problemas de consistencia y mantener la interfaz de usuario reactiva.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s-ES" sz="1200" dirty="0" err="1">
                <a:solidFill>
                  <a:schemeClr val="tx1"/>
                </a:solidFill>
              </a:rPr>
              <a:t>Scopes</a:t>
            </a:r>
            <a:r>
              <a:rPr lang="es-ES" sz="1200" dirty="0">
                <a:solidFill>
                  <a:schemeClr val="tx1"/>
                </a:solidFill>
              </a:rPr>
              <a:t>: El estado definido dentro de una función </a:t>
            </a:r>
            <a:r>
              <a:rPr lang="es-ES" sz="1200" dirty="0" err="1">
                <a:solidFill>
                  <a:schemeClr val="tx1"/>
                </a:solidFill>
              </a:rPr>
              <a:t>composable</a:t>
            </a:r>
            <a:r>
              <a:rPr lang="es-ES" sz="1200" dirty="0">
                <a:solidFill>
                  <a:schemeClr val="tx1"/>
                </a:solidFill>
              </a:rPr>
              <a:t> es local a esa función. Si necesitas compartir el estado entre múltiples </a:t>
            </a:r>
            <a:r>
              <a:rPr lang="es-ES" sz="1200" dirty="0" err="1">
                <a:solidFill>
                  <a:schemeClr val="tx1"/>
                </a:solidFill>
              </a:rPr>
              <a:t>composables</a:t>
            </a:r>
            <a:r>
              <a:rPr lang="es-ES" sz="1200" dirty="0">
                <a:solidFill>
                  <a:schemeClr val="tx1"/>
                </a:solidFill>
              </a:rPr>
              <a:t>, considera usar un </a:t>
            </a:r>
            <a:r>
              <a:rPr lang="es-ES" sz="1200" dirty="0" err="1">
                <a:solidFill>
                  <a:schemeClr val="tx1"/>
                </a:solidFill>
              </a:rPr>
              <a:t>ViewModel</a:t>
            </a:r>
            <a:r>
              <a:rPr lang="es-ES" sz="1200" dirty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B1DD3-9868-4549-98F8-496DAF04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03115"/>
      </p:ext>
    </p:extLst>
  </p:cSld>
  <p:clrMapOvr>
    <a:masterClrMapping/>
  </p:clrMapOvr>
</p:sld>
</file>

<file path=ppt/theme/theme1.xml><?xml version="1.0" encoding="utf-8"?>
<a:theme xmlns:a="http://schemas.openxmlformats.org/drawingml/2006/main" name="GENÉRIC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sonalizado genéricas">
      <a:majorFont>
        <a:latin typeface="Circular Std Bold"/>
        <a:ea typeface=""/>
        <a:cs typeface=""/>
      </a:majorFont>
      <a:minorFont>
        <a:latin typeface="Futura St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29454</TotalTime>
  <Words>1056</Words>
  <Application>Microsoft Office PowerPoint</Application>
  <PresentationFormat>Panorámica</PresentationFormat>
  <Paragraphs>165</Paragraphs>
  <Slides>16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Circular Std Bold</vt:lpstr>
      <vt:lpstr>Courier New</vt:lpstr>
      <vt:lpstr>Futura Std Book</vt:lpstr>
      <vt:lpstr>JetBrains Mono</vt:lpstr>
      <vt:lpstr>Wingdings</vt:lpstr>
      <vt:lpstr>GENÉRICA</vt:lpstr>
      <vt:lpstr> Kotlin – JetPack Compose IV  43_JetPack Compose IV</vt:lpstr>
      <vt:lpstr>ÍNDICE</vt:lpstr>
      <vt:lpstr>Evolución desarrollo interfaces Android</vt:lpstr>
      <vt:lpstr>Qué es Jetpack Compose</vt:lpstr>
      <vt:lpstr>Anotaciones importantes</vt:lpstr>
      <vt:lpstr>Componentes básicos I</vt:lpstr>
      <vt:lpstr>Funciones importantes</vt:lpstr>
      <vt:lpstr>Tipos básicos</vt:lpstr>
      <vt:lpstr>Componente State</vt:lpstr>
      <vt:lpstr>Componentes avanzados I</vt:lpstr>
      <vt:lpstr>Componentes avanzados II</vt:lpstr>
      <vt:lpstr>Componentes avanzados III</vt:lpstr>
      <vt:lpstr>Componentes avanzados IV</vt:lpstr>
      <vt:lpstr>Índice del video</vt:lpstr>
      <vt:lpstr>Aclaraciones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Genericas</dc:title>
  <dc:creator>Olalla</dc:creator>
  <cp:lastModifiedBy>Víctor José Vergel Rodríguez</cp:lastModifiedBy>
  <cp:revision>489</cp:revision>
  <dcterms:created xsi:type="dcterms:W3CDTF">2019-04-23T14:23:18Z</dcterms:created>
  <dcterms:modified xsi:type="dcterms:W3CDTF">2024-07-30T16:02:40Z</dcterms:modified>
</cp:coreProperties>
</file>