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12192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94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凯淇 吴" userId="c606d5c88c64f719" providerId="LiveId" clId="{C304D1D4-CFF0-4F94-B431-1D3E660E90A5}"/>
    <pc:docChg chg="custSel modSld">
      <pc:chgData name="凯淇 吴" userId="c606d5c88c64f719" providerId="LiveId" clId="{C304D1D4-CFF0-4F94-B431-1D3E660E90A5}" dt="2024-10-28T07:06:05.759" v="4" actId="20577"/>
      <pc:docMkLst>
        <pc:docMk/>
      </pc:docMkLst>
      <pc:sldChg chg="modSp mod">
        <pc:chgData name="凯淇 吴" userId="c606d5c88c64f719" providerId="LiveId" clId="{C304D1D4-CFF0-4F94-B431-1D3E660E90A5}" dt="2024-10-28T07:05:44.180" v="0" actId="404"/>
        <pc:sldMkLst>
          <pc:docMk/>
          <pc:sldMk cId="0" sldId="270"/>
        </pc:sldMkLst>
        <pc:spChg chg="mod">
          <ac:chgData name="凯淇 吴" userId="c606d5c88c64f719" providerId="LiveId" clId="{C304D1D4-CFF0-4F94-B431-1D3E660E90A5}" dt="2024-10-28T07:05:44.180" v="0" actId="404"/>
          <ac:spMkLst>
            <pc:docMk/>
            <pc:sldMk cId="0" sldId="270"/>
            <ac:spMk id="6" creationId="{00000000-0000-0000-0000-000000000000}"/>
          </ac:spMkLst>
        </pc:spChg>
      </pc:sldChg>
      <pc:sldChg chg="modSp mod">
        <pc:chgData name="凯淇 吴" userId="c606d5c88c64f719" providerId="LiveId" clId="{C304D1D4-CFF0-4F94-B431-1D3E660E90A5}" dt="2024-10-28T07:06:05.759" v="4" actId="20577"/>
        <pc:sldMkLst>
          <pc:docMk/>
          <pc:sldMk cId="0" sldId="271"/>
        </pc:sldMkLst>
        <pc:spChg chg="mod">
          <ac:chgData name="凯淇 吴" userId="c606d5c88c64f719" providerId="LiveId" clId="{C304D1D4-CFF0-4F94-B431-1D3E660E90A5}" dt="2024-10-28T07:06:05.759" v="4" actId="20577"/>
          <ac:spMkLst>
            <pc:docMk/>
            <pc:sldMk cId="0" sldId="271"/>
            <ac:spMk id="6" creationId="{00000000-0000-0000-0000-000000000000}"/>
          </ac:spMkLst>
        </pc:spChg>
      </pc:sldChg>
    </pc:docChg>
  </pc:docChgLst>
  <pc:docChgLst>
    <pc:chgData name="凯淇 吴" userId="c606d5c88c64f719" providerId="LiveId" clId="{EBC24B92-D35B-4CDA-8116-6078A54C7468}"/>
    <pc:docChg chg="modSld">
      <pc:chgData name="凯淇 吴" userId="c606d5c88c64f719" providerId="LiveId" clId="{EBC24B92-D35B-4CDA-8116-6078A54C7468}" dt="2024-09-09T08:32:52.703" v="3" actId="20577"/>
      <pc:docMkLst>
        <pc:docMk/>
      </pc:docMkLst>
      <pc:sldChg chg="modSp mod">
        <pc:chgData name="凯淇 吴" userId="c606d5c88c64f719" providerId="LiveId" clId="{EBC24B92-D35B-4CDA-8116-6078A54C7468}" dt="2024-09-09T08:32:52.703" v="3" actId="20577"/>
        <pc:sldMkLst>
          <pc:docMk/>
          <pc:sldMk cId="0" sldId="256"/>
        </pc:sldMkLst>
        <pc:spChg chg="mod">
          <ac:chgData name="凯淇 吴" userId="c606d5c88c64f719" providerId="LiveId" clId="{EBC24B92-D35B-4CDA-8116-6078A54C7468}" dt="2024-09-09T08:32:52.703" v="3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B5059E-92DA-4447-B286-422C1C18CA39}" type="datetime1">
              <a:rPr lang="en-US" altLang="zh-CN"/>
              <a:t>10/28/2024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 hasCustomPrompt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A20E14-BD34-4A16-BEA6-61BFDCB6EE13}" type="datetime1">
              <a:rPr lang="en-US" altLang="zh-CN"/>
              <a:t>10/28/2024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竖排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3E83441-43CF-4600-A581-2728B3BC4035}" type="datetime1">
              <a:rPr lang="en-US" altLang="zh-CN"/>
              <a:t>10/28/2024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B5059E-92DA-4447-B286-422C1C18CA39}" type="datetime1">
              <a:rPr lang="en-US" altLang="zh-CN"/>
              <a:t>10/28/2024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E04163-DC28-48CC-84F5-12ABE14FE89F}" type="datetime1">
              <a:rPr lang="en-US" altLang="zh-CN"/>
              <a:t>10/28/2024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AF5CBE-256E-4439-B5A1-4C46324A59AF}" type="datetime1">
              <a:rPr lang="en-US" altLang="zh-CN"/>
              <a:t>10/28/2024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 hasCustomPrompt="1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E17516-DD2D-45AB-A003-9B8DB85B6D9E}" type="datetime1">
              <a:rPr lang="en-US" altLang="zh-CN"/>
              <a:t>10/28/2024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 hasCustomPrompt="1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 hasCustomPrompt="1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1BAAA-C460-4A20-9A94-28A603A090C0}" type="datetime1">
              <a:rPr lang="en-US" altLang="zh-CN"/>
              <a:t>10/28/2024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0FB05-9225-4CD7-8944-551AF5EAA7AC}" type="datetime1">
              <a:rPr lang="en-US" altLang="zh-CN"/>
              <a:t>10/28/2024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7A795F-9A67-4E19-A0CA-82B2591426A6}" type="datetime1">
              <a:rPr lang="en-US" altLang="zh-CN"/>
              <a:t>10/28/2024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 hasCustomPrompt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E3AE2-2B65-4FC4-8731-8B86742534A6}" type="datetime1">
              <a:rPr lang="en-US" altLang="zh-CN"/>
              <a:t>10/28/2024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E04163-DC28-48CC-84F5-12ABE14FE89F}" type="datetime1">
              <a:rPr lang="en-US" altLang="zh-CN"/>
              <a:t>10/28/2024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88829A-88B9-4BDF-82AE-A6B0D7FBE5E0}" type="datetime1">
              <a:rPr lang="en-US" altLang="zh-CN"/>
              <a:t>10/28/2024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 hasCustomPrompt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A20E14-BD34-4A16-BEA6-61BFDCB6EE13}" type="datetime1">
              <a:rPr lang="en-US" altLang="zh-CN"/>
              <a:t>10/28/2024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竖排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3E83441-43CF-4600-A581-2728B3BC4035}" type="datetime1">
              <a:rPr lang="en-US" altLang="zh-CN"/>
              <a:t>10/28/2024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AF5CBE-256E-4439-B5A1-4C46324A59AF}" type="datetime1">
              <a:rPr lang="en-US" altLang="zh-CN"/>
              <a:t>10/28/2024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 hasCustomPrompt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 hasCustomPrompt="1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AE17516-DD2D-45AB-A003-9B8DB85B6D9E}" type="datetime1">
              <a:rPr lang="en-US" altLang="zh-CN"/>
              <a:t>10/28/2024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 hasCustomPrompt="1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 hasCustomPrompt="1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1BAAA-C460-4A20-9A94-28A603A090C0}" type="datetime1">
              <a:rPr lang="en-US" altLang="zh-CN"/>
              <a:t>10/28/2024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60FB05-9225-4CD7-8944-551AF5EAA7AC}" type="datetime1">
              <a:rPr lang="en-US" altLang="zh-CN"/>
              <a:t>10/28/2024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F7A795F-9A67-4E19-A0CA-82B2591426A6}" type="datetime1">
              <a:rPr lang="en-US" altLang="zh-CN"/>
              <a:t>10/28/2024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 hasCustomPrompt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E3AE2-2B65-4FC4-8731-8B86742534A6}" type="datetime1">
              <a:rPr lang="en-US" altLang="zh-CN"/>
              <a:t>10/28/2024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88829A-88B9-4BDF-82AE-A6B0D7FBE5E0}" type="datetime1">
              <a:rPr lang="en-US" altLang="zh-CN"/>
              <a:t>10/28/2024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2D1992-018F-4C3E-97AC-BDF9A7AFECC8}" type="datetime1">
              <a:rPr lang="en-US" altLang="zh-CN"/>
              <a:t>10/28/2024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32D1992-018F-4C3E-97AC-BDF9A7AFECC8}" type="datetime1">
              <a:rPr lang="en-US" altLang="zh-CN"/>
              <a:t>10/28/2024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5334F8-B456-4D2C-B6B6-BB4E8935ED8C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1758043" y="10243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4400" dirty="0">
                <a:latin typeface="Times New Roman"/>
                <a:cs typeface="Times New Roman"/>
              </a:rPr>
              <a:t>Lecture 9</a:t>
            </a:r>
            <a:r>
              <a:rPr lang="zh-CN" sz="4400" dirty="0">
                <a:latin typeface="Times New Roman"/>
                <a:cs typeface="Times New Roman"/>
              </a:rPr>
              <a:t>，</a:t>
            </a:r>
            <a:r>
              <a:rPr lang="en-US" sz="4400" dirty="0">
                <a:latin typeface="Times New Roman"/>
                <a:cs typeface="Times New Roman"/>
              </a:rPr>
              <a:t>Fall 2024/2025</a:t>
            </a:r>
            <a:br>
              <a:rPr lang="en-US" sz="4400" dirty="0">
                <a:latin typeface="Times New Roman"/>
                <a:cs typeface="Times New Roman"/>
              </a:rPr>
            </a:br>
            <a:r>
              <a:rPr lang="zh-CN" sz="4400" dirty="0">
                <a:latin typeface="Times New Roman"/>
                <a:ea typeface="微软雅黑"/>
                <a:cs typeface="Times New Roman"/>
              </a:rPr>
              <a:t>数据库系统实验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3602037"/>
            <a:ext cx="9612086" cy="242320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8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>
                <a:latin typeface="Times New Roman"/>
                <a:cs typeface="Times New Roman"/>
              </a:rPr>
              <a:t>Yubao Liu (</a:t>
            </a:r>
            <a:r>
              <a:rPr lang="zh-CN" sz="2800">
                <a:latin typeface="Times New Roman"/>
                <a:cs typeface="Times New Roman"/>
              </a:rPr>
              <a:t>刘玉葆）</a:t>
            </a:r>
            <a:endParaRPr lang="en-US" sz="28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>
                <a:latin typeface="Times New Roman"/>
                <a:cs typeface="Times New Roman"/>
              </a:rPr>
              <a:t>School  of Data and Computer Science</a:t>
            </a:r>
          </a:p>
          <a:p>
            <a:pPr>
              <a:defRPr/>
            </a:pPr>
            <a:r>
              <a:rPr lang="en-US" sz="2800">
                <a:latin typeface="Times New Roman"/>
                <a:cs typeface="Times New Roman"/>
              </a:rPr>
              <a:t>Sun Yat-sen University</a:t>
            </a:r>
          </a:p>
          <a:p>
            <a:pPr>
              <a:defRPr/>
            </a:pPr>
            <a:endParaRPr lang="zh-CN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6245" y="2143755"/>
            <a:ext cx="6616514" cy="3517253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9</a:t>
            </a:fld>
            <a:endParaRPr lang="zh-CN"/>
          </a:p>
        </p:txBody>
      </p:sp>
      <p:sp>
        <p:nvSpPr>
          <p:cNvPr id="7" name="矩形 4"/>
          <p:cNvSpPr/>
          <p:nvPr/>
        </p:nvSpPr>
        <p:spPr bwMode="auto">
          <a:xfrm>
            <a:off x="1266245" y="943426"/>
            <a:ext cx="10457182" cy="105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微软雅黑"/>
                <a:ea typeface="微软雅黑"/>
              </a:rPr>
              <a:t>4.</a:t>
            </a:r>
            <a:r>
              <a:rPr lang="zh-CN" sz="2400">
                <a:latin typeface="微软雅黑"/>
                <a:ea typeface="微软雅黑"/>
              </a:rPr>
              <a:t>演示事务的处理</a:t>
            </a:r>
            <a:r>
              <a:rPr lang="en-US" sz="2400">
                <a:latin typeface="微软雅黑"/>
                <a:ea typeface="微软雅黑"/>
              </a:rPr>
              <a:t>,</a:t>
            </a:r>
            <a:r>
              <a:rPr lang="zh-CN" sz="2400">
                <a:latin typeface="微软雅黑"/>
                <a:ea typeface="微软雅黑"/>
              </a:rPr>
              <a:t>包括事务的建立、处理</a:t>
            </a:r>
            <a:r>
              <a:rPr lang="en-US" sz="2400">
                <a:latin typeface="微软雅黑"/>
                <a:ea typeface="微软雅黑"/>
              </a:rPr>
              <a:t>,</a:t>
            </a:r>
            <a:r>
              <a:rPr lang="zh-CN" sz="2400">
                <a:latin typeface="微软雅黑"/>
                <a:ea typeface="微软雅黑"/>
              </a:rPr>
              <a:t>以及出错时的事务回退。</a:t>
            </a:r>
            <a:endParaRPr lang="en-US" sz="240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sz="2000">
                <a:latin typeface="微软雅黑"/>
                <a:ea typeface="微软雅黑"/>
              </a:rPr>
              <a:t>先建立事务</a:t>
            </a:r>
            <a:r>
              <a:rPr lang="en-US" sz="2000">
                <a:latin typeface="微软雅黑"/>
                <a:ea typeface="微软雅黑"/>
              </a:rPr>
              <a:t>T1</a:t>
            </a:r>
            <a:r>
              <a:rPr lang="zh-CN" sz="2000">
                <a:latin typeface="微软雅黑"/>
                <a:ea typeface="微软雅黑"/>
              </a:rPr>
              <a:t>：</a:t>
            </a:r>
            <a:endParaRPr lang="en-US" sz="2000">
              <a:latin typeface="微软雅黑"/>
              <a:ea typeface="微软雅黑"/>
            </a:endParaRPr>
          </a:p>
        </p:txBody>
      </p:sp>
      <p:sp>
        <p:nvSpPr>
          <p:cNvPr id="8" name="矩形 6"/>
          <p:cNvSpPr/>
          <p:nvPr/>
        </p:nvSpPr>
        <p:spPr bwMode="auto">
          <a:xfrm>
            <a:off x="691979" y="6048729"/>
            <a:ext cx="10799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注：此句表明当</a:t>
            </a:r>
            <a:r>
              <a:rPr lang="en-US">
                <a:solidFill>
                  <a:srgbClr val="FF0000"/>
                </a:solidFill>
                <a:latin typeface="微软雅黑"/>
                <a:ea typeface="微软雅黑"/>
              </a:rPr>
              <a:t>SQL</a:t>
            </a: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语句运行错误时，整个事物将终止并回滚。若为</a:t>
            </a:r>
            <a:r>
              <a:rPr lang="en-US">
                <a:solidFill>
                  <a:srgbClr val="FF0000"/>
                </a:solidFill>
                <a:latin typeface="微软雅黑"/>
                <a:ea typeface="微软雅黑"/>
              </a:rPr>
              <a:t>OFF</a:t>
            </a: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，则只回滚产生错误的</a:t>
            </a:r>
            <a:r>
              <a:rPr lang="en-US">
                <a:solidFill>
                  <a:srgbClr val="FF0000"/>
                </a:solidFill>
                <a:latin typeface="微软雅黑"/>
                <a:ea typeface="微软雅黑"/>
              </a:rPr>
              <a:t>SQL</a:t>
            </a:r>
            <a:r>
              <a:rPr lang="zh-CN">
                <a:solidFill>
                  <a:srgbClr val="FF0000"/>
                </a:solidFill>
                <a:latin typeface="微软雅黑"/>
                <a:ea typeface="微软雅黑"/>
              </a:rPr>
              <a:t>语句。</a:t>
            </a:r>
            <a:endParaRPr lang="en-US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9" name="矩形 7"/>
          <p:cNvSpPr/>
          <p:nvPr/>
        </p:nvSpPr>
        <p:spPr bwMode="auto">
          <a:xfrm>
            <a:off x="1923393" y="2522484"/>
            <a:ext cx="1797269" cy="1891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 bwMode="auto">
          <a:xfrm>
            <a:off x="3720662" y="2617076"/>
            <a:ext cx="0" cy="3337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10</a:t>
            </a:fld>
            <a:endParaRPr lang="zh-CN"/>
          </a:p>
        </p:txBody>
      </p:sp>
      <p:sp>
        <p:nvSpPr>
          <p:cNvPr id="6" name="矩形 4"/>
          <p:cNvSpPr/>
          <p:nvPr/>
        </p:nvSpPr>
        <p:spPr bwMode="auto">
          <a:xfrm>
            <a:off x="1266245" y="943426"/>
            <a:ext cx="1045718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>
                <a:latin typeface="微软雅黑"/>
                <a:ea typeface="微软雅黑"/>
              </a:rPr>
              <a:t>然后建立事务</a:t>
            </a:r>
            <a:r>
              <a:rPr lang="en-US" sz="2000">
                <a:latin typeface="微软雅黑"/>
                <a:ea typeface="微软雅黑"/>
              </a:rPr>
              <a:t>T2</a:t>
            </a:r>
            <a:r>
              <a:rPr lang="zh-CN" sz="2000">
                <a:latin typeface="微软雅黑"/>
                <a:ea typeface="微软雅黑"/>
              </a:rPr>
              <a:t>：</a:t>
            </a:r>
            <a:endParaRPr lang="en-US" sz="2000">
              <a:latin typeface="微软雅黑"/>
              <a:ea typeface="微软雅黑"/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6245" y="1443050"/>
            <a:ext cx="7803614" cy="411222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5078627" y="2693773"/>
            <a:ext cx="691978" cy="234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cxnSp>
        <p:nvCxnSpPr>
          <p:cNvPr id="9" name="直接箭头连接符 9"/>
          <p:cNvCxnSpPr>
            <a:cxnSpLocks/>
          </p:cNvCxnSpPr>
          <p:nvPr/>
        </p:nvCxnSpPr>
        <p:spPr bwMode="auto">
          <a:xfrm>
            <a:off x="5548184" y="2940908"/>
            <a:ext cx="0" cy="55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0"/>
          <p:cNvSpPr>
            <a:spLocks/>
          </p:cNvSpPr>
          <p:nvPr/>
        </p:nvSpPr>
        <p:spPr bwMode="auto">
          <a:xfrm>
            <a:off x="2785267" y="3517772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sz="1600" b="1">
                <a:solidFill>
                  <a:srgbClr val="FF0000"/>
                </a:solidFill>
              </a:rPr>
              <a:t>表中已存在主键为</a:t>
            </a:r>
            <a:r>
              <a:rPr lang="en-US" sz="1600" b="1">
                <a:solidFill>
                  <a:srgbClr val="FF0000"/>
                </a:solidFill>
              </a:rPr>
              <a:t>’95009’</a:t>
            </a:r>
            <a:r>
              <a:rPr lang="zh-CN" sz="1600" b="1">
                <a:solidFill>
                  <a:srgbClr val="FF0000"/>
                </a:solidFill>
              </a:rPr>
              <a:t>的记录，</a:t>
            </a:r>
            <a:endParaRPr lang="en-US" sz="1600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sz="1600" b="1">
                <a:solidFill>
                  <a:srgbClr val="FF0000"/>
                </a:solidFill>
              </a:rPr>
              <a:t>而插入主键重复键，违反了实体完整性，插入数据失败，事务回滚。</a:t>
            </a:r>
            <a:endParaRPr lang="en-US" sz="1600" b="1">
              <a:solidFill>
                <a:srgbClr val="FF0000"/>
              </a:solidFill>
            </a:endParaRPr>
          </a:p>
          <a:p>
            <a:pPr>
              <a:defRPr/>
            </a:pPr>
            <a:endParaRPr lang="zh-CN" sz="1600" b="1">
              <a:solidFill>
                <a:srgbClr val="FF0000"/>
              </a:solidFill>
            </a:endParaRPr>
          </a:p>
        </p:txBody>
      </p:sp>
      <p:sp>
        <p:nvSpPr>
          <p:cNvPr id="11" name="矩形 2"/>
          <p:cNvSpPr/>
          <p:nvPr/>
        </p:nvSpPr>
        <p:spPr bwMode="auto">
          <a:xfrm>
            <a:off x="2150076" y="2261286"/>
            <a:ext cx="5647038" cy="287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cxnSp>
        <p:nvCxnSpPr>
          <p:cNvPr id="12" name="直接箭头连接符 11"/>
          <p:cNvCxnSpPr>
            <a:cxnSpLocks/>
          </p:cNvCxnSpPr>
          <p:nvPr/>
        </p:nvCxnSpPr>
        <p:spPr bwMode="auto">
          <a:xfrm>
            <a:off x="7797114" y="2376616"/>
            <a:ext cx="13839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>
            <a:spLocks/>
          </p:cNvSpPr>
          <p:nvPr/>
        </p:nvSpPr>
        <p:spPr bwMode="auto">
          <a:xfrm>
            <a:off x="9249431" y="1999071"/>
            <a:ext cx="2829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b="1">
                <a:solidFill>
                  <a:srgbClr val="FF0000"/>
                </a:solidFill>
              </a:rPr>
              <a:t>虽然此句没有错误，但由于作为一个事务，</a:t>
            </a:r>
            <a:r>
              <a:rPr lang="en-US" b="1">
                <a:solidFill>
                  <a:srgbClr val="FF0000"/>
                </a:solidFill>
              </a:rPr>
              <a:t>T2</a:t>
            </a:r>
            <a:r>
              <a:rPr lang="zh-CN" b="1">
                <a:solidFill>
                  <a:srgbClr val="FF0000"/>
                </a:solidFill>
              </a:rPr>
              <a:t>中操作要么一起成功，要么一起失败，所以当</a:t>
            </a:r>
            <a:r>
              <a:rPr lang="en-US" b="1">
                <a:solidFill>
                  <a:srgbClr val="FF0000"/>
                </a:solidFill>
              </a:rPr>
              <a:t>T2</a:t>
            </a:r>
            <a:r>
              <a:rPr lang="zh-CN" b="1">
                <a:solidFill>
                  <a:srgbClr val="FF0000"/>
                </a:solidFill>
              </a:rPr>
              <a:t>失败时，此句也无法执行成功。整个事务回滚到初始状态。</a:t>
            </a:r>
            <a:endParaRPr lang="en-US" b="1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b="1">
                <a:solidFill>
                  <a:srgbClr val="FF0000"/>
                </a:solidFill>
              </a:rPr>
              <a:t>同学们可自行查询表</a:t>
            </a:r>
            <a:r>
              <a:rPr lang="en-US" b="1">
                <a:solidFill>
                  <a:srgbClr val="FF0000"/>
                </a:solidFill>
              </a:rPr>
              <a:t>stu_union </a:t>
            </a:r>
            <a:r>
              <a:rPr lang="zh-CN" b="1">
                <a:solidFill>
                  <a:srgbClr val="FF0000"/>
                </a:solidFill>
              </a:rPr>
              <a:t>验证。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11</a:t>
            </a:fld>
            <a:endParaRPr lang="zh-CN"/>
          </a:p>
        </p:txBody>
      </p:sp>
      <p:sp>
        <p:nvSpPr>
          <p:cNvPr id="6" name="矩形 4"/>
          <p:cNvSpPr/>
          <p:nvPr/>
        </p:nvSpPr>
        <p:spPr bwMode="auto">
          <a:xfrm>
            <a:off x="1266245" y="943426"/>
            <a:ext cx="1045718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微软雅黑"/>
                <a:ea typeface="微软雅黑"/>
              </a:rPr>
              <a:t>5.</a:t>
            </a:r>
            <a:r>
              <a:rPr lang="zh-CN" sz="2400">
                <a:latin typeface="微软雅黑"/>
                <a:ea typeface="微软雅黑"/>
              </a:rPr>
              <a:t>通过建立 </a:t>
            </a:r>
            <a:r>
              <a:rPr lang="en-US" sz="2400">
                <a:latin typeface="微软雅黑"/>
                <a:ea typeface="微软雅黑"/>
              </a:rPr>
              <a:t>Scholarship</a:t>
            </a:r>
            <a:r>
              <a:rPr lang="zh-CN" sz="2400">
                <a:latin typeface="微软雅黑"/>
                <a:ea typeface="微软雅黑"/>
              </a:rPr>
              <a:t>表</a:t>
            </a:r>
            <a:r>
              <a:rPr lang="en-US" sz="2400">
                <a:latin typeface="微软雅黑"/>
                <a:ea typeface="微软雅黑"/>
              </a:rPr>
              <a:t>,</a:t>
            </a:r>
            <a:r>
              <a:rPr lang="zh-CN" sz="2400">
                <a:latin typeface="微软雅黑"/>
                <a:ea typeface="微软雅黑"/>
              </a:rPr>
              <a:t>插入数据</a:t>
            </a:r>
            <a:r>
              <a:rPr lang="en-US" sz="2400">
                <a:latin typeface="微软雅黑"/>
                <a:ea typeface="微软雅黑"/>
              </a:rPr>
              <a:t>,</a:t>
            </a:r>
            <a:r>
              <a:rPr lang="zh-CN" sz="2400">
                <a:latin typeface="微软雅黑"/>
                <a:ea typeface="微软雅黑"/>
              </a:rPr>
              <a:t>演示当与现有的数据环境不等时</a:t>
            </a:r>
            <a:r>
              <a:rPr lang="en-US" sz="2400">
                <a:latin typeface="微软雅黑"/>
                <a:ea typeface="微软雅黑"/>
              </a:rPr>
              <a:t>,</a:t>
            </a:r>
            <a:r>
              <a:rPr lang="zh-CN" sz="2400">
                <a:latin typeface="微软雅黑"/>
                <a:ea typeface="微软雅黑"/>
              </a:rPr>
              <a:t>无法建立实体完整性以及参照完整性 。</a:t>
            </a:r>
            <a:endParaRPr lang="en-US" sz="240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sz="2400">
                <a:latin typeface="微软雅黑"/>
                <a:ea typeface="微软雅黑"/>
              </a:rPr>
              <a:t>首先建立表</a:t>
            </a:r>
            <a:r>
              <a:rPr lang="en-US" sz="2400">
                <a:latin typeface="微软雅黑"/>
                <a:ea typeface="微软雅黑"/>
              </a:rPr>
              <a:t>scholarship,</a:t>
            </a:r>
            <a:r>
              <a:rPr lang="zh-CN" sz="2400">
                <a:latin typeface="微软雅黑"/>
                <a:ea typeface="微软雅黑"/>
              </a:rPr>
              <a:t>并插入两条</a:t>
            </a:r>
            <a:r>
              <a:rPr lang="en-US" sz="2400">
                <a:latin typeface="微软雅黑"/>
                <a:ea typeface="微软雅黑"/>
              </a:rPr>
              <a:t>M_ID</a:t>
            </a:r>
            <a:r>
              <a:rPr lang="zh-CN" sz="2400">
                <a:latin typeface="微软雅黑"/>
                <a:ea typeface="微软雅黑"/>
              </a:rPr>
              <a:t>相同的数据。</a:t>
            </a:r>
            <a:endParaRPr lang="en-US" sz="2400">
              <a:latin typeface="微软雅黑"/>
              <a:ea typeface="微软雅黑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07315" y="2697752"/>
            <a:ext cx="6100338" cy="32519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12</a:t>
            </a:fld>
            <a:endParaRPr lang="zh-CN"/>
          </a:p>
        </p:txBody>
      </p:sp>
      <p:sp>
        <p:nvSpPr>
          <p:cNvPr id="6" name="矩形 4"/>
          <p:cNvSpPr/>
          <p:nvPr/>
        </p:nvSpPr>
        <p:spPr bwMode="auto">
          <a:xfrm>
            <a:off x="1266245" y="943426"/>
            <a:ext cx="10457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400">
                <a:latin typeface="微软雅黑"/>
                <a:ea typeface="微软雅黑"/>
              </a:rPr>
              <a:t>然后尝试将</a:t>
            </a:r>
            <a:r>
              <a:rPr lang="en-US" sz="2400">
                <a:latin typeface="微软雅黑"/>
                <a:ea typeface="微软雅黑"/>
              </a:rPr>
              <a:t>M_ID</a:t>
            </a:r>
            <a:r>
              <a:rPr lang="zh-CN" sz="2400">
                <a:latin typeface="微软雅黑"/>
                <a:ea typeface="微软雅黑"/>
              </a:rPr>
              <a:t>设为主键，操作失败。因为数据列</a:t>
            </a:r>
            <a:r>
              <a:rPr lang="en-US" sz="2400">
                <a:latin typeface="微软雅黑"/>
                <a:ea typeface="微软雅黑"/>
              </a:rPr>
              <a:t>M_ID</a:t>
            </a:r>
            <a:r>
              <a:rPr lang="zh-CN" sz="2400">
                <a:latin typeface="微软雅黑"/>
                <a:ea typeface="微软雅黑"/>
              </a:rPr>
              <a:t>不满足实体完整性。</a:t>
            </a:r>
            <a:endParaRPr lang="en-US" sz="2400">
              <a:latin typeface="微软雅黑"/>
              <a:ea typeface="微软雅黑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90487" y="1764111"/>
            <a:ext cx="6553513" cy="41671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13</a:t>
            </a:fld>
            <a:endParaRPr lang="zh-CN"/>
          </a:p>
        </p:txBody>
      </p:sp>
      <p:sp>
        <p:nvSpPr>
          <p:cNvPr id="6" name="矩形 4"/>
          <p:cNvSpPr/>
          <p:nvPr/>
        </p:nvSpPr>
        <p:spPr bwMode="auto">
          <a:xfrm>
            <a:off x="1266245" y="943426"/>
            <a:ext cx="104571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微软雅黑"/>
                <a:ea typeface="微软雅黑"/>
              </a:rPr>
              <a:t>6.</a:t>
            </a:r>
            <a:r>
              <a:rPr lang="zh-CN" sz="2400">
                <a:latin typeface="微软雅黑"/>
                <a:ea typeface="微软雅黑"/>
              </a:rPr>
              <a:t>尝试在</a:t>
            </a:r>
            <a:r>
              <a:rPr lang="en-US" sz="2400">
                <a:latin typeface="微软雅黑"/>
                <a:ea typeface="微软雅黑"/>
              </a:rPr>
              <a:t>scholarship</a:t>
            </a:r>
            <a:r>
              <a:rPr lang="zh-CN" sz="2400">
                <a:latin typeface="微软雅黑"/>
                <a:ea typeface="微软雅黑"/>
              </a:rPr>
              <a:t>表中增加</a:t>
            </a:r>
            <a:r>
              <a:rPr lang="en-US" sz="2400">
                <a:latin typeface="微软雅黑"/>
                <a:ea typeface="微软雅黑"/>
              </a:rPr>
              <a:t>students(id)</a:t>
            </a:r>
            <a:r>
              <a:rPr lang="zh-CN" sz="2400">
                <a:latin typeface="微软雅黑"/>
                <a:ea typeface="微软雅黑"/>
              </a:rPr>
              <a:t>的外键。但操作失败，因为</a:t>
            </a:r>
            <a:r>
              <a:rPr lang="en-US" sz="2400">
                <a:latin typeface="微软雅黑"/>
                <a:ea typeface="微软雅黑"/>
              </a:rPr>
              <a:t>scholarship</a:t>
            </a:r>
            <a:r>
              <a:rPr lang="zh-CN" sz="2400">
                <a:latin typeface="微软雅黑"/>
                <a:ea typeface="微软雅黑"/>
              </a:rPr>
              <a:t>中的数据不满足</a:t>
            </a:r>
            <a:r>
              <a:rPr lang="en-US" sz="2400">
                <a:latin typeface="微软雅黑"/>
                <a:ea typeface="微软雅黑"/>
              </a:rPr>
              <a:t>students</a:t>
            </a:r>
            <a:r>
              <a:rPr lang="zh-CN" sz="2400">
                <a:latin typeface="微软雅黑"/>
                <a:ea typeface="微软雅黑"/>
              </a:rPr>
              <a:t>表中</a:t>
            </a:r>
            <a:r>
              <a:rPr lang="en-US" sz="2400">
                <a:latin typeface="微软雅黑"/>
                <a:ea typeface="微软雅黑"/>
              </a:rPr>
              <a:t>sid</a:t>
            </a:r>
            <a:r>
              <a:rPr lang="zh-CN" sz="2400">
                <a:latin typeface="微软雅黑"/>
                <a:ea typeface="微软雅黑"/>
              </a:rPr>
              <a:t>的对应性。所以创建参照完整性失败。</a:t>
            </a:r>
            <a:endParaRPr lang="en-US" sz="2400">
              <a:latin typeface="微软雅黑"/>
              <a:ea typeface="微软雅黑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79858" y="2781332"/>
            <a:ext cx="8108986" cy="31989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练习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112510"/>
            <a:ext cx="2743200" cy="365125"/>
          </a:xfrm>
        </p:spPr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14</a:t>
            </a:fld>
            <a:endParaRPr lang="zh-CN"/>
          </a:p>
        </p:txBody>
      </p:sp>
      <p:sp>
        <p:nvSpPr>
          <p:cNvPr id="6" name="矩形 2"/>
          <p:cNvSpPr/>
          <p:nvPr/>
        </p:nvSpPr>
        <p:spPr bwMode="auto">
          <a:xfrm>
            <a:off x="251934" y="1141247"/>
            <a:ext cx="11101866" cy="3692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zh-CN" sz="2000" dirty="0">
                <a:latin typeface="微软雅黑"/>
                <a:ea typeface="微软雅黑"/>
              </a:rPr>
              <a:t>在</a:t>
            </a:r>
            <a:r>
              <a:rPr lang="en-US" sz="2000" dirty="0">
                <a:latin typeface="微软雅黑"/>
                <a:ea typeface="微软雅黑"/>
              </a:rPr>
              <a:t>school</a:t>
            </a:r>
            <a:r>
              <a:rPr lang="zh-CN" sz="2000" dirty="0">
                <a:latin typeface="微软雅黑"/>
                <a:ea typeface="微软雅黑"/>
              </a:rPr>
              <a:t>数据库中建立一张新表</a:t>
            </a:r>
            <a:r>
              <a:rPr lang="en-US" sz="2000" dirty="0">
                <a:latin typeface="微软雅黑"/>
                <a:ea typeface="微软雅黑"/>
              </a:rPr>
              <a:t>class</a:t>
            </a:r>
            <a:r>
              <a:rPr lang="zh-CN" sz="2000" dirty="0">
                <a:latin typeface="微软雅黑"/>
                <a:ea typeface="微软雅黑"/>
              </a:rPr>
              <a:t>，包括</a:t>
            </a:r>
            <a:r>
              <a:rPr lang="en-US" sz="2000" dirty="0" err="1">
                <a:latin typeface="微软雅黑"/>
                <a:ea typeface="微软雅黑"/>
              </a:rPr>
              <a:t>class_id</a:t>
            </a:r>
            <a:r>
              <a:rPr lang="en-US" sz="2000" dirty="0">
                <a:latin typeface="微软雅黑"/>
                <a:ea typeface="微软雅黑"/>
              </a:rPr>
              <a:t>(varchar(4)), name(varchar(10)), department(varchar(20))</a:t>
            </a:r>
            <a:r>
              <a:rPr lang="zh-CN" sz="2000" dirty="0">
                <a:latin typeface="微软雅黑"/>
                <a:ea typeface="微软雅黑"/>
              </a:rPr>
              <a:t>三个列，并约束</a:t>
            </a:r>
            <a:r>
              <a:rPr lang="en-US" sz="2000" dirty="0" err="1">
                <a:latin typeface="微软雅黑"/>
                <a:ea typeface="微软雅黑"/>
              </a:rPr>
              <a:t>class_id</a:t>
            </a:r>
            <a:r>
              <a:rPr lang="zh-CN" sz="2000" dirty="0">
                <a:latin typeface="微软雅黑"/>
                <a:ea typeface="微软雅黑"/>
              </a:rPr>
              <a:t>为主键。</a:t>
            </a:r>
            <a:endParaRPr lang="en-US" sz="2000" dirty="0">
              <a:latin typeface="微软雅黑"/>
              <a:ea typeface="微软雅黑"/>
            </a:endParaRP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zh-CN" sz="2000" dirty="0">
                <a:latin typeface="微软雅黑"/>
                <a:ea typeface="微软雅黑"/>
              </a:rPr>
              <a:t>创建事务</a:t>
            </a:r>
            <a:r>
              <a:rPr lang="en-US" sz="2000" dirty="0">
                <a:latin typeface="微软雅黑"/>
                <a:ea typeface="微软雅黑"/>
              </a:rPr>
              <a:t>T3</a:t>
            </a:r>
            <a:r>
              <a:rPr lang="zh-CN" sz="2000" dirty="0">
                <a:latin typeface="微软雅黑"/>
                <a:ea typeface="微软雅黑"/>
              </a:rPr>
              <a:t>，在事务中插入一个元组（‘</a:t>
            </a:r>
            <a:r>
              <a:rPr lang="en-US" sz="2000" dirty="0">
                <a:latin typeface="微软雅黑"/>
                <a:ea typeface="微软雅黑"/>
              </a:rPr>
              <a:t>0001</a:t>
            </a:r>
            <a:r>
              <a:rPr lang="zh-CN" sz="2000" dirty="0">
                <a:latin typeface="微软雅黑"/>
                <a:ea typeface="微软雅黑"/>
              </a:rPr>
              <a:t>’，’</a:t>
            </a:r>
            <a:r>
              <a:rPr lang="en-US" sz="2000" dirty="0">
                <a:latin typeface="微软雅黑"/>
                <a:ea typeface="微软雅黑"/>
              </a:rPr>
              <a:t>01CSC</a:t>
            </a:r>
            <a:r>
              <a:rPr lang="zh-CN" sz="2000" dirty="0">
                <a:latin typeface="微软雅黑"/>
                <a:ea typeface="微软雅黑"/>
              </a:rPr>
              <a:t>’</a:t>
            </a:r>
            <a:r>
              <a:rPr lang="en-US" sz="2000" dirty="0">
                <a:latin typeface="微软雅黑"/>
                <a:ea typeface="微软雅黑"/>
              </a:rPr>
              <a:t>,’’CS’</a:t>
            </a:r>
            <a:r>
              <a:rPr lang="zh-CN" sz="2000" dirty="0">
                <a:latin typeface="微软雅黑"/>
                <a:ea typeface="微软雅黑"/>
              </a:rPr>
              <a:t>）</a:t>
            </a:r>
            <a:r>
              <a:rPr lang="en-US" sz="2000" dirty="0">
                <a:latin typeface="微软雅黑"/>
                <a:ea typeface="微软雅黑"/>
              </a:rPr>
              <a:t>,</a:t>
            </a:r>
            <a:r>
              <a:rPr lang="zh-CN" sz="2000" dirty="0">
                <a:latin typeface="微软雅黑"/>
                <a:ea typeface="微软雅黑"/>
              </a:rPr>
              <a:t>并在</a:t>
            </a:r>
            <a:r>
              <a:rPr lang="en-US" sz="2000" dirty="0">
                <a:latin typeface="微软雅黑"/>
                <a:ea typeface="微软雅黑"/>
              </a:rPr>
              <a:t>T3</a:t>
            </a:r>
            <a:r>
              <a:rPr lang="zh-CN" sz="2000" dirty="0">
                <a:latin typeface="微软雅黑"/>
                <a:ea typeface="微软雅黑"/>
              </a:rPr>
              <a:t>中嵌套创建事务</a:t>
            </a:r>
            <a:r>
              <a:rPr lang="en-US" sz="2000" dirty="0">
                <a:latin typeface="微软雅黑"/>
                <a:ea typeface="微软雅黑"/>
              </a:rPr>
              <a:t>T4</a:t>
            </a:r>
            <a:r>
              <a:rPr lang="zh-CN" sz="2000" dirty="0">
                <a:latin typeface="微软雅黑"/>
                <a:ea typeface="微软雅黑"/>
              </a:rPr>
              <a:t>，</a:t>
            </a:r>
            <a:r>
              <a:rPr lang="en-US" sz="2000" dirty="0">
                <a:latin typeface="微软雅黑"/>
                <a:ea typeface="微软雅黑"/>
              </a:rPr>
              <a:t>T4</a:t>
            </a:r>
            <a:r>
              <a:rPr lang="zh-CN" sz="2000" dirty="0">
                <a:latin typeface="微软雅黑"/>
                <a:ea typeface="微软雅黑"/>
              </a:rPr>
              <a:t>也插入和</a:t>
            </a:r>
            <a:r>
              <a:rPr lang="en-US" sz="2000" dirty="0">
                <a:latin typeface="微软雅黑"/>
                <a:ea typeface="微软雅黑"/>
              </a:rPr>
              <a:t>T3</a:t>
            </a:r>
            <a:r>
              <a:rPr lang="zh-CN" sz="2000" dirty="0">
                <a:latin typeface="微软雅黑"/>
                <a:ea typeface="微软雅黑"/>
              </a:rPr>
              <a:t>一样的元组，编写代码测试，查看结果。</a:t>
            </a:r>
          </a:p>
          <a:p>
            <a:pPr marL="457200" indent="-457200">
              <a:lnSpc>
                <a:spcPct val="200000"/>
              </a:lnSpc>
              <a:buAutoNum type="arabicPeriod"/>
              <a:defRPr/>
            </a:pPr>
            <a:r>
              <a:rPr lang="zh-CN" sz="2000" dirty="0">
                <a:latin typeface="微软雅黑"/>
                <a:ea typeface="微软雅黑"/>
              </a:rPr>
              <a:t>在表</a:t>
            </a:r>
            <a:r>
              <a:rPr lang="en-US" sz="2000" dirty="0">
                <a:latin typeface="微软雅黑"/>
                <a:ea typeface="微软雅黑"/>
              </a:rPr>
              <a:t>class</a:t>
            </a:r>
            <a:r>
              <a:rPr lang="zh-CN" sz="2000" dirty="0">
                <a:latin typeface="微软雅黑"/>
                <a:ea typeface="微软雅黑"/>
              </a:rPr>
              <a:t>中，尝试设置</a:t>
            </a:r>
            <a:r>
              <a:rPr lang="en-US" sz="2000" dirty="0">
                <a:latin typeface="微软雅黑"/>
                <a:ea typeface="微软雅黑"/>
              </a:rPr>
              <a:t>name=’01CSC‘</a:t>
            </a:r>
            <a:r>
              <a:rPr lang="zh-CN" sz="2000" dirty="0">
                <a:latin typeface="微软雅黑"/>
                <a:ea typeface="微软雅黑"/>
              </a:rPr>
              <a:t>的记录的</a:t>
            </a:r>
            <a:r>
              <a:rPr lang="en-US" sz="2000" dirty="0" err="1">
                <a:latin typeface="微软雅黑"/>
                <a:ea typeface="微软雅黑"/>
              </a:rPr>
              <a:t>class_id</a:t>
            </a:r>
            <a:r>
              <a:rPr lang="en-US" sz="2000" dirty="0">
                <a:latin typeface="微软雅黑"/>
                <a:ea typeface="微软雅黑"/>
              </a:rPr>
              <a:t> </a:t>
            </a:r>
            <a:r>
              <a:rPr lang="zh-CN" sz="2000" dirty="0">
                <a:latin typeface="微软雅黑"/>
                <a:ea typeface="微软雅黑"/>
              </a:rPr>
              <a:t>为</a:t>
            </a:r>
            <a:r>
              <a:rPr lang="en-US" sz="2000" dirty="0">
                <a:latin typeface="微软雅黑"/>
                <a:ea typeface="微软雅黑"/>
              </a:rPr>
              <a:t>NULL</a:t>
            </a:r>
            <a:r>
              <a:rPr lang="zh-CN" sz="2000" dirty="0">
                <a:latin typeface="微软雅黑"/>
                <a:ea typeface="微软雅黑"/>
              </a:rPr>
              <a:t>，查看结果</a:t>
            </a:r>
          </a:p>
          <a:p>
            <a:pPr indent="0">
              <a:lnSpc>
                <a:spcPct val="200000"/>
              </a:lnSpc>
              <a:buNone/>
              <a:defRPr/>
            </a:pPr>
            <a:endParaRPr lang="zh-CN" sz="2000" dirty="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348357" y="347466"/>
            <a:ext cx="10515600" cy="55900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 dirty="0">
                <a:latin typeface="微软雅黑"/>
                <a:ea typeface="微软雅黑"/>
                <a:cs typeface="Times New Roman"/>
              </a:rPr>
              <a:t>练习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112510"/>
            <a:ext cx="2743200" cy="365125"/>
          </a:xfrm>
        </p:spPr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15</a:t>
            </a:fld>
            <a:endParaRPr lang="zh-CN"/>
          </a:p>
        </p:txBody>
      </p:sp>
      <p:sp>
        <p:nvSpPr>
          <p:cNvPr id="6" name="矩形 2"/>
          <p:cNvSpPr/>
          <p:nvPr/>
        </p:nvSpPr>
        <p:spPr bwMode="auto">
          <a:xfrm>
            <a:off x="251934" y="1141247"/>
            <a:ext cx="11101866" cy="5539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4"/>
              <a:defRPr/>
            </a:pPr>
            <a:r>
              <a:rPr lang="zh-CN" sz="2000" dirty="0">
                <a:latin typeface="微软雅黑"/>
                <a:ea typeface="微软雅黑"/>
              </a:rPr>
              <a:t>在表</a:t>
            </a:r>
            <a:r>
              <a:rPr lang="en-US" sz="2000" dirty="0">
                <a:latin typeface="微软雅黑"/>
                <a:ea typeface="微软雅黑"/>
              </a:rPr>
              <a:t>class</a:t>
            </a:r>
            <a:r>
              <a:rPr lang="zh-CN" sz="2000" dirty="0">
                <a:latin typeface="微软雅黑"/>
                <a:ea typeface="微软雅黑"/>
              </a:rPr>
              <a:t>中，不创建事务，插入两个元组 （</a:t>
            </a:r>
            <a:r>
              <a:rPr lang="en-US" sz="2000" dirty="0">
                <a:latin typeface="微软雅黑"/>
                <a:ea typeface="微软雅黑"/>
              </a:rPr>
              <a:t>‘0002’</a:t>
            </a:r>
            <a:r>
              <a:rPr lang="zh-CN" sz="2000" dirty="0">
                <a:latin typeface="微软雅黑"/>
                <a:ea typeface="微软雅黑"/>
              </a:rPr>
              <a:t>，</a:t>
            </a:r>
            <a:r>
              <a:rPr lang="en-US" sz="2000" dirty="0">
                <a:latin typeface="微软雅黑"/>
                <a:ea typeface="微软雅黑"/>
              </a:rPr>
              <a:t>’01CSC‘</a:t>
            </a:r>
            <a:r>
              <a:rPr lang="zh-CN" sz="2000" dirty="0">
                <a:latin typeface="微软雅黑"/>
                <a:ea typeface="微软雅黑"/>
              </a:rPr>
              <a:t>。 </a:t>
            </a:r>
            <a:r>
              <a:rPr lang="en-US" sz="2000" dirty="0">
                <a:latin typeface="微软雅黑"/>
                <a:ea typeface="微软雅黑"/>
              </a:rPr>
              <a:t>’CS‘</a:t>
            </a:r>
            <a:r>
              <a:rPr lang="zh-CN" sz="2000" dirty="0">
                <a:latin typeface="微软雅黑"/>
                <a:ea typeface="微软雅黑"/>
              </a:rPr>
              <a:t>），（</a:t>
            </a:r>
            <a:r>
              <a:rPr lang="en-US" sz="2000" dirty="0">
                <a:latin typeface="微软雅黑"/>
                <a:ea typeface="微软雅黑"/>
              </a:rPr>
              <a:t>’0002‘</a:t>
            </a:r>
            <a:r>
              <a:rPr lang="zh-CN" sz="2000" dirty="0">
                <a:latin typeface="微软雅黑"/>
                <a:ea typeface="微软雅黑"/>
              </a:rPr>
              <a:t>，</a:t>
            </a:r>
            <a:r>
              <a:rPr lang="en-US" sz="2000" dirty="0">
                <a:latin typeface="微软雅黑"/>
                <a:ea typeface="微软雅黑"/>
              </a:rPr>
              <a:t>’03CSC‘</a:t>
            </a:r>
            <a:r>
              <a:rPr lang="zh-CN" sz="2000" dirty="0">
                <a:latin typeface="微软雅黑"/>
                <a:ea typeface="微软雅黑"/>
              </a:rPr>
              <a:t>，</a:t>
            </a:r>
            <a:r>
              <a:rPr lang="en-US" sz="2000" dirty="0">
                <a:latin typeface="微软雅黑"/>
                <a:ea typeface="微软雅黑"/>
              </a:rPr>
              <a:t>’CS‘</a:t>
            </a:r>
            <a:r>
              <a:rPr lang="zh-CN" sz="2000" dirty="0">
                <a:latin typeface="微软雅黑"/>
                <a:ea typeface="微软雅黑"/>
              </a:rPr>
              <a:t>），然后查看表中有几条记录，为什么？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4"/>
              <a:defRPr/>
            </a:pPr>
            <a:r>
              <a:rPr lang="zh-CN" sz="2000" dirty="0">
                <a:latin typeface="微软雅黑"/>
                <a:ea typeface="微软雅黑"/>
              </a:rPr>
              <a:t>在表</a:t>
            </a:r>
            <a:r>
              <a:rPr lang="en-US" sz="2000" dirty="0">
                <a:latin typeface="微软雅黑"/>
                <a:ea typeface="微软雅黑"/>
              </a:rPr>
              <a:t>class</a:t>
            </a:r>
            <a:r>
              <a:rPr lang="zh-CN" sz="2000" dirty="0">
                <a:latin typeface="微软雅黑"/>
                <a:ea typeface="微软雅黑"/>
              </a:rPr>
              <a:t>中，创建事务，并设置开启回滚，然后插入两个元组（</a:t>
            </a:r>
            <a:r>
              <a:rPr lang="en-US" sz="2000" dirty="0">
                <a:latin typeface="微软雅黑"/>
                <a:ea typeface="微软雅黑"/>
              </a:rPr>
              <a:t>‘0003’</a:t>
            </a:r>
            <a:r>
              <a:rPr lang="zh-CN" sz="2000" dirty="0">
                <a:latin typeface="微软雅黑"/>
                <a:ea typeface="微软雅黑"/>
              </a:rPr>
              <a:t>，</a:t>
            </a:r>
            <a:r>
              <a:rPr lang="en-US" sz="2000" dirty="0">
                <a:latin typeface="微软雅黑"/>
                <a:ea typeface="微软雅黑"/>
              </a:rPr>
              <a:t>’03CSC‘</a:t>
            </a:r>
            <a:r>
              <a:rPr lang="zh-CN" sz="2000" dirty="0">
                <a:latin typeface="微软雅黑"/>
                <a:ea typeface="微软雅黑"/>
              </a:rPr>
              <a:t>。 </a:t>
            </a:r>
            <a:r>
              <a:rPr lang="en-US" sz="2000" dirty="0">
                <a:latin typeface="微软雅黑"/>
                <a:ea typeface="微软雅黑"/>
              </a:rPr>
              <a:t>’CS‘</a:t>
            </a:r>
            <a:r>
              <a:rPr lang="zh-CN" sz="2000" dirty="0">
                <a:latin typeface="微软雅黑"/>
                <a:ea typeface="微软雅黑"/>
              </a:rPr>
              <a:t>），（</a:t>
            </a:r>
            <a:r>
              <a:rPr lang="en-US" sz="2000" dirty="0">
                <a:latin typeface="微软雅黑"/>
                <a:ea typeface="微软雅黑"/>
              </a:rPr>
              <a:t>’0001‘</a:t>
            </a:r>
            <a:r>
              <a:rPr lang="zh-CN" sz="2000" dirty="0">
                <a:latin typeface="微软雅黑"/>
                <a:ea typeface="微软雅黑"/>
              </a:rPr>
              <a:t>，</a:t>
            </a:r>
            <a:r>
              <a:rPr lang="en-US" sz="2000" dirty="0">
                <a:latin typeface="微软雅黑"/>
                <a:ea typeface="微软雅黑"/>
              </a:rPr>
              <a:t>’03CSC‘</a:t>
            </a:r>
            <a:r>
              <a:rPr lang="zh-CN" sz="2000" dirty="0">
                <a:latin typeface="微软雅黑"/>
                <a:ea typeface="微软雅黑"/>
              </a:rPr>
              <a:t>，</a:t>
            </a:r>
            <a:r>
              <a:rPr lang="en-US" sz="2000" dirty="0">
                <a:latin typeface="微软雅黑"/>
                <a:ea typeface="微软雅黑"/>
              </a:rPr>
              <a:t>’CS‘</a:t>
            </a:r>
            <a:r>
              <a:rPr lang="zh-CN" sz="2000" dirty="0">
                <a:latin typeface="微软雅黑"/>
                <a:ea typeface="微软雅黑"/>
              </a:rPr>
              <a:t>），查看结果，表中有几条记录？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4"/>
              <a:defRPr/>
            </a:pPr>
            <a:r>
              <a:rPr lang="zh-CN" sz="2000" dirty="0">
                <a:latin typeface="微软雅黑"/>
                <a:ea typeface="微软雅黑"/>
              </a:rPr>
              <a:t>在完成上面几步的前提下，尝试设置</a:t>
            </a:r>
            <a:r>
              <a:rPr lang="en-US" sz="2000" dirty="0">
                <a:latin typeface="微软雅黑"/>
                <a:ea typeface="微软雅黑"/>
              </a:rPr>
              <a:t>’name‘</a:t>
            </a:r>
            <a:r>
              <a:rPr lang="zh-CN" sz="2000" dirty="0">
                <a:latin typeface="微软雅黑"/>
                <a:ea typeface="微软雅黑"/>
              </a:rPr>
              <a:t>为主键，看能否成功，并思考原因。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 startAt="4"/>
              <a:defRPr/>
            </a:pPr>
            <a:endParaRPr lang="zh-CN" sz="2000" dirty="0">
              <a:latin typeface="微软雅黑"/>
              <a:ea typeface="微软雅黑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4"/>
              <a:defRPr/>
            </a:pPr>
            <a:endParaRPr lang="zh-CN" sz="2000" dirty="0">
              <a:latin typeface="微软雅黑"/>
              <a:ea typeface="微软雅黑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4"/>
              <a:defRPr/>
            </a:pPr>
            <a:endParaRPr lang="zh-CN" sz="2000" dirty="0">
              <a:latin typeface="微软雅黑"/>
              <a:ea typeface="微软雅黑"/>
            </a:endParaRPr>
          </a:p>
          <a:p>
            <a:pPr marL="457200" indent="-457200">
              <a:lnSpc>
                <a:spcPct val="200000"/>
              </a:lnSpc>
              <a:buAutoNum type="arabicPeriod" startAt="4"/>
              <a:defRPr/>
            </a:pPr>
            <a:endParaRPr lang="zh-CN" sz="2000" dirty="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8200" y="16256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本节课提纲</a:t>
            </a:r>
          </a:p>
        </p:txBody>
      </p:sp>
      <p:sp>
        <p:nvSpPr>
          <p:cNvPr id="5" name="矩形 3"/>
          <p:cNvSpPr/>
          <p:nvPr/>
        </p:nvSpPr>
        <p:spPr bwMode="auto">
          <a:xfrm>
            <a:off x="1374263" y="1488123"/>
            <a:ext cx="1802096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实验目的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实验内容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实验示例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zh-CN" sz="2400">
                <a:latin typeface="Microsoft YaHei"/>
                <a:ea typeface="Microsoft YaHei"/>
              </a:rPr>
              <a:t>练习</a:t>
            </a:r>
            <a:endParaRPr lang="en-US" sz="2400">
              <a:latin typeface="Microsoft YaHei"/>
              <a:ea typeface="Microsoft YaHei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endParaRPr lang="en-US" sz="2400">
              <a:latin typeface="Microsoft YaHei"/>
              <a:ea typeface="Microsoft YaHei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518910"/>
            <a:ext cx="2743200" cy="365125"/>
          </a:xfrm>
        </p:spPr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1</a:t>
            </a:fld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实验目的</a:t>
            </a:r>
          </a:p>
        </p:txBody>
      </p:sp>
      <p:sp>
        <p:nvSpPr>
          <p:cNvPr id="5" name="矩形 3"/>
          <p:cNvSpPr/>
          <p:nvPr/>
        </p:nvSpPr>
        <p:spPr bwMode="auto">
          <a:xfrm>
            <a:off x="1389378" y="1569403"/>
            <a:ext cx="10172701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sz="2400">
                <a:latin typeface="微软雅黑"/>
                <a:ea typeface="微软雅黑"/>
              </a:rPr>
              <a:t>学习实体完整性的建立，以及实践违反实体完整性的结果。</a:t>
            </a:r>
            <a:endParaRPr lang="zh-CN" sz="2400" b="0" i="0">
              <a:latin typeface="微软雅黑"/>
              <a:ea typeface="微软雅黑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2</a:t>
            </a:fld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378326" y="25413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实验内容</a:t>
            </a:r>
          </a:p>
        </p:txBody>
      </p:sp>
      <p:sp>
        <p:nvSpPr>
          <p:cNvPr id="5" name="矩形 3"/>
          <p:cNvSpPr/>
          <p:nvPr/>
        </p:nvSpPr>
        <p:spPr bwMode="auto">
          <a:xfrm>
            <a:off x="786961" y="1250156"/>
            <a:ext cx="114050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微软雅黑"/>
                <a:ea typeface="微软雅黑"/>
              </a:rPr>
              <a:t>(1)</a:t>
            </a:r>
            <a:r>
              <a:rPr lang="zh-CN" sz="2400">
                <a:latin typeface="微软雅黑"/>
                <a:ea typeface="微软雅黑"/>
              </a:rPr>
              <a:t>在数据库 </a:t>
            </a:r>
            <a:r>
              <a:rPr lang="en-US" sz="2400">
                <a:latin typeface="微软雅黑"/>
                <a:ea typeface="微软雅黑"/>
              </a:rPr>
              <a:t>school</a:t>
            </a:r>
            <a:r>
              <a:rPr lang="zh-CN" sz="2400">
                <a:latin typeface="微软雅黑"/>
                <a:ea typeface="微软雅黑"/>
              </a:rPr>
              <a:t>中建立表 </a:t>
            </a:r>
            <a:r>
              <a:rPr lang="en-US" sz="2400">
                <a:latin typeface="微软雅黑"/>
                <a:ea typeface="微软雅黑"/>
              </a:rPr>
              <a:t>Stu_Union,</a:t>
            </a:r>
            <a:r>
              <a:rPr lang="zh-CN" sz="2400">
                <a:latin typeface="微软雅黑"/>
                <a:ea typeface="微软雅黑"/>
              </a:rPr>
              <a:t>进行主键约束</a:t>
            </a:r>
            <a:r>
              <a:rPr lang="en-US" sz="2400">
                <a:latin typeface="微软雅黑"/>
                <a:ea typeface="微软雅黑"/>
              </a:rPr>
              <a:t>,</a:t>
            </a:r>
            <a:r>
              <a:rPr lang="zh-CN" sz="2400">
                <a:latin typeface="微软雅黑"/>
                <a:ea typeface="微软雅黑"/>
              </a:rPr>
              <a:t>在没有违反实体完整性的前提下插入并更新一条记录。</a:t>
            </a:r>
            <a:br>
              <a:rPr lang="zh-CN" sz="2400">
                <a:latin typeface="微软雅黑"/>
                <a:ea typeface="微软雅黑"/>
              </a:rPr>
            </a:br>
            <a:r>
              <a:rPr lang="en-US" sz="2400">
                <a:latin typeface="微软雅黑"/>
                <a:ea typeface="微软雅黑"/>
              </a:rPr>
              <a:t>(2)</a:t>
            </a:r>
            <a:r>
              <a:rPr lang="zh-CN" sz="2400">
                <a:latin typeface="微软雅黑"/>
                <a:ea typeface="微软雅黑"/>
              </a:rPr>
              <a:t>演示违反实体完整性的插入操作。</a:t>
            </a:r>
            <a:br>
              <a:rPr lang="zh-CN" sz="2400">
                <a:latin typeface="微软雅黑"/>
                <a:ea typeface="微软雅黑"/>
              </a:rPr>
            </a:br>
            <a:r>
              <a:rPr lang="en-US" sz="2400">
                <a:latin typeface="微软雅黑"/>
                <a:ea typeface="微软雅黑"/>
              </a:rPr>
              <a:t>(3)</a:t>
            </a:r>
            <a:r>
              <a:rPr lang="zh-CN" sz="2400">
                <a:latin typeface="微软雅黑"/>
                <a:ea typeface="微软雅黑"/>
              </a:rPr>
              <a:t>演示违反实体完整性的更新操作。</a:t>
            </a:r>
            <a:br>
              <a:rPr lang="zh-CN" sz="2400">
                <a:latin typeface="微软雅黑"/>
                <a:ea typeface="微软雅黑"/>
              </a:rPr>
            </a:br>
            <a:r>
              <a:rPr lang="en-US" sz="2400">
                <a:latin typeface="微软雅黑"/>
                <a:ea typeface="微软雅黑"/>
              </a:rPr>
              <a:t>(4)</a:t>
            </a:r>
            <a:r>
              <a:rPr lang="zh-CN" sz="2400">
                <a:latin typeface="微软雅黑"/>
                <a:ea typeface="微软雅黑"/>
              </a:rPr>
              <a:t>演示事务的处理</a:t>
            </a:r>
            <a:r>
              <a:rPr lang="en-US" sz="2400">
                <a:latin typeface="微软雅黑"/>
                <a:ea typeface="微软雅黑"/>
              </a:rPr>
              <a:t>,</a:t>
            </a:r>
            <a:r>
              <a:rPr lang="zh-CN" sz="2400">
                <a:latin typeface="微软雅黑"/>
                <a:ea typeface="微软雅黑"/>
              </a:rPr>
              <a:t>包括事务的建立、处理</a:t>
            </a:r>
            <a:r>
              <a:rPr lang="en-US" sz="2400">
                <a:latin typeface="微软雅黑"/>
                <a:ea typeface="微软雅黑"/>
              </a:rPr>
              <a:t>,</a:t>
            </a:r>
            <a:r>
              <a:rPr lang="zh-CN" sz="2400">
                <a:latin typeface="微软雅黑"/>
                <a:ea typeface="微软雅黑"/>
              </a:rPr>
              <a:t>以及出错时的事务回退。</a:t>
            </a:r>
            <a:endParaRPr lang="en-US" sz="240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微软雅黑"/>
                <a:ea typeface="微软雅黑"/>
              </a:rPr>
              <a:t>(5)</a:t>
            </a:r>
            <a:r>
              <a:rPr lang="zh-CN" sz="2400">
                <a:latin typeface="微软雅黑"/>
                <a:ea typeface="微软雅黑"/>
              </a:rPr>
              <a:t>通过建立 </a:t>
            </a:r>
            <a:r>
              <a:rPr lang="en-US" sz="2400">
                <a:latin typeface="微软雅黑"/>
                <a:ea typeface="微软雅黑"/>
              </a:rPr>
              <a:t>Scholarship</a:t>
            </a:r>
            <a:r>
              <a:rPr lang="zh-CN" sz="2400">
                <a:latin typeface="微软雅黑"/>
                <a:ea typeface="微软雅黑"/>
              </a:rPr>
              <a:t>表</a:t>
            </a:r>
            <a:r>
              <a:rPr lang="en-US" sz="2400">
                <a:latin typeface="微软雅黑"/>
                <a:ea typeface="微软雅黑"/>
              </a:rPr>
              <a:t>,</a:t>
            </a:r>
            <a:r>
              <a:rPr lang="zh-CN" sz="2400">
                <a:latin typeface="微软雅黑"/>
                <a:ea typeface="微软雅黑"/>
              </a:rPr>
              <a:t>插入数据</a:t>
            </a:r>
            <a:r>
              <a:rPr lang="en-US" sz="2400">
                <a:latin typeface="微软雅黑"/>
                <a:ea typeface="微软雅黑"/>
              </a:rPr>
              <a:t>,</a:t>
            </a:r>
            <a:r>
              <a:rPr lang="zh-CN" sz="2400">
                <a:latin typeface="微软雅黑"/>
                <a:ea typeface="微软雅黑"/>
              </a:rPr>
              <a:t>演示当与现有的数据环境不符时</a:t>
            </a:r>
            <a:r>
              <a:rPr lang="en-US" sz="2400">
                <a:latin typeface="微软雅黑"/>
                <a:ea typeface="微软雅黑"/>
              </a:rPr>
              <a:t>,</a:t>
            </a:r>
            <a:r>
              <a:rPr lang="zh-CN" sz="2400">
                <a:latin typeface="微软雅黑"/>
                <a:ea typeface="微软雅黑"/>
              </a:rPr>
              <a:t>无法建立实</a:t>
            </a:r>
            <a:br>
              <a:rPr lang="zh-CN" sz="2400">
                <a:latin typeface="微软雅黑"/>
                <a:ea typeface="微软雅黑"/>
              </a:rPr>
            </a:br>
            <a:r>
              <a:rPr lang="zh-CN" sz="2400">
                <a:latin typeface="微软雅黑"/>
                <a:ea typeface="微软雅黑"/>
              </a:rPr>
              <a:t>体完整性和参照完整性。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3</a:t>
            </a:fld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4</a:t>
            </a:fld>
            <a:endParaRPr lang="zh-CN"/>
          </a:p>
        </p:txBody>
      </p:sp>
      <p:sp>
        <p:nvSpPr>
          <p:cNvPr id="6" name="矩形 4"/>
          <p:cNvSpPr/>
          <p:nvPr/>
        </p:nvSpPr>
        <p:spPr bwMode="auto">
          <a:xfrm>
            <a:off x="1430018" y="1325563"/>
            <a:ext cx="10457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400">
                <a:latin typeface="微软雅黑"/>
                <a:ea typeface="微软雅黑"/>
              </a:rPr>
              <a:t>以 </a:t>
            </a:r>
            <a:r>
              <a:rPr lang="en-US" sz="2400">
                <a:latin typeface="微软雅黑"/>
                <a:ea typeface="微软雅黑"/>
              </a:rPr>
              <a:t>school</a:t>
            </a:r>
            <a:r>
              <a:rPr lang="zh-CN" sz="2400">
                <a:latin typeface="微软雅黑"/>
                <a:ea typeface="微软雅黑"/>
              </a:rPr>
              <a:t>数据库为例，在该数据库中存在</a:t>
            </a:r>
            <a:r>
              <a:rPr lang="en-US" sz="2400">
                <a:latin typeface="微软雅黑"/>
                <a:ea typeface="微软雅黑"/>
              </a:rPr>
              <a:t>4</a:t>
            </a:r>
            <a:r>
              <a:rPr lang="zh-CN" sz="2400">
                <a:latin typeface="微软雅黑"/>
                <a:ea typeface="微软雅黑"/>
              </a:rPr>
              <a:t>张表格，分别为</a:t>
            </a:r>
            <a:endParaRPr lang="en-US" sz="240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zh-CN" sz="2400">
                <a:latin typeface="微软雅黑"/>
                <a:ea typeface="微软雅黑"/>
              </a:rPr>
              <a:t> </a:t>
            </a:r>
            <a:r>
              <a:rPr lang="en-US" sz="2400">
                <a:latin typeface="微软雅黑"/>
                <a:ea typeface="微软雅黑"/>
              </a:rPr>
              <a:t>students (sid, sname , email , grade)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>
                <a:latin typeface="微软雅黑"/>
                <a:ea typeface="微软雅黑"/>
              </a:rPr>
              <a:t> teachers (tid, tname , email , salary 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>
                <a:latin typeface="微软雅黑"/>
                <a:ea typeface="微软雅黑"/>
              </a:rPr>
              <a:t> courses (cid, cname , hour )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>
                <a:latin typeface="微软雅黑"/>
                <a:ea typeface="微软雅黑"/>
              </a:rPr>
              <a:t> choices (no, sid , tid , cid , score ) </a:t>
            </a:r>
          </a:p>
          <a:p>
            <a:pPr>
              <a:lnSpc>
                <a:spcPct val="150000"/>
              </a:lnSpc>
              <a:defRPr/>
            </a:pPr>
            <a:r>
              <a:rPr lang="zh-CN" sz="2400">
                <a:latin typeface="微软雅黑"/>
                <a:ea typeface="微软雅黑"/>
              </a:rPr>
              <a:t>在数据库中，存在这样的关系，学生可以选择课程。一个课程对应一个教师。</a:t>
            </a:r>
            <a:endParaRPr lang="en-US" sz="240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sz="2400">
                <a:latin typeface="微软雅黑"/>
                <a:ea typeface="微软雅黑"/>
              </a:rPr>
              <a:t>在</a:t>
            </a:r>
            <a:r>
              <a:rPr lang="en-US" sz="2400">
                <a:latin typeface="微软雅黑"/>
                <a:ea typeface="微软雅黑"/>
              </a:rPr>
              <a:t>CHOICES</a:t>
            </a:r>
            <a:r>
              <a:rPr lang="zh-CN" sz="2400">
                <a:latin typeface="微软雅黑"/>
                <a:ea typeface="微软雅黑"/>
              </a:rPr>
              <a:t>表中保存学生的选课记录。</a:t>
            </a:r>
            <a:endParaRPr lang="en-US" sz="2400"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6245" y="2078480"/>
            <a:ext cx="8555672" cy="400287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5</a:t>
            </a:fld>
            <a:endParaRPr lang="zh-CN"/>
          </a:p>
        </p:txBody>
      </p:sp>
      <p:sp>
        <p:nvSpPr>
          <p:cNvPr id="7" name="矩形 4"/>
          <p:cNvSpPr/>
          <p:nvPr/>
        </p:nvSpPr>
        <p:spPr bwMode="auto">
          <a:xfrm>
            <a:off x="1266245" y="943426"/>
            <a:ext cx="1045718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微软雅黑"/>
                <a:ea typeface="微软雅黑"/>
              </a:rPr>
              <a:t>1.</a:t>
            </a:r>
            <a:r>
              <a:rPr lang="zh-CN" sz="2400">
                <a:latin typeface="微软雅黑"/>
                <a:ea typeface="微软雅黑"/>
              </a:rPr>
              <a:t>在数据库 </a:t>
            </a:r>
            <a:r>
              <a:rPr lang="en-US" sz="2400">
                <a:latin typeface="微软雅黑"/>
                <a:ea typeface="微软雅黑"/>
              </a:rPr>
              <a:t>school</a:t>
            </a:r>
            <a:r>
              <a:rPr lang="zh-CN" sz="2400">
                <a:latin typeface="微软雅黑"/>
                <a:ea typeface="微软雅黑"/>
              </a:rPr>
              <a:t>中建立表 </a:t>
            </a:r>
            <a:r>
              <a:rPr lang="en-US" sz="2400">
                <a:latin typeface="微软雅黑"/>
                <a:ea typeface="微软雅黑"/>
              </a:rPr>
              <a:t>Stu_Union,</a:t>
            </a:r>
            <a:r>
              <a:rPr lang="zh-CN" sz="2400">
                <a:latin typeface="微软雅黑"/>
                <a:ea typeface="微软雅黑"/>
              </a:rPr>
              <a:t>进行主键约束</a:t>
            </a:r>
            <a:r>
              <a:rPr lang="en-US" sz="2400">
                <a:latin typeface="微软雅黑"/>
                <a:ea typeface="微软雅黑"/>
              </a:rPr>
              <a:t>,</a:t>
            </a:r>
            <a:r>
              <a:rPr lang="zh-CN" sz="2400">
                <a:latin typeface="微软雅黑"/>
                <a:ea typeface="微软雅黑"/>
              </a:rPr>
              <a:t>在没有违反实体完整性的前提下插入并更新一条记录。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8" name="文本框 23"/>
          <p:cNvSpPr>
            <a:spLocks/>
          </p:cNvSpPr>
          <p:nvPr/>
        </p:nvSpPr>
        <p:spPr bwMode="auto">
          <a:xfrm>
            <a:off x="7796904" y="3877352"/>
            <a:ext cx="4395096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 b="1">
                <a:solidFill>
                  <a:srgbClr val="FF0000"/>
                </a:solidFill>
                <a:latin typeface="微软雅黑"/>
                <a:ea typeface="微软雅黑"/>
              </a:rPr>
              <a:t>更新成功。</a:t>
            </a:r>
            <a:endParaRPr lang="en-US" sz="2000" b="1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75641" y="4099034"/>
            <a:ext cx="5454869" cy="204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0" name="矩形 2"/>
          <p:cNvSpPr/>
          <p:nvPr/>
        </p:nvSpPr>
        <p:spPr bwMode="auto">
          <a:xfrm>
            <a:off x="1158374" y="6102434"/>
            <a:ext cx="702108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思考：为什么把</a:t>
            </a: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sno</a:t>
            </a: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设置为</a:t>
            </a: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’’</a:t>
            </a: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没有违反</a:t>
            </a:r>
            <a:r>
              <a:rPr lang="en-US" sz="2000">
                <a:solidFill>
                  <a:srgbClr val="FF0000"/>
                </a:solidFill>
                <a:latin typeface="微软雅黑"/>
                <a:ea typeface="微软雅黑"/>
              </a:rPr>
              <a:t>NOT NULL</a:t>
            </a:r>
            <a:r>
              <a:rPr lang="zh-CN" sz="2000">
                <a:solidFill>
                  <a:srgbClr val="FF0000"/>
                </a:solidFill>
                <a:latin typeface="微软雅黑"/>
                <a:ea typeface="微软雅黑"/>
              </a:rPr>
              <a:t>约束呢？</a:t>
            </a:r>
            <a:endParaRPr lang="en-US" sz="200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42343" y="2552460"/>
            <a:ext cx="9908652" cy="277944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1066929" y="6055314"/>
            <a:ext cx="534202" cy="527743"/>
          </a:xfrm>
        </p:spPr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6</a:t>
            </a:fld>
            <a:endParaRPr lang="zh-CN"/>
          </a:p>
        </p:txBody>
      </p:sp>
      <p:sp>
        <p:nvSpPr>
          <p:cNvPr id="7" name="矩形 4"/>
          <p:cNvSpPr/>
          <p:nvPr/>
        </p:nvSpPr>
        <p:spPr bwMode="auto"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2400">
                <a:latin typeface="微软雅黑"/>
                <a:ea typeface="微软雅黑"/>
              </a:rPr>
              <a:t>因为：‘ ’（空格）不等于</a:t>
            </a:r>
            <a:r>
              <a:rPr lang="en-US" sz="2400">
                <a:latin typeface="微软雅黑"/>
                <a:ea typeface="微软雅黑"/>
              </a:rPr>
              <a:t>NULL</a:t>
            </a:r>
            <a:r>
              <a:rPr lang="zh-CN" sz="2400">
                <a:latin typeface="微软雅黑"/>
                <a:ea typeface="微软雅黑"/>
              </a:rPr>
              <a:t>。</a:t>
            </a:r>
            <a:r>
              <a:rPr lang="en-US" sz="2400">
                <a:latin typeface="微软雅黑"/>
                <a:ea typeface="微软雅黑"/>
              </a:rPr>
              <a:t>NULL</a:t>
            </a:r>
            <a:r>
              <a:rPr lang="zh-CN" sz="2400">
                <a:latin typeface="微软雅黑"/>
                <a:ea typeface="微软雅黑"/>
              </a:rPr>
              <a:t>不是</a:t>
            </a:r>
            <a:r>
              <a:rPr lang="en-US" sz="2400">
                <a:latin typeface="微软雅黑"/>
                <a:ea typeface="微软雅黑"/>
              </a:rPr>
              <a:t>0</a:t>
            </a:r>
            <a:r>
              <a:rPr lang="zh-CN" sz="2400">
                <a:latin typeface="微软雅黑"/>
                <a:ea typeface="微软雅黑"/>
              </a:rPr>
              <a:t>，也不是空格，而是一个“不知道”或“不确定”的数据值。</a:t>
            </a:r>
            <a:endParaRPr lang="en-US" sz="2400">
              <a:latin typeface="微软雅黑"/>
              <a:ea typeface="微软雅黑"/>
            </a:endParaRPr>
          </a:p>
          <a:p>
            <a:pPr>
              <a:defRPr/>
            </a:pPr>
            <a:r>
              <a:rPr lang="zh-CN" sz="2400">
                <a:latin typeface="微软雅黑"/>
                <a:ea typeface="微软雅黑"/>
              </a:rPr>
              <a:t>验证：将</a:t>
            </a:r>
            <a:r>
              <a:rPr lang="en-US" sz="2400">
                <a:latin typeface="微软雅黑"/>
                <a:ea typeface="微软雅黑"/>
              </a:rPr>
              <a:t>sno</a:t>
            </a:r>
            <a:r>
              <a:rPr lang="zh-CN" sz="2400">
                <a:latin typeface="微软雅黑"/>
                <a:ea typeface="微软雅黑"/>
              </a:rPr>
              <a:t>设为</a:t>
            </a:r>
            <a:r>
              <a:rPr lang="en-US" sz="2400">
                <a:latin typeface="微软雅黑"/>
                <a:ea typeface="微软雅黑"/>
              </a:rPr>
              <a:t>NULL</a:t>
            </a:r>
            <a:r>
              <a:rPr lang="zh-CN" sz="2400">
                <a:latin typeface="微软雅黑"/>
                <a:ea typeface="微软雅黑"/>
              </a:rPr>
              <a:t>，则违反主体完整性，更新失败。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96948" y="2847346"/>
            <a:ext cx="1119351" cy="433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cxnSp>
        <p:nvCxnSpPr>
          <p:cNvPr id="9" name="直接箭头连接符 9"/>
          <p:cNvCxnSpPr>
            <a:cxnSpLocks/>
          </p:cNvCxnSpPr>
          <p:nvPr/>
        </p:nvCxnSpPr>
        <p:spPr bwMode="auto">
          <a:xfrm>
            <a:off x="6214796" y="3030368"/>
            <a:ext cx="602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3"/>
          <p:cNvSpPr>
            <a:spLocks/>
          </p:cNvSpPr>
          <p:nvPr/>
        </p:nvSpPr>
        <p:spPr bwMode="auto">
          <a:xfrm>
            <a:off x="6988278" y="2787340"/>
            <a:ext cx="42627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b="1">
                <a:solidFill>
                  <a:srgbClr val="FF0000"/>
                </a:solidFill>
                <a:latin typeface="微软雅黑"/>
                <a:ea typeface="微软雅黑"/>
              </a:rPr>
              <a:t>将</a:t>
            </a:r>
            <a:r>
              <a:rPr lang="en-US" b="1">
                <a:solidFill>
                  <a:srgbClr val="FF0000"/>
                </a:solidFill>
                <a:latin typeface="微软雅黑"/>
                <a:ea typeface="微软雅黑"/>
              </a:rPr>
              <a:t>sno</a:t>
            </a:r>
            <a:r>
              <a:rPr lang="zh-CN" b="1">
                <a:solidFill>
                  <a:srgbClr val="FF0000"/>
                </a:solidFill>
                <a:latin typeface="微软雅黑"/>
                <a:ea typeface="微软雅黑"/>
              </a:rPr>
              <a:t>设为</a:t>
            </a:r>
            <a:r>
              <a:rPr lang="en-US" b="1">
                <a:solidFill>
                  <a:srgbClr val="FF0000"/>
                </a:solidFill>
                <a:latin typeface="微软雅黑"/>
                <a:ea typeface="微软雅黑"/>
              </a:rPr>
              <a:t>NULL</a:t>
            </a:r>
            <a:r>
              <a:rPr lang="zh-CN" b="1">
                <a:solidFill>
                  <a:srgbClr val="FF0000"/>
                </a:solidFill>
                <a:latin typeface="微软雅黑"/>
                <a:ea typeface="微软雅黑"/>
              </a:rPr>
              <a:t>，则更新失败。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7</a:t>
            </a:fld>
            <a:endParaRPr lang="zh-CN"/>
          </a:p>
        </p:txBody>
      </p:sp>
      <p:sp>
        <p:nvSpPr>
          <p:cNvPr id="6" name="矩形 4"/>
          <p:cNvSpPr/>
          <p:nvPr/>
        </p:nvSpPr>
        <p:spPr bwMode="auto">
          <a:xfrm>
            <a:off x="1266245" y="943426"/>
            <a:ext cx="1045718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微软雅黑"/>
                <a:ea typeface="微软雅黑"/>
              </a:rPr>
              <a:t>2.</a:t>
            </a:r>
            <a:r>
              <a:rPr lang="zh-CN" sz="2400">
                <a:latin typeface="微软雅黑"/>
                <a:ea typeface="微软雅黑"/>
              </a:rPr>
              <a:t>演示违反实体完整性的插入操作。</a:t>
            </a: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66244" y="5253060"/>
            <a:ext cx="1028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2400">
                <a:latin typeface="微软雅黑"/>
                <a:ea typeface="微软雅黑"/>
              </a:rPr>
              <a:t>违反了主键的唯一性属性，将破坏实体完整性，所以插入失败。</a:t>
            </a:r>
            <a:endParaRPr lang="en-US" sz="2400">
              <a:latin typeface="微软雅黑"/>
              <a:ea typeface="微软雅黑"/>
            </a:endParaRPr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6245" y="1764110"/>
            <a:ext cx="8570090" cy="3249323"/>
          </a:xfrm>
          <a:prstGeom prst="rect">
            <a:avLst/>
          </a:prstGeom>
        </p:spPr>
      </p:pic>
      <p:sp>
        <p:nvSpPr>
          <p:cNvPr id="9" name="矩形 2"/>
          <p:cNvSpPr/>
          <p:nvPr/>
        </p:nvSpPr>
        <p:spPr bwMode="auto">
          <a:xfrm>
            <a:off x="5066270" y="2224216"/>
            <a:ext cx="790833" cy="358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0" name="文本框 7"/>
          <p:cNvSpPr>
            <a:spLocks/>
          </p:cNvSpPr>
          <p:nvPr/>
        </p:nvSpPr>
        <p:spPr bwMode="auto">
          <a:xfrm>
            <a:off x="2230950" y="2744147"/>
            <a:ext cx="725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b="1">
                <a:solidFill>
                  <a:srgbClr val="FF0000"/>
                </a:solidFill>
              </a:rPr>
              <a:t>因为数据库中已存在</a:t>
            </a:r>
            <a:r>
              <a:rPr lang="en-US" b="1">
                <a:solidFill>
                  <a:srgbClr val="FF0000"/>
                </a:solidFill>
              </a:rPr>
              <a:t>sno</a:t>
            </a:r>
            <a:r>
              <a:rPr lang="zh-CN" b="1">
                <a:solidFill>
                  <a:srgbClr val="FF0000"/>
                </a:solidFill>
              </a:rPr>
              <a:t>为‘</a:t>
            </a:r>
            <a:r>
              <a:rPr lang="en-US" b="1">
                <a:solidFill>
                  <a:srgbClr val="FF0000"/>
                </a:solidFill>
              </a:rPr>
              <a:t>95002</a:t>
            </a:r>
            <a:r>
              <a:rPr lang="zh-CN" b="1">
                <a:solidFill>
                  <a:srgbClr val="FF0000"/>
                </a:solidFill>
              </a:rPr>
              <a:t>’的记录，所以插入重复主键记录失败</a:t>
            </a:r>
          </a:p>
        </p:txBody>
      </p:sp>
      <p:cxnSp>
        <p:nvCxnSpPr>
          <p:cNvPr id="11" name="直接箭头连接符 9"/>
          <p:cNvCxnSpPr>
            <a:cxnSpLocks/>
            <a:stCxn id="9" idx="2"/>
          </p:cNvCxnSpPr>
          <p:nvPr/>
        </p:nvCxnSpPr>
        <p:spPr bwMode="auto">
          <a:xfrm flipH="1">
            <a:off x="5461686" y="2582562"/>
            <a:ext cx="1" cy="272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838200" y="243840"/>
            <a:ext cx="10515600" cy="820685"/>
          </a:xfrm>
        </p:spPr>
        <p:txBody>
          <a:bodyPr>
            <a:norm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zh-CN" sz="3600">
                <a:latin typeface="微软雅黑"/>
                <a:ea typeface="微软雅黑"/>
                <a:cs typeface="Times New Roman"/>
              </a:rPr>
              <a:t>实验示例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334F8-B456-4D2C-B6B6-BB4E8935ED8C}" type="slidenum">
              <a:rPr lang="en-US" altLang="zh-CN"/>
              <a:t>8</a:t>
            </a:fld>
            <a:endParaRPr lang="zh-CN"/>
          </a:p>
        </p:txBody>
      </p:sp>
      <p:sp>
        <p:nvSpPr>
          <p:cNvPr id="6" name="矩形 4"/>
          <p:cNvSpPr/>
          <p:nvPr/>
        </p:nvSpPr>
        <p:spPr bwMode="auto">
          <a:xfrm>
            <a:off x="1266245" y="943426"/>
            <a:ext cx="104571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微软雅黑"/>
                <a:ea typeface="微软雅黑"/>
              </a:rPr>
              <a:t>3.</a:t>
            </a:r>
            <a:r>
              <a:rPr lang="zh-CN" sz="2400">
                <a:latin typeface="微软雅黑"/>
                <a:ea typeface="微软雅黑"/>
              </a:rPr>
              <a:t>演示违反实体完整性的更新操作。</a:t>
            </a:r>
            <a:br>
              <a:rPr lang="zh-CN" sz="2400">
                <a:latin typeface="微软雅黑"/>
                <a:ea typeface="微软雅黑"/>
              </a:rPr>
            </a:br>
            <a:endParaRPr lang="en-US" sz="2400">
              <a:latin typeface="微软雅黑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89797" y="5428166"/>
            <a:ext cx="937850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sz="2400">
                <a:latin typeface="微软雅黑"/>
                <a:ea typeface="微软雅黑"/>
              </a:rPr>
              <a:t>违反主键的</a:t>
            </a:r>
            <a:r>
              <a:rPr lang="en-US" sz="2400">
                <a:latin typeface="微软雅黑"/>
                <a:ea typeface="微软雅黑"/>
              </a:rPr>
              <a:t>NOT NULL</a:t>
            </a:r>
            <a:r>
              <a:rPr lang="zh-CN" sz="2400">
                <a:latin typeface="微软雅黑"/>
                <a:ea typeface="微软雅黑"/>
              </a:rPr>
              <a:t>属性，将破坏实体完整性，所以更新失败。</a:t>
            </a:r>
            <a:endParaRPr lang="en-US" sz="2400">
              <a:latin typeface="微软雅黑"/>
              <a:ea typeface="微软雅黑"/>
            </a:endParaRP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66245" y="1764111"/>
            <a:ext cx="8522961" cy="3564634"/>
          </a:xfrm>
          <a:prstGeom prst="rect">
            <a:avLst/>
          </a:prstGeom>
        </p:spPr>
      </p:pic>
      <p:sp>
        <p:nvSpPr>
          <p:cNvPr id="9" name="矩形 3"/>
          <p:cNvSpPr/>
          <p:nvPr/>
        </p:nvSpPr>
        <p:spPr bwMode="auto">
          <a:xfrm>
            <a:off x="4460789" y="2243175"/>
            <a:ext cx="1099752" cy="289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0" name="文本框 7"/>
          <p:cNvSpPr>
            <a:spLocks/>
          </p:cNvSpPr>
          <p:nvPr/>
        </p:nvSpPr>
        <p:spPr bwMode="auto">
          <a:xfrm>
            <a:off x="3841915" y="269234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b="1">
                <a:solidFill>
                  <a:srgbClr val="FF0000"/>
                </a:solidFill>
              </a:rPr>
              <a:t>主键不可设置为</a:t>
            </a:r>
            <a:r>
              <a:rPr lang="en-US" b="1">
                <a:solidFill>
                  <a:srgbClr val="FF0000"/>
                </a:solidFill>
              </a:rPr>
              <a:t>NULL</a:t>
            </a:r>
            <a:endParaRPr 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</a:majorFont>
      <a:minorFont>
        <a:latin typeface="等线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</a:majorFont>
      <a:minorFont>
        <a:latin typeface="等线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952</Words>
  <Application>Microsoft Office PowerPoint</Application>
  <DocSecurity>0</DocSecurity>
  <PresentationFormat>宽屏</PresentationFormat>
  <Paragraphs>81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微软雅黑</vt:lpstr>
      <vt:lpstr>微软雅黑</vt:lpstr>
      <vt:lpstr>Arial</vt:lpstr>
      <vt:lpstr>Times New Roman</vt:lpstr>
      <vt:lpstr>Office 主题​​</vt:lpstr>
      <vt:lpstr>1_Office 主题​​</vt:lpstr>
      <vt:lpstr>Lecture 9，Fall 2024/2025 数据库系统实验</vt:lpstr>
      <vt:lpstr>本节课提纲</vt:lpstr>
      <vt:lpstr>实验目的</vt:lpstr>
      <vt:lpstr>实验内容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实验示例</vt:lpstr>
      <vt:lpstr>练习</vt:lpstr>
      <vt:lpstr>练习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1，Fall 2017/2018 数据库系统实验</dc:title>
  <dc:subject/>
  <dc:creator>Genan Dai</dc:creator>
  <cp:keywords/>
  <dc:description/>
  <cp:lastModifiedBy>凯淇 吴</cp:lastModifiedBy>
  <cp:revision>192</cp:revision>
  <dcterms:created xsi:type="dcterms:W3CDTF">2018-11-25T08:12:33Z</dcterms:created>
  <dcterms:modified xsi:type="dcterms:W3CDTF">2024-10-28T07:06:07Z</dcterms:modified>
  <cp:category/>
  <dc:identifier/>
  <cp:contentStatus/>
  <dc:language/>
  <cp:version/>
</cp:coreProperties>
</file>