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60" r:id="rId1"/>
  </p:sldMasterIdLst>
  <p:notesMasterIdLst>
    <p:notesMasterId r:id="rId16"/>
  </p:notesMasterIdLst>
  <p:sldIdLst>
    <p:sldId id="400" r:id="rId2"/>
    <p:sldId id="402" r:id="rId3"/>
    <p:sldId id="403" r:id="rId4"/>
    <p:sldId id="425" r:id="rId5"/>
    <p:sldId id="426" r:id="rId6"/>
    <p:sldId id="429" r:id="rId7"/>
    <p:sldId id="407" r:id="rId8"/>
    <p:sldId id="421" r:id="rId9"/>
    <p:sldId id="424" r:id="rId10"/>
    <p:sldId id="428" r:id="rId11"/>
    <p:sldId id="427" r:id="rId12"/>
    <p:sldId id="408" r:id="rId13"/>
    <p:sldId id="409" r:id="rId14"/>
    <p:sldId id="411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427" autoAdjust="0"/>
  </p:normalViewPr>
  <p:slideViewPr>
    <p:cSldViewPr>
      <p:cViewPr varScale="1">
        <p:scale>
          <a:sx n="81" d="100"/>
          <a:sy n="81" d="100"/>
        </p:scale>
        <p:origin x="24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7C266470-6B06-42B6-8DE3-2983A1DF578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AD96C18A-6CE5-4657-96ED-82DE97D16AA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F06DF2B-DB5E-4BD9-A1E3-AD525FE6D39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0101" name="Rectangle 5">
            <a:extLst>
              <a:ext uri="{FF2B5EF4-FFF2-40B4-BE49-F238E27FC236}">
                <a16:creationId xmlns:a16="http://schemas.microsoft.com/office/drawing/2014/main" id="{CF7EB202-B623-475B-BEFE-41FC01BB469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0102" name="Rectangle 6">
            <a:extLst>
              <a:ext uri="{FF2B5EF4-FFF2-40B4-BE49-F238E27FC236}">
                <a16:creationId xmlns:a16="http://schemas.microsoft.com/office/drawing/2014/main" id="{CEE56134-A4D7-4C5B-9DF1-279AB530C0C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0103" name="Rectangle 7">
            <a:extLst>
              <a:ext uri="{FF2B5EF4-FFF2-40B4-BE49-F238E27FC236}">
                <a16:creationId xmlns:a16="http://schemas.microsoft.com/office/drawing/2014/main" id="{B93E452E-F2E6-47CB-9F81-6F8481ACFD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63F4118-5CE7-4819-B3F9-313EF11851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61D15AFD-8865-493F-862B-35D8D1400C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85E16459-D446-440F-B1B1-CD298E16D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6DA2E7CE-09C1-4630-ACC1-010D7410B4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288929-8711-4C36-9ED8-D5A4F3CCE297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287ECF8E-BFD8-4440-B3AA-72A78DD7FA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F4D2FC73-4251-4742-9A71-24D6BDB2E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</a:rPr>
              <a:t>Questions?</a:t>
            </a: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82A1A5EC-8016-46F9-AD43-9F15B12E30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CE5D656-DF8B-43D2-A459-B788A4348B31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635BA137-ECAE-44A1-A7B9-7FA2899BA8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B43AF576-B224-4C3B-99B7-A76C47368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</a:rPr>
              <a:t>Questions?</a:t>
            </a: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14D008BA-B589-433C-A727-2C1484DD1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EE4200D-13B6-4EC0-ABFA-C3195BB1F356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3503E8AA-8694-4319-8460-A085CD6842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0C5AADB6-B9AC-4793-9ACE-3975F4163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DB6EF2AB-ADBF-4C0D-A873-20C96A3C20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BF8708E-5C1F-46F8-AAD7-41ABBFE64735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1CF7196A-7690-4565-8FFE-5730DBA3AF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76F4CB48-CF55-4153-B052-2EAD9B329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43CCE083-9DF7-4419-B979-EB056D6A43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838186-7003-4BF8-BF55-474CB85C55B9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B431EB61-44AF-483F-A99B-723D5AB3E9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E936EFD8-A8BC-41BC-8FBC-77E3F77CA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A0B8167C-1DFB-40C1-8440-706B1C9DB1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95B364-6BD3-404F-B62E-4660A68895BD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B9033CD0-E115-4836-B2F3-C4BAAD7219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C999E835-9BBE-4618-8612-CB81F23FC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F47CB759-46E8-4889-95E8-0A4C974BAC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C2317E-3B93-4AAA-AD9F-91A7B546998D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4C67D146-DBBF-4D05-A803-E56CF534C1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E9802C0E-635C-442E-A6B8-5F3943407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6D662D06-45B9-4328-8341-6ADB0CFBB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713A2F-117B-406A-888E-04AA8A9B44ED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84DE5313-C6DA-40E1-B60A-67F6B63A08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5E5DAA19-A2B8-4C50-9DF1-6058342C5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C7503DFE-C1E4-431F-BB03-878B846A2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81DB10-502C-4F36-B458-4E962AD07DC9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649AFBB0-0CE7-471A-88E7-5A1A7B79E0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3205F8EA-1949-4AF9-8748-C2C0D12F2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FC2B45F9-B869-4691-9C1A-0C2EF3C5B4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528191-290C-4EE1-8255-A7004306CB45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A8E146D1-7577-4D34-BE6A-ED70180A6D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9DF892CF-7E48-4AF4-B283-6ED3CA204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</a:rPr>
              <a:t>Questions?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3DB9891E-CB08-4251-B4AA-5D86F511B6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8D2F7F-0246-40DD-A764-E334EE4B4A8C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EA1BC984-44A5-4666-BAB4-BBFB88F706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A9192B1D-A316-40A7-A8CB-9CBF7EC8C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</a:rPr>
              <a:t>Questions?</a:t>
            </a: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B61AAA56-8298-47DF-A780-0A04DECB3E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94C682-1A2C-4191-98C3-146989424F75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E27F2883-6847-4752-A1EC-5B097B6EF4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66FACC89-19F5-4737-85E7-63AA66C3A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</a:rPr>
              <a:t>Questions?</a:t>
            </a: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65AF854B-EF4B-4BB8-9E16-6470E01B74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6FDC75-F143-485B-BDBB-C2D583009201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12BAA575-8FBC-4DDD-8C92-CD106423F0B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5D07DDB5-0419-4E4C-AA20-BB1B00A4F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B2DE59AE-34FA-445B-A90D-64A30594ED2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>
                <a:extLst>
                  <a:ext uri="{FF2B5EF4-FFF2-40B4-BE49-F238E27FC236}">
                    <a16:creationId xmlns:a16="http://schemas.microsoft.com/office/drawing/2014/main" id="{51C9514A-C6A3-4F88-9020-7FDBB994D41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6">
                <a:extLst>
                  <a:ext uri="{FF2B5EF4-FFF2-40B4-BE49-F238E27FC236}">
                    <a16:creationId xmlns:a16="http://schemas.microsoft.com/office/drawing/2014/main" id="{236A3B87-1DBA-4CA6-A4BC-F079007F3F83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Line 7">
                <a:extLst>
                  <a:ext uri="{FF2B5EF4-FFF2-40B4-BE49-F238E27FC236}">
                    <a16:creationId xmlns:a16="http://schemas.microsoft.com/office/drawing/2014/main" id="{598BAFB2-0823-40BA-BD6B-7003D4CDF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484ADC05-6681-40EB-8874-2031227E237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>
                <a:extLst>
                  <a:ext uri="{FF2B5EF4-FFF2-40B4-BE49-F238E27FC236}">
                    <a16:creationId xmlns:a16="http://schemas.microsoft.com/office/drawing/2014/main" id="{D5A77BA5-3A88-46B1-AD0A-A72F46D78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Line 10">
                <a:extLst>
                  <a:ext uri="{FF2B5EF4-FFF2-40B4-BE49-F238E27FC236}">
                    <a16:creationId xmlns:a16="http://schemas.microsoft.com/office/drawing/2014/main" id="{7BB30F1A-CCAF-4B84-A5CB-AC4C04192F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4474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474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476AE02D-B287-4FA1-A2F3-D3CBE0EB94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7D40027E-A345-4E69-94EB-91096B5FC2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57CEEBB6-381D-425A-8EB2-21FE9FD46D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74F9C43-5B73-4237-910A-EC169C6A34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88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0D649CE-E0F1-4B46-A88E-3A8E3797C1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EE62CDA-073B-446A-9CF3-C7A56E0F9F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B661AC37-FEA4-44BA-A25C-8BDD3FEBCB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B677B-5EBA-4FB8-AF47-46FD3A4F85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560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5D6619C-07C2-4C61-8F98-B1BD83E6E3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BECD005B-2086-4873-8E1E-E4EF03C3D2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035EAB9A-FB7E-4DA5-8B0D-1DC39AF492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F9CB0-DF2E-47A8-A8E2-48EB9AC9A0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68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F76A339-625F-4569-B605-3E489B02AB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F4F8F9A-1DDD-45C8-8372-32FACCABC5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55576896-4DD0-42A1-B13F-58DA915D9A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D2FDE-BD93-494F-A31B-4A6B5830F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37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6B881C0-CFFF-4A69-A5FD-1A840D6C7D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74E198AB-749A-46DF-8C50-ECB9FDE081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57C6B8D2-658B-43C9-8689-615691D62D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D8685-D6A3-47FA-8FAF-17A0DE75C3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937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FD4F0E8-ED7A-4BE7-93BA-547D96212E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A3CA5DE-61A8-4DB3-AEF3-61E3CEA1D5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DE6144B-1D6B-48BD-A8A8-11C921838B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8882D-0313-4A3A-8325-D1A82B2970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061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59AE7EA7-EB29-4580-A4C8-2393C8D650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3EA66E95-EC4E-4A9A-B7B9-645865D38D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DCF6FC88-B510-4B2C-9237-C37DDC816E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B5586-AAD6-4C29-9CDD-A8A225A881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139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957C3454-FB54-4F28-AF7C-FF2BC2C0C6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2E1274DE-9B40-499B-AE80-C79D8B5EA1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D0B87BB-C3E4-4471-AFEC-EB372FEF4F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36026-A176-458C-A62B-31244D5B74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75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4B0410F9-3A5C-4A5C-98C5-8237D2A950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22762E74-CFE1-41E2-B99F-21EB2ACEB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62F8D34-1F09-4660-989E-B914E325BE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D8921-4C36-428A-8090-53DC578496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548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2720887-7055-4DC5-84EF-9B447B6726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306441A-D514-4753-A8C4-9FE2703ED6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B873E14-8009-4D74-B58F-43DD560E67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45DFE-AA7A-46DE-A115-03D218F6BD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01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6AB6D36-4C51-4BF1-BD6D-6DAD4541B1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C5C3807-96AF-4F34-A6BF-F710307B83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97C4347-379C-4E6C-966D-AD40D6BCD9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3B0B8-B708-42A6-A410-24472808F3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502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EAC333ED-B53F-4403-8361-78588443D18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>
              <a:extLst>
                <a:ext uri="{FF2B5EF4-FFF2-40B4-BE49-F238E27FC236}">
                  <a16:creationId xmlns:a16="http://schemas.microsoft.com/office/drawing/2014/main" id="{F0899F1D-963C-4341-B4DB-1075BB8E2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034" name="Group 4">
              <a:extLst>
                <a:ext uri="{FF2B5EF4-FFF2-40B4-BE49-F238E27FC236}">
                  <a16:creationId xmlns:a16="http://schemas.microsoft.com/office/drawing/2014/main" id="{724F7510-F7D5-4E2E-A20B-47B13593F4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>
                <a:extLst>
                  <a:ext uri="{FF2B5EF4-FFF2-40B4-BE49-F238E27FC236}">
                    <a16:creationId xmlns:a16="http://schemas.microsoft.com/office/drawing/2014/main" id="{4000F708-9E39-4D84-8813-AA78174F4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Line 6">
                <a:extLst>
                  <a:ext uri="{FF2B5EF4-FFF2-40B4-BE49-F238E27FC236}">
                    <a16:creationId xmlns:a16="http://schemas.microsoft.com/office/drawing/2014/main" id="{AA670835-4EF5-41BE-B49F-DE85E1AF8A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>
            <a:extLst>
              <a:ext uri="{FF2B5EF4-FFF2-40B4-BE49-F238E27FC236}">
                <a16:creationId xmlns:a16="http://schemas.microsoft.com/office/drawing/2014/main" id="{40899B0A-BB35-424D-8DF4-52430A71E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86AF0F2D-F086-4039-919E-25CC5028B5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3721" name="Rectangle 9">
            <a:extLst>
              <a:ext uri="{FF2B5EF4-FFF2-40B4-BE49-F238E27FC236}">
                <a16:creationId xmlns:a16="http://schemas.microsoft.com/office/drawing/2014/main" id="{446335D7-4530-4EC3-81EA-7685BDB8BD1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22" name="Rectangle 10">
            <a:extLst>
              <a:ext uri="{FF2B5EF4-FFF2-40B4-BE49-F238E27FC236}">
                <a16:creationId xmlns:a16="http://schemas.microsoft.com/office/drawing/2014/main" id="{13A44BAC-56E3-4A9B-B5E5-764F998466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23" name="Rectangle 11">
            <a:extLst>
              <a:ext uri="{FF2B5EF4-FFF2-40B4-BE49-F238E27FC236}">
                <a16:creationId xmlns:a16="http://schemas.microsoft.com/office/drawing/2014/main" id="{46AC3F04-A3C2-4DF2-9933-C6D07F6E81D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17B7EE28-C322-4288-B1E8-9B943BCB77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2" name="Line 12">
            <a:extLst>
              <a:ext uri="{FF2B5EF4-FFF2-40B4-BE49-F238E27FC236}">
                <a16:creationId xmlns:a16="http://schemas.microsoft.com/office/drawing/2014/main" id="{59117860-5EEA-4B4E-90FF-319854D0643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7" r:id="rId1"/>
    <p:sldLayoutId id="2147484497" r:id="rId2"/>
    <p:sldLayoutId id="2147484498" r:id="rId3"/>
    <p:sldLayoutId id="2147484499" r:id="rId4"/>
    <p:sldLayoutId id="2147484500" r:id="rId5"/>
    <p:sldLayoutId id="2147484501" r:id="rId6"/>
    <p:sldLayoutId id="2147484502" r:id="rId7"/>
    <p:sldLayoutId id="2147484503" r:id="rId8"/>
    <p:sldLayoutId id="2147484504" r:id="rId9"/>
    <p:sldLayoutId id="2147484505" r:id="rId10"/>
    <p:sldLayoutId id="214748450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b.uncw.edu/people/cummingsj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2DCDE395-E61F-4CAA-9D37-B76A5E08711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IT Project Management</a:t>
            </a:r>
          </a:p>
        </p:txBody>
      </p:sp>
      <p:sp>
        <p:nvSpPr>
          <p:cNvPr id="4099" name="Subtitle 2">
            <a:extLst>
              <a:ext uri="{FF2B5EF4-FFF2-40B4-BE49-F238E27FC236}">
                <a16:creationId xmlns:a16="http://schemas.microsoft.com/office/drawing/2014/main" id="{322D547F-9449-46D1-91DA-ADBC3630354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36757997-93AB-4D93-BE9B-954FF8B8EC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b="1"/>
              <a:t>Exercises</a:t>
            </a:r>
            <a:endParaRPr lang="en-US" altLang="en-US" sz="4400" b="1"/>
          </a:p>
        </p:txBody>
      </p:sp>
      <p:sp>
        <p:nvSpPr>
          <p:cNvPr id="22531" name="Text Placeholder 2">
            <a:extLst>
              <a:ext uri="{FF2B5EF4-FFF2-40B4-BE49-F238E27FC236}">
                <a16:creationId xmlns:a16="http://schemas.microsoft.com/office/drawing/2014/main" id="{963757B3-9DA3-413A-AC89-5932350B9A2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00200"/>
            <a:ext cx="7772400" cy="453072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/>
              <a:t>There are 3 exercises to cover materials that may not be included in the project or that warrant further practice.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/>
              <a:t>These include exercises on:</a:t>
            </a:r>
          </a:p>
          <a:p>
            <a:pPr lvl="1" eaLnBrk="1" hangingPunct="1"/>
            <a:r>
              <a:rPr lang="en-US" altLang="en-US"/>
              <a:t>Project Selection and ROI</a:t>
            </a:r>
          </a:p>
          <a:p>
            <a:pPr lvl="1" eaLnBrk="1" hangingPunct="1"/>
            <a:r>
              <a:rPr lang="en-US" altLang="en-US"/>
              <a:t>Microsoft Project and WBS</a:t>
            </a:r>
          </a:p>
          <a:p>
            <a:pPr lvl="1" eaLnBrk="1" hangingPunct="1"/>
            <a:r>
              <a:rPr lang="en-US" altLang="en-US"/>
              <a:t>Project Cost analysis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2464D109-6863-47BD-9C86-972C1CB37A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b="1"/>
              <a:t>Harvard Business Cases</a:t>
            </a:r>
            <a:endParaRPr lang="en-US" altLang="en-US" sz="4400" b="1"/>
          </a:p>
        </p:txBody>
      </p:sp>
      <p:sp>
        <p:nvSpPr>
          <p:cNvPr id="24579" name="Text Placeholder 2">
            <a:extLst>
              <a:ext uri="{FF2B5EF4-FFF2-40B4-BE49-F238E27FC236}">
                <a16:creationId xmlns:a16="http://schemas.microsoft.com/office/drawing/2014/main" id="{6B8EFA79-A8BA-4F2D-9792-9D14D164239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00200"/>
            <a:ext cx="7772400" cy="453072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/>
              <a:t>Each group will be responsible for presenting an HBR case concerning project management concepts with many focusing on IT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/>
              <a:t>You are </a:t>
            </a:r>
            <a:r>
              <a:rPr lang="en-US" altLang="en-US" b="1" u="sng"/>
              <a:t>not</a:t>
            </a:r>
            <a:r>
              <a:rPr lang="en-US" altLang="en-US"/>
              <a:t> responsible for purchasing all cases.  You will only need to purchase the case you are presenting.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/>
              <a:t>More details will be posted shortly.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5CFB8722-F3E9-4E6F-AA3D-DBAD93DF24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/>
              <a:t>My Expectations</a:t>
            </a:r>
          </a:p>
        </p:txBody>
      </p:sp>
      <p:sp>
        <p:nvSpPr>
          <p:cNvPr id="26627" name="Text Placeholder 2">
            <a:extLst>
              <a:ext uri="{FF2B5EF4-FFF2-40B4-BE49-F238E27FC236}">
                <a16:creationId xmlns:a16="http://schemas.microsoft.com/office/drawing/2014/main" id="{FDB4452F-2421-4CD2-98E0-2F8FBD4B139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752600"/>
            <a:ext cx="8458200" cy="5029200"/>
          </a:xfrm>
        </p:spPr>
        <p:txBody>
          <a:bodyPr/>
          <a:lstStyle/>
          <a:p>
            <a:pPr eaLnBrk="1" hangingPunct="1"/>
            <a:r>
              <a:rPr lang="en-US" altLang="en-US"/>
              <a:t>Make a </a:t>
            </a:r>
            <a:r>
              <a:rPr lang="en-US" altLang="en-US" i="1"/>
              <a:t>serious</a:t>
            </a:r>
            <a:r>
              <a:rPr lang="en-US" altLang="en-US"/>
              <a:t> effort to succeed in my class.  Come to class on time and stay until class is over.</a:t>
            </a:r>
          </a:p>
          <a:p>
            <a:pPr eaLnBrk="1" hangingPunct="1"/>
            <a:r>
              <a:rPr lang="en-US" altLang="en-US"/>
              <a:t>Turn off cell-phones while in class</a:t>
            </a:r>
          </a:p>
          <a:p>
            <a:pPr eaLnBrk="1" hangingPunct="1"/>
            <a:r>
              <a:rPr lang="en-US" altLang="en-US" b="1"/>
              <a:t>Submit exercises and project assignments on time</a:t>
            </a:r>
          </a:p>
          <a:p>
            <a:pPr eaLnBrk="1" hangingPunct="1"/>
            <a:r>
              <a:rPr lang="en-US" altLang="en-US"/>
              <a:t>Ask questions, voice concerns, provide feedback  via email, phone, or during office hours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EC55E4E1-38C4-4AAB-961E-28F9A65D1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In return, I pledge 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13406-169D-4FF6-9A94-A8EAFEA7CA38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Provide a well-organized course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Clearly explain course objectives and concepts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Provide materials to help students understand course concepts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Answer student questions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Be concerned with student learning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Provide students with feedback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Provide assistance outside of class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Provide clear grading policies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Uniformly apply course policies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06DFD917-9B95-41D9-A3C9-A431BFB0A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</a:t>
            </a:r>
            <a:r>
              <a:rPr lang="en-US" altLang="en-US" b="1"/>
              <a:t>What I do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D7A47-06A5-4785-A91D-D49CDD96FA08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/>
              <a:t>Teaching interests: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Intro to IS/IT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Systems Analysis and Design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IT Project Management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Networking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/>
              <a:t>Research Interests: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Social media impact on organizations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Technology adoption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Healthcare 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486BA81E-79F0-4373-A0C3-EE3FDDD26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42950" indent="-742950" eaLnBrk="1" hangingPunct="1"/>
            <a:r>
              <a:rPr lang="en-US" altLang="en-US" b="1"/>
              <a:t>What is this course about?</a:t>
            </a:r>
          </a:p>
        </p:txBody>
      </p:sp>
      <p:sp>
        <p:nvSpPr>
          <p:cNvPr id="6147" name="Text Placeholder 2">
            <a:extLst>
              <a:ext uri="{FF2B5EF4-FFF2-40B4-BE49-F238E27FC236}">
                <a16:creationId xmlns:a16="http://schemas.microsoft.com/office/drawing/2014/main" id="{E8BFA0E1-160D-48AF-9A85-DF66781C861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70075"/>
            <a:ext cx="8534400" cy="4530725"/>
          </a:xfrm>
        </p:spPr>
        <p:txBody>
          <a:bodyPr/>
          <a:lstStyle/>
          <a:p>
            <a:pPr marL="465138" indent="-465138" eaLnBrk="1" hangingPunct="1">
              <a:buFont typeface="Arial" panose="020B0604020202020204" pitchFamily="34" charset="0"/>
              <a:buNone/>
            </a:pPr>
            <a:r>
              <a:rPr lang="en-US" altLang="en-US"/>
              <a:t>	Introduces the fundamentals of project management, beginning with project definition through the post-project review. There will be emphasis placed on applying project management concepts and techniques to IT projects.</a:t>
            </a:r>
            <a:endParaRPr lang="en-US" altLang="en-US" b="1"/>
          </a:p>
          <a:p>
            <a:pPr marL="465138" indent="-465138"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FCA9071-C76A-4198-91D3-FF35A29790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Learning Objectives</a:t>
            </a:r>
          </a:p>
        </p:txBody>
      </p:sp>
      <p:sp>
        <p:nvSpPr>
          <p:cNvPr id="8195" name="Text Placeholder 2">
            <a:extLst>
              <a:ext uri="{FF2B5EF4-FFF2-40B4-BE49-F238E27FC236}">
                <a16:creationId xmlns:a16="http://schemas.microsoft.com/office/drawing/2014/main" id="{683D9D45-545E-4A92-B903-8886E241A46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524000"/>
            <a:ext cx="8534400" cy="4530725"/>
          </a:xfrm>
        </p:spPr>
        <p:txBody>
          <a:bodyPr/>
          <a:lstStyle/>
          <a:p>
            <a:r>
              <a:rPr lang="en-US" altLang="en-US"/>
              <a:t>Importance of </a:t>
            </a:r>
            <a:r>
              <a:rPr lang="en-US" altLang="en-US" u="sng"/>
              <a:t>project planning</a:t>
            </a:r>
            <a:r>
              <a:rPr lang="en-US" altLang="en-US"/>
              <a:t> for information technology projects</a:t>
            </a:r>
          </a:p>
          <a:p>
            <a:r>
              <a:rPr lang="en-US" altLang="en-US"/>
              <a:t>How to incorporate company </a:t>
            </a:r>
            <a:r>
              <a:rPr lang="en-US" altLang="en-US" u="sng"/>
              <a:t>strategic needs</a:t>
            </a:r>
            <a:r>
              <a:rPr lang="en-US" altLang="en-US"/>
              <a:t> when selecting IT projects</a:t>
            </a:r>
          </a:p>
          <a:p>
            <a:r>
              <a:rPr lang="en-US" altLang="en-US"/>
              <a:t>Justifying IT projects on tangible and intangible benefits and building a business case</a:t>
            </a:r>
          </a:p>
          <a:p>
            <a:r>
              <a:rPr lang="en-US" altLang="en-US"/>
              <a:t>Build ‘</a:t>
            </a:r>
            <a:r>
              <a:rPr lang="en-US" altLang="en-US" u="sng"/>
              <a:t>change management</a:t>
            </a:r>
            <a:r>
              <a:rPr lang="en-US" altLang="en-US"/>
              <a:t>’ into the life cycle of projects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BA2115C8-6606-42CA-824E-2542D086B8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Learning Objectives</a:t>
            </a:r>
          </a:p>
        </p:txBody>
      </p:sp>
      <p:sp>
        <p:nvSpPr>
          <p:cNvPr id="10243" name="Text Placeholder 2">
            <a:extLst>
              <a:ext uri="{FF2B5EF4-FFF2-40B4-BE49-F238E27FC236}">
                <a16:creationId xmlns:a16="http://schemas.microsoft.com/office/drawing/2014/main" id="{A7DD58F7-F69A-4DDF-A321-82931D935E3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524000"/>
            <a:ext cx="8534400" cy="4530725"/>
          </a:xfrm>
        </p:spPr>
        <p:txBody>
          <a:bodyPr/>
          <a:lstStyle/>
          <a:p>
            <a:r>
              <a:rPr lang="en-US" altLang="en-US"/>
              <a:t>Tools and techniques for monitoring </a:t>
            </a:r>
            <a:r>
              <a:rPr lang="en-US" altLang="en-US" u="sng"/>
              <a:t>quality control </a:t>
            </a:r>
            <a:r>
              <a:rPr lang="en-US" altLang="en-US"/>
              <a:t>of IT projects</a:t>
            </a:r>
          </a:p>
          <a:p>
            <a:r>
              <a:rPr lang="en-US" altLang="en-US"/>
              <a:t>The importance of defining and anticipating potential </a:t>
            </a:r>
            <a:r>
              <a:rPr lang="en-US" altLang="en-US" u="sng"/>
              <a:t>risks</a:t>
            </a:r>
          </a:p>
          <a:p>
            <a:r>
              <a:rPr lang="en-US" altLang="en-US"/>
              <a:t>Communicating progress to all </a:t>
            </a:r>
            <a:r>
              <a:rPr lang="en-US" altLang="en-US" u="sng"/>
              <a:t>stakeholders</a:t>
            </a:r>
          </a:p>
          <a:p>
            <a:r>
              <a:rPr lang="en-US" altLang="en-US"/>
              <a:t>Updates on current IT trends and projects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E00DD9C-CA73-4967-BC28-172B944CC4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en-US" b="1"/>
              <a:t>Why a course on IT project mgmt?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CC1F2F76-01E6-4313-8D10-2AAE35974AC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524000"/>
            <a:ext cx="8534400" cy="4530725"/>
          </a:xfrm>
        </p:spPr>
        <p:txBody>
          <a:bodyPr/>
          <a:lstStyle/>
          <a:p>
            <a:r>
              <a:rPr lang="en-US" altLang="en-US"/>
              <a:t>Ever changing business needs</a:t>
            </a:r>
          </a:p>
          <a:p>
            <a:r>
              <a:rPr lang="en-US" altLang="en-US"/>
              <a:t>Hardware compatibility</a:t>
            </a:r>
          </a:p>
          <a:p>
            <a:r>
              <a:rPr lang="en-US" altLang="en-US"/>
              <a:t>Security Holes</a:t>
            </a:r>
          </a:p>
          <a:p>
            <a:r>
              <a:rPr lang="en-US" altLang="en-US"/>
              <a:t>Network Bandwidths</a:t>
            </a:r>
          </a:p>
          <a:p>
            <a:r>
              <a:rPr lang="en-US" altLang="en-US"/>
              <a:t>Software glitches</a:t>
            </a:r>
          </a:p>
          <a:p>
            <a:r>
              <a:rPr lang="en-US" altLang="en-US"/>
              <a:t>Difficulty in getting accurate user requirements</a:t>
            </a:r>
          </a:p>
          <a:p>
            <a:r>
              <a:rPr lang="en-US" altLang="en-US"/>
              <a:t>Rate of change of requirements</a:t>
            </a:r>
          </a:p>
          <a:p>
            <a:r>
              <a:rPr lang="en-US" altLang="en-US"/>
              <a:t>Constant training to keep up with techniology </a:t>
            </a:r>
          </a:p>
          <a:p>
            <a:r>
              <a:rPr lang="en-US" altLang="en-US"/>
              <a:t>Difficulty in visualizing the software for the developer and the customer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CAFF68A2-D851-47A9-9736-558FDC6BA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en-US" b="1"/>
              <a:t>Course Outline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5131BAD6-D310-4984-BD09-21A45306034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524000"/>
            <a:ext cx="8534400" cy="4530725"/>
          </a:xfrm>
        </p:spPr>
        <p:txBody>
          <a:bodyPr/>
          <a:lstStyle/>
          <a:p>
            <a:r>
              <a:rPr lang="en-US" altLang="en-US"/>
              <a:t>Chapters 1-3</a:t>
            </a:r>
          </a:p>
          <a:p>
            <a:pPr lvl="1"/>
            <a:r>
              <a:rPr lang="en-US" altLang="en-US"/>
              <a:t>Introduction to project management</a:t>
            </a:r>
          </a:p>
          <a:p>
            <a:pPr lvl="1"/>
            <a:r>
              <a:rPr lang="en-US" altLang="en-US"/>
              <a:t>Project Management Framework</a:t>
            </a:r>
          </a:p>
          <a:p>
            <a:pPr lvl="1"/>
            <a:endParaRPr lang="en-US" altLang="en-US"/>
          </a:p>
          <a:p>
            <a:r>
              <a:rPr lang="en-US" altLang="en-US"/>
              <a:t>Chapters 4-13</a:t>
            </a:r>
          </a:p>
          <a:p>
            <a:pPr lvl="1"/>
            <a:r>
              <a:rPr lang="en-US" altLang="en-US"/>
              <a:t>Project Management Knowledge Areas</a:t>
            </a:r>
          </a:p>
          <a:p>
            <a:pPr lvl="2"/>
            <a:r>
              <a:rPr lang="en-US" altLang="en-US"/>
              <a:t>Includes integration, scope, time, cost, quality, human resource, communication, risk, procurement, and stakeholder management</a:t>
            </a:r>
          </a:p>
          <a:p>
            <a:pPr lvl="2"/>
            <a:endParaRPr lang="en-US" altLang="en-US"/>
          </a:p>
          <a:p>
            <a:r>
              <a:rPr lang="en-US" altLang="en-US"/>
              <a:t>Healthcare IT Project Management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8FABE1AE-D9D7-4DC0-A890-203BFF690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Syllabus Overview</a:t>
            </a:r>
          </a:p>
        </p:txBody>
      </p:sp>
      <p:sp>
        <p:nvSpPr>
          <p:cNvPr id="16387" name="Text Placeholder 2">
            <a:extLst>
              <a:ext uri="{FF2B5EF4-FFF2-40B4-BE49-F238E27FC236}">
                <a16:creationId xmlns:a16="http://schemas.microsoft.com/office/drawing/2014/main" id="{3E489733-2F6E-4DE9-8675-9F4EAFDBB4B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Textbook, materials and handouts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Entropy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Student deliverables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Grading policy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Disability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Academic honesty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Schedule (tentative)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34D7FF3F-EDF8-424E-BAEC-3231B6246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Textbook &amp; materials </a:t>
            </a:r>
          </a:p>
        </p:txBody>
      </p:sp>
      <p:sp>
        <p:nvSpPr>
          <p:cNvPr id="11267" name="Text Placeholder 2">
            <a:extLst>
              <a:ext uri="{FF2B5EF4-FFF2-40B4-BE49-F238E27FC236}">
                <a16:creationId xmlns:a16="http://schemas.microsoft.com/office/drawing/2014/main" id="{65314134-AEE8-4F5E-9DC1-A38EE219F8E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62000" y="1600200"/>
            <a:ext cx="7772400" cy="4530725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u="sng" dirty="0"/>
              <a:t>Textbook</a:t>
            </a:r>
          </a:p>
          <a:p>
            <a:pPr lvl="1">
              <a:defRPr/>
            </a:pPr>
            <a:r>
              <a:rPr lang="en-US" b="1" i="1" dirty="0"/>
              <a:t>Information Technology Project Management 6e, Revised </a:t>
            </a:r>
            <a:r>
              <a:rPr lang="en-US" i="1" dirty="0"/>
              <a:t>(</a:t>
            </a:r>
            <a:r>
              <a:rPr lang="en-US" i="1" dirty="0" err="1"/>
              <a:t>Schwalbe</a:t>
            </a:r>
            <a:r>
              <a:rPr lang="en-US" i="1" dirty="0"/>
              <a:t>)</a:t>
            </a:r>
          </a:p>
          <a:p>
            <a:pPr lvl="1">
              <a:defRPr/>
            </a:pPr>
            <a:endParaRPr lang="en-US" b="1" i="1" dirty="0"/>
          </a:p>
          <a:p>
            <a:pPr>
              <a:buFont typeface="Arial" pitchFamily="34" charset="0"/>
              <a:buChar char="•"/>
              <a:defRPr/>
            </a:pPr>
            <a:r>
              <a:rPr lang="en-US" u="sng" dirty="0"/>
              <a:t>Additional Materials</a:t>
            </a:r>
            <a:r>
              <a:rPr lang="en-US" dirty="0"/>
              <a:t> </a:t>
            </a:r>
          </a:p>
          <a:p>
            <a:pPr lvl="1">
              <a:defRPr/>
            </a:pPr>
            <a:r>
              <a:rPr lang="en-US" b="1" i="1" dirty="0"/>
              <a:t>PM Network Articles </a:t>
            </a:r>
          </a:p>
          <a:p>
            <a:pPr lvl="1">
              <a:defRPr/>
            </a:pPr>
            <a:r>
              <a:rPr lang="en-US" b="1" i="1" dirty="0"/>
              <a:t>Harvard Business Review Cases</a:t>
            </a:r>
            <a:endParaRPr lang="en-US" dirty="0"/>
          </a:p>
          <a:p>
            <a:pPr eaLnBrk="1" hangingPunct="1">
              <a:buFont typeface="Arial" charset="0"/>
              <a:buChar char="•"/>
              <a:defRPr/>
            </a:pPr>
            <a:endParaRPr lang="en-US" sz="1400" dirty="0"/>
          </a:p>
          <a:p>
            <a:pPr eaLnBrk="1" hangingPunct="1">
              <a:buFont typeface="Arial" charset="0"/>
              <a:buChar char="•"/>
              <a:defRPr/>
            </a:pPr>
            <a:endParaRPr lang="en-US" sz="800" dirty="0">
              <a:hlinkClick r:id="rId3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u="sng" dirty="0"/>
              <a:t>Software</a:t>
            </a:r>
            <a:endParaRPr lang="en-US" u="sng" dirty="0">
              <a:hlinkClick r:id="rId3"/>
            </a:endParaRP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/>
              <a:t>Excel and Microsoft Project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dirty="0">
                <a:hlinkClick r:id="rId3"/>
              </a:rPr>
              <a:t> </a:t>
            </a:r>
            <a:endParaRPr lang="en-US" dirty="0"/>
          </a:p>
          <a:p>
            <a:pPr eaLnBrk="1" hangingPunct="1">
              <a:buFont typeface="Arial" charset="0"/>
              <a:buChar char="•"/>
              <a:defRPr/>
            </a:pP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46A555A5-9811-49E7-9BDC-C55A035354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en-US" sz="4000" b="1"/>
              <a:t>Course Information and Deliverables </a:t>
            </a:r>
          </a:p>
        </p:txBody>
      </p:sp>
      <p:sp>
        <p:nvSpPr>
          <p:cNvPr id="20483" name="Text Placeholder 2">
            <a:extLst>
              <a:ext uri="{FF2B5EF4-FFF2-40B4-BE49-F238E27FC236}">
                <a16:creationId xmlns:a16="http://schemas.microsoft.com/office/drawing/2014/main" id="{97A2C727-8BFE-4C46-9CA2-C30E8436A01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00200"/>
            <a:ext cx="7772400" cy="453072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/>
              <a:t>Grading includes (592 is slightly different):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/>
              <a:t>Exams (2) – 40%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/>
              <a:t>Exercises (3) – 15%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/>
              <a:t>Case Presentation (1) – 10%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/>
              <a:t>Project (1) – 30%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/>
              <a:t>Participation – 5%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yers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0</TotalTime>
  <Words>551</Words>
  <Application>Microsoft Office PowerPoint</Application>
  <PresentationFormat>On-screen Show (4:3)</PresentationFormat>
  <Paragraphs>117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Times New Roman</vt:lpstr>
      <vt:lpstr>Wingdings</vt:lpstr>
      <vt:lpstr>Layers</vt:lpstr>
      <vt:lpstr>IT Project Management</vt:lpstr>
      <vt:lpstr>What is this course about?</vt:lpstr>
      <vt:lpstr>Learning Objectives</vt:lpstr>
      <vt:lpstr>Learning Objectives</vt:lpstr>
      <vt:lpstr>Why a course on IT project mgmt?</vt:lpstr>
      <vt:lpstr>Course Outline</vt:lpstr>
      <vt:lpstr>Syllabus Overview</vt:lpstr>
      <vt:lpstr>Textbook &amp; materials </vt:lpstr>
      <vt:lpstr>Course Information and Deliverables </vt:lpstr>
      <vt:lpstr>Exercises</vt:lpstr>
      <vt:lpstr>Harvard Business Cases</vt:lpstr>
      <vt:lpstr>My Expectations</vt:lpstr>
      <vt:lpstr>In return, I pledge to</vt:lpstr>
      <vt:lpstr> What I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2022-05-31T16:25:07Z</dcterms:created>
  <dcterms:modified xsi:type="dcterms:W3CDTF">2022-05-31T16:25:33Z</dcterms:modified>
</cp:coreProperties>
</file>