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735" r:id="rId2"/>
  </p:sldMasterIdLst>
  <p:notesMasterIdLst>
    <p:notesMasterId r:id="rId40"/>
  </p:notesMasterIdLst>
  <p:handoutMasterIdLst>
    <p:handoutMasterId r:id="rId41"/>
  </p:handoutMasterIdLst>
  <p:sldIdLst>
    <p:sldId id="257" r:id="rId3"/>
    <p:sldId id="292" r:id="rId4"/>
    <p:sldId id="258" r:id="rId5"/>
    <p:sldId id="282" r:id="rId6"/>
    <p:sldId id="259" r:id="rId7"/>
    <p:sldId id="313" r:id="rId8"/>
    <p:sldId id="314" r:id="rId9"/>
    <p:sldId id="319" r:id="rId10"/>
    <p:sldId id="359" r:id="rId11"/>
    <p:sldId id="360" r:id="rId12"/>
    <p:sldId id="361" r:id="rId13"/>
    <p:sldId id="362" r:id="rId14"/>
    <p:sldId id="364" r:id="rId15"/>
    <p:sldId id="363" r:id="rId16"/>
    <p:sldId id="262" r:id="rId17"/>
    <p:sldId id="354" r:id="rId18"/>
    <p:sldId id="267" r:id="rId19"/>
    <p:sldId id="268" r:id="rId20"/>
    <p:sldId id="266" r:id="rId21"/>
    <p:sldId id="312" r:id="rId22"/>
    <p:sldId id="357" r:id="rId23"/>
    <p:sldId id="338" r:id="rId24"/>
    <p:sldId id="318" r:id="rId25"/>
    <p:sldId id="344" r:id="rId26"/>
    <p:sldId id="322" r:id="rId27"/>
    <p:sldId id="324" r:id="rId28"/>
    <p:sldId id="325" r:id="rId29"/>
    <p:sldId id="345" r:id="rId30"/>
    <p:sldId id="346" r:id="rId31"/>
    <p:sldId id="347" r:id="rId32"/>
    <p:sldId id="349" r:id="rId33"/>
    <p:sldId id="353" r:id="rId34"/>
    <p:sldId id="278" r:id="rId35"/>
    <p:sldId id="298" r:id="rId36"/>
    <p:sldId id="281" r:id="rId37"/>
    <p:sldId id="358" r:id="rId38"/>
    <p:sldId id="33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71911" autoAdjust="0"/>
  </p:normalViewPr>
  <p:slideViewPr>
    <p:cSldViewPr>
      <p:cViewPr varScale="1">
        <p:scale>
          <a:sx n="79" d="100"/>
          <a:sy n="79" d="100"/>
        </p:scale>
        <p:origin x="25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1994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3.2375556454876568E-3"/>
                  <c:y val="0.17575757575757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47-4763-8E79-39C22D6060C9}"/>
                </c:ext>
              </c:extLst>
            </c:dLbl>
            <c:dLbl>
              <c:idx val="1"/>
              <c:layout>
                <c:manualLayout>
                  <c:x val="-3.2375556454876568E-3"/>
                  <c:y val="0.130303030303030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D47-4763-8E79-39C22D6060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Successful IT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47-4763-8E79-39C22D6060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6187778227438284E-3"/>
                  <c:y val="0.160606060606060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D47-4763-8E79-39C22D6060C9}"/>
                </c:ext>
              </c:extLst>
            </c:dLbl>
            <c:dLbl>
              <c:idx val="1"/>
              <c:layout>
                <c:manualLayout>
                  <c:x val="1.6187778227438284E-3"/>
                  <c:y val="0.133333333333333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D47-4763-8E79-39C22D6060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Successful IT</c:v>
                </c:pt>
                <c:pt idx="1">
                  <c:v>Failed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0.37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47-4763-8E79-39C22D606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533248"/>
        <c:axId val="86544384"/>
      </c:barChart>
      <c:catAx>
        <c:axId val="86533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6544384"/>
        <c:crosses val="autoZero"/>
        <c:auto val="1"/>
        <c:lblAlgn val="ctr"/>
        <c:lblOffset val="100"/>
        <c:noMultiLvlLbl val="0"/>
      </c:catAx>
      <c:valAx>
        <c:axId val="865443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865332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C7AC561-FEF4-4564-B1BB-B4891A40A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D4FD6BFF-8DB4-463C-8B03-99A14BC43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6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4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5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86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6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54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42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40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41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1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44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47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47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79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11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4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0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08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04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27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0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27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52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4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4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83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83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8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7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8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8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6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68EA-9007-4822-BA5B-1633A4F22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8841-D471-438C-AFD5-3B29A9E32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040E-CCEE-43E4-9215-66886D546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D3B-BD25-4DCF-AF32-D3854EEF4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8CB-3422-490B-B33A-0EFCD59A8A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0D06-D837-4474-A924-C0EEF7F63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087B-5585-4BF4-877F-DCE878DD0A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7A9B-B1EF-4088-9195-D95AFC8BA3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969FD-CB8E-48F9-A41B-0AACA2151B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78917-4704-4D78-826B-10DBFDA44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0E53-27DF-44E5-9BF4-BA90E52A75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66CA-A197-4899-8BDB-4E4DE830BA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D0A2D-0EE2-44ED-A76D-692680691B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7F59-2531-410C-9090-B03A8E324D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903F-C465-4A59-A758-30804C0E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2DBC-F8F3-4C6E-BA80-15F26F72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93FD-BDCF-404E-85EA-10F2C4C408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9D97-7780-4E3E-B88D-70050D68E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11DC2A-2F4E-4F79-A3F5-88DB509F9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F11DC2A-2F4E-4F79-A3F5-88DB509F96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Certification/Project-Management-Professional-PMP.asp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ertification.comptia.org/getCertified/certifications/project.aspx" TargetMode="External"/><Relationship Id="rId4" Type="http://schemas.openxmlformats.org/officeDocument/2006/relationships/hyperlink" Target="http://www.pmi.org/Certification/Certified-Associate-in-Project-Management-CAPM.asp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niusinside.com/" TargetMode="External"/><Relationship Id="rId3" Type="http://schemas.openxmlformats.org/officeDocument/2006/relationships/hyperlink" Target="https://basecamp.com/" TargetMode="External"/><Relationship Id="rId7" Type="http://schemas.openxmlformats.org/officeDocument/2006/relationships/hyperlink" Target="http://www.onedesk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dotproject.net/" TargetMode="External"/><Relationship Id="rId5" Type="http://schemas.openxmlformats.org/officeDocument/2006/relationships/hyperlink" Target="http://collabtive.o-dyn.de/" TargetMode="External"/><Relationship Id="rId4" Type="http://schemas.openxmlformats.org/officeDocument/2006/relationships/hyperlink" Target="http://www.clarizen.com/" TargetMode="External"/><Relationship Id="rId9" Type="http://schemas.openxmlformats.org/officeDocument/2006/relationships/hyperlink" Target="https://www.planbox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1148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4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Introduction to Project Management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943600" y="6177451"/>
            <a:ext cx="2971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Seventh Edition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7200" y="167640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Chapter 1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Portfolio Management</a:t>
            </a:r>
          </a:p>
        </p:txBody>
      </p:sp>
      <p:sp>
        <p:nvSpPr>
          <p:cNvPr id="34820" name="Content Placeholder 3"/>
          <p:cNvSpPr>
            <a:spLocks noGrp="1"/>
          </p:cNvSpPr>
          <p:nvPr>
            <p:ph idx="1"/>
          </p:nvPr>
        </p:nvSpPr>
        <p:spPr>
          <a:xfrm>
            <a:off x="5638800" y="1828800"/>
            <a:ext cx="33909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Organizations group and manage projects and programs as a portfolio of investments that contribute to the entire enterprise’s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9" name="Picture 7" descr="http://www.pmvista.com/wp-content/uploads/2011/09/ima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4398827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8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Sample Project Portfolio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E5709-E4C6-4E16-A3F2-ED34C0BD84D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5" y="1904998"/>
            <a:ext cx="8261299" cy="42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8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991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Figure 1-5. </a:t>
            </a:r>
            <a:r>
              <a:rPr lang="en-US" sz="3200" i="1" dirty="0"/>
              <a:t>Sample Project Portfolio Management Screen Showing Portfolio Optimization</a:t>
            </a:r>
            <a:endParaRPr lang="en-US" sz="3200" dirty="0"/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DAB97-A394-4D45-A410-399330BA772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8203130" cy="41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3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Offices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Project Management Office (PMO) </a:t>
            </a:r>
            <a:r>
              <a:rPr lang="en-US" dirty="0"/>
              <a:t>is an organizational group responsible for coordinating the project management function throughout an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3214865" cy="329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1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Network - PMO 2.0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PMOs fail?</a:t>
            </a:r>
          </a:p>
          <a:p>
            <a:pPr lvl="1"/>
            <a:r>
              <a:rPr lang="en-US" dirty="0"/>
              <a:t>What is the primary reason cited for failure?</a:t>
            </a:r>
          </a:p>
          <a:p>
            <a:pPr lvl="1"/>
            <a:endParaRPr lang="en-US" dirty="0"/>
          </a:p>
          <a:p>
            <a:r>
              <a:rPr lang="en-US" dirty="0"/>
              <a:t>How do you resurrect a failed PMO?</a:t>
            </a:r>
          </a:p>
          <a:p>
            <a:endParaRPr lang="en-US" dirty="0"/>
          </a:p>
          <a:p>
            <a:r>
              <a:rPr lang="en-US" dirty="0"/>
              <a:t>How do you ensure longevity of a PMO?</a:t>
            </a:r>
          </a:p>
          <a:p>
            <a:endParaRPr lang="en-US" dirty="0"/>
          </a:p>
          <a:p>
            <a:r>
              <a:rPr lang="en-US" dirty="0"/>
              <a:t>When should a PMO just be closed?</a:t>
            </a:r>
          </a:p>
        </p:txBody>
      </p:sp>
    </p:spTree>
    <p:extLst>
      <p:ext uri="{BB962C8B-B14F-4D97-AF65-F5344CB8AC3E}">
        <p14:creationId xmlns:p14="http://schemas.microsoft.com/office/powerpoint/2010/main" val="187814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Triple Constraint of Project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73CE052-F1B7-490B-A5C4-C391F856A612}" type="slidenum">
              <a:rPr lang="en-US"/>
              <a:pPr>
                <a:buFontTx/>
                <a:buNone/>
                <a:defRPr/>
              </a:pPr>
              <a:t>15</a:t>
            </a:fld>
            <a:endParaRPr lang="en-US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276600" y="1600200"/>
            <a:ext cx="22098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3" y="1570892"/>
            <a:ext cx="4221677" cy="52154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2112" y="304800"/>
            <a:ext cx="7772400" cy="1143000"/>
          </a:xfrm>
        </p:spPr>
        <p:txBody>
          <a:bodyPr/>
          <a:lstStyle/>
          <a:p>
            <a:r>
              <a:rPr lang="en-US" dirty="0"/>
              <a:t>What is Project Management?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13620"/>
            <a:ext cx="8077200" cy="4572000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en-US" sz="2400" dirty="0"/>
              <a:t>“the application of knowledge, skills, tools and techniques to project activities to meet project requirements” (</a:t>
            </a:r>
            <a:r>
              <a:rPr lang="en-US" sz="2000" dirty="0"/>
              <a:t>PMBOK</a:t>
            </a:r>
            <a:r>
              <a:rPr lang="en-US" sz="2000" dirty="0">
                <a:cs typeface="Times New Roman" pitchFamily="18" charset="0"/>
              </a:rPr>
              <a:t>®</a:t>
            </a:r>
            <a:r>
              <a:rPr lang="en-US" sz="2000" dirty="0"/>
              <a:t> Guide, Fourth Edition, 2012</a:t>
            </a:r>
            <a:r>
              <a:rPr lang="en-US" sz="2400" dirty="0"/>
              <a:t>)</a:t>
            </a:r>
          </a:p>
        </p:txBody>
      </p:sp>
      <p:sp>
        <p:nvSpPr>
          <p:cNvPr id="2253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10AEE-A1C4-442C-A1CB-1C513439EF3C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 descr="86921_01_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67465"/>
            <a:ext cx="7827824" cy="36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ular Callout 1"/>
          <p:cNvSpPr/>
          <p:nvPr/>
        </p:nvSpPr>
        <p:spPr>
          <a:xfrm>
            <a:off x="609600" y="4759569"/>
            <a:ext cx="914400" cy="1295400"/>
          </a:xfrm>
          <a:prstGeom prst="wedgeRoundRectCallout">
            <a:avLst>
              <a:gd name="adj1" fmla="val 28674"/>
              <a:gd name="adj2" fmla="val -1496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3062588"/>
            <a:ext cx="1676400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Stakeholders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600200" y="4067555"/>
            <a:ext cx="3810000" cy="914400"/>
          </a:xfrm>
          <a:prstGeom prst="wedgeRoundRectCallout">
            <a:avLst>
              <a:gd name="adj1" fmla="val 14898"/>
              <a:gd name="adj2" fmla="val -1012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3124200"/>
            <a:ext cx="1981200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Core Functions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699846" y="5715000"/>
            <a:ext cx="3710354" cy="994874"/>
          </a:xfrm>
          <a:prstGeom prst="wedgeRoundRectCallout">
            <a:avLst>
              <a:gd name="adj1" fmla="val 87605"/>
              <a:gd name="adj2" fmla="val 202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47351" y="6054175"/>
            <a:ext cx="1458449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Facilitating</a:t>
            </a:r>
          </a:p>
          <a:p>
            <a:pPr algn="ctr"/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76258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Knowledge Areas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Knowledge areas </a:t>
            </a:r>
            <a:r>
              <a:rPr lang="en-US" dirty="0"/>
              <a:t>describe the key competencies that project managers must develop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Core Functions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Facilitating Functions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Integration Function</a:t>
            </a:r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EB7DF-90B0-4429-8A5B-58BA5697E9F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Tools and Techniques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4330700"/>
          </a:xfrm>
        </p:spPr>
        <p:txBody>
          <a:bodyPr/>
          <a:lstStyle/>
          <a:p>
            <a:r>
              <a:rPr lang="en-US" b="1" dirty="0"/>
              <a:t>Project management tools and techniques </a:t>
            </a:r>
            <a:r>
              <a:rPr lang="en-US" dirty="0"/>
              <a:t>assist project managers and their teams in various aspects of project management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E2A35-A3A0-48F2-BAA4-D5904553118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422882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48" y="3751263"/>
            <a:ext cx="3778052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7095" y="5334000"/>
            <a:ext cx="1446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4294" y="3261883"/>
            <a:ext cx="21050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network diagram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Stakeholders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Stakeholders </a:t>
            </a:r>
            <a:r>
              <a:rPr lang="en-US" dirty="0"/>
              <a:t>are the people involved in or affected by project activities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Who are the stakeholders in a project?</a:t>
            </a:r>
          </a:p>
        </p:txBody>
      </p:sp>
      <p:sp>
        <p:nvSpPr>
          <p:cNvPr id="2458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BD8DC-3670-4F66-BAF1-AB767FF85EC4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458200" cy="4648200"/>
          </a:xfrm>
        </p:spPr>
        <p:txBody>
          <a:bodyPr/>
          <a:lstStyle/>
          <a:p>
            <a:r>
              <a:rPr lang="en-US" dirty="0"/>
              <a:t>The world as a whole spends nearly $10 trillion of its $40.7 trillion gross product on projects of all kinds</a:t>
            </a:r>
          </a:p>
          <a:p>
            <a:endParaRPr lang="en-US" sz="1600" dirty="0"/>
          </a:p>
          <a:p>
            <a:r>
              <a:rPr lang="en-US" dirty="0"/>
              <a:t>More than 16 million people regard project management as their profession</a:t>
            </a:r>
          </a:p>
          <a:p>
            <a:pPr>
              <a:spcBef>
                <a:spcPct val="50000"/>
              </a:spcBef>
            </a:pPr>
            <a:endParaRPr lang="en-US" sz="1050" dirty="0"/>
          </a:p>
          <a:p>
            <a:pPr>
              <a:spcBef>
                <a:spcPct val="50000"/>
              </a:spcBef>
            </a:pPr>
            <a:r>
              <a:rPr lang="en-US" sz="2800" dirty="0"/>
              <a:t>The overall information and communications technology market grew by 6 percent to almost $3 trillion in 2010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008FD-2DFA-4FF3-9130-EF876863D94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62000" y="1524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Went Right? Improved Project Performance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457200" y="1524000"/>
            <a:ext cx="82296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5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5715000"/>
            <a:ext cx="4800600" cy="1143000"/>
          </a:xfrm>
        </p:spPr>
        <p:txBody>
          <a:bodyPr/>
          <a:lstStyle/>
          <a:p>
            <a:r>
              <a:rPr lang="en-US" sz="3600" dirty="0"/>
              <a:t>Why the Improvements?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04070"/>
              </p:ext>
            </p:extLst>
          </p:nvPr>
        </p:nvGraphicFramePr>
        <p:xfrm>
          <a:off x="914400" y="1714500"/>
          <a:ext cx="784542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648EA-8287-42F4-9255-DEF3B2333BDF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62000" y="1524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Improved Project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648EA-8287-42F4-9255-DEF3B2333BDF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76400"/>
            <a:ext cx="4343400" cy="4496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7523" y="2743200"/>
            <a:ext cx="36195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Growth in PMP Certification, 1993-2011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4267200"/>
            <a:ext cx="2995246" cy="1180814"/>
          </a:xfrm>
        </p:spPr>
        <p:txBody>
          <a:bodyPr/>
          <a:lstStyle/>
          <a:p>
            <a:r>
              <a:rPr lang="en-US" sz="3600" dirty="0"/>
              <a:t>Coincidence?</a:t>
            </a:r>
          </a:p>
        </p:txBody>
      </p:sp>
    </p:spTree>
    <p:extLst>
      <p:ext uri="{BB962C8B-B14F-4D97-AF65-F5344CB8AC3E}">
        <p14:creationId xmlns:p14="http://schemas.microsoft.com/office/powerpoint/2010/main" val="143678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</a:t>
            </a:r>
          </a:p>
        </p:txBody>
      </p:sp>
      <p:sp>
        <p:nvSpPr>
          <p:cNvPr id="3072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define project success:</a:t>
            </a:r>
          </a:p>
          <a:p>
            <a:pPr lvl="1"/>
            <a:r>
              <a:rPr lang="en-US" dirty="0"/>
              <a:t>Triple Constraint</a:t>
            </a:r>
          </a:p>
          <a:p>
            <a:pPr lvl="1"/>
            <a:r>
              <a:rPr lang="en-US" dirty="0"/>
              <a:t>Customer/Sponsor Satisfaction</a:t>
            </a:r>
          </a:p>
          <a:p>
            <a:pPr lvl="1"/>
            <a:r>
              <a:rPr lang="en-US" dirty="0"/>
              <a:t>The results of the project met its main objective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FF679-B247-40A7-B574-6049B4430BD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9144000" cy="8382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What Helps Projects Succeed?*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sz="2400" dirty="0"/>
              <a:t>1. User involvement</a:t>
            </a:r>
          </a:p>
          <a:p>
            <a:pPr marL="109537" indent="0">
              <a:buNone/>
            </a:pPr>
            <a:r>
              <a:rPr lang="en-US" sz="2400" dirty="0"/>
              <a:t>2. Executive support</a:t>
            </a:r>
          </a:p>
          <a:p>
            <a:pPr marL="109537" indent="0">
              <a:buNone/>
            </a:pPr>
            <a:r>
              <a:rPr lang="en-US" sz="2400" dirty="0"/>
              <a:t>3. Clear business objectives</a:t>
            </a:r>
          </a:p>
          <a:p>
            <a:pPr marL="109537" indent="0">
              <a:buNone/>
            </a:pPr>
            <a:r>
              <a:rPr lang="en-US" sz="2400" dirty="0"/>
              <a:t>4. Emotional maturity</a:t>
            </a:r>
          </a:p>
          <a:p>
            <a:pPr marL="109537" indent="0">
              <a:buNone/>
            </a:pPr>
            <a:r>
              <a:rPr lang="en-US" sz="2400" dirty="0"/>
              <a:t>5. Optimizing scope</a:t>
            </a:r>
          </a:p>
          <a:p>
            <a:pPr marL="109537" indent="0">
              <a:buNone/>
            </a:pPr>
            <a:r>
              <a:rPr lang="en-US" sz="2400" dirty="0"/>
              <a:t>6. Agile process</a:t>
            </a:r>
          </a:p>
          <a:p>
            <a:pPr marL="109537" indent="0">
              <a:buNone/>
            </a:pPr>
            <a:r>
              <a:rPr lang="en-US" sz="2400" dirty="0"/>
              <a:t>7. Project management expertise</a:t>
            </a:r>
          </a:p>
          <a:p>
            <a:pPr marL="109537" indent="0">
              <a:buNone/>
            </a:pPr>
            <a:r>
              <a:rPr lang="en-US" sz="2400" dirty="0"/>
              <a:t>8. Skilled resources</a:t>
            </a:r>
          </a:p>
          <a:p>
            <a:pPr marL="109537" indent="0">
              <a:buNone/>
            </a:pPr>
            <a:r>
              <a:rPr lang="en-US" sz="2400" dirty="0"/>
              <a:t>9. Execution</a:t>
            </a:r>
          </a:p>
          <a:p>
            <a:pPr marL="109537" indent="0">
              <a:buNone/>
            </a:pPr>
            <a:r>
              <a:rPr lang="en-US" sz="2400" dirty="0"/>
              <a:t>10. Tools and infrastructure</a:t>
            </a:r>
          </a:p>
          <a:p>
            <a:pPr marL="109537" indent="0">
              <a:buNone/>
            </a:pPr>
            <a:endParaRPr lang="en-US" sz="2400" dirty="0"/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352800" y="6477000"/>
            <a:ext cx="2971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2C6F4C-C329-4CFA-975D-E75569AC7E83}" type="slidenum">
              <a:rPr lang="en-US"/>
              <a:pPr>
                <a:buFontTx/>
                <a:buNone/>
                <a:defRPr/>
              </a:pPr>
              <a:t>23</a:t>
            </a:fld>
            <a:endParaRPr lang="en-US" dirty="0"/>
          </a:p>
        </p:txBody>
      </p: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1754175" y="5983069"/>
            <a:ext cx="6094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*The Standish Group, “CHAOS Activity News” (August 2011).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the Project Manager</a:t>
            </a:r>
          </a:p>
        </p:txBody>
      </p:sp>
      <p:sp>
        <p:nvSpPr>
          <p:cNvPr id="4096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Job descriptions vary, but most include responsibilities like planning, scheduling, coordinating, and working with people to achieve project goals</a:t>
            </a:r>
          </a:p>
          <a:p>
            <a:pPr>
              <a:spcBef>
                <a:spcPct val="100000"/>
              </a:spcBef>
            </a:pPr>
            <a:r>
              <a:rPr lang="en-US" dirty="0"/>
              <a:t>Remember that 97% of successful projects were led by experienced project managers, who can often help influence success factors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5399D-7FF4-4603-99A0-4BD1F7EE85E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Suggested Skills for Project Managers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229600" cy="4410075"/>
          </a:xfrm>
        </p:spPr>
        <p:txBody>
          <a:bodyPr/>
          <a:lstStyle/>
          <a:p>
            <a:r>
              <a:rPr lang="en-US" dirty="0"/>
              <a:t>The Project Management Body of Knowledge</a:t>
            </a:r>
          </a:p>
          <a:p>
            <a:r>
              <a:rPr lang="en-US" dirty="0"/>
              <a:t>Application area knowledge, standards, and regulations</a:t>
            </a:r>
          </a:p>
          <a:p>
            <a:r>
              <a:rPr lang="en-US" dirty="0"/>
              <a:t>Project environment knowledge</a:t>
            </a:r>
          </a:p>
          <a:p>
            <a:r>
              <a:rPr lang="en-US" dirty="0"/>
              <a:t>General management knowledge and skills</a:t>
            </a:r>
          </a:p>
          <a:p>
            <a:r>
              <a:rPr lang="en-US" dirty="0"/>
              <a:t>Soft skills or human relations skills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6ECF7-8567-4808-B33A-1102952D555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/>
              <a:t>Ten Most Important Skills and Competencies for Project Managers</a:t>
            </a:r>
          </a:p>
        </p:txBody>
      </p:sp>
      <p:sp>
        <p:nvSpPr>
          <p:cNvPr id="4301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F201878-C638-47B4-9B50-A9EAB8702767}" type="slidenum">
              <a:rPr lang="en-US"/>
              <a:pPr>
                <a:buFontTx/>
                <a:buNone/>
                <a:defRPr/>
              </a:pPr>
              <a:t>26</a:t>
            </a:fld>
            <a:endParaRPr lang="en-US" dirty="0"/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685800" y="1600200"/>
            <a:ext cx="67056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1. People skills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2. Leadership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3. Listening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4. Integrity, ethical behavior, consistent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5. Strong at building trust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6. Verbal communication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7. Strong at building teams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8. Conflict resolution, conflict management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9. Critical thinking, problem solving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10. Understands, balances priorities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Leadership Skills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5000"/>
              </a:spcBef>
            </a:pPr>
            <a:r>
              <a:rPr lang="en-US" dirty="0"/>
              <a:t>Effective project managers provide leadership by example</a:t>
            </a:r>
          </a:p>
          <a:p>
            <a:pPr>
              <a:spcBef>
                <a:spcPct val="55000"/>
              </a:spcBef>
            </a:pPr>
            <a:r>
              <a:rPr lang="en-US" dirty="0"/>
              <a:t>A </a:t>
            </a:r>
            <a:r>
              <a:rPr lang="en-US" b="1" dirty="0"/>
              <a:t>leader</a:t>
            </a:r>
            <a:r>
              <a:rPr lang="en-US" dirty="0"/>
              <a:t> focuses on long-term goals and big-picture objectives while inspiring people to reach those goals</a:t>
            </a:r>
          </a:p>
          <a:p>
            <a:pPr>
              <a:spcBef>
                <a:spcPct val="55000"/>
              </a:spcBef>
            </a:pPr>
            <a:r>
              <a:rPr lang="en-US" dirty="0"/>
              <a:t>A </a:t>
            </a:r>
            <a:r>
              <a:rPr lang="en-US" b="1" dirty="0"/>
              <a:t>manager</a:t>
            </a:r>
            <a:r>
              <a:rPr lang="en-US" dirty="0"/>
              <a:t> deals with the day-to-day details of meeting specific goals</a:t>
            </a:r>
          </a:p>
          <a:p>
            <a:pPr>
              <a:spcBef>
                <a:spcPct val="55000"/>
              </a:spcBef>
            </a:pPr>
            <a:r>
              <a:rPr lang="en-US" dirty="0"/>
              <a:t>Project managers often take on the role of both leader and manager</a:t>
            </a:r>
          </a:p>
        </p:txBody>
      </p:sp>
      <p:sp>
        <p:nvSpPr>
          <p:cNvPr id="4506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59A6-48E5-415C-84F8-E933F11A099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Different Skills Needed in Different Situations</a:t>
            </a:r>
          </a:p>
        </p:txBody>
      </p:sp>
      <p:sp>
        <p:nvSpPr>
          <p:cNvPr id="4403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Large projects</a:t>
            </a:r>
          </a:p>
          <a:p>
            <a:r>
              <a:rPr lang="en-US" sz="2400" dirty="0"/>
              <a:t>High uncertainty projects</a:t>
            </a:r>
          </a:p>
          <a:p>
            <a:r>
              <a:rPr lang="en-US" sz="2400" dirty="0"/>
              <a:t>Very novel projects</a:t>
            </a:r>
          </a:p>
          <a:p>
            <a:endParaRPr lang="en-US" dirty="0"/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ED926-9658-4D81-B566-B142CB5DB71E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Careers for IT Project Managers</a:t>
            </a:r>
          </a:p>
        </p:txBody>
      </p:sp>
      <p:sp>
        <p:nvSpPr>
          <p:cNvPr id="46084" name="Content Placeholder 3"/>
          <p:cNvSpPr>
            <a:spLocks noGrp="1"/>
          </p:cNvSpPr>
          <p:nvPr>
            <p:ph idx="1"/>
          </p:nvPr>
        </p:nvSpPr>
        <p:spPr>
          <a:xfrm>
            <a:off x="4038600" y="1828800"/>
            <a:ext cx="4648200" cy="4302125"/>
          </a:xfrm>
        </p:spPr>
        <p:txBody>
          <a:bodyPr/>
          <a:lstStyle/>
          <a:p>
            <a:r>
              <a:rPr lang="en-US" dirty="0"/>
              <a:t>In a 2012 survey, IT executives listed the “nine hottest skills” they planned to hire for in 2013</a:t>
            </a:r>
          </a:p>
          <a:p>
            <a:r>
              <a:rPr lang="en-US" dirty="0"/>
              <a:t>Project management was second only to programming and application development</a:t>
            </a: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A8B34-76AB-4EE8-919F-3AC6DDD2589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75263"/>
              </p:ext>
            </p:extLst>
          </p:nvPr>
        </p:nvGraphicFramePr>
        <p:xfrm>
          <a:off x="914400" y="1981200"/>
          <a:ext cx="2895600" cy="381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68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Job Categories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Total Current 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Employees Rank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Growth Rank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5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Big Data / 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Business/Systems 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(tie)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Database Admin / 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 (tie)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Networks / Security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Project Management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Software Development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Other IT Skills( Primarily Help Desk)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534400" cy="11430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Motivation for Studying Information Technology (IT) Project Management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534400" cy="42576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2400" dirty="0"/>
              <a:t>IT Projects have a terrible track record, as described in the “What Went Wrong?” </a:t>
            </a:r>
          </a:p>
          <a:p>
            <a:pPr>
              <a:spcBef>
                <a:spcPct val="100000"/>
              </a:spcBef>
            </a:pPr>
            <a:endParaRPr lang="en-US" dirty="0"/>
          </a:p>
          <a:p>
            <a:pPr>
              <a:spcBef>
                <a:spcPct val="100000"/>
              </a:spcBef>
            </a:pPr>
            <a:endParaRPr lang="en-US" dirty="0"/>
          </a:p>
          <a:p>
            <a:pPr>
              <a:spcBef>
                <a:spcPct val="100000"/>
              </a:spcBef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0BEFF-1FDE-409A-9666-3DA8F0E73CEA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3" y="2819400"/>
            <a:ext cx="76485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Nine Hottest Skills*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451701"/>
              </p:ext>
            </p:extLst>
          </p:nvPr>
        </p:nvGraphicFramePr>
        <p:xfrm>
          <a:off x="1143000" y="1828800"/>
          <a:ext cx="6781800" cy="4030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>
                          <a:effectLst/>
                        </a:rPr>
                        <a:t>Skill</a:t>
                      </a:r>
                      <a:endParaRPr lang="en-US" sz="2000" b="1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>
                          <a:effectLst/>
                        </a:rPr>
                        <a:t>Percentage of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>
                          <a:effectLst/>
                        </a:rPr>
                        <a:t> Respondents</a:t>
                      </a:r>
                      <a:endParaRPr lang="en-US" sz="2000" b="1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Programming and application development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60%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Project management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44%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Help desk/technical support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35%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Networking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35%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Business intelligence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23%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Data center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18%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Web 2.0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18%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Security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17%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Telecommunications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  9%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4603B-DDE4-4FBD-A7B8-BEDE3E1684B7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25431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*Source: Rick Saia, “9 Hot IT Skills for 2012,” Computerworld, September 26, 2011.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Management Profession</a:t>
            </a:r>
          </a:p>
        </p:txBody>
      </p:sp>
      <p:sp>
        <p:nvSpPr>
          <p:cNvPr id="4813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profession of project management is growing at a very rapid pace</a:t>
            </a:r>
          </a:p>
          <a:p>
            <a:endParaRPr lang="en-US" dirty="0"/>
          </a:p>
          <a:p>
            <a:r>
              <a:rPr lang="en-US" dirty="0"/>
              <a:t>It is helpful to understand the history of the field,  the role of professional societies like the Project Management Institute, and the growth in project management software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510E2-3781-4D46-AF2A-406AF009138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/>
              <a:t>Global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8534400" cy="4648200"/>
          </a:xfrm>
        </p:spPr>
        <p:txBody>
          <a:bodyPr/>
          <a:lstStyle/>
          <a:p>
            <a:r>
              <a:rPr lang="en-US" dirty="0"/>
              <a:t>Several global dynamics are forcing organizations to rethink their practices:</a:t>
            </a:r>
          </a:p>
          <a:p>
            <a:pPr lvl="1"/>
            <a:r>
              <a:rPr lang="en-US" dirty="0"/>
              <a:t>Talent development for project and program managers is a top concern</a:t>
            </a:r>
          </a:p>
          <a:p>
            <a:pPr lvl="1"/>
            <a:r>
              <a:rPr lang="en-US" dirty="0"/>
              <a:t>Good project portfolio management is crucial in tight economic conditions</a:t>
            </a:r>
          </a:p>
          <a:p>
            <a:pPr lvl="1"/>
            <a:r>
              <a:rPr lang="en-US" dirty="0"/>
              <a:t> Basic project management techniques are core competencies</a:t>
            </a:r>
          </a:p>
          <a:p>
            <a:pPr lvl="1"/>
            <a:r>
              <a:rPr lang="en-US" dirty="0"/>
              <a:t>Organizations want to use more agile approaches to project management</a:t>
            </a:r>
          </a:p>
          <a:p>
            <a:pPr lvl="1"/>
            <a:r>
              <a:rPr lang="en-US" dirty="0"/>
              <a:t>Benefits realization of projects is a key metric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6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Management Certification</a:t>
            </a:r>
            <a:endParaRPr lang="en-US" sz="48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82000" cy="4530725"/>
          </a:xfrm>
        </p:spPr>
        <p:txBody>
          <a:bodyPr/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400" dirty="0"/>
              <a:t>The Project Management Institute (PMI) is an international professional society for project managers with 380,000 members worldwide in 2012</a:t>
            </a:r>
          </a:p>
          <a:p>
            <a:pPr lvl="1"/>
            <a:r>
              <a:rPr lang="en-US" sz="2200" b="1" dirty="0">
                <a:hlinkClick r:id="rId3"/>
              </a:rPr>
              <a:t>Project Management Professional</a:t>
            </a:r>
            <a:r>
              <a:rPr lang="en-US" sz="2200" dirty="0">
                <a:hlinkClick r:id="rId3"/>
              </a:rPr>
              <a:t> </a:t>
            </a:r>
            <a:r>
              <a:rPr lang="en-US" sz="2200" dirty="0"/>
              <a:t>(</a:t>
            </a:r>
            <a:r>
              <a:rPr lang="en-US" sz="2200" b="1" dirty="0"/>
              <a:t>PMP</a:t>
            </a:r>
            <a:r>
              <a:rPr lang="en-US" sz="2200" dirty="0"/>
              <a:t>) has documented sufficient project experience, agreed to follow a code of ethics, and passed the PMP exam</a:t>
            </a:r>
          </a:p>
          <a:p>
            <a:pPr lvl="1"/>
            <a:r>
              <a:rPr lang="en-US" sz="2200" b="1" dirty="0">
                <a:hlinkClick r:id="rId4"/>
              </a:rPr>
              <a:t>Certified Associate in PM </a:t>
            </a:r>
            <a:r>
              <a:rPr lang="en-US" sz="2200" dirty="0"/>
              <a:t>(</a:t>
            </a:r>
            <a:r>
              <a:rPr lang="en-US" sz="2200" b="1" dirty="0"/>
              <a:t>CAPM</a:t>
            </a:r>
            <a:r>
              <a:rPr lang="en-US" sz="2200" dirty="0"/>
              <a:t>) is achievable with less experience</a:t>
            </a:r>
          </a:p>
          <a:p>
            <a:endParaRPr lang="en-US" sz="2400" dirty="0"/>
          </a:p>
          <a:p>
            <a:r>
              <a:rPr lang="en-US" sz="2400" dirty="0"/>
              <a:t>CompTIA offers another certification option</a:t>
            </a:r>
          </a:p>
          <a:p>
            <a:pPr lvl="1"/>
            <a:r>
              <a:rPr lang="en-US" sz="2200" b="1" dirty="0">
                <a:hlinkClick r:id="rId5"/>
              </a:rPr>
              <a:t>CompTIA Project+</a:t>
            </a:r>
            <a:r>
              <a:rPr lang="en-US" sz="2200" dirty="0">
                <a:hlinkClick r:id="rId5"/>
              </a:rPr>
              <a:t> </a:t>
            </a:r>
            <a:r>
              <a:rPr lang="en-US" sz="2200" dirty="0"/>
              <a:t>has less requirements but is not as well recognized as PMP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2818A-E5D0-46E1-BC85-9BA773441C3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in Project Management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08892" y="1676400"/>
            <a:ext cx="8305800" cy="4572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b="1" dirty="0"/>
              <a:t>Ethics</a:t>
            </a:r>
            <a:r>
              <a:rPr lang="en-US" dirty="0"/>
              <a:t>, loosely defined, is a set of principles that guide our decision making based on personal values of what is “right” and “wrong”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Project managers often face ethical dilemmas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In order to earn PMP certification, applicants must agree to PMI’s Code of Ethics and Professional Conduct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Several questions on the PMP exam are related to professional responsibility, including ethics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046A5-BB2F-4E24-9CAE-1E52D13FE9F0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Software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There are hundreds of different products to assist in performing project management</a:t>
            </a:r>
          </a:p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endParaRPr lang="en-US" dirty="0"/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Three main categories of tools:</a:t>
            </a:r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Low-end tools</a:t>
            </a:r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Midrange tools</a:t>
            </a:r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High-end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FCC4D-26DF-4CAA-AF9B-7B639F4E8463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Software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Various software includes:</a:t>
            </a:r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>
                <a:hlinkClick r:id="rId3"/>
              </a:rPr>
              <a:t>BaseCamp</a:t>
            </a:r>
            <a:endParaRPr lang="en-US" u="sng" dirty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>
                <a:hlinkClick r:id="rId4"/>
              </a:rPr>
              <a:t>Clarizen</a:t>
            </a:r>
            <a:endParaRPr lang="en-US" u="sng" dirty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>
                <a:hlinkClick r:id="rId5"/>
              </a:rPr>
              <a:t>Collabtive</a:t>
            </a:r>
            <a:r>
              <a:rPr lang="en-US" dirty="0"/>
              <a:t> (open source)</a:t>
            </a:r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>
                <a:hlinkClick r:id="rId6"/>
              </a:rPr>
              <a:t>dotProject</a:t>
            </a:r>
            <a:r>
              <a:rPr lang="en-US" dirty="0"/>
              <a:t> (open source)</a:t>
            </a:r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>
                <a:hlinkClick r:id="rId7"/>
              </a:rPr>
              <a:t>OneDesk</a:t>
            </a:r>
            <a:endParaRPr lang="en-US" u="sng" dirty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>
                <a:hlinkClick r:id="rId8"/>
              </a:rPr>
              <a:t>Genius Inside</a:t>
            </a:r>
            <a:endParaRPr lang="en-US" u="sng" dirty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u="sng" dirty="0" err="1">
                <a:hlinkClick r:id="rId9"/>
              </a:rPr>
              <a:t>PlanBox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FCC4D-26DF-4CAA-AF9B-7B639F4E8463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82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305800" cy="4876800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Definition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Difference between project, program and portfolio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Management Office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Certification Opportunities</a:t>
            </a: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PMI/PMP</a:t>
            </a: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err="1"/>
              <a:t>CompTIA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34CBA-0644-43DF-B9FE-3A54148FDEBE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Using Formal </a:t>
            </a:r>
            <a:br>
              <a:rPr lang="en-US" dirty="0"/>
            </a:br>
            <a:r>
              <a:rPr lang="en-US" dirty="0"/>
              <a:t>Project Management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491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Better control of financial, physical, and human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Improved customer relations</a:t>
            </a:r>
          </a:p>
          <a:p>
            <a:pPr>
              <a:lnSpc>
                <a:spcPct val="90000"/>
              </a:lnSpc>
            </a:pPr>
            <a:r>
              <a:rPr lang="en-US" dirty="0"/>
              <a:t>Shorter development times</a:t>
            </a:r>
          </a:p>
          <a:p>
            <a:pPr>
              <a:lnSpc>
                <a:spcPct val="90000"/>
              </a:lnSpc>
            </a:pPr>
            <a:r>
              <a:rPr lang="en-US" dirty="0"/>
              <a:t>Lower costs</a:t>
            </a:r>
          </a:p>
          <a:p>
            <a:pPr>
              <a:lnSpc>
                <a:spcPct val="90000"/>
              </a:lnSpc>
            </a:pPr>
            <a:r>
              <a:rPr lang="en-US" dirty="0"/>
              <a:t>Higher quality and increased reliability</a:t>
            </a:r>
          </a:p>
          <a:p>
            <a:pPr>
              <a:lnSpc>
                <a:spcPct val="90000"/>
              </a:lnSpc>
            </a:pPr>
            <a:r>
              <a:rPr lang="en-US" dirty="0"/>
              <a:t>Higher profit margins</a:t>
            </a:r>
          </a:p>
          <a:p>
            <a:pPr>
              <a:lnSpc>
                <a:spcPct val="90000"/>
              </a:lnSpc>
            </a:pPr>
            <a:r>
              <a:rPr lang="en-US" dirty="0"/>
              <a:t>Improved productivity</a:t>
            </a:r>
          </a:p>
          <a:p>
            <a:pPr>
              <a:lnSpc>
                <a:spcPct val="90000"/>
              </a:lnSpc>
            </a:pPr>
            <a:r>
              <a:rPr lang="en-US" dirty="0"/>
              <a:t>Better internal coordination</a:t>
            </a:r>
          </a:p>
          <a:p>
            <a:pPr>
              <a:lnSpc>
                <a:spcPct val="90000"/>
              </a:lnSpc>
            </a:pPr>
            <a:r>
              <a:rPr lang="en-US" dirty="0"/>
              <a:t>Higher worker morale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EDFFD-3775-45BD-99D6-93EB591C432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/>
              <a:t>What Is a Project?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01000" cy="4495800"/>
          </a:xfrm>
        </p:spPr>
        <p:txBody>
          <a:bodyPr/>
          <a:lstStyle/>
          <a:p>
            <a:pPr marL="0" indent="0">
              <a:spcBef>
                <a:spcPct val="70000"/>
              </a:spcBef>
              <a:buNone/>
            </a:pPr>
            <a:r>
              <a:rPr lang="en-US" sz="2400" dirty="0"/>
              <a:t>A </a:t>
            </a:r>
            <a:r>
              <a:rPr lang="en-US" sz="2400" b="1" dirty="0"/>
              <a:t>project</a:t>
            </a:r>
            <a:r>
              <a:rPr lang="en-US" sz="2400" dirty="0"/>
              <a:t> is “a temporary endeavor undertaken to create a unique product, service, or result” </a:t>
            </a:r>
            <a:r>
              <a:rPr lang="en-US" sz="1600" dirty="0"/>
              <a:t>(</a:t>
            </a:r>
            <a:r>
              <a:rPr lang="en-US" sz="1200" dirty="0"/>
              <a:t>PMBOK</a:t>
            </a:r>
            <a:r>
              <a:rPr lang="en-US" sz="1200" dirty="0">
                <a:cs typeface="Times New Roman" pitchFamily="18" charset="0"/>
              </a:rPr>
              <a:t>® Guide, Fifth Edition, 2012</a:t>
            </a:r>
            <a:r>
              <a:rPr lang="en-US" sz="1600" dirty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  <a:p>
            <a:pPr marL="0" indent="0">
              <a:spcBef>
                <a:spcPct val="70000"/>
              </a:spcBef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352800" y="6400800"/>
            <a:ext cx="2971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B9082-BFFD-400A-AEF4-D17F273F5D0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67436"/>
            <a:ext cx="7239000" cy="439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Attributes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</a:t>
            </a:r>
          </a:p>
          <a:p>
            <a:pPr lvl="1"/>
            <a:r>
              <a:rPr lang="en-US" dirty="0"/>
              <a:t>has a unique purpose</a:t>
            </a:r>
          </a:p>
          <a:p>
            <a:pPr lvl="1"/>
            <a:r>
              <a:rPr lang="en-US" dirty="0"/>
              <a:t>is temporary</a:t>
            </a:r>
          </a:p>
          <a:p>
            <a:pPr lvl="1"/>
            <a:r>
              <a:rPr lang="en-US" dirty="0"/>
              <a:t>is developed using progressive elaboration</a:t>
            </a:r>
          </a:p>
          <a:p>
            <a:pPr lvl="1"/>
            <a:r>
              <a:rPr lang="en-US" dirty="0"/>
              <a:t>requires resources, often from various areas</a:t>
            </a:r>
          </a:p>
          <a:p>
            <a:pPr lvl="1"/>
            <a:r>
              <a:rPr lang="en-US" dirty="0"/>
              <a:t>should have a primary customer or sponsor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project sponsor</a:t>
            </a:r>
            <a:r>
              <a:rPr lang="en-US" dirty="0"/>
              <a:t> usually provides the direction and funding for the project</a:t>
            </a:r>
          </a:p>
          <a:p>
            <a:pPr lvl="1"/>
            <a:r>
              <a:rPr lang="en-US" dirty="0"/>
              <a:t>involves uncertainty</a:t>
            </a:r>
          </a:p>
          <a:p>
            <a:endParaRPr lang="en-US" sz="2400" dirty="0"/>
          </a:p>
        </p:txBody>
      </p:sp>
      <p:sp>
        <p:nvSpPr>
          <p:cNvPr id="1946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5A6F9-FCCE-4D35-A21E-7ABDD06CAFE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Program Managers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/>
              <a:t>Project managers </a:t>
            </a:r>
            <a:r>
              <a:rPr lang="en-US" dirty="0"/>
              <a:t>work with project sponsors, project team, and other people involved in a project to meet project goals</a:t>
            </a:r>
          </a:p>
          <a:p>
            <a:pPr>
              <a:spcBef>
                <a:spcPct val="50000"/>
              </a:spcBef>
            </a:pPr>
            <a:endParaRPr lang="en-US" b="1" dirty="0"/>
          </a:p>
          <a:p>
            <a:pPr>
              <a:spcBef>
                <a:spcPct val="50000"/>
              </a:spcBef>
            </a:pPr>
            <a:r>
              <a:rPr lang="en-US" b="1" dirty="0"/>
              <a:t>Program</a:t>
            </a:r>
            <a:r>
              <a:rPr lang="en-US" dirty="0"/>
              <a:t>: group of related projects managed in a coordinated way to obtain benefits and control not available from managing them individually (PMBOK</a:t>
            </a:r>
            <a:r>
              <a:rPr lang="en-US" dirty="0">
                <a:cs typeface="Times New Roman" pitchFamily="18" charset="0"/>
              </a:rPr>
              <a:t>®</a:t>
            </a:r>
            <a:r>
              <a:rPr lang="en-US" dirty="0"/>
              <a:t> Guide, Fifth Edition, 2012)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9262D-F38F-4840-A525-07F75A4F3F0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Program and Project Portfolio Management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dirty="0"/>
              <a:t> is “a group of related projects managed in a coordinated way to obtain benefits and control not available from managing them individually” (PMBOK® Guide, Fifth Edition, 2012)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b="1" dirty="0"/>
              <a:t>program manager </a:t>
            </a:r>
            <a:r>
              <a:rPr lang="en-US" dirty="0"/>
              <a:t>provides leadership and direction for the project managers heading the projects within the program</a:t>
            </a:r>
          </a:p>
          <a:p>
            <a:pPr marL="548640" lvl="1" fontAlgn="auto">
              <a:spcBef>
                <a:spcPct val="10000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379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827AD-D54E-4A9A-98B6-75CDFBE63C2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Network: What’s in a Name?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vs. Projects</a:t>
            </a:r>
          </a:p>
          <a:p>
            <a:pPr lvl="1"/>
            <a:r>
              <a:rPr lang="en-US" dirty="0"/>
              <a:t>Should there be a difference?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problems with labeling a program as a large project?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Are different skills needed to be a program manager compared to a project manager?</a:t>
            </a:r>
          </a:p>
        </p:txBody>
      </p:sp>
    </p:spTree>
    <p:extLst>
      <p:ext uri="{BB962C8B-B14F-4D97-AF65-F5344CB8AC3E}">
        <p14:creationId xmlns:p14="http://schemas.microsoft.com/office/powerpoint/2010/main" val="41123014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1616</Words>
  <Application>Microsoft Office PowerPoint</Application>
  <PresentationFormat>On-screen Show (4:3)</PresentationFormat>
  <Paragraphs>350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Rounded MT Bold</vt:lpstr>
      <vt:lpstr>Calibri</vt:lpstr>
      <vt:lpstr>Symbol</vt:lpstr>
      <vt:lpstr>Times</vt:lpstr>
      <vt:lpstr>Times New Roman</vt:lpstr>
      <vt:lpstr>Wingdings</vt:lpstr>
      <vt:lpstr>Wingdings 2</vt:lpstr>
      <vt:lpstr>Custom Design</vt:lpstr>
      <vt:lpstr>Theme1</vt:lpstr>
      <vt:lpstr>Introduction to Project Management</vt:lpstr>
      <vt:lpstr>Introduction</vt:lpstr>
      <vt:lpstr>Motivation for Studying Information Technology (IT) Project Management</vt:lpstr>
      <vt:lpstr>Advantages of Using Formal  Project Management</vt:lpstr>
      <vt:lpstr>What Is a Project?</vt:lpstr>
      <vt:lpstr>Project Attributes</vt:lpstr>
      <vt:lpstr>Project and Program Managers</vt:lpstr>
      <vt:lpstr>Program and Project Portfolio Management</vt:lpstr>
      <vt:lpstr>PM Network: What’s in a Name?</vt:lpstr>
      <vt:lpstr>Project Portfolio Management</vt:lpstr>
      <vt:lpstr>Sample Project Portfolio Approach</vt:lpstr>
      <vt:lpstr>Figure 1-5. Sample Project Portfolio Management Screen Showing Portfolio Optimization</vt:lpstr>
      <vt:lpstr>Project Management Offices</vt:lpstr>
      <vt:lpstr>PM Network - PMO 2.0</vt:lpstr>
      <vt:lpstr>The Triple Constraint of Project Management</vt:lpstr>
      <vt:lpstr>What is Project Management?</vt:lpstr>
      <vt:lpstr>Project Management Knowledge Areas</vt:lpstr>
      <vt:lpstr>Project Management Tools and Techniques</vt:lpstr>
      <vt:lpstr>Project Stakeholders</vt:lpstr>
      <vt:lpstr>Why the Improvements?</vt:lpstr>
      <vt:lpstr>Coincidence?</vt:lpstr>
      <vt:lpstr>Project Success</vt:lpstr>
      <vt:lpstr>What Helps Projects Succeed?*</vt:lpstr>
      <vt:lpstr>The Role of the Project Manager</vt:lpstr>
      <vt:lpstr>Suggested Skills for Project Managers</vt:lpstr>
      <vt:lpstr>Ten Most Important Skills and Competencies for Project Managers</vt:lpstr>
      <vt:lpstr>Importance of Leadership Skills</vt:lpstr>
      <vt:lpstr>Different Skills Needed in Different Situations</vt:lpstr>
      <vt:lpstr>Careers for IT Project Managers</vt:lpstr>
      <vt:lpstr>Nine Hottest Skills*</vt:lpstr>
      <vt:lpstr>The Project Management Profession</vt:lpstr>
      <vt:lpstr>Global Issues</vt:lpstr>
      <vt:lpstr>Project Management Certification</vt:lpstr>
      <vt:lpstr>Ethics in Project Management</vt:lpstr>
      <vt:lpstr>Project Management Software</vt:lpstr>
      <vt:lpstr>Project Management Software</vt:lpstr>
      <vt:lpstr>Class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2022-05-31T16:26:12Z</dcterms:created>
  <dcterms:modified xsi:type="dcterms:W3CDTF">2022-05-31T16:26:46Z</dcterms:modified>
</cp:coreProperties>
</file>