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  <p:sldMasterId id="2147483909" r:id="rId2"/>
  </p:sldMasterIdLst>
  <p:notesMasterIdLst>
    <p:notesMasterId r:id="rId38"/>
  </p:notesMasterIdLst>
  <p:handoutMasterIdLst>
    <p:handoutMasterId r:id="rId39"/>
  </p:handoutMasterIdLst>
  <p:sldIdLst>
    <p:sldId id="397" r:id="rId3"/>
    <p:sldId id="351" r:id="rId4"/>
    <p:sldId id="352" r:id="rId5"/>
    <p:sldId id="353" r:id="rId6"/>
    <p:sldId id="354" r:id="rId7"/>
    <p:sldId id="356" r:id="rId8"/>
    <p:sldId id="357" r:id="rId9"/>
    <p:sldId id="407" r:id="rId10"/>
    <p:sldId id="362" r:id="rId11"/>
    <p:sldId id="359" r:id="rId12"/>
    <p:sldId id="361" r:id="rId13"/>
    <p:sldId id="406" r:id="rId14"/>
    <p:sldId id="381" r:id="rId15"/>
    <p:sldId id="364" r:id="rId16"/>
    <p:sldId id="402" r:id="rId17"/>
    <p:sldId id="378" r:id="rId18"/>
    <p:sldId id="368" r:id="rId19"/>
    <p:sldId id="370" r:id="rId20"/>
    <p:sldId id="371" r:id="rId21"/>
    <p:sldId id="372" r:id="rId22"/>
    <p:sldId id="383" r:id="rId23"/>
    <p:sldId id="374" r:id="rId24"/>
    <p:sldId id="375" r:id="rId25"/>
    <p:sldId id="376" r:id="rId26"/>
    <p:sldId id="409" r:id="rId27"/>
    <p:sldId id="399" r:id="rId28"/>
    <p:sldId id="401" r:id="rId29"/>
    <p:sldId id="404" r:id="rId30"/>
    <p:sldId id="384" r:id="rId31"/>
    <p:sldId id="385" r:id="rId32"/>
    <p:sldId id="386" r:id="rId33"/>
    <p:sldId id="387" r:id="rId34"/>
    <p:sldId id="405" r:id="rId35"/>
    <p:sldId id="377" r:id="rId36"/>
    <p:sldId id="40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7265" autoAdjust="0"/>
  </p:normalViewPr>
  <p:slideViewPr>
    <p:cSldViewPr>
      <p:cViewPr varScale="1">
        <p:scale>
          <a:sx n="85" d="100"/>
          <a:sy n="85" d="100"/>
        </p:scale>
        <p:origin x="22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471A8CE-0E72-460B-898D-9FCAF66DD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7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39DB59F-DBFB-47E5-BFE8-743E119724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89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327F-7E80-4D08-B8B0-0F574A3B94B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8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9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0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0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78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8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1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82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8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72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3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33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01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1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5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95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09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0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5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63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72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5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9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0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8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EDAA1-AB8B-4818-B524-3A50969A2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141E6-86B5-4F33-80CE-1E6AB0329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BA7C-0D50-4EB9-909A-D860461C6E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D3B-BD25-4DCF-AF32-D3854EEF4F1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5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76A5-8D43-491D-83BE-00FCABAA15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53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B78CB-3422-490B-B33A-0EFCD59A8AA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20D06-D837-4474-A924-C0EEF7F6304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9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7087B-5585-4BF4-877F-DCE878DD0A5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14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27A9B-B1EF-4088-9195-D95AFC8BA39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19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03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969FD-CB8E-48F9-A41B-0AACA2151B8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9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7053E-F83E-4271-AA08-D5C8F0521D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0E53-27DF-44E5-9BF4-BA90E52A753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7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45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9E4DD-5D64-4A63-89E9-4C623F7791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5B2B2-4C46-45EE-BEF1-8C3D9FBA39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8515F-EAA7-497F-A8F6-4CE386C3FA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A7672-6F35-4B80-8974-351A77EC4C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E3D6-3C62-42FF-A07A-362FC34BCC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9A391-6174-4976-A8AD-AEA04E6879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DDE7D-2F39-4F2E-B126-93BFCEB7FB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F0DB9A2-6BF9-4BB6-B94C-EBCA491697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Times New Roman" pitchFamily="18" charset="0"/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F11DC2A-2F4E-4F79-A3F5-88DB509F96F8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2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i.org/Certification/New-PMI-Agile-Certification.asp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114800"/>
            <a:ext cx="77724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Management</a:t>
            </a:r>
            <a:r>
              <a:rPr lang="en-US" sz="4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&amp; Information Technology</a:t>
            </a:r>
            <a:endParaRPr sz="40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943600" y="6177451"/>
            <a:ext cx="2971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Seventh Edition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67200" y="1676400"/>
            <a:ext cx="426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kern="0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2	</a:t>
            </a:r>
            <a:endParaRPr lang="en-US" sz="28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0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basic organization structures</a:t>
            </a:r>
          </a:p>
          <a:p>
            <a:pPr lvl="1"/>
            <a:r>
              <a:rPr lang="en-US" sz="2800" b="1" dirty="0"/>
              <a:t>Functional</a:t>
            </a:r>
            <a:endParaRPr lang="en-US" sz="2800" dirty="0"/>
          </a:p>
          <a:p>
            <a:pPr lvl="1"/>
            <a:r>
              <a:rPr lang="en-US" sz="2800" b="1" dirty="0"/>
              <a:t>Project</a:t>
            </a:r>
          </a:p>
          <a:p>
            <a:pPr lvl="1"/>
            <a:r>
              <a:rPr lang="en-US" sz="2800" b="1" dirty="0"/>
              <a:t>Matrix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23D0A-DC20-4FDC-880A-596289672AA3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0"/>
            <a:ext cx="4191000" cy="427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820003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Organizational Structure Influences on Projects</a:t>
            </a:r>
            <a:endParaRPr lang="en-US" sz="4400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1097B-8DCA-4F4B-82F9-5CA08C941AA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357110" cy="50736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Culture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Organizational culture</a:t>
            </a:r>
            <a:r>
              <a:rPr lang="en-US" sz="2400" dirty="0"/>
              <a:t> is a set of shared assumptions, values, and behaviors that characterize the functioning of an organization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u="sng" dirty="0"/>
              <a:t>Characteristics of Org. Culture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CAC95-EB76-4381-B468-1459D202A00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066800" y="3851275"/>
            <a:ext cx="7772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Member identity*</a:t>
            </a:r>
          </a:p>
          <a:p>
            <a:r>
              <a:rPr lang="en-US" sz="2400" kern="0" dirty="0"/>
              <a:t>Group emphasis*</a:t>
            </a:r>
          </a:p>
          <a:p>
            <a:r>
              <a:rPr lang="en-US" sz="2400" kern="0" dirty="0"/>
              <a:t>People focus</a:t>
            </a:r>
          </a:p>
          <a:p>
            <a:r>
              <a:rPr lang="en-US" sz="2400" kern="0" dirty="0"/>
              <a:t>Unit integration*</a:t>
            </a:r>
          </a:p>
          <a:p>
            <a:r>
              <a:rPr lang="en-US" sz="2400" kern="0" dirty="0"/>
              <a:t>Control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5105400" y="3822700"/>
            <a:ext cx="40386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Risk tolerance*</a:t>
            </a:r>
          </a:p>
          <a:p>
            <a:r>
              <a:rPr lang="en-US" sz="2400" kern="0" dirty="0"/>
              <a:t>Reward criteria*</a:t>
            </a:r>
          </a:p>
          <a:p>
            <a:r>
              <a:rPr lang="en-US" sz="2400" kern="0" dirty="0"/>
              <a:t>Conflict tolerance*</a:t>
            </a:r>
          </a:p>
          <a:p>
            <a:r>
              <a:rPr lang="en-US" sz="2400" kern="0" dirty="0"/>
              <a:t>Means-ends orientation</a:t>
            </a:r>
          </a:p>
          <a:p>
            <a:r>
              <a:rPr lang="en-US" sz="2400" kern="0" dirty="0"/>
              <a:t>Open-systems focus*</a:t>
            </a:r>
          </a:p>
        </p:txBody>
      </p:sp>
    </p:spTree>
    <p:extLst>
      <p:ext uri="{BB962C8B-B14F-4D97-AF65-F5344CB8AC3E}">
        <p14:creationId xmlns:p14="http://schemas.microsoft.com/office/powerpoint/2010/main" val="421570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Management Commitment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46238"/>
            <a:ext cx="8077200" cy="4525962"/>
          </a:xfrm>
        </p:spPr>
        <p:txBody>
          <a:bodyPr/>
          <a:lstStyle/>
          <a:p>
            <a:r>
              <a:rPr lang="en-US" dirty="0"/>
              <a:t>People in top management positions are key stakeholders in projects</a:t>
            </a:r>
          </a:p>
          <a:p>
            <a:endParaRPr lang="en-US" dirty="0"/>
          </a:p>
          <a:p>
            <a:r>
              <a:rPr lang="en-US" dirty="0"/>
              <a:t>A very important factor in helping project managers successfully lead projects is the level of commitment and support they receive from top management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How does Top Management help a project?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260" y="228600"/>
            <a:ext cx="8305800" cy="868362"/>
          </a:xfrm>
        </p:spPr>
        <p:txBody>
          <a:bodyPr/>
          <a:lstStyle/>
          <a:p>
            <a:r>
              <a:rPr lang="en-US" dirty="0"/>
              <a:t>Stakeholder Management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186738" cy="4791075"/>
          </a:xfrm>
        </p:spPr>
        <p:txBody>
          <a:bodyPr/>
          <a:lstStyle/>
          <a:p>
            <a:r>
              <a:rPr lang="en-US" dirty="0"/>
              <a:t>Project managers must take time to identify, understand, and manage relationships with all project stakeholders</a:t>
            </a:r>
          </a:p>
          <a:p>
            <a:endParaRPr lang="en-US" dirty="0"/>
          </a:p>
          <a:p>
            <a:r>
              <a:rPr lang="en-US" dirty="0"/>
              <a:t>Using the four frames of organizations can help meet stakeholder needs and expectations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Who is often considered one of the most important stakeholders?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3C56F-5C73-4B50-B727-45D4BBD1A5BA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Organizational Commitment to IT</a:t>
            </a:r>
            <a:endParaRPr lang="en-US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530725"/>
          </a:xfrm>
        </p:spPr>
        <p:txBody>
          <a:bodyPr/>
          <a:lstStyle/>
          <a:p>
            <a:r>
              <a:rPr lang="en-US" dirty="0"/>
              <a:t>If the organization has a negative attitude toward IT, it will be difficult for an IT project to succeed</a:t>
            </a:r>
          </a:p>
          <a:p>
            <a:r>
              <a:rPr lang="en-US" dirty="0"/>
              <a:t>Having a Chief Information Officer (CIO) at a high level in the organization helps IT projects</a:t>
            </a:r>
          </a:p>
          <a:p>
            <a:r>
              <a:rPr lang="en-US" dirty="0"/>
              <a:t>Assigning non-IT people to IT projects also encourage more commitment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C14C8-748D-45F4-A615-C9B861DBA90E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91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Governance / Standards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 governance </a:t>
            </a:r>
            <a:r>
              <a:rPr lang="en-US" dirty="0"/>
              <a:t>addresses the authority and control for key IT activities in organizations,  including IT infrastructure, IT use, and project management</a:t>
            </a:r>
          </a:p>
          <a:p>
            <a:endParaRPr lang="en-US" dirty="0"/>
          </a:p>
          <a:p>
            <a:r>
              <a:rPr lang="en-US" b="1" dirty="0"/>
              <a:t>Standards</a:t>
            </a:r>
          </a:p>
          <a:p>
            <a:pPr lvl="1"/>
            <a:r>
              <a:rPr lang="en-US" dirty="0"/>
              <a:t>PMO or simply having templates/forms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F594-0173-4A44-8AC4-5B30AA8693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Phases and the Project Life Cycle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project life cycle</a:t>
            </a:r>
            <a:r>
              <a:rPr lang="en-US" dirty="0"/>
              <a:t> is a collection of project phases that defines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work will be performed in each phase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deliverables will be produced and when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who is involved in each phase, and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management will control and approve work produced in each phase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deliverable</a:t>
            </a:r>
            <a:r>
              <a:rPr lang="en-US" dirty="0"/>
              <a:t> is a product or service produced or provided as part of a project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6721C-6BC0-4C07-9A39-4E0D16EE6CE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Phases of the Traditional Project Life Cycle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C9D79A6-F114-4CB1-8985-7DBC117EBAC0}" type="slidenum">
              <a:rPr lang="en-US" smtClean="0"/>
              <a:pPr>
                <a:buFontTx/>
                <a:buNone/>
                <a:defRPr/>
              </a:pPr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8265203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849573" y="533400"/>
            <a:ext cx="83058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Life Cycles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305800" cy="4572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Systems Development Life Cycle (SDLC)</a:t>
            </a:r>
            <a:r>
              <a:rPr lang="en-US" dirty="0"/>
              <a:t> is a framework for describing the phases involved in developing and maintaining information systems</a:t>
            </a:r>
          </a:p>
          <a:p>
            <a:endParaRPr lang="en-US" dirty="0"/>
          </a:p>
          <a:p>
            <a:r>
              <a:rPr lang="en-US" dirty="0"/>
              <a:t>Systems development projects can follow </a:t>
            </a:r>
          </a:p>
          <a:p>
            <a:pPr lvl="1"/>
            <a:r>
              <a:rPr lang="en-US" b="1" dirty="0"/>
              <a:t>Predictive life cycle</a:t>
            </a:r>
          </a:p>
          <a:p>
            <a:pPr lvl="1"/>
            <a:r>
              <a:rPr lang="en-US" b="1" dirty="0"/>
              <a:t>Adaptive Software Development (ASD)</a:t>
            </a:r>
            <a:r>
              <a:rPr lang="en-US" dirty="0"/>
              <a:t> </a:t>
            </a:r>
            <a:r>
              <a:rPr lang="en-US" b="1" dirty="0"/>
              <a:t>life cycle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65920-7E31-46B5-8B7E-9CD60737DC3C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534400" cy="4876800"/>
          </a:xfrm>
        </p:spPr>
        <p:txBody>
          <a:bodyPr/>
          <a:lstStyle/>
          <a:p>
            <a:r>
              <a:rPr lang="en-US" dirty="0"/>
              <a:t>Describe the systems view of project management and how it applies to information technology (IT) projects</a:t>
            </a:r>
          </a:p>
          <a:p>
            <a:r>
              <a:rPr lang="en-US" dirty="0"/>
              <a:t>Understand organizations, including the four frames, organizational structures, and organizational culture</a:t>
            </a:r>
          </a:p>
          <a:p>
            <a:r>
              <a:rPr lang="en-US" dirty="0"/>
              <a:t>Explain why stakeholder management and top management commitment are critical for a project’s success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FA929-6FB7-45E1-AD52-83E4868EF49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/>
              <a:t>Examples of Predictive Life Cycle Models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Waterfall model</a:t>
            </a:r>
          </a:p>
          <a:p>
            <a:pPr>
              <a:lnSpc>
                <a:spcPct val="90000"/>
              </a:lnSpc>
            </a:pPr>
            <a:r>
              <a:rPr lang="en-US" dirty="0"/>
              <a:t>Spiral model</a:t>
            </a:r>
          </a:p>
          <a:p>
            <a:pPr>
              <a:lnSpc>
                <a:spcPct val="90000"/>
              </a:lnSpc>
            </a:pPr>
            <a:r>
              <a:rPr lang="en-US" dirty="0"/>
              <a:t>Incremental build model</a:t>
            </a:r>
          </a:p>
          <a:p>
            <a:pPr>
              <a:lnSpc>
                <a:spcPct val="90000"/>
              </a:lnSpc>
            </a:pPr>
            <a:r>
              <a:rPr lang="en-US" dirty="0"/>
              <a:t>Prototyping model</a:t>
            </a:r>
          </a:p>
          <a:p>
            <a:pPr>
              <a:lnSpc>
                <a:spcPct val="90000"/>
              </a:lnSpc>
            </a:pPr>
            <a:r>
              <a:rPr lang="en-US" dirty="0"/>
              <a:t>Rapid Application Development (RAD)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B79B3-05A3-4B8C-B607-F4486E5A67C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77604"/>
            <a:ext cx="4572000" cy="28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Software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software development has become popular to describe new approaches that focus on close collaboration between programming teams and business experts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Importance of Project Phases and Management Reviews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project should successfully pass through each of the project phases in order to continue on to the next</a:t>
            </a:r>
          </a:p>
          <a:p>
            <a:endParaRPr lang="en-US" dirty="0"/>
          </a:p>
          <a:p>
            <a:r>
              <a:rPr lang="en-US" dirty="0"/>
              <a:t>Management reviews, also called </a:t>
            </a:r>
            <a:r>
              <a:rPr lang="en-US" b="1" dirty="0"/>
              <a:t>phase exits</a:t>
            </a:r>
            <a:r>
              <a:rPr lang="en-US" dirty="0"/>
              <a:t> or </a:t>
            </a:r>
            <a:r>
              <a:rPr lang="en-US" b="1" dirty="0"/>
              <a:t>kill points</a:t>
            </a:r>
            <a:r>
              <a:rPr lang="en-US" dirty="0"/>
              <a:t>, should occur after each phase to evaluate the project’s progress, likely success, and continued compatibility with organizational goals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3665F-2A2C-41B7-B054-D29178245054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229600" cy="563562"/>
          </a:xfrm>
        </p:spPr>
        <p:txBody>
          <a:bodyPr>
            <a:noAutofit/>
          </a:bodyPr>
          <a:lstStyle/>
          <a:p>
            <a:r>
              <a:rPr lang="en-US" sz="4000" dirty="0"/>
              <a:t>What Went Right?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1AF0F430-F011-4912-B9D3-C4249B695EFA}" type="slidenum">
              <a:rPr lang="en-US" smtClean="0"/>
              <a:pPr>
                <a:buFontTx/>
                <a:buNone/>
                <a:defRPr/>
              </a:pPr>
              <a:t>23</a:t>
            </a:fld>
            <a:endParaRPr lang="en-US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09600" y="1524000"/>
            <a:ext cx="8382000" cy="50475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"The real improvement that I saw was in our ability to</a:t>
            </a:r>
            <a:r>
              <a:rPr lang="en-US" dirty="0">
                <a:sym typeface="Symbol" pitchFamily="18" charset="2"/>
              </a:rPr>
              <a:t></a:t>
            </a:r>
            <a:r>
              <a:rPr lang="en-US" dirty="0"/>
              <a:t>in the words of Thomas Edison</a:t>
            </a:r>
            <a:r>
              <a:rPr lang="en-US" dirty="0">
                <a:sym typeface="Symbol" pitchFamily="18" charset="2"/>
              </a:rPr>
              <a:t></a:t>
            </a:r>
            <a:r>
              <a:rPr lang="en-US" dirty="0"/>
              <a:t>know when to stop beating a dead horse.…Edison's key to success was that he failed fairly often; but as he said, </a:t>
            </a:r>
            <a:r>
              <a:rPr lang="en-US" b="1" i="1" dirty="0"/>
              <a:t>he could recognize a dead horse before it started to smell...In information technology we ride dead horses</a:t>
            </a:r>
            <a:r>
              <a:rPr lang="en-US" b="1" i="1" dirty="0">
                <a:sym typeface="Symbol" pitchFamily="18" charset="2"/>
              </a:rPr>
              <a:t></a:t>
            </a:r>
            <a:r>
              <a:rPr lang="en-US" b="1" i="1" dirty="0"/>
              <a:t>failing projects</a:t>
            </a:r>
            <a:r>
              <a:rPr lang="en-US" b="1" i="1" dirty="0">
                <a:sym typeface="Symbol" pitchFamily="18" charset="2"/>
              </a:rPr>
              <a:t></a:t>
            </a:r>
            <a:r>
              <a:rPr lang="en-US" b="1" i="1" dirty="0"/>
              <a:t>a long time before we give up</a:t>
            </a:r>
            <a:r>
              <a:rPr lang="en-US" dirty="0"/>
              <a:t>.  But what we are seeing now is that we are able to get off them; able to reduce cost overrun and time overrun.  That's where the major impact came on the success rate.”*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organizations, like Huntington Bancshares, Inc., use an </a:t>
            </a:r>
            <a:r>
              <a:rPr lang="en-US" b="1" dirty="0"/>
              <a:t>executive steering committee</a:t>
            </a:r>
            <a:r>
              <a:rPr lang="en-US" dirty="0"/>
              <a:t> to help keep projects on track.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sz="1800" dirty="0"/>
              <a:t>*Cabanis, Jeannette, "'A Major Impact': The Standish Group's Jim Johnson On Project Management and IT Project Success," PM Network, PMI, Sep.1998, p. 7</a:t>
            </a:r>
            <a:endParaRPr lang="en-US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Context of IT Projects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530725"/>
          </a:xfrm>
        </p:spPr>
        <p:txBody>
          <a:bodyPr/>
          <a:lstStyle/>
          <a:p>
            <a:r>
              <a:rPr lang="en-US" dirty="0"/>
              <a:t>Diverse in terms of size,  complexity, products produced, application area, and resource requirements</a:t>
            </a:r>
          </a:p>
          <a:p>
            <a:r>
              <a:rPr lang="en-US" dirty="0"/>
              <a:t>Diverse IT Project Team Members</a:t>
            </a:r>
          </a:p>
          <a:p>
            <a:r>
              <a:rPr lang="en-US" dirty="0"/>
              <a:t>Diverse Technologies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AAFB9-DD0E-414F-9474-EA0B471D20E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Article</a:t>
            </a:r>
            <a:r>
              <a:rPr lang="en-US" dirty="0"/>
              <a:t>: Tech Project and Direction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530725"/>
          </a:xfrm>
        </p:spPr>
        <p:txBody>
          <a:bodyPr/>
          <a:lstStyle/>
          <a:p>
            <a:r>
              <a:rPr lang="en-US" dirty="0"/>
              <a:t>What have they been doing due to the recession and what direction are the moving into?</a:t>
            </a:r>
          </a:p>
          <a:p>
            <a:endParaRPr lang="en-US" dirty="0"/>
          </a:p>
          <a:p>
            <a:r>
              <a:rPr lang="en-US" dirty="0"/>
              <a:t>What are some of the top projects?</a:t>
            </a:r>
          </a:p>
          <a:p>
            <a:endParaRPr lang="en-US" dirty="0"/>
          </a:p>
          <a:p>
            <a:r>
              <a:rPr lang="en-US" dirty="0"/>
              <a:t>What industries are seeing growth in major IT projects?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AAFB9-DD0E-414F-9474-EA0B471D20ED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13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Article</a:t>
            </a:r>
            <a:r>
              <a:rPr lang="en-US" dirty="0"/>
              <a:t>: Project Management &amp; Software Development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projects have distinct characteristics not found in other projects</a:t>
            </a:r>
          </a:p>
          <a:p>
            <a:endParaRPr lang="en-US" dirty="0"/>
          </a:p>
          <a:p>
            <a:r>
              <a:rPr lang="en-US" dirty="0"/>
              <a:t>Based on the article, what are some of these characteristics?</a:t>
            </a:r>
          </a:p>
          <a:p>
            <a:endParaRPr lang="en-US" dirty="0"/>
          </a:p>
          <a:p>
            <a:r>
              <a:rPr lang="en-US" dirty="0"/>
              <a:t>Which did you feel was the number one mistake a PM could do in software development projects?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AAFB9-DD0E-414F-9474-EA0B471D20ED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04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4872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Closer to home….State Projects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84499-56DB-4FF3-8D99-174F9EB9754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755" y="17526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Were state IT projects considered to be successful?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What were some of the main issues with state IT projects?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What are the recommendations for the review board?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Do you feel these are sufficient to fix the issues?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29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4872" y="2286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Likelihood of Success </a:t>
            </a:r>
            <a:br>
              <a:rPr lang="en-US" dirty="0"/>
            </a:br>
            <a:r>
              <a:rPr lang="en-US" dirty="0"/>
              <a:t>for IT Projects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84499-56DB-4FF3-8D99-174F9EB9754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755" y="1752600"/>
            <a:ext cx="8534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Value-Driven Approach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Socio-Technical Approach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Commit to Project Management Principles (Chaos Report)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Knowledge-Management Approach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9034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Recent Trends Affecting IT Project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7400" y="1828800"/>
            <a:ext cx="8382000" cy="4525962"/>
          </a:xfrm>
        </p:spPr>
        <p:txBody>
          <a:bodyPr/>
          <a:lstStyle/>
          <a:p>
            <a:r>
              <a:rPr lang="en-US" sz="2800" dirty="0"/>
              <a:t>Globalization</a:t>
            </a:r>
          </a:p>
          <a:p>
            <a:r>
              <a:rPr lang="en-US" sz="2800" dirty="0"/>
              <a:t>Outsourcing</a:t>
            </a:r>
          </a:p>
          <a:p>
            <a:r>
              <a:rPr lang="en-US" sz="2800" dirty="0"/>
              <a:t>Virtual teams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concept of a project phase and the project life cycle, and distinguish between project development and product development</a:t>
            </a:r>
          </a:p>
          <a:p>
            <a:r>
              <a:rPr lang="en-US" dirty="0"/>
              <a:t>Discuss the unique attributes and diverse nature of IT projects</a:t>
            </a:r>
          </a:p>
          <a:p>
            <a:r>
              <a:rPr lang="en-US" dirty="0"/>
              <a:t>Describe recent trends affecting IT project management, including globalization, outsourcing, virtual teams, and agile project management</a:t>
            </a:r>
          </a:p>
          <a:p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6AAD2-4971-4595-8E55-186EFA78276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Issues and Suggestions Related to Globalization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/>
              <a:t>Communications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Common work practices</a:t>
            </a:r>
          </a:p>
          <a:p>
            <a:pPr lvl="1"/>
            <a:r>
              <a:rPr lang="en-US" dirty="0"/>
              <a:t>Tools</a:t>
            </a:r>
          </a:p>
          <a:p>
            <a:r>
              <a:rPr lang="en-US" dirty="0"/>
              <a:t>Suggestions</a:t>
            </a:r>
          </a:p>
          <a:p>
            <a:pPr lvl="1"/>
            <a:r>
              <a:rPr lang="en-US" dirty="0"/>
              <a:t>Employ greater project discipline</a:t>
            </a:r>
          </a:p>
          <a:p>
            <a:pPr lvl="1"/>
            <a:r>
              <a:rPr lang="en-US" dirty="0"/>
              <a:t>Think global but act local</a:t>
            </a:r>
          </a:p>
          <a:p>
            <a:pPr lvl="1"/>
            <a:r>
              <a:rPr lang="en-US" dirty="0"/>
              <a:t>Keep project momentum going</a:t>
            </a:r>
          </a:p>
          <a:p>
            <a:pPr lvl="1"/>
            <a:r>
              <a:rPr lang="en-US" dirty="0"/>
              <a:t>Use newer tools and technology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Outsourcing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76400"/>
            <a:ext cx="8458200" cy="4525962"/>
          </a:xfrm>
        </p:spPr>
        <p:txBody>
          <a:bodyPr/>
          <a:lstStyle/>
          <a:p>
            <a:r>
              <a:rPr lang="en-US" dirty="0"/>
              <a:t>Organizations remain competitive by using outsourcing to their advantage, such as finding ways to reduce costs</a:t>
            </a:r>
          </a:p>
          <a:p>
            <a:r>
              <a:rPr lang="en-US" dirty="0"/>
              <a:t>Their next challenge is to make strategic IT investments with outsourcing by improving their enterprise architecture to ensure that IT infrastructure and business processes are integrated and standardized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7813"/>
            <a:ext cx="8458200" cy="1143000"/>
          </a:xfrm>
        </p:spPr>
        <p:txBody>
          <a:bodyPr/>
          <a:lstStyle/>
          <a:p>
            <a:r>
              <a:rPr lang="en-US" sz="3600" dirty="0"/>
              <a:t>Virtual Teams: Advantages/Disadvantages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93838"/>
            <a:ext cx="8229600" cy="4525962"/>
          </a:xfrm>
        </p:spPr>
        <p:txBody>
          <a:bodyPr/>
          <a:lstStyle/>
          <a:p>
            <a:r>
              <a:rPr lang="en-US" sz="2800" dirty="0"/>
              <a:t>Advantages:</a:t>
            </a:r>
          </a:p>
          <a:p>
            <a:pPr lvl="1"/>
            <a:r>
              <a:rPr lang="en-US" sz="2600" dirty="0"/>
              <a:t>Increasing competiveness and responsiveness</a:t>
            </a:r>
          </a:p>
          <a:p>
            <a:pPr lvl="1"/>
            <a:r>
              <a:rPr lang="en-US" sz="2600" dirty="0"/>
              <a:t>Lowering costs </a:t>
            </a:r>
          </a:p>
          <a:p>
            <a:pPr lvl="1"/>
            <a:r>
              <a:rPr lang="en-US" dirty="0"/>
              <a:t>Increased </a:t>
            </a:r>
            <a:r>
              <a:rPr lang="en-US" sz="2600" dirty="0"/>
              <a:t>expertise and flexibility</a:t>
            </a:r>
          </a:p>
          <a:p>
            <a:pPr lvl="1"/>
            <a:r>
              <a:rPr lang="en-US" sz="2600" dirty="0"/>
              <a:t>Increased work/life balance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Isolation &amp;Interpersonal Relationships</a:t>
            </a:r>
          </a:p>
          <a:p>
            <a:pPr lvl="1"/>
            <a:r>
              <a:rPr lang="en-US" dirty="0"/>
              <a:t>Communication Problems</a:t>
            </a:r>
          </a:p>
          <a:p>
            <a:pPr lvl="1"/>
            <a:r>
              <a:rPr lang="en-US" dirty="0"/>
              <a:t>Dependence on Technology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Approaches and Philosophy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8382000" cy="4525962"/>
          </a:xfrm>
        </p:spPr>
        <p:txBody>
          <a:bodyPr/>
          <a:lstStyle/>
          <a:p>
            <a:r>
              <a:rPr lang="en-US" sz="2800" dirty="0" err="1"/>
              <a:t>eXtreme</a:t>
            </a:r>
            <a:r>
              <a:rPr lang="en-US" sz="2800" dirty="0"/>
              <a:t> Project Management (XPM)</a:t>
            </a:r>
          </a:p>
          <a:p>
            <a:pPr lvl="1"/>
            <a:r>
              <a:rPr lang="en-US" sz="2400" dirty="0"/>
              <a:t>Holistic </a:t>
            </a:r>
            <a:r>
              <a:rPr lang="en-US" sz="2400" dirty="0" err="1"/>
              <a:t>veiw</a:t>
            </a:r>
            <a:r>
              <a:rPr lang="en-US" sz="2400" dirty="0"/>
              <a:t> of planning and managing</a:t>
            </a:r>
          </a:p>
          <a:p>
            <a:pPr lvl="1"/>
            <a:r>
              <a:rPr lang="en-US" sz="2400" dirty="0"/>
              <a:t>Projects don’t always fit traditional scheduling and formal techniques (they are chaotic)</a:t>
            </a:r>
          </a:p>
          <a:p>
            <a:pPr lvl="1"/>
            <a:r>
              <a:rPr lang="en-US" sz="2400" dirty="0"/>
              <a:t>Focuses on the “human side” of PM</a:t>
            </a:r>
          </a:p>
          <a:p>
            <a:endParaRPr lang="en-US" dirty="0"/>
          </a:p>
          <a:p>
            <a:r>
              <a:rPr lang="en-US" sz="2800" dirty="0"/>
              <a:t>Agile Project Management</a:t>
            </a:r>
          </a:p>
          <a:p>
            <a:pPr lvl="1"/>
            <a:r>
              <a:rPr lang="en-US" sz="2400" dirty="0"/>
              <a:t>Iterative, incremental approach </a:t>
            </a:r>
          </a:p>
          <a:p>
            <a:pPr lvl="1"/>
            <a:r>
              <a:rPr lang="en-US" sz="2400" dirty="0"/>
              <a:t>Popular</a:t>
            </a:r>
          </a:p>
          <a:p>
            <a:pPr lvl="2"/>
            <a:r>
              <a:rPr lang="en-US" sz="2000" dirty="0">
                <a:hlinkClick r:id="rId3"/>
              </a:rPr>
              <a:t>http://www.pmi.org/Certification/New-PMI-Agile-Certification.aspx</a:t>
            </a:r>
            <a:endParaRPr lang="en-US" sz="21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36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696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our past two lectures, do you feel it is harder to manage an IT project compared to a traditional project?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Name a few approaches you would use to manage stakeholders.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4E808-D5A2-4270-948F-25CED7EF1363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Summary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Systems approach when working on projects</a:t>
            </a:r>
          </a:p>
          <a:p>
            <a:pPr>
              <a:lnSpc>
                <a:spcPct val="90000"/>
              </a:lnSpc>
            </a:pPr>
            <a:r>
              <a:rPr lang="en-US" dirty="0"/>
              <a:t>Organization frames: structural, human resources, political, and symbolic</a:t>
            </a:r>
          </a:p>
          <a:p>
            <a:pPr>
              <a:lnSpc>
                <a:spcPct val="90000"/>
              </a:lnSpc>
            </a:pPr>
            <a:r>
              <a:rPr lang="en-US" dirty="0"/>
              <a:t>Project managers need to consider several factors due to the unique context of information technology projects</a:t>
            </a:r>
          </a:p>
          <a:p>
            <a:pPr>
              <a:lnSpc>
                <a:spcPct val="90000"/>
              </a:lnSpc>
            </a:pPr>
            <a:r>
              <a:rPr lang="en-US" dirty="0"/>
              <a:t>Recent trends affecting IT project management include globalization, outsourcing, virtual teams, and Agile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4E808-D5A2-4270-948F-25CED7EF1363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4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/>
              <a:t>Projects Cannot Be Run In Isolation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r>
              <a:rPr lang="en-US" dirty="0"/>
              <a:t>Projects must operate in a broad organizational environment</a:t>
            </a:r>
          </a:p>
          <a:p>
            <a:endParaRPr lang="en-US" dirty="0"/>
          </a:p>
          <a:p>
            <a:r>
              <a:rPr lang="en-US" dirty="0"/>
              <a:t>Project managers need to use </a:t>
            </a:r>
            <a:r>
              <a:rPr lang="en-US" b="1" dirty="0"/>
              <a:t>systems thinking</a:t>
            </a:r>
          </a:p>
          <a:p>
            <a:endParaRPr lang="en-US" dirty="0"/>
          </a:p>
          <a:p>
            <a:r>
              <a:rPr lang="en-US" dirty="0"/>
              <a:t>Senior managers must make sure projects continue to support current business needs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A963B-2A76-42DC-B4A5-25130FB0888A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Systems View of Project Management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674427" y="16002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systems approach </a:t>
            </a:r>
            <a:r>
              <a:rPr lang="en-US" dirty="0"/>
              <a:t>emerged in the 1950s to describe a more analytical approach to management and problem solving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Includes: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Systems philosophy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Systems analysis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Systems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533D4-6C77-4C28-9310-1A48D750367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Sphere Model for Systems Management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84499-56DB-4FF3-8D99-174F9EB9754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781800" cy="48306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Perspectives on Organizations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EE01-122A-4F6B-878B-46264A60159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72485"/>
            <a:ext cx="8456096" cy="4985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What Went Wrong?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84499-56DB-4FF3-8D99-174F9EB9754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755" y="17526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a paper titled “A Study in Project Failure,” two researchers examined the success and failure of 214 IT projects over an eight-year period in several European countries.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researchers found that only one in eight (12.5 percent) were considered successful in terms of meeting scope, time, and cost goals.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authors said that the culture within many organizations is often to blame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Among other things, people often do not discuss important leadership, stakeholder, and risk management issues</a:t>
            </a:r>
          </a:p>
        </p:txBody>
      </p:sp>
    </p:spTree>
    <p:extLst>
      <p:ext uri="{BB962C8B-B14F-4D97-AF65-F5344CB8AC3E}">
        <p14:creationId xmlns:p14="http://schemas.microsoft.com/office/powerpoint/2010/main" val="137943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Factors Influencing IT Project Management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Organizational Structure</a:t>
            </a:r>
          </a:p>
          <a:p>
            <a:r>
              <a:rPr lang="en-US" sz="2400" b="1" dirty="0"/>
              <a:t>Organizational Culture</a:t>
            </a:r>
          </a:p>
          <a:p>
            <a:r>
              <a:rPr lang="en-US" sz="2400" b="1" dirty="0"/>
              <a:t>Top Management Commitment</a:t>
            </a:r>
          </a:p>
          <a:p>
            <a:r>
              <a:rPr lang="en-US" sz="2400" b="1" dirty="0"/>
              <a:t>Stakeholder Management</a:t>
            </a:r>
          </a:p>
          <a:p>
            <a:r>
              <a:rPr lang="en-US" sz="2400" b="1" dirty="0"/>
              <a:t>Commitment to IT</a:t>
            </a:r>
          </a:p>
          <a:p>
            <a:r>
              <a:rPr lang="en-US" sz="2400" b="1" dirty="0"/>
              <a:t>IT Governance/Organizational Standards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CAC95-EB76-4381-B468-1459D202A00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1549</Words>
  <Application>Microsoft Office PowerPoint</Application>
  <PresentationFormat>On-screen Show (4:3)</PresentationFormat>
  <Paragraphs>278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Rounded MT Bold</vt:lpstr>
      <vt:lpstr>Calibri</vt:lpstr>
      <vt:lpstr>Symbol</vt:lpstr>
      <vt:lpstr>Times New Roman</vt:lpstr>
      <vt:lpstr>Wingdings</vt:lpstr>
      <vt:lpstr>Custom Design</vt:lpstr>
      <vt:lpstr>Theme1</vt:lpstr>
      <vt:lpstr>Project Management &amp; Information Technology</vt:lpstr>
      <vt:lpstr>Learning Objectives</vt:lpstr>
      <vt:lpstr>Learning Objectives</vt:lpstr>
      <vt:lpstr>Projects Cannot Be Run In Isolation</vt:lpstr>
      <vt:lpstr>A Systems View of Project Management</vt:lpstr>
      <vt:lpstr>Three Sphere Model for Systems Management</vt:lpstr>
      <vt:lpstr>Perspectives on Organizations</vt:lpstr>
      <vt:lpstr>What Went Wrong?</vt:lpstr>
      <vt:lpstr>Factors Influencing IT Project Management</vt:lpstr>
      <vt:lpstr>Organizational Structures</vt:lpstr>
      <vt:lpstr>Organizational Structure Influences on Projects</vt:lpstr>
      <vt:lpstr>Organizational Culture</vt:lpstr>
      <vt:lpstr>Top Management Commitment</vt:lpstr>
      <vt:lpstr>Stakeholder Management</vt:lpstr>
      <vt:lpstr>Organizational Commitment to IT</vt:lpstr>
      <vt:lpstr>IT Governance / Standards</vt:lpstr>
      <vt:lpstr>Project Phases and the Project Life Cycle</vt:lpstr>
      <vt:lpstr>Phases of the Traditional Project Life Cycle</vt:lpstr>
      <vt:lpstr>Product Life Cycles</vt:lpstr>
      <vt:lpstr>Examples of Predictive Life Cycle Models</vt:lpstr>
      <vt:lpstr>Agile Software Development</vt:lpstr>
      <vt:lpstr>The Importance of Project Phases and Management Reviews</vt:lpstr>
      <vt:lpstr>What Went Right?</vt:lpstr>
      <vt:lpstr>The Context of IT Projects</vt:lpstr>
      <vt:lpstr>Article: Tech Project and Direction</vt:lpstr>
      <vt:lpstr>Article: Project Management &amp; Software Development </vt:lpstr>
      <vt:lpstr>Closer to home….State Projects</vt:lpstr>
      <vt:lpstr>Improving Likelihood of Success  for IT Projects</vt:lpstr>
      <vt:lpstr>Recent Trends Affecting IT Project Management</vt:lpstr>
      <vt:lpstr>Important Issues and Suggestions Related to Globalization</vt:lpstr>
      <vt:lpstr>Outsourcing</vt:lpstr>
      <vt:lpstr>Virtual Teams: Advantages/Disadvantages</vt:lpstr>
      <vt:lpstr>Approaches and Philosophy</vt:lpstr>
      <vt:lpstr>Discussion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2022-05-31T16:27:17Z</dcterms:created>
  <dcterms:modified xsi:type="dcterms:W3CDTF">2022-05-31T16:27:25Z</dcterms:modified>
</cp:coreProperties>
</file>