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2" r:id="rId1"/>
    <p:sldMasterId id="2147483843" r:id="rId2"/>
  </p:sldMasterIdLst>
  <p:notesMasterIdLst>
    <p:notesMasterId r:id="rId33"/>
  </p:notesMasterIdLst>
  <p:handoutMasterIdLst>
    <p:handoutMasterId r:id="rId34"/>
  </p:handoutMasterIdLst>
  <p:sldIdLst>
    <p:sldId id="382" r:id="rId3"/>
    <p:sldId id="336" r:id="rId4"/>
    <p:sldId id="383" r:id="rId5"/>
    <p:sldId id="337" r:id="rId6"/>
    <p:sldId id="388" r:id="rId7"/>
    <p:sldId id="344" r:id="rId8"/>
    <p:sldId id="345" r:id="rId9"/>
    <p:sldId id="390" r:id="rId10"/>
    <p:sldId id="346" r:id="rId11"/>
    <p:sldId id="391" r:id="rId12"/>
    <p:sldId id="348" r:id="rId13"/>
    <p:sldId id="349" r:id="rId14"/>
    <p:sldId id="350" r:id="rId15"/>
    <p:sldId id="351" r:id="rId16"/>
    <p:sldId id="352" r:id="rId17"/>
    <p:sldId id="374" r:id="rId18"/>
    <p:sldId id="354" r:id="rId19"/>
    <p:sldId id="355" r:id="rId20"/>
    <p:sldId id="357" r:id="rId21"/>
    <p:sldId id="386" r:id="rId22"/>
    <p:sldId id="358" r:id="rId23"/>
    <p:sldId id="393" r:id="rId24"/>
    <p:sldId id="392" r:id="rId25"/>
    <p:sldId id="367" r:id="rId26"/>
    <p:sldId id="366" r:id="rId27"/>
    <p:sldId id="387" r:id="rId28"/>
    <p:sldId id="359" r:id="rId29"/>
    <p:sldId id="360" r:id="rId30"/>
    <p:sldId id="362" r:id="rId31"/>
    <p:sldId id="363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72352" autoAdjust="0"/>
  </p:normalViewPr>
  <p:slideViewPr>
    <p:cSldViewPr>
      <p:cViewPr varScale="1">
        <p:scale>
          <a:sx n="79" d="100"/>
          <a:sy n="79" d="100"/>
        </p:scale>
        <p:origin x="24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25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65B926E-4E70-4E7C-A492-D0CDF3C7E1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04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B628D5B-A7C7-42E0-BFEE-8A6E6DE4D6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00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EBF9E-79B8-47AA-AB6E-92778F1771C1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0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37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17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38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4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78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76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82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94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87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1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398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90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17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178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17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549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26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04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975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237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34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84235F-ECE1-4BE8-8BAF-E29AC9805E2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307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76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60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29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41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92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ED858-41DD-4669-ACD0-0FE909D2C4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8AF82-58A6-4B0A-99BE-3E241868A7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3D3F4-A0D0-405E-A767-F9A123F723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4474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474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54DB3-7A57-4181-880A-5215D777BB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483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3F6A9-037C-4679-A974-5A2F60203CE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876800" y="6581001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Copyright 2014</a:t>
            </a:r>
          </a:p>
        </p:txBody>
      </p:sp>
    </p:spTree>
    <p:extLst>
      <p:ext uri="{BB962C8B-B14F-4D97-AF65-F5344CB8AC3E}">
        <p14:creationId xmlns:p14="http://schemas.microsoft.com/office/powerpoint/2010/main" val="1547068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73681-C82D-4D99-8948-365C75EB26F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36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0FAF7-8C0D-4DDF-A379-F4FDC17B23A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632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E41F8-23B9-454D-90CC-E31BF8A7FBC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078C3-AD74-4C69-8529-ABFACC42093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6351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544F7-41D2-4889-B2EC-B0B2B2B8DC5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265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E8385-873D-4308-8CE2-51B606282F1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67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B4DA7-581C-40A3-BCB4-1307A955BB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7F4C6-6F30-47C3-875F-46DAC858CAA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481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18779-1B42-43E3-AD0F-719051D4209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853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8B0EE-74BD-464F-A113-BF9301018BF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5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358C7-1EB0-4EEF-A9D9-DA49F859DE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9A965-858B-487F-8735-1765BCABB5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4951A-0E7C-4F14-91E3-D33D5B465B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0014F-D774-4519-B844-A2F39E4FC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4E5C8-07BC-403D-807B-67B7EC9217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E72DE-727C-44FD-8C4B-6A992740AE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261B2-E792-4CCC-9B27-651612F41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3329071-3EF5-4489-AD01-960B23CCFC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37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372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1BD45D22-0321-4823-8238-266049D2529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1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rs.gov/general/EFCOG/03OtherAgencies/MilHdbk881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3893" y="4038600"/>
            <a:ext cx="77724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</a:t>
            </a:r>
            <a:r>
              <a:rPr lang="en-US" sz="3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Scope </a:t>
            </a:r>
            <a:r>
              <a:rPr sz="3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Management</a:t>
            </a:r>
            <a:r>
              <a:rPr lang="en-US" sz="3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endParaRPr sz="3600"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9337" y="2091898"/>
            <a:ext cx="426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kern="0" dirty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5	</a:t>
            </a:r>
            <a:endParaRPr lang="en-US" sz="160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766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PMI Practice Standard for WBS</a:t>
            </a:r>
            <a:br>
              <a:rPr lang="en-US" dirty="0"/>
            </a:br>
            <a:r>
              <a:rPr lang="en-US" dirty="0"/>
              <a:t> 100 % Rule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772400" cy="4530725"/>
          </a:xfrm>
        </p:spPr>
        <p:txBody>
          <a:bodyPr/>
          <a:lstStyle/>
          <a:p>
            <a:r>
              <a:rPr lang="en-US" dirty="0"/>
              <a:t>WBS should include 100% of the work defined by the project scope and capture ALL deliverables (internal, external, interim) in terms of work to be completed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53F6A9-037C-4679-A974-5A2F60203CE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00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11125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P4: Intranet WBS and Gantt Chart in MS Project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809ADCBE-97A5-4BA6-AFB0-CF093DB72B93}" type="slidenum">
              <a:rPr lang="en-US" smtClean="0"/>
              <a:pPr>
                <a:buFontTx/>
                <a:buNone/>
                <a:defRPr/>
              </a:pPr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1898909"/>
            <a:ext cx="8686799" cy="43494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P4: Intranet Gantt Chart Organized by Project Management Process Groups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2820F5C6-A4C1-4D7E-A231-19207F5EA576}" type="slidenum">
              <a:rPr lang="en-US" smtClean="0"/>
              <a:pPr>
                <a:buFontTx/>
                <a:buNone/>
                <a:defRPr/>
              </a:pPr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1667423"/>
            <a:ext cx="8686799" cy="458097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P4: Executing Tasks for JWD Consulting’s WBS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8C1A61A9-5EC9-4C2A-85A9-B91C2F396B45}" type="slidenum">
              <a:rPr lang="en-US" smtClean="0"/>
              <a:pPr>
                <a:buFontTx/>
                <a:buNone/>
                <a:defRPr/>
              </a:pPr>
              <a:t>13</a:t>
            </a:fld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 t="5244"/>
          <a:stretch>
            <a:fillRect/>
          </a:stretch>
        </p:blipFill>
        <p:spPr bwMode="auto">
          <a:xfrm>
            <a:off x="990600" y="1766888"/>
            <a:ext cx="7162800" cy="509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772399" cy="533400"/>
          </a:xfrm>
        </p:spPr>
        <p:txBody>
          <a:bodyPr>
            <a:noAutofit/>
          </a:bodyPr>
          <a:lstStyle/>
          <a:p>
            <a:r>
              <a:rPr lang="en-US" sz="4000" dirty="0"/>
              <a:t>Approaches to Developing a WBS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458200" cy="4410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Using guidelines: Some organizations, like the </a:t>
            </a:r>
            <a:r>
              <a:rPr lang="en-US" dirty="0">
                <a:hlinkClick r:id="rId3"/>
              </a:rPr>
              <a:t>DOD</a:t>
            </a:r>
            <a:r>
              <a:rPr lang="en-US" dirty="0"/>
              <a:t>, provide guidelines for preparing WBSs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analogy approach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dirty="0"/>
              <a:t>top-down approach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bottom-up approach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Mind-mapping approach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56F29-EB62-4BC1-BFDE-CF95752C2E7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Figure 5-7. Sample Mind-Mapping Approach for Creating a WBS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46E36C33-50F9-4823-96DE-C86D336AEB83}" type="slidenum">
              <a:rPr lang="en-US" smtClean="0"/>
              <a:pPr>
                <a:buFontTx/>
                <a:buNone/>
                <a:defRPr/>
              </a:pPr>
              <a:t>15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09800"/>
            <a:ext cx="8991600" cy="230122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Figure 5-8. Gantt Charts With WBS Generated From a Mind Map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1969"/>
            <a:ext cx="3506793" cy="4607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273" y="1692661"/>
            <a:ext cx="4085054" cy="42252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WBS Dictionary and Scope Baseline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382000" cy="4530725"/>
          </a:xfrm>
        </p:spPr>
        <p:txBody>
          <a:bodyPr/>
          <a:lstStyle/>
          <a:p>
            <a:r>
              <a:rPr lang="en-US" dirty="0"/>
              <a:t>Many tasks are vague and must be explained more so people know what to do and can estimate how long it will take and what it will cost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01A8D-5261-4758-A526-F64B18DE3C4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629226"/>
            <a:ext cx="5638800" cy="32404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68215" y="4480033"/>
            <a:ext cx="2057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WBS Dictionary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21481"/>
            <a:ext cx="8839200" cy="579438"/>
          </a:xfrm>
        </p:spPr>
        <p:txBody>
          <a:bodyPr>
            <a:normAutofit fontScale="90000"/>
          </a:bodyPr>
          <a:lstStyle/>
          <a:p>
            <a:r>
              <a:rPr lang="en-US" dirty="0"/>
              <a:t>Advice for Creating a WBS and WBS Dictionary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62125"/>
            <a:ext cx="8610600" cy="4486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Unit of work should appear only once in WBS.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dirty="0"/>
              <a:t>Work content of WBS item is sum of items below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dirty="0"/>
              <a:t>Limit responsibility of a WBS item to one individual 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/>
              <a:t>(even though many people may be working on it)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dirty="0"/>
              <a:t>Project team member involvement in developing 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dirty="0"/>
              <a:t>Document WBS items in WBS Dictionary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72AF9-5374-4551-89AC-FBC63BB2CA1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Scope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9725"/>
            <a:ext cx="8686800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Scope validation </a:t>
            </a:r>
            <a:r>
              <a:rPr lang="en-US" dirty="0"/>
              <a:t>involves formal acceptance of the completed project deliverables</a:t>
            </a:r>
          </a:p>
          <a:p>
            <a:pPr>
              <a:lnSpc>
                <a:spcPct val="90000"/>
              </a:lnSpc>
            </a:pPr>
            <a:r>
              <a:rPr lang="en-US" dirty="0"/>
              <a:t>Acceptance is often achieved by a customer inspection and then sign-off on key deliverables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615BF9-3FF1-4053-BEA1-4C2B00685CB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11" y="3657600"/>
            <a:ext cx="8295289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98182" y="304800"/>
            <a:ext cx="8686800" cy="914400"/>
          </a:xfrm>
        </p:spPr>
        <p:txBody>
          <a:bodyPr>
            <a:normAutofit/>
          </a:bodyPr>
          <a:lstStyle/>
          <a:p>
            <a:r>
              <a:rPr lang="en-US" dirty="0"/>
              <a:t>What is Project Scope Management?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98182" y="1676400"/>
            <a:ext cx="8415338" cy="5334000"/>
          </a:xfrm>
        </p:spPr>
        <p:txBody>
          <a:bodyPr/>
          <a:lstStyle/>
          <a:p>
            <a:r>
              <a:rPr lang="en-US" b="1" dirty="0"/>
              <a:t>Scope</a:t>
            </a:r>
            <a:r>
              <a:rPr lang="en-US" dirty="0"/>
              <a:t> refers to </a:t>
            </a:r>
            <a:r>
              <a:rPr lang="en-US" i="1" dirty="0"/>
              <a:t>all</a:t>
            </a:r>
            <a:r>
              <a:rPr lang="en-US" dirty="0"/>
              <a:t> the work involved in creating the products of the project and the processes used to create them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25C1AB-8807-4B29-B4CC-E824C132B47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048000"/>
            <a:ext cx="5486400" cy="373168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Scope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 control involves controlling changes to the project scope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2787EA-4FDC-4AD1-A8FA-09B43D31602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78" y="2998787"/>
            <a:ext cx="7947660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38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Scope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2787EA-4FDC-4AD1-A8FA-09B43D31602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2923"/>
            <a:ext cx="8229600" cy="4530725"/>
          </a:xfrm>
        </p:spPr>
        <p:txBody>
          <a:bodyPr/>
          <a:lstStyle/>
          <a:p>
            <a:r>
              <a:rPr lang="en-US" dirty="0"/>
              <a:t>Goals of scope control </a:t>
            </a:r>
          </a:p>
          <a:p>
            <a:pPr lvl="1"/>
            <a:r>
              <a:rPr lang="en-US" dirty="0"/>
              <a:t>influence the factors that cause scope changes</a:t>
            </a:r>
          </a:p>
          <a:p>
            <a:pPr lvl="1"/>
            <a:r>
              <a:rPr lang="en-US" dirty="0"/>
              <a:t>assure changes are processed according to procedures developed as part of integrated change control</a:t>
            </a:r>
          </a:p>
          <a:p>
            <a:pPr lvl="1"/>
            <a:r>
              <a:rPr lang="en-US" dirty="0"/>
              <a:t>manage changes when they occur</a:t>
            </a:r>
          </a:p>
          <a:p>
            <a:endParaRPr lang="en-US" b="1" dirty="0"/>
          </a:p>
          <a:p>
            <a:r>
              <a:rPr lang="en-US" b="1" dirty="0"/>
              <a:t>Variance</a:t>
            </a:r>
            <a:r>
              <a:rPr lang="en-US" dirty="0"/>
              <a:t> is the difference between planned and actual performance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Scope  Creep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2787EA-4FDC-4AD1-A8FA-09B43D31602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2050" name="Picture 2" descr="https://encrypted-tbn2.gstatic.com/images?q=tbn:ANd9GcRV1kxMZm-XN73bC8_ejmTjQP4781OWCQtZacyjRbC0BSUBKOvu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" y="5194127"/>
            <a:ext cx="2555631" cy="187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2923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Scope creep may occur as a result of:</a:t>
            </a:r>
          </a:p>
          <a:p>
            <a:pPr lvl="1"/>
            <a:r>
              <a:rPr lang="en-US" dirty="0"/>
              <a:t>Poor change control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Lack of proper initial identification and/or documentation of the features that are required for the achievement of project objectives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Weak project manager or executive sponsor</a:t>
            </a:r>
          </a:p>
        </p:txBody>
      </p:sp>
    </p:spTree>
    <p:extLst>
      <p:ext uri="{BB962C8B-B14F-4D97-AF65-F5344CB8AC3E}">
        <p14:creationId xmlns:p14="http://schemas.microsoft.com/office/powerpoint/2010/main" val="2674104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 Creep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2787EA-4FDC-4AD1-A8FA-09B43D31602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2923"/>
            <a:ext cx="8229600" cy="4530725"/>
          </a:xfrm>
        </p:spPr>
        <p:txBody>
          <a:bodyPr/>
          <a:lstStyle/>
          <a:p>
            <a:r>
              <a:rPr lang="en-US" dirty="0"/>
              <a:t>To mitigate these types of issues, the proposed solutions are the following:</a:t>
            </a:r>
          </a:p>
          <a:p>
            <a:pPr lvl="1"/>
            <a:r>
              <a:rPr lang="en-US" sz="2400" dirty="0"/>
              <a:t>Define requirements as </a:t>
            </a:r>
            <a:r>
              <a:rPr lang="en-US" sz="2400" b="1" dirty="0"/>
              <a:t>“must-haves”</a:t>
            </a:r>
            <a:r>
              <a:rPr lang="en-US" sz="2400" dirty="0"/>
              <a:t> and </a:t>
            </a:r>
            <a:r>
              <a:rPr lang="en-US" sz="2400" b="1" dirty="0"/>
              <a:t>“nice to haves”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Set project expectations</a:t>
            </a:r>
          </a:p>
          <a:p>
            <a:pPr lvl="1"/>
            <a:r>
              <a:rPr lang="en-US" sz="2400" dirty="0"/>
              <a:t>Agree on deliverables, and document</a:t>
            </a:r>
          </a:p>
          <a:p>
            <a:pPr lvl="1"/>
            <a:r>
              <a:rPr lang="en-US" sz="2400" dirty="0"/>
              <a:t>Document and review business requirements</a:t>
            </a:r>
          </a:p>
        </p:txBody>
      </p:sp>
    </p:spTree>
    <p:extLst>
      <p:ext uri="{BB962C8B-B14F-4D97-AF65-F5344CB8AC3E}">
        <p14:creationId xmlns:p14="http://schemas.microsoft.com/office/powerpoint/2010/main" val="2003301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723900" y="152400"/>
            <a:ext cx="84201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Best Practices - Avoiding Scope Problems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8515350" cy="45720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400" dirty="0"/>
              <a:t>1. Keep the scope realistic. Don’t make projects so large that they can’t be completed. </a:t>
            </a:r>
          </a:p>
          <a:p>
            <a:pPr>
              <a:buFont typeface="Wingdings 2" pitchFamily="18" charset="2"/>
              <a:buNone/>
            </a:pPr>
            <a:r>
              <a:rPr lang="en-US" sz="2400" dirty="0"/>
              <a:t>2. Involve users in project scope management. </a:t>
            </a:r>
          </a:p>
          <a:p>
            <a:pPr>
              <a:buFont typeface="Wingdings 2" pitchFamily="18" charset="2"/>
              <a:buNone/>
            </a:pPr>
            <a:r>
              <a:rPr lang="en-US" sz="2400" dirty="0"/>
              <a:t>3. Use off-the-shelf hardware and software whenever possible. </a:t>
            </a:r>
          </a:p>
          <a:p>
            <a:pPr>
              <a:buFont typeface="Wingdings 2" pitchFamily="18" charset="2"/>
              <a:buNone/>
            </a:pPr>
            <a:r>
              <a:rPr lang="en-US" sz="2400" dirty="0"/>
              <a:t>4. Follow good project management processes.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172ED-F4A1-4391-9A5F-424BBA83E88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4098" name="Picture 2" descr="February 05, 2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402015"/>
            <a:ext cx="6096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Problems -&gt; Project Failures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610600" cy="4530725"/>
          </a:xfrm>
        </p:spPr>
        <p:txBody>
          <a:bodyPr/>
          <a:lstStyle/>
          <a:p>
            <a:r>
              <a:rPr lang="en-US" dirty="0"/>
              <a:t>A project scope that is too broad and grandiose can cause severe problems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FoxMeyer Drug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McDonalds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3A010-08C9-439B-9056-DD5B8E3BD16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14754" y="533400"/>
            <a:ext cx="87630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User Input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814754" y="1524000"/>
            <a:ext cx="8305800" cy="4572000"/>
          </a:xfrm>
        </p:spPr>
        <p:txBody>
          <a:bodyPr/>
          <a:lstStyle/>
          <a:p>
            <a:r>
              <a:rPr lang="en-US" dirty="0"/>
              <a:t>Develop a good project selection process and insist that sponsors are from the user organization</a:t>
            </a:r>
          </a:p>
          <a:p>
            <a:endParaRPr lang="en-US" dirty="0"/>
          </a:p>
          <a:p>
            <a:r>
              <a:rPr lang="en-US" dirty="0"/>
              <a:t>Have users on the project team in important roles</a:t>
            </a:r>
          </a:p>
          <a:p>
            <a:endParaRPr lang="en-US" dirty="0"/>
          </a:p>
          <a:p>
            <a:r>
              <a:rPr lang="en-US" dirty="0"/>
              <a:t>Have regular meetings with defined agendas, and have users sign off on key deliverables presented at meetings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4DB84-AA51-438C-AA95-367BB6DAAC2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769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14754" y="533400"/>
            <a:ext cx="87630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User Input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709246" y="1658815"/>
            <a:ext cx="8434754" cy="4572000"/>
          </a:xfrm>
        </p:spPr>
        <p:txBody>
          <a:bodyPr/>
          <a:lstStyle/>
          <a:p>
            <a:r>
              <a:rPr lang="en-US" dirty="0"/>
              <a:t>Deliver something to users and sponsors on a regular basis</a:t>
            </a:r>
          </a:p>
          <a:p>
            <a:endParaRPr lang="en-US" dirty="0"/>
          </a:p>
          <a:p>
            <a:r>
              <a:rPr lang="en-US" dirty="0"/>
              <a:t>Don’t promise to deliver when you know you can’t</a:t>
            </a:r>
          </a:p>
          <a:p>
            <a:endParaRPr lang="en-US" dirty="0"/>
          </a:p>
          <a:p>
            <a:r>
              <a:rPr lang="en-US" dirty="0"/>
              <a:t>Co-locate users with developers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4DB84-AA51-438C-AA95-367BB6DAAC2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1311275"/>
          </a:xfrm>
        </p:spPr>
        <p:txBody>
          <a:bodyPr/>
          <a:lstStyle/>
          <a:p>
            <a:r>
              <a:rPr lang="en-US" sz="3600" dirty="0"/>
              <a:t>Reduce Incomplete and Changing Requirements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458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Requirements management process</a:t>
            </a:r>
          </a:p>
          <a:p>
            <a:pPr>
              <a:lnSpc>
                <a:spcPct val="90000"/>
              </a:lnSpc>
            </a:pPr>
            <a:r>
              <a:rPr lang="en-US" dirty="0"/>
              <a:t>Use techniques to get user involvement</a:t>
            </a:r>
          </a:p>
          <a:p>
            <a:pPr>
              <a:lnSpc>
                <a:spcPct val="90000"/>
              </a:lnSpc>
            </a:pPr>
            <a:r>
              <a:rPr lang="en-US" dirty="0"/>
              <a:t>Document and maintain requirements</a:t>
            </a:r>
          </a:p>
          <a:p>
            <a:pPr>
              <a:lnSpc>
                <a:spcPct val="90000"/>
              </a:lnSpc>
            </a:pPr>
            <a:r>
              <a:rPr lang="en-US" dirty="0"/>
              <a:t>Create a requirements management database</a:t>
            </a:r>
          </a:p>
          <a:p>
            <a:r>
              <a:rPr lang="en-US" dirty="0"/>
              <a:t>Testing throughout the project life cycle</a:t>
            </a:r>
          </a:p>
          <a:p>
            <a:r>
              <a:rPr lang="en-US" dirty="0"/>
              <a:t>Review changes from a systems perspective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E3A240-C080-4FF8-AF08-5F5AF592E99F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Software to Assist in Project Scope Management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Word-processing software helps create several scope-related documents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Spreadsheets help to perform financial calculations, weighed scoring models, and develop charts and graphs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Communication software like e-mail and the Web help clarify and communicate scope information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Project management software helps in creating a WBS, the basis for tasks on a Gantt chart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Specialized software is available to assist in project scope management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E216C4-EF62-4EFC-A55E-A4A4892C98D9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 Scope Management </a:t>
            </a:r>
            <a:r>
              <a:rPr lang="en-US" dirty="0"/>
              <a:t>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38D7D-6CB4-4E4C-8852-D9CAD93D4C45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40645"/>
              </p:ext>
            </p:extLst>
          </p:nvPr>
        </p:nvGraphicFramePr>
        <p:xfrm>
          <a:off x="762000" y="1676400"/>
          <a:ext cx="8077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Process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Integration Management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Major </a:t>
                      </a:r>
                    </a:p>
                    <a:p>
                      <a:pPr algn="ctr"/>
                      <a:r>
                        <a:rPr lang="en-US" sz="18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470">
                <a:tc rowSpan="4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Planning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P1: Plan Scope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Scope </a:t>
                      </a:r>
                      <a:r>
                        <a:rPr lang="en-US" sz="1800" dirty="0" err="1"/>
                        <a:t>Mgmt</a:t>
                      </a:r>
                      <a:r>
                        <a:rPr lang="en-US" sz="1800" baseline="0" dirty="0"/>
                        <a:t> Plan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Requirement </a:t>
                      </a:r>
                      <a:r>
                        <a:rPr lang="en-US" sz="1800" baseline="0" dirty="0" err="1"/>
                        <a:t>Mgmt</a:t>
                      </a:r>
                      <a:r>
                        <a:rPr lang="en-US" sz="1800" baseline="0" dirty="0"/>
                        <a:t> Plan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P2: Collect Requirements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Req.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Documentation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Req</a:t>
                      </a:r>
                      <a:r>
                        <a:rPr lang="en-US" sz="1800" baseline="0" dirty="0"/>
                        <a:t>. Traceability Matrix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1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P3: Define</a:t>
                      </a:r>
                      <a:r>
                        <a:rPr lang="en-US" sz="1800" baseline="0" dirty="0"/>
                        <a:t> Scope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Project Scope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Stmt</a:t>
                      </a:r>
                      <a:endParaRPr lang="en-US" sz="1800" baseline="0" dirty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Project Docs Update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P4: Create WBS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Scope Baseline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Project Docs</a:t>
                      </a:r>
                      <a:r>
                        <a:rPr lang="en-US" sz="1800" baseline="0" dirty="0"/>
                        <a:t> Update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1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Monitoring and Controlling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MC1: Validate</a:t>
                      </a:r>
                      <a:r>
                        <a:rPr lang="en-US" sz="1800" baseline="0" dirty="0"/>
                        <a:t> Scope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Accept</a:t>
                      </a:r>
                      <a:r>
                        <a:rPr lang="en-US" sz="1800" baseline="0" dirty="0"/>
                        <a:t> Deliverables</a:t>
                      </a:r>
                    </a:p>
                    <a:p>
                      <a:r>
                        <a:rPr lang="en-US" sz="1800" baseline="0" dirty="0"/>
                        <a:t>Change Requests</a:t>
                      </a:r>
                    </a:p>
                    <a:p>
                      <a:r>
                        <a:rPr lang="en-US" sz="1800" baseline="0" dirty="0"/>
                        <a:t>Work Performance Info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MC2: Control 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Change Requests</a:t>
                      </a:r>
                    </a:p>
                    <a:p>
                      <a:r>
                        <a:rPr lang="en-US" sz="1800" dirty="0"/>
                        <a:t>Project </a:t>
                      </a:r>
                      <a:r>
                        <a:rPr lang="en-US" sz="1800" dirty="0" err="1"/>
                        <a:t>Mgmt</a:t>
                      </a:r>
                      <a:r>
                        <a:rPr lang="en-US" sz="1800" baseline="0" dirty="0"/>
                        <a:t> Plan Updates</a:t>
                      </a:r>
                    </a:p>
                    <a:p>
                      <a:r>
                        <a:rPr lang="en-US" sz="1800" baseline="0" dirty="0"/>
                        <a:t>Org, Process Asset Updates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24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scope management</a:t>
            </a:r>
          </a:p>
          <a:p>
            <a:endParaRPr lang="en-US" dirty="0"/>
          </a:p>
          <a:p>
            <a:r>
              <a:rPr lang="en-US" dirty="0"/>
              <a:t>Main processes include:</a:t>
            </a:r>
          </a:p>
          <a:p>
            <a:pPr lvl="1"/>
            <a:r>
              <a:rPr lang="en-US" dirty="0"/>
              <a:t>Define scope management</a:t>
            </a:r>
          </a:p>
          <a:p>
            <a:pPr lvl="1"/>
            <a:r>
              <a:rPr lang="en-US" dirty="0"/>
              <a:t>Collect requirements</a:t>
            </a:r>
          </a:p>
          <a:p>
            <a:pPr lvl="1"/>
            <a:r>
              <a:rPr lang="en-US" dirty="0"/>
              <a:t>Define scope (scope statement)</a:t>
            </a:r>
          </a:p>
          <a:p>
            <a:pPr lvl="1"/>
            <a:r>
              <a:rPr lang="en-US" dirty="0"/>
              <a:t>Create WBS</a:t>
            </a:r>
          </a:p>
          <a:p>
            <a:pPr lvl="1"/>
            <a:r>
              <a:rPr lang="en-US" dirty="0"/>
              <a:t>Validate scope</a:t>
            </a:r>
          </a:p>
          <a:p>
            <a:pPr lvl="1"/>
            <a:r>
              <a:rPr lang="en-US" dirty="0"/>
              <a:t>Control scope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8E6DB-F3C7-46D8-83C9-70FD224F362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5" y="457200"/>
            <a:ext cx="8915400" cy="519113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Scope Management Processes</a:t>
            </a:r>
            <a:endParaRPr lang="en-US" sz="54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9144000" cy="3842604"/>
          </a:xfrm>
        </p:spPr>
        <p:txBody>
          <a:bodyPr/>
          <a:lstStyle/>
          <a:p>
            <a:r>
              <a:rPr lang="en-US" sz="2000" b="1" dirty="0"/>
              <a:t>Planning scope</a:t>
            </a:r>
          </a:p>
          <a:p>
            <a:r>
              <a:rPr lang="en-US" sz="2000" b="1" dirty="0"/>
              <a:t>Collecting requirements</a:t>
            </a:r>
          </a:p>
          <a:p>
            <a:r>
              <a:rPr lang="en-US" sz="2000" b="1" dirty="0"/>
              <a:t>Defining scope</a:t>
            </a:r>
            <a:endParaRPr lang="en-US" sz="2000" dirty="0"/>
          </a:p>
          <a:p>
            <a:r>
              <a:rPr lang="en-US" sz="2000" b="1" dirty="0"/>
              <a:t>Creating the WBS</a:t>
            </a:r>
          </a:p>
          <a:p>
            <a:r>
              <a:rPr lang="en-US" sz="2000" b="1" dirty="0"/>
              <a:t>Validating scope</a:t>
            </a:r>
            <a:endParaRPr lang="en-US" sz="2000" dirty="0"/>
          </a:p>
          <a:p>
            <a:r>
              <a:rPr lang="en-US" sz="2000" b="1" dirty="0"/>
              <a:t>Controlling scope</a:t>
            </a: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0FD82-E557-4AEA-BC1F-775718A5992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667000"/>
            <a:ext cx="5473106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1143000"/>
          </a:xfrm>
        </p:spPr>
        <p:txBody>
          <a:bodyPr/>
          <a:lstStyle/>
          <a:p>
            <a:r>
              <a:rPr lang="en-US" dirty="0"/>
              <a:t>P3: Project Scope Statement - Exercise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752600"/>
            <a:ext cx="8229600" cy="452596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POQ Organization – Online Shoe Store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Review the exercise and answer the questions at the bottom of the sheet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We will discuss each of these questions and then create the scope statement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7DB7E528-7D95-4978-8FAC-322DA1431BC4}" type="slidenum">
              <a:rPr lang="en-US" smtClean="0"/>
              <a:pPr>
                <a:buFontTx/>
                <a:buNone/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8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P4: Creating the Work Breakdown Structure (WBS)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723900" y="1600200"/>
            <a:ext cx="7810500" cy="406876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WBS</a:t>
            </a:r>
            <a:r>
              <a:rPr lang="en-US" dirty="0"/>
              <a:t> is a deliverable-oriented grouping of the work involved in a project that defines the total scope of the project</a:t>
            </a:r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2C04C-78A8-47E1-9358-C2595DF744E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55" y="3270579"/>
            <a:ext cx="7743825" cy="29686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P4: Sample Intranet WBS </a:t>
            </a:r>
            <a:br>
              <a:rPr lang="en-US" dirty="0"/>
            </a:br>
            <a:r>
              <a:rPr lang="en-US" dirty="0"/>
              <a:t>(Organized by Product 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72ACE893-EA2F-459E-9FB0-1B7C6C3FEF79}" type="slidenum">
              <a:rPr lang="en-US" smtClean="0"/>
              <a:pPr>
                <a:buFontTx/>
                <a:buNone/>
                <a:defRPr/>
              </a:pPr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62200"/>
            <a:ext cx="8793283" cy="33703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P4: Sample Intranet WBS</a:t>
            </a:r>
            <a:br>
              <a:rPr lang="en-US" dirty="0"/>
            </a:br>
            <a:r>
              <a:rPr lang="en-US" dirty="0"/>
              <a:t>(Organized by Phase)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4DCEA2F6-9510-4648-BF26-FB2B9CF1D7D0}" type="slidenum">
              <a:rPr lang="en-US" smtClean="0"/>
              <a:pPr>
                <a:buFontTx/>
                <a:buNone/>
                <a:defRPr/>
              </a:pPr>
              <a:t>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5011"/>
            <a:ext cx="6019800" cy="3505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885244" y="2438400"/>
            <a:ext cx="1619956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05000" y="3200400"/>
            <a:ext cx="568678" cy="190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05000" y="4000500"/>
            <a:ext cx="568678" cy="190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905000" y="4953000"/>
            <a:ext cx="609600" cy="190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9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P4: Sample Intranet WBS</a:t>
            </a:r>
            <a:br>
              <a:rPr lang="en-US" dirty="0"/>
            </a:br>
            <a:r>
              <a:rPr lang="en-US" dirty="0"/>
              <a:t>(Organized by Phase)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4DCEA2F6-9510-4648-BF26-FB2B9CF1D7D0}" type="slidenum">
              <a:rPr lang="en-US" smtClean="0"/>
              <a:pPr>
                <a:buFontTx/>
                <a:buNone/>
                <a:defRPr/>
              </a:pPr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19300"/>
            <a:ext cx="46958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438400" y="2438400"/>
            <a:ext cx="1219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38400" y="2743200"/>
            <a:ext cx="1600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38400" y="3048000"/>
            <a:ext cx="1905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818444" y="2324100"/>
            <a:ext cx="1619956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Level 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18444" y="2628900"/>
            <a:ext cx="1619956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Level 3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18444" y="2933700"/>
            <a:ext cx="1619956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Level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eme1">
  <a:themeElements>
    <a:clrScheme name="Custom 1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002060"/>
      </a:hlink>
      <a:folHlink>
        <a:srgbClr val="903638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957</Words>
  <Application>Microsoft Office PowerPoint</Application>
  <PresentationFormat>On-screen Show (4:3)</PresentationFormat>
  <Paragraphs>209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Rounded MT Bold</vt:lpstr>
      <vt:lpstr>Calibri</vt:lpstr>
      <vt:lpstr>Times New Roman</vt:lpstr>
      <vt:lpstr>Wingdings</vt:lpstr>
      <vt:lpstr>Wingdings 2</vt:lpstr>
      <vt:lpstr>Custom Design</vt:lpstr>
      <vt:lpstr>1_Theme1</vt:lpstr>
      <vt:lpstr>Project Scope Management </vt:lpstr>
      <vt:lpstr>What is Project Scope Management?</vt:lpstr>
      <vt:lpstr>Project Scope Management Processes</vt:lpstr>
      <vt:lpstr>Project Scope Management Processes</vt:lpstr>
      <vt:lpstr>P3: Project Scope Statement - Exercise</vt:lpstr>
      <vt:lpstr>P4: Creating the Work Breakdown Structure (WBS)</vt:lpstr>
      <vt:lpstr>P4: Sample Intranet WBS  (Organized by Product )</vt:lpstr>
      <vt:lpstr>P4: Sample Intranet WBS (Organized by Phase)</vt:lpstr>
      <vt:lpstr>P4: Sample Intranet WBS (Organized by Phase)</vt:lpstr>
      <vt:lpstr>PMI Practice Standard for WBS  100 % Rule </vt:lpstr>
      <vt:lpstr>P4: Intranet WBS and Gantt Chart in MS Project</vt:lpstr>
      <vt:lpstr>P4: Intranet Gantt Chart Organized by Project Management Process Groups</vt:lpstr>
      <vt:lpstr>P4: Executing Tasks for JWD Consulting’s WBS</vt:lpstr>
      <vt:lpstr>Approaches to Developing a WBS</vt:lpstr>
      <vt:lpstr>Figure 5-7. Sample Mind-Mapping Approach for Creating a WBS</vt:lpstr>
      <vt:lpstr>Figure 5-8. Gantt Charts With WBS Generated From a Mind Map </vt:lpstr>
      <vt:lpstr>The WBS Dictionary and Scope Baseline</vt:lpstr>
      <vt:lpstr>Advice for Creating a WBS and WBS Dictionary</vt:lpstr>
      <vt:lpstr>Validating Scope</vt:lpstr>
      <vt:lpstr>Controlling Scope</vt:lpstr>
      <vt:lpstr>Controlling Scope</vt:lpstr>
      <vt:lpstr>Avoiding Scope  Creep</vt:lpstr>
      <vt:lpstr>Scope  Creep</vt:lpstr>
      <vt:lpstr>Best Practices - Avoiding Scope Problems</vt:lpstr>
      <vt:lpstr>Scope Problems -&gt; Project Failures</vt:lpstr>
      <vt:lpstr>Improving User Input</vt:lpstr>
      <vt:lpstr>Improving User Input</vt:lpstr>
      <vt:lpstr>Reduce Incomplete and Changing Requirements</vt:lpstr>
      <vt:lpstr>Using Software to Assist in Project Scope Management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2022-05-31T16:34:33Z</dcterms:created>
  <dcterms:modified xsi:type="dcterms:W3CDTF">2022-05-31T16:34:40Z</dcterms:modified>
</cp:coreProperties>
</file>