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  <p:sldMasterId id="2147483870" r:id="rId2"/>
  </p:sldMasterIdLst>
  <p:notesMasterIdLst>
    <p:notesMasterId r:id="rId43"/>
  </p:notesMasterIdLst>
  <p:handoutMasterIdLst>
    <p:handoutMasterId r:id="rId44"/>
  </p:handoutMasterIdLst>
  <p:sldIdLst>
    <p:sldId id="394" r:id="rId3"/>
    <p:sldId id="404" r:id="rId4"/>
    <p:sldId id="336" r:id="rId5"/>
    <p:sldId id="393" r:id="rId6"/>
    <p:sldId id="387" r:id="rId7"/>
    <p:sldId id="341" r:id="rId8"/>
    <p:sldId id="342" r:id="rId9"/>
    <p:sldId id="344" r:id="rId10"/>
    <p:sldId id="346" r:id="rId11"/>
    <p:sldId id="348" r:id="rId12"/>
    <p:sldId id="350" r:id="rId13"/>
    <p:sldId id="351" r:id="rId14"/>
    <p:sldId id="345" r:id="rId15"/>
    <p:sldId id="395" r:id="rId16"/>
    <p:sldId id="353" r:id="rId17"/>
    <p:sldId id="354" r:id="rId18"/>
    <p:sldId id="398" r:id="rId19"/>
    <p:sldId id="356" r:id="rId20"/>
    <p:sldId id="396" r:id="rId21"/>
    <p:sldId id="357" r:id="rId22"/>
    <p:sldId id="359" r:id="rId23"/>
    <p:sldId id="360" r:id="rId24"/>
    <p:sldId id="403" r:id="rId25"/>
    <p:sldId id="363" r:id="rId26"/>
    <p:sldId id="365" r:id="rId27"/>
    <p:sldId id="407" r:id="rId28"/>
    <p:sldId id="367" r:id="rId29"/>
    <p:sldId id="370" r:id="rId30"/>
    <p:sldId id="397" r:id="rId31"/>
    <p:sldId id="373" r:id="rId32"/>
    <p:sldId id="375" r:id="rId33"/>
    <p:sldId id="377" r:id="rId34"/>
    <p:sldId id="378" r:id="rId35"/>
    <p:sldId id="399" r:id="rId36"/>
    <p:sldId id="406" r:id="rId37"/>
    <p:sldId id="379" r:id="rId38"/>
    <p:sldId id="380" r:id="rId39"/>
    <p:sldId id="383" r:id="rId40"/>
    <p:sldId id="385" r:id="rId41"/>
    <p:sldId id="38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3FF"/>
    <a:srgbClr val="66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2028" autoAdjust="0"/>
  </p:normalViewPr>
  <p:slideViewPr>
    <p:cSldViewPr>
      <p:cViewPr varScale="1">
        <p:scale>
          <a:sx n="79" d="100"/>
          <a:sy n="79" d="100"/>
        </p:scale>
        <p:origin x="24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7B4F1CC-2762-4A50-BFA6-AF4F471C3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0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3EBEAF-6895-428A-8971-6FD8257AC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9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BF9E-79B8-47AA-AB6E-92778F1771C1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0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6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32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9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4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1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0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98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76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5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5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07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9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4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41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0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15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9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37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8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25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314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523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19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0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34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2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8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EA177-C202-48BA-AF4D-2645A8CF6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822F-469C-4E72-8161-9668E37E21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2EC78-DC8E-458A-B3A2-8620E36F41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213C3-25F8-4CC4-AF1E-FFB11A2B0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EDC1C-DD06-4243-A0F6-5A02A43274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3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8C67B-79E0-4B03-B548-F16276F862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B675E-CD20-4C54-8399-39A650F866B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2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48EE6-6B0B-4557-BE05-F132595457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CC0BE-5FF1-4C81-A1E4-B20E45CD56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04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02AE8-0F98-4760-A7D3-E3FB914998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7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5FC69-1F0D-4295-BEAF-FB708C736A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C870F-4AB0-48EA-9ACA-4E0C1250B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E5F35-7DC0-482B-828C-42B387541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1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6C5CD-ACCB-4EFC-BFDB-1031EBD9A9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9624F-B5B9-4CA5-BE26-992B54613F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6BDA-B7BA-440B-BF34-F6DF8DFF6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91FBB-05A9-4CEA-9627-761E2FCF9D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5135-0D65-4FDE-A603-3A297B6B4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C8A9-E05A-438D-BA48-FA908318F6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C376F-9D73-4343-8401-E824D78AA1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FFDD6-B46B-48EF-A55E-B5A0FBF604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D75B6-C890-4F77-8E54-C3ED368CAA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880B4BE-BFE4-4577-A30B-8926328F73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880B4BE-BFE4-4577-A30B-8926328F73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sb.uncw.edu/people/cummingsj/classes/MIS492/Exercises/SampleTime.mp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177" y="4137025"/>
            <a:ext cx="6232023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Time </a:t>
            </a:r>
            <a:r>
              <a:rPr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0" y="1905000"/>
            <a:ext cx="563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PMI Knowledge Areas	</a:t>
            </a:r>
            <a:endParaRPr lang="en-US" sz="16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3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Activity-on-arrow (AOA) or Arrow Diagramming Method (ADM)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772400" cy="4530725"/>
          </a:xfrm>
        </p:spPr>
        <p:txBody>
          <a:bodyPr/>
          <a:lstStyle/>
          <a:p>
            <a:r>
              <a:rPr lang="en-US" dirty="0"/>
              <a:t>Activities are represented by arrows</a:t>
            </a:r>
          </a:p>
          <a:p>
            <a:r>
              <a:rPr lang="en-US" dirty="0"/>
              <a:t>Nodes or circles are the starting and ending points of activities</a:t>
            </a:r>
          </a:p>
          <a:p>
            <a:r>
              <a:rPr lang="en-US" dirty="0"/>
              <a:t>Can only show finish-to-start dependencies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C98BB9-3C19-4BD6-9A5F-7F1B5FE7A4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57600"/>
            <a:ext cx="5217796" cy="26154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Precedence Diagramming Method (PDM)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530725"/>
          </a:xfrm>
        </p:spPr>
        <p:txBody>
          <a:bodyPr/>
          <a:lstStyle/>
          <a:p>
            <a:r>
              <a:rPr lang="en-US" dirty="0"/>
              <a:t>Activities are represented by boxes</a:t>
            </a:r>
          </a:p>
          <a:p>
            <a:r>
              <a:rPr lang="en-US" dirty="0"/>
              <a:t>Arrows show relationships between activities</a:t>
            </a:r>
          </a:p>
          <a:p>
            <a:r>
              <a:rPr lang="en-US" dirty="0"/>
              <a:t>More popular than ADM method and used by project management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CF90C-27FF-4771-A56A-23DBBE2C7B3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90257"/>
            <a:ext cx="7492999" cy="2697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0" y="6466114"/>
            <a:ext cx="586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http://csb.uncw.edu/people/cummingsj/classes/MIS492/Exercises/SampleTime.mpp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Figure 6-3. Task Dependency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A4D16118-26E8-437C-B900-43E37754E064}" type="slidenum">
              <a:rPr lang="en-US" smtClean="0"/>
              <a:pPr>
                <a:buFontTx/>
                <a:buNone/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89377"/>
            <a:ext cx="7877175" cy="311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7813"/>
            <a:ext cx="7924800" cy="1143000"/>
          </a:xfrm>
        </p:spPr>
        <p:txBody>
          <a:bodyPr/>
          <a:lstStyle/>
          <a:p>
            <a:r>
              <a:rPr lang="en-US" dirty="0"/>
              <a:t>Reasons for Creating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05543" y="17526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Mandatory dependencies (hard logic)</a:t>
            </a:r>
          </a:p>
          <a:p>
            <a:pPr>
              <a:lnSpc>
                <a:spcPct val="90000"/>
              </a:lnSpc>
            </a:pPr>
            <a:r>
              <a:rPr lang="en-US" b="1" dirty="0"/>
              <a:t>Discretionary dependencies (soft logic)</a:t>
            </a:r>
          </a:p>
          <a:p>
            <a:pPr>
              <a:lnSpc>
                <a:spcPct val="90000"/>
              </a:lnSpc>
            </a:pPr>
            <a:r>
              <a:rPr lang="en-US" b="1" dirty="0"/>
              <a:t>External dependencies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BBAD3-A968-47CC-BC42-F5C3CCDA555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508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P3: Estimating Activity Resources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83058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resource breakdown structure </a:t>
            </a:r>
            <a:r>
              <a:rPr lang="en-US" dirty="0"/>
              <a:t>is a hierarchical structure that identifies the project’s resources by category and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88B24-D97E-41B0-8DB0-789651200C0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77997"/>
              </p:ext>
            </p:extLst>
          </p:nvPr>
        </p:nvGraphicFramePr>
        <p:xfrm>
          <a:off x="762000" y="5029200"/>
          <a:ext cx="21336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1) Activity List &amp; Attributes</a:t>
                      </a:r>
                    </a:p>
                    <a:p>
                      <a:r>
                        <a:rPr lang="en-US" sz="1400" dirty="0"/>
                        <a:t>2) Resource Calendars</a:t>
                      </a:r>
                    </a:p>
                    <a:p>
                      <a:r>
                        <a:rPr lang="en-US" sz="1400" baseline="0" dirty="0"/>
                        <a:t>3) Enterprise Factors</a:t>
                      </a:r>
                    </a:p>
                    <a:p>
                      <a:r>
                        <a:rPr lang="en-US" sz="1400" baseline="0" dirty="0"/>
                        <a:t>4) Org Process Assets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971800" y="56279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03275"/>
              </p:ext>
            </p:extLst>
          </p:nvPr>
        </p:nvGraphicFramePr>
        <p:xfrm>
          <a:off x="6248400" y="5053874"/>
          <a:ext cx="2133600" cy="151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944">
                <a:tc>
                  <a:txBody>
                    <a:bodyPr/>
                    <a:lstStyle/>
                    <a:p>
                      <a:r>
                        <a:rPr lang="en-US" sz="1400" dirty="0"/>
                        <a:t>1) Activity Resourc</a:t>
                      </a:r>
                      <a:r>
                        <a:rPr lang="en-US" sz="1400" baseline="0" dirty="0"/>
                        <a:t>e </a:t>
                      </a:r>
                      <a:r>
                        <a:rPr lang="en-US" sz="1400" baseline="0" dirty="0" err="1"/>
                        <a:t>Req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2) Resource</a:t>
                      </a:r>
                      <a:r>
                        <a:rPr lang="en-US" sz="1400" baseline="0" dirty="0"/>
                        <a:t> Breakdown Structure</a:t>
                      </a:r>
                    </a:p>
                    <a:p>
                      <a:r>
                        <a:rPr lang="en-US" sz="1400" baseline="0" dirty="0"/>
                        <a:t>3) Updates to Project Docs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867400" y="56279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40038"/>
              </p:ext>
            </p:extLst>
          </p:nvPr>
        </p:nvGraphicFramePr>
        <p:xfrm>
          <a:off x="3429000" y="5053874"/>
          <a:ext cx="2286000" cy="153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6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Tools/Techniques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90">
                <a:tc>
                  <a:txBody>
                    <a:bodyPr/>
                    <a:lstStyle/>
                    <a:p>
                      <a:r>
                        <a:rPr lang="en-US" sz="1400" dirty="0"/>
                        <a:t>1) Alternative Analysis</a:t>
                      </a:r>
                    </a:p>
                    <a:p>
                      <a:r>
                        <a:rPr lang="en-US" sz="1400" dirty="0"/>
                        <a:t>2)</a:t>
                      </a:r>
                      <a:r>
                        <a:rPr lang="en-US" sz="1400" baseline="0" dirty="0"/>
                        <a:t> Bottom-up Estimating</a:t>
                      </a:r>
                      <a:endParaRPr lang="en-US" sz="1400" dirty="0"/>
                    </a:p>
                    <a:p>
                      <a:r>
                        <a:rPr lang="en-US" sz="1400" baseline="0" dirty="0"/>
                        <a:t>3) Expert Judgment</a:t>
                      </a:r>
                    </a:p>
                    <a:p>
                      <a:r>
                        <a:rPr lang="en-US" sz="1400" baseline="0" dirty="0"/>
                        <a:t>4) PM Software</a:t>
                      </a:r>
                    </a:p>
                    <a:p>
                      <a:r>
                        <a:rPr lang="en-US" sz="1400" baseline="0" dirty="0"/>
                        <a:t>5) Estimating Data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248400" y="54102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48400" y="4267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Determine the resource requirements for each activity</a:t>
            </a:r>
          </a:p>
        </p:txBody>
      </p:sp>
    </p:spTree>
    <p:extLst>
      <p:ext uri="{BB962C8B-B14F-4D97-AF65-F5344CB8AC3E}">
        <p14:creationId xmlns:p14="http://schemas.microsoft.com/office/powerpoint/2010/main" val="127851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Activity Resources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important issues in estimating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difficult will it be to do specific activities on this project?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the organization’s history in doing similar activities?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Are the required resources available?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88B24-D97E-41B0-8DB0-789651200C0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1066800"/>
          </a:xfrm>
        </p:spPr>
        <p:txBody>
          <a:bodyPr/>
          <a:lstStyle/>
          <a:p>
            <a:r>
              <a:rPr lang="en-US" dirty="0"/>
              <a:t>P4: Activity Duration Estimating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186738" cy="4791075"/>
          </a:xfrm>
        </p:spPr>
        <p:txBody>
          <a:bodyPr/>
          <a:lstStyle/>
          <a:p>
            <a:r>
              <a:rPr lang="en-US" b="1" dirty="0"/>
              <a:t>Duration vs. Effort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People doing the work should help create estimates, and an expert should review them</a:t>
            </a:r>
          </a:p>
          <a:p>
            <a:endParaRPr lang="en-US" dirty="0"/>
          </a:p>
          <a:p>
            <a:r>
              <a:rPr lang="en-US" dirty="0"/>
              <a:t>Instead of providing activity estimates as a discrete number, such as four weeks, it’s often helpful to create a </a:t>
            </a:r>
            <a:r>
              <a:rPr lang="en-US" b="1" dirty="0"/>
              <a:t>three-point estimate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7902D-2E9A-4368-BC8F-780B390E78C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 Reality…This is quite challenging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Stable Activities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straightforward estimating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dirty="0"/>
              <a:t>Dependent Activities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amount needed for testing is dependent on a successful test or unsuccessful test.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3-point estimates or analogous work well.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dirty="0"/>
              <a:t>Uncertain Activities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previous precedence (complex projects)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Start with 3-point estimate to set boundaries then use analogous to set actual estimate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88B24-D97E-41B0-8DB0-789651200C0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718752"/>
            <a:ext cx="1237631" cy="113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901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P5: Developing the Schedule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Ultimate goal is to create a realistic project schedule that provides a basis for monitoring project progress for the time dimension of the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0914C-B560-4916-A481-53F2E5D7B7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12095"/>
              </p:ext>
            </p:extLst>
          </p:nvPr>
        </p:nvGraphicFramePr>
        <p:xfrm>
          <a:off x="762000" y="3657600"/>
          <a:ext cx="23622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1) Activity List &amp; Attributes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2) Activity</a:t>
                      </a:r>
                      <a:r>
                        <a:rPr lang="en-US" sz="1400" baseline="0" dirty="0"/>
                        <a:t> Resource </a:t>
                      </a:r>
                      <a:r>
                        <a:rPr lang="en-US" sz="1400" baseline="0" dirty="0" err="1"/>
                        <a:t>Reqs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3) Resource Calendars</a:t>
                      </a:r>
                    </a:p>
                    <a:p>
                      <a:r>
                        <a:rPr lang="en-US" sz="1400" baseline="0" dirty="0"/>
                        <a:t>4) Schedule Diagrams</a:t>
                      </a:r>
                    </a:p>
                    <a:p>
                      <a:r>
                        <a:rPr lang="en-US" sz="1400" baseline="0" dirty="0"/>
                        <a:t>5) Duration Estimate</a:t>
                      </a:r>
                    </a:p>
                    <a:p>
                      <a:r>
                        <a:rPr lang="en-US" sz="1400" baseline="0" dirty="0"/>
                        <a:t>6) Scope Statement</a:t>
                      </a:r>
                    </a:p>
                    <a:p>
                      <a:r>
                        <a:rPr lang="en-US" sz="1400" baseline="0" dirty="0"/>
                        <a:t>7) Enterprise Factors</a:t>
                      </a:r>
                    </a:p>
                    <a:p>
                      <a:r>
                        <a:rPr lang="en-US" sz="1400" baseline="0" dirty="0"/>
                        <a:t>8) Org Process Assets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3200400" y="42563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29732"/>
              </p:ext>
            </p:extLst>
          </p:nvPr>
        </p:nvGraphicFramePr>
        <p:xfrm>
          <a:off x="6477000" y="3682274"/>
          <a:ext cx="2133600" cy="151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944">
                <a:tc>
                  <a:txBody>
                    <a:bodyPr/>
                    <a:lstStyle/>
                    <a:p>
                      <a:r>
                        <a:rPr lang="en-US" sz="1400" dirty="0"/>
                        <a:t>1) Project</a:t>
                      </a:r>
                      <a:r>
                        <a:rPr lang="en-US" sz="1400" baseline="0" dirty="0"/>
                        <a:t> Schedule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2) Schedule</a:t>
                      </a:r>
                      <a:r>
                        <a:rPr lang="en-US" sz="1400" baseline="0" dirty="0"/>
                        <a:t> baseline</a:t>
                      </a:r>
                    </a:p>
                    <a:p>
                      <a:r>
                        <a:rPr lang="en-US" sz="1400" baseline="0" dirty="0"/>
                        <a:t>3) Schedule data</a:t>
                      </a:r>
                    </a:p>
                    <a:p>
                      <a:r>
                        <a:rPr lang="en-US" sz="1400" baseline="0" dirty="0"/>
                        <a:t>4) Updates to Project Docs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6096000" y="42563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05777"/>
              </p:ext>
            </p:extLst>
          </p:nvPr>
        </p:nvGraphicFramePr>
        <p:xfrm>
          <a:off x="3657600" y="3682274"/>
          <a:ext cx="2286000" cy="239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6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Tools/Techniques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90">
                <a:tc>
                  <a:txBody>
                    <a:bodyPr/>
                    <a:lstStyle/>
                    <a:p>
                      <a:r>
                        <a:rPr lang="en-US" sz="1400" dirty="0"/>
                        <a:t>1) Schedule Network analysis</a:t>
                      </a:r>
                    </a:p>
                    <a:p>
                      <a:r>
                        <a:rPr lang="en-US" sz="1400" dirty="0"/>
                        <a:t>2)</a:t>
                      </a:r>
                      <a:r>
                        <a:rPr lang="en-US" sz="1400" baseline="0" dirty="0"/>
                        <a:t> Critical Path Method</a:t>
                      </a:r>
                      <a:endParaRPr lang="en-US" sz="1400" dirty="0"/>
                    </a:p>
                    <a:p>
                      <a:r>
                        <a:rPr lang="en-US" sz="1400" baseline="0" dirty="0"/>
                        <a:t>3) Schedule Compression</a:t>
                      </a:r>
                    </a:p>
                    <a:p>
                      <a:r>
                        <a:rPr lang="en-US" sz="1400" baseline="0" dirty="0"/>
                        <a:t>4) What-if Scenarios</a:t>
                      </a:r>
                    </a:p>
                    <a:p>
                      <a:r>
                        <a:rPr lang="en-US" sz="1400" baseline="0" dirty="0"/>
                        <a:t>5) Resource Leveling </a:t>
                      </a:r>
                    </a:p>
                    <a:p>
                      <a:r>
                        <a:rPr lang="en-US" sz="1400" baseline="0" dirty="0"/>
                        <a:t>6) Critical Chain Method</a:t>
                      </a:r>
                    </a:p>
                    <a:p>
                      <a:r>
                        <a:rPr lang="en-US" sz="1400" baseline="0" dirty="0"/>
                        <a:t>7) Applying Leads/Lags</a:t>
                      </a:r>
                    </a:p>
                    <a:p>
                      <a:r>
                        <a:rPr lang="en-US" sz="1400" baseline="0" dirty="0"/>
                        <a:t>8) PM Software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200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Time Management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BEF57-3FAF-45F7-A64B-4A03589D8F3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600200"/>
            <a:ext cx="781107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02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915400" cy="898525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05800" cy="5181600"/>
          </a:xfrm>
        </p:spPr>
        <p:txBody>
          <a:bodyPr/>
          <a:lstStyle/>
          <a:p>
            <a:r>
              <a:rPr lang="en-US" dirty="0"/>
              <a:t>Project Deliverables</a:t>
            </a:r>
          </a:p>
          <a:p>
            <a:pPr lvl="1"/>
            <a:r>
              <a:rPr lang="en-US" dirty="0"/>
              <a:t>Project – Integration </a:t>
            </a:r>
            <a:r>
              <a:rPr lang="en-US" dirty="0" err="1"/>
              <a:t>Mgmt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Project – Scope </a:t>
            </a:r>
            <a:r>
              <a:rPr lang="en-US" dirty="0" err="1"/>
              <a:t>Mgmt</a:t>
            </a:r>
            <a:r>
              <a:rPr lang="en-US" dirty="0"/>
              <a:t> (due Friday)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Exercise 2 – available Friday</a:t>
            </a:r>
          </a:p>
          <a:p>
            <a:endParaRPr lang="en-US" dirty="0"/>
          </a:p>
          <a:p>
            <a:r>
              <a:rPr lang="en-US" dirty="0"/>
              <a:t>Midterm Next Monday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DCDCB-BB36-45DB-B937-73A12411FF5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8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838200"/>
          </a:xfrm>
        </p:spPr>
        <p:txBody>
          <a:bodyPr/>
          <a:lstStyle/>
          <a:p>
            <a:r>
              <a:rPr lang="en-US" dirty="0"/>
              <a:t>Gantt Charts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Gantt charts</a:t>
            </a:r>
            <a:r>
              <a:rPr lang="en-US" dirty="0"/>
              <a:t> provide a standard format for displaying project schedule information by listing project activities and their corresponding start and finish dates in a calendar format</a:t>
            </a:r>
          </a:p>
          <a:p>
            <a:pPr>
              <a:lnSpc>
                <a:spcPct val="90000"/>
              </a:lnSpc>
            </a:pPr>
            <a:r>
              <a:rPr lang="en-US" dirty="0"/>
              <a:t>Symbols include: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black diamond: a milestones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Thick black bars: summary tasks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Lighter horizontal bars: durations of tasks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Arrows: dependencies between tasks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E96D3-A52F-45D5-B2AF-E5E47A603F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Gantt Chart for Software Launch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B9A2A0F0-42CA-4FF4-8D02-0516D9A5FAB1}" type="slidenum">
              <a:rPr lang="en-US" smtClean="0"/>
              <a:pPr>
                <a:buFontTx/>
                <a:buNone/>
                <a:defRPr/>
              </a:pPr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6278409" cy="51424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05800" cy="868362"/>
          </a:xfrm>
        </p:spPr>
        <p:txBody>
          <a:bodyPr>
            <a:normAutofit/>
          </a:bodyPr>
          <a:lstStyle/>
          <a:p>
            <a:r>
              <a:rPr lang="en-US" dirty="0"/>
              <a:t>Milestones and Gantt Charts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r>
              <a:rPr lang="en-US" dirty="0"/>
              <a:t>Many people like to focus on meeting milestones, especially for large projects</a:t>
            </a:r>
          </a:p>
          <a:p>
            <a:r>
              <a:rPr lang="en-US" dirty="0"/>
              <a:t>Normally create milestone by entering tasks with a zero duration, or you can mark any task as a milestone</a:t>
            </a:r>
          </a:p>
          <a:p>
            <a:pPr lvl="2"/>
            <a:endParaRPr lang="en-US" dirty="0"/>
          </a:p>
          <a:p>
            <a:r>
              <a:rPr lang="en-US" dirty="0"/>
              <a:t>Milestones should follow the SMART Criteria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/>
              <a:t>1. Define milestones early and include in Gantt chart 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/>
              <a:t>2. Keep milestones small and frequent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/>
              <a:t>3. The set of milestones must be all-encompassing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/>
              <a:t>4. Each milestone must be binary (either complete or incomplete)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/>
              <a:t>5. Carefully monitor the critical path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50C89-3CD0-4104-9DBD-5E8728FD873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Time Management Techniques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r>
              <a:rPr lang="en-US" dirty="0"/>
              <a:t>Critical Path Method</a:t>
            </a:r>
          </a:p>
          <a:p>
            <a:r>
              <a:rPr lang="en-US" dirty="0"/>
              <a:t>Critical Chain Scheduling</a:t>
            </a:r>
          </a:p>
          <a:p>
            <a:r>
              <a:rPr lang="en-US" dirty="0"/>
              <a:t>PERT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50C89-3CD0-4104-9DBD-5E8728FD873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2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Critical Path Method (CPM)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CPM</a:t>
            </a:r>
            <a:r>
              <a:rPr lang="en-US" dirty="0"/>
              <a:t> is a network diagramming technique used to predict total project duration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critical path</a:t>
            </a:r>
            <a:r>
              <a:rPr lang="en-US" dirty="0"/>
              <a:t> for a project is the series of activities that determines the </a:t>
            </a:r>
            <a:r>
              <a:rPr lang="en-US" i="1" dirty="0"/>
              <a:t>earliest time</a:t>
            </a:r>
            <a:r>
              <a:rPr lang="en-US" dirty="0"/>
              <a:t> by which the project can be completed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Slack/float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1AB2D-5DFB-4950-AF7C-9D232B8F519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91000"/>
            <a:ext cx="3352800" cy="22769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Determining the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DDB1B10-3CAF-48B2-BF53-B898F606F6FD}" type="slidenum">
              <a:rPr lang="en-US" smtClean="0"/>
              <a:pPr>
                <a:buFontTx/>
                <a:buNone/>
                <a:defRPr/>
              </a:pPr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6720"/>
            <a:ext cx="7467600" cy="50712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the Network (Arrow)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43179002"/>
              </p:ext>
            </p:extLst>
          </p:nvPr>
        </p:nvGraphicFramePr>
        <p:xfrm>
          <a:off x="1202871" y="1676400"/>
          <a:ext cx="6645729" cy="422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066">
                <a:tc>
                  <a:txBody>
                    <a:bodyPr/>
                    <a:lstStyle/>
                    <a:p>
                      <a:r>
                        <a:rPr lang="en-US" sz="16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Initial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Estimated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199"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769">
                <a:tc>
                  <a:txBody>
                    <a:bodyPr/>
                    <a:lstStyle/>
                    <a:p>
                      <a:r>
                        <a:rPr lang="en-US" sz="16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6088559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long will it take to complete each path (how many?)</a:t>
            </a:r>
          </a:p>
          <a:p>
            <a:pPr marL="342900" indent="-342900">
              <a:buAutoNum type="arabicPeriod"/>
            </a:pPr>
            <a:r>
              <a:rPr lang="en-US" dirty="0"/>
              <a:t>Which path is the critical path?</a:t>
            </a:r>
          </a:p>
        </p:txBody>
      </p:sp>
    </p:spTree>
    <p:extLst>
      <p:ext uri="{BB962C8B-B14F-4D97-AF65-F5344CB8AC3E}">
        <p14:creationId xmlns:p14="http://schemas.microsoft.com/office/powerpoint/2010/main" val="2217209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Critical Path Analysis to Make Schedule Trade-offs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87829" y="1600200"/>
            <a:ext cx="8534400" cy="5029200"/>
          </a:xfrm>
        </p:spPr>
        <p:txBody>
          <a:bodyPr/>
          <a:lstStyle/>
          <a:p>
            <a:r>
              <a:rPr lang="en-US" b="1" dirty="0"/>
              <a:t>Free slack </a:t>
            </a:r>
            <a:r>
              <a:rPr lang="en-US" dirty="0"/>
              <a:t>or</a:t>
            </a:r>
            <a:r>
              <a:rPr lang="en-US" b="1" dirty="0"/>
              <a:t> free float</a:t>
            </a:r>
            <a:endParaRPr lang="en-US" dirty="0"/>
          </a:p>
          <a:p>
            <a:r>
              <a:rPr lang="en-US" b="1" dirty="0"/>
              <a:t>Total slack </a:t>
            </a:r>
            <a:r>
              <a:rPr lang="en-US" dirty="0"/>
              <a:t>or</a:t>
            </a:r>
            <a:r>
              <a:rPr lang="en-US" b="1" dirty="0"/>
              <a:t> total float</a:t>
            </a:r>
            <a:r>
              <a:rPr lang="en-US" dirty="0"/>
              <a:t> </a:t>
            </a:r>
          </a:p>
          <a:p>
            <a:r>
              <a:rPr lang="en-US" b="1" dirty="0"/>
              <a:t>Forward pass</a:t>
            </a:r>
            <a:endParaRPr lang="en-US" dirty="0"/>
          </a:p>
          <a:p>
            <a:r>
              <a:rPr lang="en-US" b="1" dirty="0"/>
              <a:t>Backward pass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/>
          <a:p>
            <a:pPr>
              <a:defRPr/>
            </a:pPr>
            <a:fld id="{5B2878E0-1EF5-4F6D-8CB8-2F1B4519DBD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86127"/>
            <a:ext cx="4800600" cy="329567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to the critical path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Techniques for shortening schedules</a:t>
            </a:r>
          </a:p>
          <a:p>
            <a:pPr lvl="1"/>
            <a:r>
              <a:rPr lang="en-US" dirty="0"/>
              <a:t>Crashing</a:t>
            </a:r>
            <a:r>
              <a:rPr lang="en-US" i="1" dirty="0"/>
              <a:t> </a:t>
            </a:r>
            <a:r>
              <a:rPr lang="en-US" dirty="0"/>
              <a:t>Activities</a:t>
            </a:r>
          </a:p>
          <a:p>
            <a:pPr lvl="1"/>
            <a:r>
              <a:rPr lang="en-US" dirty="0"/>
              <a:t>Fast tracking Activities</a:t>
            </a:r>
          </a:p>
          <a:p>
            <a:pPr lvl="1"/>
            <a:endParaRPr lang="en-US" sz="1800" b="1" dirty="0"/>
          </a:p>
          <a:p>
            <a:r>
              <a:rPr lang="en-US" b="1" dirty="0"/>
              <a:t>Updating Critical Path</a:t>
            </a:r>
          </a:p>
          <a:p>
            <a:pPr lvl="1"/>
            <a:r>
              <a:rPr lang="en-US" dirty="0"/>
              <a:t>Continually update project schedule information to meet time goals for a project</a:t>
            </a:r>
          </a:p>
          <a:p>
            <a:pPr lvl="1"/>
            <a:r>
              <a:rPr lang="en-US" dirty="0"/>
              <a:t>Critical path can change as you enter actual start and finish dates</a:t>
            </a:r>
          </a:p>
          <a:p>
            <a:pPr lvl="1"/>
            <a:r>
              <a:rPr lang="en-US" dirty="0"/>
              <a:t>If you know the project completion date will slip, negotiate with the project sponsor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92340-8DA1-4F9E-B053-57523ECD5E2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PM Network: On the Right Track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tracking almost always results in increased risk</a:t>
            </a:r>
          </a:p>
          <a:p>
            <a:endParaRPr lang="en-US" dirty="0"/>
          </a:p>
          <a:p>
            <a:r>
              <a:rPr lang="en-US" dirty="0"/>
              <a:t>Ask yourself questions</a:t>
            </a:r>
          </a:p>
          <a:p>
            <a:pPr lvl="1"/>
            <a:r>
              <a:rPr lang="en-US" dirty="0"/>
              <a:t>Probability of producing expected benefits</a:t>
            </a:r>
          </a:p>
          <a:p>
            <a:pPr lvl="1"/>
            <a:r>
              <a:rPr lang="en-US" dirty="0"/>
              <a:t>Resource Availability &amp; complexity</a:t>
            </a:r>
          </a:p>
          <a:p>
            <a:pPr lvl="1"/>
            <a:r>
              <a:rPr lang="en-US" dirty="0"/>
              <a:t>Buy-in – Is Everyone on Board?</a:t>
            </a:r>
          </a:p>
          <a:p>
            <a:pPr lvl="1"/>
            <a:r>
              <a:rPr lang="en-US" dirty="0"/>
              <a:t>Can the PM manage it?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7383D-7075-4AAF-B0A1-A58EB85DF29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7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915400" cy="898525"/>
          </a:xfrm>
        </p:spPr>
        <p:txBody>
          <a:bodyPr/>
          <a:lstStyle/>
          <a:p>
            <a:r>
              <a:rPr lang="en-US" dirty="0"/>
              <a:t>Importance of Project Schedules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458200" cy="5334000"/>
          </a:xfrm>
        </p:spPr>
        <p:txBody>
          <a:bodyPr/>
          <a:lstStyle/>
          <a:p>
            <a:r>
              <a:rPr lang="en-US" dirty="0"/>
              <a:t>Managers often cite delivering projects on time as one of their biggest challenges</a:t>
            </a:r>
          </a:p>
          <a:p>
            <a:r>
              <a:rPr lang="en-US" dirty="0"/>
              <a:t>Schedule issues are the main reason for conflicts on projects, especially during the second half of 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DCDCB-BB36-45DB-B937-73A12411FF5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February 01, 19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41333"/>
            <a:ext cx="6845294" cy="21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Critical Chain Scheduling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Critical chain scheduling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method of scheduling that considers limited resources when creating a project schedule and includes buffers to protect the project completion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75986-2522-43CD-808C-023B2804D60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3" y="3416254"/>
            <a:ext cx="5181600" cy="344174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Buffers and Critical Chain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53143" y="15240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buffer</a:t>
            </a:r>
            <a:r>
              <a:rPr lang="en-US" dirty="0"/>
              <a:t> is additional time to complete a task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traditional estimates, people often add a buffer to each task and use it if it’s needed or not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Critical chain scheduling removes buffers from individual tasks and instead creates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project buffer</a:t>
            </a:r>
            <a:r>
              <a:rPr lang="en-US" dirty="0"/>
              <a:t> or additional time added before the project’s due date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feeding buffers </a:t>
            </a:r>
            <a:r>
              <a:rPr lang="en-US" dirty="0"/>
              <a:t>or additional time added before tasks on the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26C9F7-5646-4D06-A4FC-2FAC61732D6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Evaluation and Review Technique (PERT)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PERT</a:t>
            </a:r>
            <a:r>
              <a:rPr lang="en-US" dirty="0"/>
              <a:t> is a network analysis technique used to estimate project duration when there is a high degree of uncertainty about the individual activity duration estimates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PERT weighted average</a:t>
            </a:r>
            <a:r>
              <a:rPr lang="en-US" sz="2400" b="1" dirty="0"/>
              <a:t> =</a:t>
            </a:r>
            <a:r>
              <a:rPr lang="en-US" sz="2400" b="1" u="sng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u="sng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u="sng" dirty="0"/>
              <a:t>optimistic time + 4X most likely time + pessimistic time</a:t>
            </a:r>
            <a:endParaRPr lang="en-US" sz="24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dirty="0"/>
              <a:t>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ABE37-AD7A-4B3D-8C07-1D411BECE9E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08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PERT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What days should be included for the following activity: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Activity A: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Optimistic Estimate = 8 days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Most Likely Estimate = 10 days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Pessimistic Estimate = 24 days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02E75-11F1-4483-A22E-C5BB66735E1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08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Notes on Project Schedule Development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Iterative Process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Review and revise the duration and resource estimates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want to create something that can get approved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/>
              <a:t>Approved schedule will then act as the baseline to track progress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02E75-11F1-4483-A22E-C5BB66735E1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2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PM Network: Time Tamers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Heathrow Airport</a:t>
            </a:r>
          </a:p>
          <a:p>
            <a:pPr lvl="1"/>
            <a:r>
              <a:rPr lang="en-US" dirty="0"/>
              <a:t>Project control handbook</a:t>
            </a:r>
          </a:p>
          <a:p>
            <a:pPr lvl="1"/>
            <a:endParaRPr lang="en-US" dirty="0"/>
          </a:p>
          <a:p>
            <a:r>
              <a:rPr lang="en-US" dirty="0"/>
              <a:t>DOE - $3 billion over 70 projects</a:t>
            </a:r>
          </a:p>
          <a:p>
            <a:pPr lvl="1"/>
            <a:r>
              <a:rPr lang="en-US" dirty="0"/>
              <a:t>Master schedule with critical path</a:t>
            </a:r>
          </a:p>
          <a:p>
            <a:pPr lvl="1"/>
            <a:endParaRPr lang="en-US" dirty="0"/>
          </a:p>
          <a:p>
            <a:r>
              <a:rPr lang="en-US" dirty="0" err="1"/>
              <a:t>Belleli</a:t>
            </a:r>
            <a:r>
              <a:rPr lang="en-US" dirty="0"/>
              <a:t> Energy </a:t>
            </a:r>
            <a:r>
              <a:rPr lang="en-US" dirty="0" err="1"/>
              <a:t>Srl</a:t>
            </a:r>
            <a:endParaRPr lang="en-US" dirty="0"/>
          </a:p>
          <a:p>
            <a:pPr lvl="1"/>
            <a:r>
              <a:rPr lang="en-US" dirty="0"/>
              <a:t>Worst case scenarios and impact to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7383D-7075-4AAF-B0A1-A58EB85DF29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35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1143000"/>
          </a:xfrm>
        </p:spPr>
        <p:txBody>
          <a:bodyPr/>
          <a:lstStyle/>
          <a:p>
            <a:r>
              <a:rPr lang="en-US" dirty="0"/>
              <a:t>MC1: Schedule Control Suggestions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reality checks on schedules</a:t>
            </a:r>
          </a:p>
          <a:p>
            <a:r>
              <a:rPr lang="en-US" dirty="0"/>
              <a:t>Allow for contingencies</a:t>
            </a:r>
          </a:p>
          <a:p>
            <a:r>
              <a:rPr lang="en-US" dirty="0"/>
              <a:t>Don’t plan for everyone to work at 100% capacity all the time</a:t>
            </a:r>
          </a:p>
          <a:p>
            <a:r>
              <a:rPr lang="en-US" dirty="0"/>
              <a:t>Hold progress meetings with stakeholders and be clear and honest in communicating schedule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1A858-5023-4926-B9FF-652E1A710FD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the Schedule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Goals are to know the status of the schedule, influence factors that cause schedule changes, determine that the schedule has changed, and manage changes when they occur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Reality Checks on Schedule</a:t>
            </a:r>
          </a:p>
          <a:p>
            <a:pPr lvl="1"/>
            <a:r>
              <a:rPr lang="en-US" dirty="0"/>
              <a:t>First review the draft schedule or estimated completion date in the project charter</a:t>
            </a:r>
          </a:p>
          <a:p>
            <a:pPr lvl="1"/>
            <a:r>
              <a:rPr lang="en-US" dirty="0"/>
              <a:t>Prepare a more detailed schedule with the team</a:t>
            </a:r>
          </a:p>
          <a:p>
            <a:pPr lvl="1"/>
            <a:r>
              <a:rPr lang="en-US" dirty="0"/>
              <a:t>Make sure the schedule is realistic and followed</a:t>
            </a:r>
          </a:p>
          <a:p>
            <a:pPr lvl="1"/>
            <a:r>
              <a:rPr lang="en-US" dirty="0"/>
              <a:t>Alert top management well in advance if there are schedule problems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40E2E-B66C-4064-B91E-500EEA5DF79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Software to Assist in Time Management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for facilitating communications helps people exchange schedule-related information</a:t>
            </a:r>
          </a:p>
          <a:p>
            <a:r>
              <a:rPr lang="en-US" dirty="0"/>
              <a:t>Decision support models help analyze trade-offs that can be made</a:t>
            </a:r>
          </a:p>
          <a:p>
            <a:r>
              <a:rPr lang="en-US" dirty="0"/>
              <a:t>Project management software can help in various time management areas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A02B0-268A-4C9E-AA5E-90C112666B9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Words of Caution on Using Project Management Software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misuse project management software because they don’t understand important concepts and have not had training</a:t>
            </a:r>
          </a:p>
          <a:p>
            <a:r>
              <a:rPr lang="en-US" dirty="0"/>
              <a:t>You must enter dependencies to have dates adjust automatically and to determine the critical path</a:t>
            </a:r>
          </a:p>
          <a:p>
            <a:r>
              <a:rPr lang="en-US" dirty="0"/>
              <a:t>You must enter actual schedule information to compare planned and actual progress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CDE221-7D09-4E72-84A7-688BE7B60DE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Time Management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BEF57-3FAF-45F7-A64B-4A03589D8F3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03878"/>
              </p:ext>
            </p:extLst>
          </p:nvPr>
        </p:nvGraphicFramePr>
        <p:xfrm>
          <a:off x="762000" y="16764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Process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Integration Management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Major </a:t>
                      </a:r>
                    </a:p>
                    <a:p>
                      <a:pPr algn="ctr"/>
                      <a:r>
                        <a:rPr lang="en-US" sz="18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P1: Defining</a:t>
                      </a:r>
                      <a:r>
                        <a:rPr lang="en-US" sz="1800" baseline="0" dirty="0"/>
                        <a:t> Activities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Activity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P2: Sequence</a:t>
                      </a:r>
                      <a:r>
                        <a:rPr lang="en-US" sz="1800" baseline="0" dirty="0"/>
                        <a:t> Activities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Project Schedule</a:t>
                      </a:r>
                      <a:r>
                        <a:rPr lang="en-US" sz="1800" baseline="0" dirty="0"/>
                        <a:t> Network Diagram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P3: Estimate</a:t>
                      </a:r>
                      <a:r>
                        <a:rPr lang="en-US" sz="1800" baseline="0" dirty="0"/>
                        <a:t> Activity Resources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Activity Resource </a:t>
                      </a:r>
                      <a:r>
                        <a:rPr lang="en-US" sz="1800" dirty="0" err="1"/>
                        <a:t>Reqs</a:t>
                      </a:r>
                      <a:r>
                        <a:rPr lang="en-US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P4: Estimate</a:t>
                      </a:r>
                      <a:r>
                        <a:rPr lang="en-US" sz="1800" baseline="0" dirty="0"/>
                        <a:t> Activity Duration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Activity Duration Estimates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P5: Develop 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Project Schedule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Monitoring and Controlling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MC1: Control</a:t>
                      </a:r>
                      <a:r>
                        <a:rPr lang="en-US" sz="1800" baseline="0" dirty="0"/>
                        <a:t> Schedule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Performance </a:t>
                      </a:r>
                      <a:r>
                        <a:rPr lang="en-US" sz="1800" dirty="0" err="1"/>
                        <a:t>Measuerments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977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305800" cy="792162"/>
          </a:xfrm>
        </p:spPr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Project time management is often cited as the main source of conflict on projects, and most IT projects exceed time estimates</a:t>
            </a:r>
          </a:p>
          <a:p>
            <a:pPr>
              <a:lnSpc>
                <a:spcPct val="90000"/>
              </a:lnSpc>
            </a:pPr>
            <a:r>
              <a:rPr lang="en-US" dirty="0"/>
              <a:t>Main processes include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schedule management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 activities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Sequence activities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Estimate activity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Estimate activity durations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Develop schedule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 schedule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144F6-8D6B-43D0-ACD9-CBCF47EB47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5032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/>
              <a:t>Project Time Management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E0555-12AE-4560-B223-B50328FFE01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8032"/>
            <a:ext cx="6629400" cy="52222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305800" cy="944562"/>
          </a:xfrm>
        </p:spPr>
        <p:txBody>
          <a:bodyPr/>
          <a:lstStyle/>
          <a:p>
            <a:r>
              <a:rPr lang="en-US" dirty="0"/>
              <a:t>P1: Defining Activities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62938" cy="479107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activity</a:t>
            </a:r>
            <a:r>
              <a:rPr lang="en-US" dirty="0"/>
              <a:t> or </a:t>
            </a:r>
            <a:r>
              <a:rPr lang="en-US" b="1" dirty="0"/>
              <a:t>task</a:t>
            </a:r>
            <a:r>
              <a:rPr lang="en-US" dirty="0"/>
              <a:t> is an element of work normally found on the work breakdown structure (WBS) that has an expected duration, a cost, and resource requirements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90CB0-9CAD-47C6-98DA-F3FB6E96E08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44146"/>
              </p:ext>
            </p:extLst>
          </p:nvPr>
        </p:nvGraphicFramePr>
        <p:xfrm>
          <a:off x="1066800" y="4914450"/>
          <a:ext cx="21336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1) Scope Baseline</a:t>
                      </a:r>
                    </a:p>
                    <a:p>
                      <a:r>
                        <a:rPr lang="en-US" sz="1400" dirty="0"/>
                        <a:t>2) Enterprise</a:t>
                      </a:r>
                      <a:r>
                        <a:rPr lang="en-US" sz="1400" baseline="0" dirty="0"/>
                        <a:t> Environment Factors</a:t>
                      </a:r>
                    </a:p>
                    <a:p>
                      <a:r>
                        <a:rPr lang="en-US" sz="1400" baseline="0" dirty="0"/>
                        <a:t>3) Organizational Process Assets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3276600" y="551316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2344"/>
              </p:ext>
            </p:extLst>
          </p:nvPr>
        </p:nvGraphicFramePr>
        <p:xfrm>
          <a:off x="3581400" y="4939124"/>
          <a:ext cx="2133600" cy="153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6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Tools/Techniques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90">
                <a:tc>
                  <a:txBody>
                    <a:bodyPr/>
                    <a:lstStyle/>
                    <a:p>
                      <a:r>
                        <a:rPr lang="en-US" sz="1400" dirty="0"/>
                        <a:t>1) Decomposition</a:t>
                      </a:r>
                    </a:p>
                    <a:p>
                      <a:r>
                        <a:rPr lang="en-US" sz="1400" dirty="0"/>
                        <a:t>2) Component</a:t>
                      </a:r>
                      <a:r>
                        <a:rPr lang="en-US" sz="1400" baseline="0" dirty="0"/>
                        <a:t> Planning 3) Templates</a:t>
                      </a:r>
                    </a:p>
                    <a:p>
                      <a:r>
                        <a:rPr lang="en-US" sz="1400" baseline="0" dirty="0"/>
                        <a:t>4) Expert Judgment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12102"/>
              </p:ext>
            </p:extLst>
          </p:nvPr>
        </p:nvGraphicFramePr>
        <p:xfrm>
          <a:off x="6096000" y="4939124"/>
          <a:ext cx="2133600" cy="151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944">
                <a:tc>
                  <a:txBody>
                    <a:bodyPr/>
                    <a:lstStyle/>
                    <a:p>
                      <a:r>
                        <a:rPr lang="en-US" sz="1400" dirty="0"/>
                        <a:t>1) Activity List</a:t>
                      </a:r>
                    </a:p>
                    <a:p>
                      <a:r>
                        <a:rPr lang="en-US" sz="1400" dirty="0"/>
                        <a:t>2) Activity Attributes</a:t>
                      </a:r>
                      <a:endParaRPr lang="en-US" sz="1400" baseline="0" dirty="0"/>
                    </a:p>
                    <a:p>
                      <a:r>
                        <a:rPr lang="en-US" sz="1400" baseline="0" dirty="0"/>
                        <a:t>3) Milestone List </a:t>
                      </a:r>
                    </a:p>
                    <a:p>
                      <a:endParaRPr lang="en-US" sz="1400" baseline="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791200" y="551316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86" y="3124200"/>
            <a:ext cx="2286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05800" cy="868362"/>
          </a:xfrm>
        </p:spPr>
        <p:txBody>
          <a:bodyPr/>
          <a:lstStyle/>
          <a:p>
            <a:r>
              <a:rPr lang="en-US" dirty="0"/>
              <a:t>Activity Lists, Attributes &amp; Milestones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activity list</a:t>
            </a:r>
            <a:r>
              <a:rPr lang="en-US" dirty="0"/>
              <a:t> is a tabulation of activities to be included on a project schedule that includes</a:t>
            </a:r>
          </a:p>
          <a:p>
            <a:pPr lvl="1"/>
            <a:r>
              <a:rPr lang="en-US" b="1" dirty="0"/>
              <a:t>Activity attributes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milestone</a:t>
            </a:r>
            <a:r>
              <a:rPr lang="en-US" dirty="0"/>
              <a:t> is a significant event that normally has no duration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Examples include obtaining customer sign-off on key documents or completion of specific products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D0421-8ED8-4E0C-BFCB-4504FB076A0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229600" cy="762000"/>
          </a:xfrm>
        </p:spPr>
        <p:txBody>
          <a:bodyPr/>
          <a:lstStyle/>
          <a:p>
            <a:r>
              <a:rPr lang="en-US" dirty="0"/>
              <a:t>P2: Sequencing Activities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76262" y="1447800"/>
            <a:ext cx="8186738" cy="4791075"/>
          </a:xfrm>
        </p:spPr>
        <p:txBody>
          <a:bodyPr/>
          <a:lstStyle/>
          <a:p>
            <a:r>
              <a:rPr lang="en-US" dirty="0"/>
              <a:t>Involves reviewing activities and determining dependencies</a:t>
            </a:r>
          </a:p>
          <a:p>
            <a:r>
              <a:rPr lang="en-US" dirty="0"/>
              <a:t>A </a:t>
            </a:r>
            <a:r>
              <a:rPr lang="en-US" b="1" dirty="0"/>
              <a:t>dependency</a:t>
            </a:r>
            <a:r>
              <a:rPr lang="en-US" dirty="0"/>
              <a:t> or </a:t>
            </a:r>
            <a:r>
              <a:rPr lang="en-US" b="1" dirty="0"/>
              <a:t>relationship</a:t>
            </a:r>
            <a:r>
              <a:rPr lang="en-US" dirty="0"/>
              <a:t> is the sequencing of project activities or tasks	</a:t>
            </a:r>
          </a:p>
          <a:p>
            <a:r>
              <a:rPr lang="en-US" dirty="0"/>
              <a:t>You </a:t>
            </a:r>
            <a:r>
              <a:rPr lang="en-US" i="1" dirty="0"/>
              <a:t>must</a:t>
            </a:r>
            <a:r>
              <a:rPr lang="en-US" dirty="0"/>
              <a:t> determine dependencies in order to use critical path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07678-8CC1-460A-BA5A-131F8F1087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61956"/>
              </p:ext>
            </p:extLst>
          </p:nvPr>
        </p:nvGraphicFramePr>
        <p:xfrm>
          <a:off x="762000" y="5029200"/>
          <a:ext cx="21336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1) Activity List &amp; Attributes</a:t>
                      </a:r>
                    </a:p>
                    <a:p>
                      <a:r>
                        <a:rPr lang="en-US" sz="1400" dirty="0"/>
                        <a:t>2) Milestone List</a:t>
                      </a:r>
                    </a:p>
                    <a:p>
                      <a:r>
                        <a:rPr lang="en-US" sz="1400" baseline="0" dirty="0"/>
                        <a:t>3) Scope Statement </a:t>
                      </a:r>
                    </a:p>
                    <a:p>
                      <a:r>
                        <a:rPr lang="en-US" sz="1400" baseline="0" dirty="0"/>
                        <a:t>4) Org Process Assets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971800" y="56279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38112"/>
              </p:ext>
            </p:extLst>
          </p:nvPr>
        </p:nvGraphicFramePr>
        <p:xfrm>
          <a:off x="3429000" y="5053874"/>
          <a:ext cx="2286000" cy="153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6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Tools/Techniques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90">
                <a:tc>
                  <a:txBody>
                    <a:bodyPr/>
                    <a:lstStyle/>
                    <a:p>
                      <a:r>
                        <a:rPr lang="en-US" sz="1400" dirty="0"/>
                        <a:t>1) Determine Dependency</a:t>
                      </a:r>
                    </a:p>
                    <a:p>
                      <a:r>
                        <a:rPr lang="en-US" sz="1400" dirty="0"/>
                        <a:t>2) PDM</a:t>
                      </a:r>
                    </a:p>
                    <a:p>
                      <a:r>
                        <a:rPr lang="en-US" sz="1400" baseline="0" dirty="0"/>
                        <a:t>3) Apply Leads/Lags</a:t>
                      </a:r>
                    </a:p>
                    <a:p>
                      <a:r>
                        <a:rPr lang="en-US" sz="1400" baseline="0" dirty="0"/>
                        <a:t>4) Schedule Network templates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2315"/>
              </p:ext>
            </p:extLst>
          </p:nvPr>
        </p:nvGraphicFramePr>
        <p:xfrm>
          <a:off x="6248400" y="5053874"/>
          <a:ext cx="2133600" cy="151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944">
                <a:tc>
                  <a:txBody>
                    <a:bodyPr/>
                    <a:lstStyle/>
                    <a:p>
                      <a:r>
                        <a:rPr lang="en-US" sz="1400" dirty="0"/>
                        <a:t>1) Project Schedule Network Diagrams</a:t>
                      </a:r>
                    </a:p>
                    <a:p>
                      <a:r>
                        <a:rPr lang="en-US" sz="1400" dirty="0"/>
                        <a:t>2) Update Project Docs</a:t>
                      </a:r>
                    </a:p>
                    <a:p>
                      <a:endParaRPr lang="en-US" sz="1400" baseline="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5867400" y="56279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305800" cy="868362"/>
          </a:xfrm>
        </p:spPr>
        <p:txBody>
          <a:bodyPr/>
          <a:lstStyle/>
          <a:p>
            <a:r>
              <a:rPr lang="en-US" dirty="0"/>
              <a:t>Network Diagrams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network diagram</a:t>
            </a:r>
            <a:r>
              <a:rPr lang="en-US" dirty="0"/>
              <a:t> is a schematic display of the logical relationships among, or sequencing of, project activities</a:t>
            </a:r>
          </a:p>
          <a:p>
            <a:r>
              <a:rPr lang="en-US" dirty="0"/>
              <a:t>Two main formats are the arrow and precedence diagramming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98F04-7328-4D9A-BC8C-7399E9F9A34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1815</Words>
  <Application>Microsoft Office PowerPoint</Application>
  <PresentationFormat>On-screen Show (4:3)</PresentationFormat>
  <Paragraphs>404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Rounded MT Bold</vt:lpstr>
      <vt:lpstr>Calibri</vt:lpstr>
      <vt:lpstr>Times New Roman</vt:lpstr>
      <vt:lpstr>Wingdings</vt:lpstr>
      <vt:lpstr>Wingdings 2</vt:lpstr>
      <vt:lpstr>Custom Design</vt:lpstr>
      <vt:lpstr>Theme1</vt:lpstr>
      <vt:lpstr>Project Time Management</vt:lpstr>
      <vt:lpstr>Announcements</vt:lpstr>
      <vt:lpstr>Importance of Project Schedules</vt:lpstr>
      <vt:lpstr>Project Time Management Processes</vt:lpstr>
      <vt:lpstr>Project Time Management Summary</vt:lpstr>
      <vt:lpstr>P1: Defining Activities</vt:lpstr>
      <vt:lpstr>Activity Lists, Attributes &amp; Milestones</vt:lpstr>
      <vt:lpstr>P2: Sequencing Activities</vt:lpstr>
      <vt:lpstr>Network Diagrams</vt:lpstr>
      <vt:lpstr>Activity-on-arrow (AOA) or Arrow Diagramming Method (ADM)</vt:lpstr>
      <vt:lpstr>Precedence Diagramming Method (PDM)</vt:lpstr>
      <vt:lpstr>Figure 6-3. Task Dependency Types</vt:lpstr>
      <vt:lpstr>Reasons for Creating Dependencies</vt:lpstr>
      <vt:lpstr>P3: Estimating Activity Resources</vt:lpstr>
      <vt:lpstr>Estimating Activity Resources</vt:lpstr>
      <vt:lpstr>P4: Activity Duration Estimating</vt:lpstr>
      <vt:lpstr>In Reality…This is quite challenging</vt:lpstr>
      <vt:lpstr>P5: Developing the Schedule</vt:lpstr>
      <vt:lpstr>Project Time Management Processes</vt:lpstr>
      <vt:lpstr>Gantt Charts</vt:lpstr>
      <vt:lpstr>Gantt Chart for Software Launch Project</vt:lpstr>
      <vt:lpstr>Milestones and Gantt Charts</vt:lpstr>
      <vt:lpstr>Project Time Management Techniques </vt:lpstr>
      <vt:lpstr>Critical Path Method (CPM)</vt:lpstr>
      <vt:lpstr>Determining the Critical Path</vt:lpstr>
      <vt:lpstr>Draw the Network (Arrow)</vt:lpstr>
      <vt:lpstr>Using Critical Path Analysis to Make Schedule Trade-offs</vt:lpstr>
      <vt:lpstr>Changes to the critical path</vt:lpstr>
      <vt:lpstr>PM Network: On the Right Track</vt:lpstr>
      <vt:lpstr>Critical Chain Scheduling</vt:lpstr>
      <vt:lpstr>Buffers and Critical Chain</vt:lpstr>
      <vt:lpstr>Program Evaluation and Review Technique (PERT)</vt:lpstr>
      <vt:lpstr>PERT Example</vt:lpstr>
      <vt:lpstr>Final Notes on Project Schedule Development </vt:lpstr>
      <vt:lpstr>PM Network: Time Tamers</vt:lpstr>
      <vt:lpstr>MC1: Schedule Control Suggestions</vt:lpstr>
      <vt:lpstr>Controlling the Schedule</vt:lpstr>
      <vt:lpstr>Using Software to Assist in Time Management</vt:lpstr>
      <vt:lpstr>Words of Caution on Using Project Management Software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2022-05-31T16:34:50Z</dcterms:created>
  <dcterms:modified xsi:type="dcterms:W3CDTF">2022-05-31T16:34:59Z</dcterms:modified>
</cp:coreProperties>
</file>