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72" r:id="rId1"/>
    <p:sldMasterId id="2147483848" r:id="rId2"/>
  </p:sldMasterIdLst>
  <p:notesMasterIdLst>
    <p:notesMasterId r:id="rId23"/>
  </p:notesMasterIdLst>
  <p:handoutMasterIdLst>
    <p:handoutMasterId r:id="rId24"/>
  </p:handoutMasterIdLst>
  <p:sldIdLst>
    <p:sldId id="378" r:id="rId3"/>
    <p:sldId id="339" r:id="rId4"/>
    <p:sldId id="342" r:id="rId5"/>
    <p:sldId id="375" r:id="rId6"/>
    <p:sldId id="397" r:id="rId7"/>
    <p:sldId id="410" r:id="rId8"/>
    <p:sldId id="399" r:id="rId9"/>
    <p:sldId id="401" r:id="rId10"/>
    <p:sldId id="402" r:id="rId11"/>
    <p:sldId id="403" r:id="rId12"/>
    <p:sldId id="409" r:id="rId13"/>
    <p:sldId id="408" r:id="rId14"/>
    <p:sldId id="404" r:id="rId15"/>
    <p:sldId id="405" r:id="rId16"/>
    <p:sldId id="406" r:id="rId17"/>
    <p:sldId id="407" r:id="rId18"/>
    <p:sldId id="411" r:id="rId19"/>
    <p:sldId id="412" r:id="rId20"/>
    <p:sldId id="395" r:id="rId21"/>
    <p:sldId id="396" r:id="rId22"/>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80457" autoAdjust="0"/>
  </p:normalViewPr>
  <p:slideViewPr>
    <p:cSldViewPr>
      <p:cViewPr varScale="1">
        <p:scale>
          <a:sx n="88" d="100"/>
          <a:sy n="88" d="100"/>
        </p:scale>
        <p:origin x="219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7" d="100"/>
          <a:sy n="87" d="100"/>
        </p:scale>
        <p:origin x="-190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516ACC03-8B63-4662-AA1B-AE60329EE76C}" type="slidenum">
              <a:rPr lang="en-US"/>
              <a:pPr>
                <a:defRPr/>
              </a:pPr>
              <a:t>‹#›</a:t>
            </a:fld>
            <a:endParaRPr lang="en-US" dirty="0"/>
          </a:p>
        </p:txBody>
      </p:sp>
    </p:spTree>
    <p:extLst>
      <p:ext uri="{BB962C8B-B14F-4D97-AF65-F5344CB8AC3E}">
        <p14:creationId xmlns:p14="http://schemas.microsoft.com/office/powerpoint/2010/main" val="25653822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94DE4318-E4BE-49A8-80E2-9AEFB83AE894}" type="slidenum">
              <a:rPr lang="en-US"/>
              <a:pPr>
                <a:defRPr/>
              </a:pPr>
              <a:t>‹#›</a:t>
            </a:fld>
            <a:endParaRPr lang="en-US" dirty="0"/>
          </a:p>
        </p:txBody>
      </p:sp>
    </p:spTree>
    <p:extLst>
      <p:ext uri="{BB962C8B-B14F-4D97-AF65-F5344CB8AC3E}">
        <p14:creationId xmlns:p14="http://schemas.microsoft.com/office/powerpoint/2010/main" val="2943404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pPr eaLnBrk="1" hangingPunct="1"/>
            <a:endParaRPr lang="en-US" dirty="0"/>
          </a:p>
        </p:txBody>
      </p:sp>
      <p:sp>
        <p:nvSpPr>
          <p:cNvPr id="63492" name="Slide Number Placeholder 3"/>
          <p:cNvSpPr>
            <a:spLocks noGrp="1"/>
          </p:cNvSpPr>
          <p:nvPr>
            <p:ph type="sldNum" sz="quarter" idx="5"/>
          </p:nvPr>
        </p:nvSpPr>
        <p:spPr>
          <a:noFill/>
        </p:spPr>
        <p:txBody>
          <a:bodyPr/>
          <a:lstStyle/>
          <a:p>
            <a:fld id="{597EBF9E-79B8-47AA-AB6E-92778F1771C1}" type="slidenum">
              <a:rPr lang="en-US" smtClean="0">
                <a:solidFill>
                  <a:srgbClr val="000000"/>
                </a:solidFill>
              </a:rPr>
              <a:pPr/>
              <a:t>1</a:t>
            </a:fld>
            <a:endParaRPr lang="en-US" dirty="0">
              <a:solidFill>
                <a:srgbClr val="000000"/>
              </a:solidFill>
            </a:endParaRPr>
          </a:p>
        </p:txBody>
      </p:sp>
    </p:spTree>
    <p:extLst>
      <p:ext uri="{BB962C8B-B14F-4D97-AF65-F5344CB8AC3E}">
        <p14:creationId xmlns:p14="http://schemas.microsoft.com/office/powerpoint/2010/main" val="40785076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94DE4318-E4BE-49A8-80E2-9AEFB83AE894}" type="slidenum">
              <a:rPr lang="en-US" smtClean="0"/>
              <a:pPr>
                <a:defRPr/>
              </a:pPr>
              <a:t>10</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205762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94DE4318-E4BE-49A8-80E2-9AEFB83AE894}" type="slidenum">
              <a:rPr lang="en-US" smtClean="0"/>
              <a:pPr>
                <a:defRPr/>
              </a:pPr>
              <a:t>11</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205762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94DE4318-E4BE-49A8-80E2-9AEFB83AE894}" type="slidenum">
              <a:rPr lang="en-US" smtClean="0"/>
              <a:pPr>
                <a:defRPr/>
              </a:pPr>
              <a:t>12</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205762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94DE4318-E4BE-49A8-80E2-9AEFB83AE894}" type="slidenum">
              <a:rPr lang="en-US" smtClean="0"/>
              <a:pPr>
                <a:defRPr/>
              </a:pPr>
              <a:t>13</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3282324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94DE4318-E4BE-49A8-80E2-9AEFB83AE894}" type="slidenum">
              <a:rPr lang="en-US" smtClean="0"/>
              <a:pPr>
                <a:defRPr/>
              </a:pPr>
              <a:t>14</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3282324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94DE4318-E4BE-49A8-80E2-9AEFB83AE894}" type="slidenum">
              <a:rPr lang="en-US" smtClean="0"/>
              <a:pPr>
                <a:defRPr/>
              </a:pPr>
              <a:t>15</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3282324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94DE4318-E4BE-49A8-80E2-9AEFB83AE894}" type="slidenum">
              <a:rPr lang="en-US" smtClean="0"/>
              <a:pPr>
                <a:defRPr/>
              </a:pPr>
              <a:t>16</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2993472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94DE4318-E4BE-49A8-80E2-9AEFB83AE894}" type="slidenum">
              <a:rPr lang="en-US" smtClean="0"/>
              <a:pPr>
                <a:defRPr/>
              </a:pPr>
              <a:t>17</a:t>
            </a:fld>
            <a:endParaRPr lang="en-US" dirty="0"/>
          </a:p>
        </p:txBody>
      </p:sp>
    </p:spTree>
    <p:extLst>
      <p:ext uri="{BB962C8B-B14F-4D97-AF65-F5344CB8AC3E}">
        <p14:creationId xmlns:p14="http://schemas.microsoft.com/office/powerpoint/2010/main" val="41608920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4DE4318-E4BE-49A8-80E2-9AEFB83AE894}" type="slidenum">
              <a:rPr lang="en-US" smtClean="0"/>
              <a:pPr>
                <a:defRPr/>
              </a:pPr>
              <a:t>19</a:t>
            </a:fld>
            <a:endParaRPr lang="en-US" dirty="0"/>
          </a:p>
        </p:txBody>
      </p:sp>
    </p:spTree>
    <p:extLst>
      <p:ext uri="{BB962C8B-B14F-4D97-AF65-F5344CB8AC3E}">
        <p14:creationId xmlns:p14="http://schemas.microsoft.com/office/powerpoint/2010/main" val="39836228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4DE4318-E4BE-49A8-80E2-9AEFB83AE894}" type="slidenum">
              <a:rPr lang="en-US" smtClean="0"/>
              <a:pPr>
                <a:defRPr/>
              </a:pPr>
              <a:t>20</a:t>
            </a:fld>
            <a:endParaRPr lang="en-US" dirty="0"/>
          </a:p>
        </p:txBody>
      </p:sp>
    </p:spTree>
    <p:extLst>
      <p:ext uri="{BB962C8B-B14F-4D97-AF65-F5344CB8AC3E}">
        <p14:creationId xmlns:p14="http://schemas.microsoft.com/office/powerpoint/2010/main" val="3241854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94DE4318-E4BE-49A8-80E2-9AEFB83AE894}" type="slidenum">
              <a:rPr lang="en-US" smtClean="0"/>
              <a:pPr>
                <a:defRPr/>
              </a:pPr>
              <a:t>2</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46122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94DE4318-E4BE-49A8-80E2-9AEFB83AE894}" type="slidenum">
              <a:rPr lang="en-US" smtClean="0"/>
              <a:pPr>
                <a:defRPr/>
              </a:pPr>
              <a:t>3</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19452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4DE4318-E4BE-49A8-80E2-9AEFB83AE894}" type="slidenum">
              <a:rPr lang="en-US" smtClean="0"/>
              <a:pPr>
                <a:defRPr/>
              </a:pPr>
              <a:t>4</a:t>
            </a:fld>
            <a:endParaRPr lang="en-US" dirty="0"/>
          </a:p>
        </p:txBody>
      </p:sp>
    </p:spTree>
    <p:extLst>
      <p:ext uri="{BB962C8B-B14F-4D97-AF65-F5344CB8AC3E}">
        <p14:creationId xmlns:p14="http://schemas.microsoft.com/office/powerpoint/2010/main" val="3384898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4DE4318-E4BE-49A8-80E2-9AEFB83AE894}" type="slidenum">
              <a:rPr lang="en-US" smtClean="0"/>
              <a:pPr>
                <a:defRPr/>
              </a:pPr>
              <a:t>5</a:t>
            </a:fld>
            <a:endParaRPr lang="en-US" dirty="0"/>
          </a:p>
        </p:txBody>
      </p:sp>
    </p:spTree>
    <p:extLst>
      <p:ext uri="{BB962C8B-B14F-4D97-AF65-F5344CB8AC3E}">
        <p14:creationId xmlns:p14="http://schemas.microsoft.com/office/powerpoint/2010/main" val="671083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4DE4318-E4BE-49A8-80E2-9AEFB83AE894}" type="slidenum">
              <a:rPr lang="en-US" smtClean="0"/>
              <a:pPr>
                <a:defRPr/>
              </a:pPr>
              <a:t>6</a:t>
            </a:fld>
            <a:endParaRPr lang="en-US" dirty="0"/>
          </a:p>
        </p:txBody>
      </p:sp>
    </p:spTree>
    <p:extLst>
      <p:ext uri="{BB962C8B-B14F-4D97-AF65-F5344CB8AC3E}">
        <p14:creationId xmlns:p14="http://schemas.microsoft.com/office/powerpoint/2010/main" val="3406251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94DE4318-E4BE-49A8-80E2-9AEFB83AE894}" type="slidenum">
              <a:rPr lang="en-US" smtClean="0"/>
              <a:pPr>
                <a:defRPr/>
              </a:pPr>
              <a:t>7</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68622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94DE4318-E4BE-49A8-80E2-9AEFB83AE894}" type="slidenum">
              <a:rPr lang="en-US" smtClean="0"/>
              <a:pPr>
                <a:defRPr/>
              </a:pPr>
              <a:t>8</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071584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94DE4318-E4BE-49A8-80E2-9AEFB83AE894}" type="slidenum">
              <a:rPr lang="en-US" smtClean="0"/>
              <a:pPr>
                <a:defRPr/>
              </a:pPr>
              <a:t>9</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071584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654C96B9-AEB0-4855-A598-DE44B5ED19BE}"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AD2E0B49-8E6C-48C0-9C9D-CC0639D27A7F}"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EB416714-5224-4BBE-BE6A-F6538172A4D5}"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763000" cy="5943600"/>
            <a:chOff x="0" y="0"/>
            <a:chExt cx="5520" cy="3744"/>
          </a:xfrm>
        </p:grpSpPr>
        <p:sp>
          <p:nvSpPr>
            <p:cNvPr id="5" name="Rectangle 3"/>
            <p:cNvSpPr>
              <a:spLocks noChangeArrowheads="1"/>
            </p:cNvSpPr>
            <p:nvPr/>
          </p:nvSpPr>
          <p:spPr bwMode="auto">
            <a:xfrm>
              <a:off x="0" y="0"/>
              <a:ext cx="1104" cy="30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latin typeface="Times New Roman" pitchFamily="18" charset="0"/>
              </a:endParaRPr>
            </a:p>
          </p:txBody>
        </p:sp>
        <p:grpSp>
          <p:nvGrpSpPr>
            <p:cNvPr id="6" name="Group 4"/>
            <p:cNvGrpSpPr>
              <a:grpSpLocks/>
            </p:cNvGrpSpPr>
            <p:nvPr userDrawn="1"/>
          </p:nvGrpSpPr>
          <p:grpSpPr bwMode="auto">
            <a:xfrm>
              <a:off x="0" y="2208"/>
              <a:ext cx="5520" cy="1536"/>
              <a:chOff x="0" y="2208"/>
              <a:chExt cx="5520" cy="1536"/>
            </a:xfrm>
          </p:grpSpPr>
          <p:sp>
            <p:nvSpPr>
              <p:cNvPr id="10" name="Rectangle 5"/>
              <p:cNvSpPr>
                <a:spLocks noChangeArrowheads="1"/>
              </p:cNvSpPr>
              <p:nvPr/>
            </p:nvSpPr>
            <p:spPr bwMode="ltGray">
              <a:xfrm>
                <a:off x="624" y="2208"/>
                <a:ext cx="4896" cy="153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latin typeface="Times New Roman" pitchFamily="18" charset="0"/>
                </a:endParaRPr>
              </a:p>
            </p:txBody>
          </p:sp>
          <p:sp>
            <p:nvSpPr>
              <p:cNvPr id="11" name="Rectangle 6"/>
              <p:cNvSpPr>
                <a:spLocks noChangeArrowheads="1"/>
              </p:cNvSpPr>
              <p:nvPr/>
            </p:nvSpPr>
            <p:spPr bwMode="white">
              <a:xfrm>
                <a:off x="654" y="2352"/>
                <a:ext cx="4818" cy="134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latin typeface="Times New Roman" pitchFamily="18" charset="0"/>
                </a:endParaRPr>
              </a:p>
            </p:txBody>
          </p:sp>
          <p:sp>
            <p:nvSpPr>
              <p:cNvPr id="12" name="Line 7"/>
              <p:cNvSpPr>
                <a:spLocks noChangeShapeType="1"/>
              </p:cNvSpPr>
              <p:nvPr/>
            </p:nvSpPr>
            <p:spPr bwMode="auto">
              <a:xfrm>
                <a:off x="0" y="3072"/>
                <a:ext cx="624" cy="0"/>
              </a:xfrm>
              <a:prstGeom prst="line">
                <a:avLst/>
              </a:prstGeom>
              <a:noFill/>
              <a:ln w="508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 name="Group 8"/>
            <p:cNvGrpSpPr>
              <a:grpSpLocks/>
            </p:cNvGrpSpPr>
            <p:nvPr userDrawn="1"/>
          </p:nvGrpSpPr>
          <p:grpSpPr bwMode="auto">
            <a:xfrm>
              <a:off x="400" y="336"/>
              <a:ext cx="5088" cy="192"/>
              <a:chOff x="400" y="336"/>
              <a:chExt cx="5088" cy="192"/>
            </a:xfrm>
          </p:grpSpPr>
          <p:sp>
            <p:nvSpPr>
              <p:cNvPr id="8" name="Rectangle 9"/>
              <p:cNvSpPr>
                <a:spLocks noChangeArrowheads="1"/>
              </p:cNvSpPr>
              <p:nvPr/>
            </p:nvSpPr>
            <p:spPr bwMode="auto">
              <a:xfrm>
                <a:off x="3952" y="336"/>
                <a:ext cx="1536" cy="19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latin typeface="Times New Roman" pitchFamily="18" charset="0"/>
                </a:endParaRPr>
              </a:p>
            </p:txBody>
          </p:sp>
          <p:sp>
            <p:nvSpPr>
              <p:cNvPr id="9" name="Line 10"/>
              <p:cNvSpPr>
                <a:spLocks noChangeShapeType="1"/>
              </p:cNvSpPr>
              <p:nvPr/>
            </p:nvSpPr>
            <p:spPr bwMode="auto">
              <a:xfrm>
                <a:off x="400" y="432"/>
                <a:ext cx="5088" cy="0"/>
              </a:xfrm>
              <a:prstGeom prst="line">
                <a:avLst/>
              </a:prstGeom>
              <a:noFill/>
              <a:ln w="444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244747" name="Rectangle 11"/>
          <p:cNvSpPr>
            <a:spLocks noGrp="1" noChangeArrowheads="1"/>
          </p:cNvSpPr>
          <p:nvPr>
            <p:ph type="ctrTitle"/>
          </p:nvPr>
        </p:nvSpPr>
        <p:spPr>
          <a:xfrm>
            <a:off x="2057400" y="1143000"/>
            <a:ext cx="6629400" cy="2209800"/>
          </a:xfrm>
        </p:spPr>
        <p:txBody>
          <a:bodyPr/>
          <a:lstStyle>
            <a:lvl1pPr>
              <a:defRPr sz="4800"/>
            </a:lvl1pPr>
          </a:lstStyle>
          <a:p>
            <a:r>
              <a:rPr lang="en-US"/>
              <a:t>Click to edit Master title style</a:t>
            </a:r>
          </a:p>
        </p:txBody>
      </p:sp>
      <p:sp>
        <p:nvSpPr>
          <p:cNvPr id="244748" name="Rectangle 12"/>
          <p:cNvSpPr>
            <a:spLocks noGrp="1" noChangeArrowheads="1"/>
          </p:cNvSpPr>
          <p:nvPr>
            <p:ph type="subTitle" idx="1"/>
          </p:nvPr>
        </p:nvSpPr>
        <p:spPr>
          <a:xfrm>
            <a:off x="1371600" y="3962400"/>
            <a:ext cx="6858000" cy="1600200"/>
          </a:xfrm>
        </p:spPr>
        <p:txBody>
          <a:bodyPr anchor="ctr"/>
          <a:lstStyle>
            <a:lvl1pPr marL="0" indent="0" algn="ctr">
              <a:buFont typeface="Wingdings" pitchFamily="2" charset="2"/>
              <a:buNone/>
              <a:defRPr/>
            </a:lvl1pPr>
          </a:lstStyle>
          <a:p>
            <a:r>
              <a:rPr lang="en-US"/>
              <a:t>Click to edit Master subtitle style</a:t>
            </a:r>
          </a:p>
        </p:txBody>
      </p:sp>
      <p:sp>
        <p:nvSpPr>
          <p:cNvPr id="13" name="Rectangle 13"/>
          <p:cNvSpPr>
            <a:spLocks noGrp="1" noChangeArrowheads="1"/>
          </p:cNvSpPr>
          <p:nvPr>
            <p:ph type="dt" sz="half" idx="10"/>
          </p:nvPr>
        </p:nvSpPr>
        <p:spPr>
          <a:xfrm>
            <a:off x="912813" y="6251575"/>
            <a:ext cx="1905000" cy="457200"/>
          </a:xfrm>
        </p:spPr>
        <p:txBody>
          <a:bodyPr/>
          <a:lstStyle>
            <a:lvl1pPr>
              <a:defRPr/>
            </a:lvl1pPr>
          </a:lstStyle>
          <a:p>
            <a:pPr>
              <a:defRPr/>
            </a:pPr>
            <a:endParaRPr lang="en-US"/>
          </a:p>
        </p:txBody>
      </p:sp>
      <p:sp>
        <p:nvSpPr>
          <p:cNvPr id="14" name="Rectangle 14"/>
          <p:cNvSpPr>
            <a:spLocks noGrp="1" noChangeArrowheads="1"/>
          </p:cNvSpPr>
          <p:nvPr>
            <p:ph type="ftr" sz="quarter" idx="11"/>
          </p:nvPr>
        </p:nvSpPr>
        <p:spPr>
          <a:xfrm>
            <a:off x="3354388" y="6248400"/>
            <a:ext cx="2895600" cy="457200"/>
          </a:xfrm>
          <a:prstGeom prst="rect">
            <a:avLst/>
          </a:prstGeom>
        </p:spPr>
        <p:txBody>
          <a:bodyPr/>
          <a:lstStyle>
            <a:lvl1pPr>
              <a:defRPr/>
            </a:lvl1pPr>
          </a:lstStyle>
          <a:p>
            <a:pPr>
              <a:defRPr/>
            </a:pPr>
            <a:endParaRPr lang="en-US"/>
          </a:p>
        </p:txBody>
      </p:sp>
      <p:sp>
        <p:nvSpPr>
          <p:cNvPr id="15" name="Rectangle 15"/>
          <p:cNvSpPr>
            <a:spLocks noGrp="1" noChangeArrowheads="1"/>
          </p:cNvSpPr>
          <p:nvPr>
            <p:ph type="sldNum" sz="quarter" idx="12"/>
          </p:nvPr>
        </p:nvSpPr>
        <p:spPr>
          <a:xfrm>
            <a:off x="6781800" y="6248400"/>
            <a:ext cx="1905000" cy="457200"/>
          </a:xfrm>
          <a:prstGeom prst="rect">
            <a:avLst/>
          </a:prstGeom>
        </p:spPr>
        <p:txBody>
          <a:bodyPr/>
          <a:lstStyle>
            <a:lvl1pPr>
              <a:defRPr/>
            </a:lvl1pPr>
          </a:lstStyle>
          <a:p>
            <a:pPr>
              <a:defRPr/>
            </a:pPr>
            <a:fld id="{654C96B9-AEB0-4855-A598-DE44B5ED19BE}" type="slidenum">
              <a:rPr lang="en-US" smtClean="0"/>
              <a:pPr>
                <a:defRPr/>
              </a:pPr>
              <a:t>‹#›</a:t>
            </a:fld>
            <a:endParaRPr lang="en-US" dirty="0"/>
          </a:p>
        </p:txBody>
      </p:sp>
    </p:spTree>
    <p:extLst>
      <p:ext uri="{BB962C8B-B14F-4D97-AF65-F5344CB8AC3E}">
        <p14:creationId xmlns:p14="http://schemas.microsoft.com/office/powerpoint/2010/main" val="1025660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xfrm>
            <a:off x="3352800" y="6248400"/>
            <a:ext cx="2971800" cy="457200"/>
          </a:xfrm>
          <a:prstGeom prst="rect">
            <a:avLst/>
          </a:prstGeom>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xfrm>
            <a:off x="6781800" y="6248400"/>
            <a:ext cx="1905000" cy="457200"/>
          </a:xfrm>
          <a:prstGeom prst="rect">
            <a:avLst/>
          </a:prstGeom>
          <a:ln/>
        </p:spPr>
        <p:txBody>
          <a:bodyPr/>
          <a:lstStyle>
            <a:lvl1pPr>
              <a:defRPr/>
            </a:lvl1pPr>
          </a:lstStyle>
          <a:p>
            <a:pPr>
              <a:defRPr/>
            </a:pPr>
            <a:fld id="{C8007A2C-411A-4B00-AAEB-86CCF2AE391D}" type="slidenum">
              <a:rPr lang="en-US" smtClean="0"/>
              <a:pPr>
                <a:defRPr/>
              </a:pPr>
              <a:t>‹#›</a:t>
            </a:fld>
            <a:endParaRPr lang="en-US" dirty="0"/>
          </a:p>
        </p:txBody>
      </p:sp>
    </p:spTree>
    <p:extLst>
      <p:ext uri="{BB962C8B-B14F-4D97-AF65-F5344CB8AC3E}">
        <p14:creationId xmlns:p14="http://schemas.microsoft.com/office/powerpoint/2010/main" val="10000354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xfrm>
            <a:off x="3352800" y="6248400"/>
            <a:ext cx="2971800" cy="457200"/>
          </a:xfrm>
          <a:prstGeom prst="rect">
            <a:avLst/>
          </a:prstGeom>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xfrm>
            <a:off x="6781800" y="6248400"/>
            <a:ext cx="1905000" cy="457200"/>
          </a:xfrm>
          <a:prstGeom prst="rect">
            <a:avLst/>
          </a:prstGeom>
          <a:ln/>
        </p:spPr>
        <p:txBody>
          <a:bodyPr/>
          <a:lstStyle>
            <a:lvl1pPr>
              <a:defRPr/>
            </a:lvl1pPr>
          </a:lstStyle>
          <a:p>
            <a:pPr>
              <a:defRPr/>
            </a:pPr>
            <a:fld id="{F34D446C-7EFF-4BFD-AD52-D1D8839675B2}" type="slidenum">
              <a:rPr lang="en-US" smtClean="0"/>
              <a:pPr>
                <a:defRPr/>
              </a:pPr>
              <a:t>‹#›</a:t>
            </a:fld>
            <a:endParaRPr lang="en-US" dirty="0"/>
          </a:p>
        </p:txBody>
      </p:sp>
    </p:spTree>
    <p:extLst>
      <p:ext uri="{BB962C8B-B14F-4D97-AF65-F5344CB8AC3E}">
        <p14:creationId xmlns:p14="http://schemas.microsoft.com/office/powerpoint/2010/main" val="12257502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768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dt" sz="half" idx="10"/>
          </p:nvPr>
        </p:nvSpPr>
        <p:spPr>
          <a:ln/>
        </p:spPr>
        <p:txBody>
          <a:bodyPr/>
          <a:lstStyle>
            <a:lvl1pPr>
              <a:defRPr/>
            </a:lvl1pPr>
          </a:lstStyle>
          <a:p>
            <a:pPr>
              <a:defRPr/>
            </a:pPr>
            <a:endParaRPr lang="en-US"/>
          </a:p>
        </p:txBody>
      </p:sp>
      <p:sp>
        <p:nvSpPr>
          <p:cNvPr id="6" name="Rectangle 10"/>
          <p:cNvSpPr>
            <a:spLocks noGrp="1" noChangeArrowheads="1"/>
          </p:cNvSpPr>
          <p:nvPr>
            <p:ph type="ftr" sz="quarter" idx="11"/>
          </p:nvPr>
        </p:nvSpPr>
        <p:spPr>
          <a:xfrm>
            <a:off x="3352800" y="6248400"/>
            <a:ext cx="2971800" cy="457200"/>
          </a:xfrm>
          <a:prstGeom prst="rect">
            <a:avLst/>
          </a:prstGeom>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xfrm>
            <a:off x="6781800" y="6248400"/>
            <a:ext cx="1905000" cy="457200"/>
          </a:xfrm>
          <a:prstGeom prst="rect">
            <a:avLst/>
          </a:prstGeom>
          <a:ln/>
        </p:spPr>
        <p:txBody>
          <a:bodyPr/>
          <a:lstStyle>
            <a:lvl1pPr>
              <a:defRPr/>
            </a:lvl1pPr>
          </a:lstStyle>
          <a:p>
            <a:pPr>
              <a:defRPr/>
            </a:pPr>
            <a:fld id="{79093017-1DB7-4F27-A710-1ACE28A99889}" type="slidenum">
              <a:rPr lang="en-US" smtClean="0"/>
              <a:pPr>
                <a:defRPr/>
              </a:pPr>
              <a:t>‹#›</a:t>
            </a:fld>
            <a:endParaRPr lang="en-US" dirty="0"/>
          </a:p>
        </p:txBody>
      </p:sp>
    </p:spTree>
    <p:extLst>
      <p:ext uri="{BB962C8B-B14F-4D97-AF65-F5344CB8AC3E}">
        <p14:creationId xmlns:p14="http://schemas.microsoft.com/office/powerpoint/2010/main" val="41463259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9"/>
          <p:cNvSpPr>
            <a:spLocks noGrp="1" noChangeArrowheads="1"/>
          </p:cNvSpPr>
          <p:nvPr>
            <p:ph type="dt" sz="half" idx="10"/>
          </p:nvPr>
        </p:nvSpPr>
        <p:spPr>
          <a:ln/>
        </p:spPr>
        <p:txBody>
          <a:bodyPr/>
          <a:lstStyle>
            <a:lvl1pPr>
              <a:defRPr/>
            </a:lvl1pPr>
          </a:lstStyle>
          <a:p>
            <a:pPr>
              <a:defRPr/>
            </a:pPr>
            <a:endParaRPr lang="en-US"/>
          </a:p>
        </p:txBody>
      </p:sp>
      <p:sp>
        <p:nvSpPr>
          <p:cNvPr id="8" name="Rectangle 10"/>
          <p:cNvSpPr>
            <a:spLocks noGrp="1" noChangeArrowheads="1"/>
          </p:cNvSpPr>
          <p:nvPr>
            <p:ph type="ftr" sz="quarter" idx="11"/>
          </p:nvPr>
        </p:nvSpPr>
        <p:spPr>
          <a:xfrm>
            <a:off x="3352800" y="6248400"/>
            <a:ext cx="2971800" cy="457200"/>
          </a:xfrm>
          <a:prstGeom prst="rect">
            <a:avLst/>
          </a:prstGeom>
          <a:ln/>
        </p:spPr>
        <p:txBody>
          <a:bodyPr/>
          <a:lstStyle>
            <a:lvl1pPr>
              <a:defRPr/>
            </a:lvl1pPr>
          </a:lstStyle>
          <a:p>
            <a:pPr>
              <a:defRPr/>
            </a:pPr>
            <a:endParaRPr lang="en-US"/>
          </a:p>
        </p:txBody>
      </p:sp>
      <p:sp>
        <p:nvSpPr>
          <p:cNvPr id="9" name="Rectangle 11"/>
          <p:cNvSpPr>
            <a:spLocks noGrp="1" noChangeArrowheads="1"/>
          </p:cNvSpPr>
          <p:nvPr>
            <p:ph type="sldNum" sz="quarter" idx="12"/>
          </p:nvPr>
        </p:nvSpPr>
        <p:spPr>
          <a:xfrm>
            <a:off x="6781800" y="6248400"/>
            <a:ext cx="1905000" cy="457200"/>
          </a:xfrm>
          <a:prstGeom prst="rect">
            <a:avLst/>
          </a:prstGeom>
          <a:ln/>
        </p:spPr>
        <p:txBody>
          <a:bodyPr/>
          <a:lstStyle>
            <a:lvl1pPr>
              <a:defRPr/>
            </a:lvl1pPr>
          </a:lstStyle>
          <a:p>
            <a:pPr>
              <a:defRPr/>
            </a:pPr>
            <a:fld id="{3D46B5A5-B7EF-4531-9773-298C75B5F46F}" type="slidenum">
              <a:rPr lang="en-US" smtClean="0"/>
              <a:pPr>
                <a:defRPr/>
              </a:pPr>
              <a:t>‹#›</a:t>
            </a:fld>
            <a:endParaRPr lang="en-US" dirty="0"/>
          </a:p>
        </p:txBody>
      </p:sp>
    </p:spTree>
    <p:extLst>
      <p:ext uri="{BB962C8B-B14F-4D97-AF65-F5344CB8AC3E}">
        <p14:creationId xmlns:p14="http://schemas.microsoft.com/office/powerpoint/2010/main" val="6868955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9"/>
          <p:cNvSpPr>
            <a:spLocks noGrp="1" noChangeArrowheads="1"/>
          </p:cNvSpPr>
          <p:nvPr>
            <p:ph type="dt" sz="half" idx="10"/>
          </p:nvPr>
        </p:nvSpPr>
        <p:spPr>
          <a:ln/>
        </p:spPr>
        <p:txBody>
          <a:bodyPr/>
          <a:lstStyle>
            <a:lvl1pPr>
              <a:defRPr/>
            </a:lvl1pPr>
          </a:lstStyle>
          <a:p>
            <a:pPr>
              <a:defRPr/>
            </a:pPr>
            <a:endParaRPr lang="en-US"/>
          </a:p>
        </p:txBody>
      </p:sp>
      <p:sp>
        <p:nvSpPr>
          <p:cNvPr id="4" name="Rectangle 10"/>
          <p:cNvSpPr>
            <a:spLocks noGrp="1" noChangeArrowheads="1"/>
          </p:cNvSpPr>
          <p:nvPr>
            <p:ph type="ftr" sz="quarter" idx="11"/>
          </p:nvPr>
        </p:nvSpPr>
        <p:spPr>
          <a:xfrm>
            <a:off x="3352800" y="6248400"/>
            <a:ext cx="2971800" cy="457200"/>
          </a:xfrm>
          <a:prstGeom prst="rect">
            <a:avLst/>
          </a:prstGeom>
          <a:ln/>
        </p:spPr>
        <p:txBody>
          <a:bodyPr/>
          <a:lstStyle>
            <a:lvl1pPr>
              <a:defRPr/>
            </a:lvl1pPr>
          </a:lstStyle>
          <a:p>
            <a:pPr>
              <a:defRPr/>
            </a:pPr>
            <a:endParaRPr lang="en-US"/>
          </a:p>
        </p:txBody>
      </p:sp>
      <p:sp>
        <p:nvSpPr>
          <p:cNvPr id="5" name="Rectangle 11"/>
          <p:cNvSpPr>
            <a:spLocks noGrp="1" noChangeArrowheads="1"/>
          </p:cNvSpPr>
          <p:nvPr>
            <p:ph type="sldNum" sz="quarter" idx="12"/>
          </p:nvPr>
        </p:nvSpPr>
        <p:spPr>
          <a:xfrm>
            <a:off x="6781800" y="6248400"/>
            <a:ext cx="1905000" cy="457200"/>
          </a:xfrm>
          <a:prstGeom prst="rect">
            <a:avLst/>
          </a:prstGeom>
          <a:ln/>
        </p:spPr>
        <p:txBody>
          <a:bodyPr/>
          <a:lstStyle>
            <a:lvl1pPr>
              <a:defRPr/>
            </a:lvl1pPr>
          </a:lstStyle>
          <a:p>
            <a:pPr>
              <a:defRPr/>
            </a:pPr>
            <a:fld id="{9DAD3361-36D7-44F1-B201-D9F04B151277}" type="slidenum">
              <a:rPr lang="en-US" smtClean="0"/>
              <a:pPr>
                <a:defRPr/>
              </a:pPr>
              <a:t>‹#›</a:t>
            </a:fld>
            <a:endParaRPr lang="en-US" dirty="0"/>
          </a:p>
        </p:txBody>
      </p:sp>
    </p:spTree>
    <p:extLst>
      <p:ext uri="{BB962C8B-B14F-4D97-AF65-F5344CB8AC3E}">
        <p14:creationId xmlns:p14="http://schemas.microsoft.com/office/powerpoint/2010/main" val="25700048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endParaRPr lang="en-US"/>
          </a:p>
        </p:txBody>
      </p:sp>
      <p:sp>
        <p:nvSpPr>
          <p:cNvPr id="3" name="Rectangle 10"/>
          <p:cNvSpPr>
            <a:spLocks noGrp="1" noChangeArrowheads="1"/>
          </p:cNvSpPr>
          <p:nvPr>
            <p:ph type="ftr" sz="quarter" idx="11"/>
          </p:nvPr>
        </p:nvSpPr>
        <p:spPr>
          <a:xfrm>
            <a:off x="3352800" y="6248400"/>
            <a:ext cx="2971800" cy="457200"/>
          </a:xfrm>
          <a:prstGeom prst="rect">
            <a:avLst/>
          </a:prstGeom>
          <a:ln/>
        </p:spPr>
        <p:txBody>
          <a:bodyPr/>
          <a:lstStyle>
            <a:lvl1pPr>
              <a:defRPr/>
            </a:lvl1pPr>
          </a:lstStyle>
          <a:p>
            <a:pPr>
              <a:defRPr/>
            </a:pPr>
            <a:endParaRPr lang="en-US"/>
          </a:p>
        </p:txBody>
      </p:sp>
      <p:sp>
        <p:nvSpPr>
          <p:cNvPr id="4" name="Rectangle 11"/>
          <p:cNvSpPr>
            <a:spLocks noGrp="1" noChangeArrowheads="1"/>
          </p:cNvSpPr>
          <p:nvPr>
            <p:ph type="sldNum" sz="quarter" idx="12"/>
          </p:nvPr>
        </p:nvSpPr>
        <p:spPr>
          <a:xfrm>
            <a:off x="6781800" y="6248400"/>
            <a:ext cx="1905000" cy="457200"/>
          </a:xfrm>
          <a:prstGeom prst="rect">
            <a:avLst/>
          </a:prstGeom>
          <a:ln/>
        </p:spPr>
        <p:txBody>
          <a:bodyPr/>
          <a:lstStyle>
            <a:lvl1pPr>
              <a:defRPr/>
            </a:lvl1pPr>
          </a:lstStyle>
          <a:p>
            <a:pPr>
              <a:defRPr/>
            </a:pPr>
            <a:fld id="{69D3F523-31A3-47E3-9C41-80295EB87EEB}" type="slidenum">
              <a:rPr lang="en-US" smtClean="0"/>
              <a:pPr>
                <a:defRPr/>
              </a:pPr>
              <a:t>‹#›</a:t>
            </a:fld>
            <a:endParaRPr lang="en-US" dirty="0"/>
          </a:p>
        </p:txBody>
      </p:sp>
    </p:spTree>
    <p:extLst>
      <p:ext uri="{BB962C8B-B14F-4D97-AF65-F5344CB8AC3E}">
        <p14:creationId xmlns:p14="http://schemas.microsoft.com/office/powerpoint/2010/main" val="6608977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US"/>
          </a:p>
        </p:txBody>
      </p:sp>
      <p:sp>
        <p:nvSpPr>
          <p:cNvPr id="6" name="Rectangle 10"/>
          <p:cNvSpPr>
            <a:spLocks noGrp="1" noChangeArrowheads="1"/>
          </p:cNvSpPr>
          <p:nvPr>
            <p:ph type="ftr" sz="quarter" idx="11"/>
          </p:nvPr>
        </p:nvSpPr>
        <p:spPr>
          <a:xfrm>
            <a:off x="3352800" y="6248400"/>
            <a:ext cx="2971800" cy="457200"/>
          </a:xfrm>
          <a:prstGeom prst="rect">
            <a:avLst/>
          </a:prstGeom>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xfrm>
            <a:off x="6781800" y="6248400"/>
            <a:ext cx="1905000" cy="457200"/>
          </a:xfrm>
          <a:prstGeom prst="rect">
            <a:avLst/>
          </a:prstGeom>
          <a:ln/>
        </p:spPr>
        <p:txBody>
          <a:bodyPr/>
          <a:lstStyle>
            <a:lvl1pPr>
              <a:defRPr/>
            </a:lvl1pPr>
          </a:lstStyle>
          <a:p>
            <a:pPr>
              <a:defRPr/>
            </a:pPr>
            <a:fld id="{3CF2F7B6-AD22-46C8-B4C1-BCA82B5010FF}" type="slidenum">
              <a:rPr lang="en-US" smtClean="0"/>
              <a:pPr>
                <a:defRPr/>
              </a:pPr>
              <a:t>‹#›</a:t>
            </a:fld>
            <a:endParaRPr lang="en-US" dirty="0"/>
          </a:p>
        </p:txBody>
      </p:sp>
    </p:spTree>
    <p:extLst>
      <p:ext uri="{BB962C8B-B14F-4D97-AF65-F5344CB8AC3E}">
        <p14:creationId xmlns:p14="http://schemas.microsoft.com/office/powerpoint/2010/main" val="522678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C8007A2C-411A-4B00-AAEB-86CCF2AE391D}"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US"/>
          </a:p>
        </p:txBody>
      </p:sp>
      <p:sp>
        <p:nvSpPr>
          <p:cNvPr id="6" name="Rectangle 10"/>
          <p:cNvSpPr>
            <a:spLocks noGrp="1" noChangeArrowheads="1"/>
          </p:cNvSpPr>
          <p:nvPr>
            <p:ph type="ftr" sz="quarter" idx="11"/>
          </p:nvPr>
        </p:nvSpPr>
        <p:spPr>
          <a:xfrm>
            <a:off x="3352800" y="6248400"/>
            <a:ext cx="2971800" cy="457200"/>
          </a:xfrm>
          <a:prstGeom prst="rect">
            <a:avLst/>
          </a:prstGeom>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xfrm>
            <a:off x="6781800" y="6248400"/>
            <a:ext cx="1905000" cy="457200"/>
          </a:xfrm>
          <a:prstGeom prst="rect">
            <a:avLst/>
          </a:prstGeom>
          <a:ln/>
        </p:spPr>
        <p:txBody>
          <a:bodyPr/>
          <a:lstStyle>
            <a:lvl1pPr>
              <a:defRPr/>
            </a:lvl1pPr>
          </a:lstStyle>
          <a:p>
            <a:pPr>
              <a:defRPr/>
            </a:pPr>
            <a:fld id="{42DF2838-0339-4453-987B-447D99B1ECA9}" type="slidenum">
              <a:rPr lang="en-US" smtClean="0"/>
              <a:pPr>
                <a:defRPr/>
              </a:pPr>
              <a:t>‹#›</a:t>
            </a:fld>
            <a:endParaRPr lang="en-US" dirty="0"/>
          </a:p>
        </p:txBody>
      </p:sp>
    </p:spTree>
    <p:extLst>
      <p:ext uri="{BB962C8B-B14F-4D97-AF65-F5344CB8AC3E}">
        <p14:creationId xmlns:p14="http://schemas.microsoft.com/office/powerpoint/2010/main" val="17251917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xfrm>
            <a:off x="3352800" y="6248400"/>
            <a:ext cx="2971800" cy="457200"/>
          </a:xfrm>
          <a:prstGeom prst="rect">
            <a:avLst/>
          </a:prstGeom>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xfrm>
            <a:off x="6781800" y="6248400"/>
            <a:ext cx="1905000" cy="457200"/>
          </a:xfrm>
          <a:prstGeom prst="rect">
            <a:avLst/>
          </a:prstGeom>
          <a:ln/>
        </p:spPr>
        <p:txBody>
          <a:bodyPr/>
          <a:lstStyle>
            <a:lvl1pPr>
              <a:defRPr/>
            </a:lvl1pPr>
          </a:lstStyle>
          <a:p>
            <a:pPr>
              <a:defRPr/>
            </a:pPr>
            <a:fld id="{AD2E0B49-8E6C-48C0-9C9D-CC0639D27A7F}" type="slidenum">
              <a:rPr lang="en-US" smtClean="0"/>
              <a:pPr>
                <a:defRPr/>
              </a:pPr>
              <a:t>‹#›</a:t>
            </a:fld>
            <a:endParaRPr lang="en-US" dirty="0"/>
          </a:p>
        </p:txBody>
      </p:sp>
    </p:spTree>
    <p:extLst>
      <p:ext uri="{BB962C8B-B14F-4D97-AF65-F5344CB8AC3E}">
        <p14:creationId xmlns:p14="http://schemas.microsoft.com/office/powerpoint/2010/main" val="29660529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77813"/>
            <a:ext cx="19431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77813"/>
            <a:ext cx="56769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xfrm>
            <a:off x="3352800" y="6248400"/>
            <a:ext cx="2971800" cy="457200"/>
          </a:xfrm>
          <a:prstGeom prst="rect">
            <a:avLst/>
          </a:prstGeom>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xfrm>
            <a:off x="6781800" y="6248400"/>
            <a:ext cx="1905000" cy="457200"/>
          </a:xfrm>
          <a:prstGeom prst="rect">
            <a:avLst/>
          </a:prstGeom>
          <a:ln/>
        </p:spPr>
        <p:txBody>
          <a:bodyPr/>
          <a:lstStyle>
            <a:lvl1pPr>
              <a:defRPr/>
            </a:lvl1pPr>
          </a:lstStyle>
          <a:p>
            <a:pPr>
              <a:defRPr/>
            </a:pPr>
            <a:fld id="{EB416714-5224-4BBE-BE6A-F6538172A4D5}" type="slidenum">
              <a:rPr lang="en-US" smtClean="0"/>
              <a:pPr>
                <a:defRPr/>
              </a:pPr>
              <a:t>‹#›</a:t>
            </a:fld>
            <a:endParaRPr lang="en-US" dirty="0"/>
          </a:p>
        </p:txBody>
      </p:sp>
    </p:spTree>
    <p:extLst>
      <p:ext uri="{BB962C8B-B14F-4D97-AF65-F5344CB8AC3E}">
        <p14:creationId xmlns:p14="http://schemas.microsoft.com/office/powerpoint/2010/main" val="1838504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F34D446C-7EFF-4BFD-AD52-D1D8839675B2}"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79093017-1DB7-4F27-A710-1ACE28A99889}"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9"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3D46B5A5-B7EF-4531-9773-298C75B5F46F}"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5"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9DAD3361-36D7-44F1-B201-D9F04B151277}"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4"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69D3F523-31A3-47E3-9C41-80295EB87EEB}"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3CF2F7B6-AD22-46C8-B4C1-BCA82B5010FF}"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42DF2838-0339-4453-987B-447D99B1ECA9}"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8686800" cy="4876800"/>
            <a:chOff x="0" y="0"/>
            <a:chExt cx="5472" cy="3072"/>
          </a:xfrm>
        </p:grpSpPr>
        <p:sp>
          <p:nvSpPr>
            <p:cNvPr id="1033" name="Rectangle 3"/>
            <p:cNvSpPr>
              <a:spLocks noChangeArrowheads="1"/>
            </p:cNvSpPr>
            <p:nvPr/>
          </p:nvSpPr>
          <p:spPr bwMode="auto">
            <a:xfrm>
              <a:off x="0" y="0"/>
              <a:ext cx="384" cy="30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latin typeface="Times New Roman" pitchFamily="18" charset="0"/>
              </a:endParaRPr>
            </a:p>
          </p:txBody>
        </p:sp>
        <p:grpSp>
          <p:nvGrpSpPr>
            <p:cNvPr id="1034" name="Group 4"/>
            <p:cNvGrpSpPr>
              <a:grpSpLocks/>
            </p:cNvGrpSpPr>
            <p:nvPr/>
          </p:nvGrpSpPr>
          <p:grpSpPr bwMode="auto">
            <a:xfrm>
              <a:off x="240" y="893"/>
              <a:ext cx="5232" cy="115"/>
              <a:chOff x="240" y="893"/>
              <a:chExt cx="5232" cy="115"/>
            </a:xfrm>
          </p:grpSpPr>
          <p:sp>
            <p:nvSpPr>
              <p:cNvPr id="1035" name="Rectangle 5"/>
              <p:cNvSpPr>
                <a:spLocks noChangeArrowheads="1"/>
              </p:cNvSpPr>
              <p:nvPr/>
            </p:nvSpPr>
            <p:spPr bwMode="auto">
              <a:xfrm>
                <a:off x="4320" y="893"/>
                <a:ext cx="1152" cy="11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latin typeface="Times New Roman" pitchFamily="18" charset="0"/>
                </a:endParaRPr>
              </a:p>
            </p:txBody>
          </p:sp>
          <p:sp>
            <p:nvSpPr>
              <p:cNvPr id="1036" name="Line 6"/>
              <p:cNvSpPr>
                <a:spLocks noChangeShapeType="1"/>
              </p:cNvSpPr>
              <p:nvPr/>
            </p:nvSpPr>
            <p:spPr bwMode="auto">
              <a:xfrm>
                <a:off x="240" y="941"/>
                <a:ext cx="5232"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1027" name="Rectangle 7"/>
          <p:cNvSpPr>
            <a:spLocks noGrp="1" noChangeArrowheads="1"/>
          </p:cNvSpPr>
          <p:nvPr>
            <p:ph type="title"/>
          </p:nvPr>
        </p:nvSpPr>
        <p:spPr bwMode="auto">
          <a:xfrm>
            <a:off x="914400" y="277813"/>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8"/>
          <p:cNvSpPr>
            <a:spLocks noGrp="1" noChangeArrowheads="1"/>
          </p:cNvSpPr>
          <p:nvPr>
            <p:ph type="body" idx="1"/>
          </p:nvPr>
        </p:nvSpPr>
        <p:spPr bwMode="auto">
          <a:xfrm>
            <a:off x="914400" y="1600200"/>
            <a:ext cx="77724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3721" name="Rectangle 9"/>
          <p:cNvSpPr>
            <a:spLocks noGrp="1" noChangeArrowheads="1"/>
          </p:cNvSpPr>
          <p:nvPr>
            <p:ph type="dt" sz="half" idx="2"/>
          </p:nvPr>
        </p:nvSpPr>
        <p:spPr bwMode="auto">
          <a:xfrm>
            <a:off x="914400" y="6251575"/>
            <a:ext cx="1981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pPr>
              <a:defRPr/>
            </a:pPr>
            <a:endParaRPr lang="en-US"/>
          </a:p>
        </p:txBody>
      </p:sp>
      <p:sp>
        <p:nvSpPr>
          <p:cNvPr id="1032" name="Line 12"/>
          <p:cNvSpPr>
            <a:spLocks noChangeShapeType="1"/>
          </p:cNvSpPr>
          <p:nvPr/>
        </p:nvSpPr>
        <p:spPr bwMode="auto">
          <a:xfrm>
            <a:off x="0" y="4876800"/>
            <a:ext cx="609600" cy="0"/>
          </a:xfrm>
          <a:prstGeom prst="line">
            <a:avLst/>
          </a:prstGeom>
          <a:noFill/>
          <a:ln w="444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Lst>
  <p:hf hdr="0" dt="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Times New Roman" pitchFamily="18" charset="0"/>
        </a:defRPr>
      </a:lvl2pPr>
      <a:lvl3pPr algn="l" rtl="0" eaLnBrk="1" fontAlgn="base" hangingPunct="1">
        <a:spcBef>
          <a:spcPct val="0"/>
        </a:spcBef>
        <a:spcAft>
          <a:spcPct val="0"/>
        </a:spcAft>
        <a:defRPr sz="4200">
          <a:solidFill>
            <a:schemeClr val="tx2"/>
          </a:solidFill>
          <a:latin typeface="Times New Roman" pitchFamily="18" charset="0"/>
        </a:defRPr>
      </a:lvl3pPr>
      <a:lvl4pPr algn="l" rtl="0" eaLnBrk="1" fontAlgn="base" hangingPunct="1">
        <a:spcBef>
          <a:spcPct val="0"/>
        </a:spcBef>
        <a:spcAft>
          <a:spcPct val="0"/>
        </a:spcAft>
        <a:defRPr sz="4200">
          <a:solidFill>
            <a:schemeClr val="tx2"/>
          </a:solidFill>
          <a:latin typeface="Times New Roman" pitchFamily="18" charset="0"/>
        </a:defRPr>
      </a:lvl4pPr>
      <a:lvl5pPr algn="l" rtl="0" eaLnBrk="1" fontAlgn="base" hangingPunct="1">
        <a:spcBef>
          <a:spcPct val="0"/>
        </a:spcBef>
        <a:spcAft>
          <a:spcPct val="0"/>
        </a:spcAft>
        <a:defRPr sz="4200">
          <a:solidFill>
            <a:schemeClr val="tx2"/>
          </a:solidFill>
          <a:latin typeface="Times New Roman" pitchFamily="18" charset="0"/>
        </a:defRPr>
      </a:lvl5pPr>
      <a:lvl6pPr marL="457200" algn="l" rtl="0" eaLnBrk="1" fontAlgn="base" hangingPunct="1">
        <a:spcBef>
          <a:spcPct val="0"/>
        </a:spcBef>
        <a:spcAft>
          <a:spcPct val="0"/>
        </a:spcAft>
        <a:defRPr sz="4200">
          <a:solidFill>
            <a:schemeClr val="tx2"/>
          </a:solidFill>
          <a:latin typeface="Times New Roman" pitchFamily="18" charset="0"/>
        </a:defRPr>
      </a:lvl6pPr>
      <a:lvl7pPr marL="914400" algn="l" rtl="0" eaLnBrk="1" fontAlgn="base" hangingPunct="1">
        <a:spcBef>
          <a:spcPct val="0"/>
        </a:spcBef>
        <a:spcAft>
          <a:spcPct val="0"/>
        </a:spcAft>
        <a:defRPr sz="4200">
          <a:solidFill>
            <a:schemeClr val="tx2"/>
          </a:solidFill>
          <a:latin typeface="Times New Roman" pitchFamily="18" charset="0"/>
        </a:defRPr>
      </a:lvl7pPr>
      <a:lvl8pPr marL="1371600" algn="l" rtl="0" eaLnBrk="1" fontAlgn="base" hangingPunct="1">
        <a:spcBef>
          <a:spcPct val="0"/>
        </a:spcBef>
        <a:spcAft>
          <a:spcPct val="0"/>
        </a:spcAft>
        <a:defRPr sz="4200">
          <a:solidFill>
            <a:schemeClr val="tx2"/>
          </a:solidFill>
          <a:latin typeface="Times New Roman" pitchFamily="18" charset="0"/>
        </a:defRPr>
      </a:lvl8pPr>
      <a:lvl9pPr marL="1828800" algn="l" rtl="0" eaLnBrk="1" fontAlgn="base" hangingPunct="1">
        <a:spcBef>
          <a:spcPct val="0"/>
        </a:spcBef>
        <a:spcAft>
          <a:spcPct val="0"/>
        </a:spcAft>
        <a:defRPr sz="42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lr>
          <a:schemeClr val="folHlink"/>
        </a:buClr>
        <a:buSzPct val="90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75000"/>
        <a:buFont typeface="Wingdings" pitchFamily="2" charset="2"/>
        <a:buChar char="n"/>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300">
          <a:solidFill>
            <a:schemeClr val="tx1"/>
          </a:solidFill>
          <a:latin typeface="+mn-lt"/>
        </a:defRPr>
      </a:lvl3pPr>
      <a:lvl4pPr marL="16002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845177" y="4137025"/>
            <a:ext cx="6232023" cy="1349375"/>
          </a:xfrm>
        </p:spPr>
        <p:txBody>
          <a:bodyPr>
            <a:noAutofit/>
          </a:bodyPr>
          <a:lstStyle/>
          <a:p>
            <a:pPr eaLnBrk="1" fontAlgn="auto" hangingPunct="1">
              <a:spcAft>
                <a:spcPts val="0"/>
              </a:spcAft>
              <a:defRPr/>
            </a:pPr>
            <a:r>
              <a:rPr sz="3600" dirty="0">
                <a:effectLst>
                  <a:outerShdw blurRad="38100" dist="38100" dir="2700000" algn="tl">
                    <a:srgbClr val="FFFFFF"/>
                  </a:outerShdw>
                </a:effectLst>
                <a:latin typeface="Arial Rounded MT Bold" pitchFamily="34" charset="0"/>
              </a:rPr>
              <a:t>Project </a:t>
            </a:r>
            <a:r>
              <a:rPr lang="en-US" sz="3600" dirty="0">
                <a:effectLst>
                  <a:outerShdw blurRad="38100" dist="38100" dir="2700000" algn="tl">
                    <a:srgbClr val="FFFFFF"/>
                  </a:outerShdw>
                </a:effectLst>
                <a:latin typeface="Arial Rounded MT Bold" pitchFamily="34" charset="0"/>
              </a:rPr>
              <a:t>Cost </a:t>
            </a:r>
            <a:r>
              <a:rPr sz="3600" dirty="0">
                <a:effectLst>
                  <a:outerShdw blurRad="38100" dist="38100" dir="2700000" algn="tl">
                    <a:srgbClr val="FFFFFF"/>
                  </a:outerShdw>
                </a:effectLst>
                <a:latin typeface="Arial Rounded MT Bold" pitchFamily="34" charset="0"/>
              </a:rPr>
              <a:t>Management</a:t>
            </a:r>
          </a:p>
        </p:txBody>
      </p:sp>
      <p:sp>
        <p:nvSpPr>
          <p:cNvPr id="9" name="Rectangle 8"/>
          <p:cNvSpPr/>
          <p:nvPr/>
        </p:nvSpPr>
        <p:spPr>
          <a:xfrm>
            <a:off x="3276600" y="1905000"/>
            <a:ext cx="5639937" cy="1323439"/>
          </a:xfrm>
          <a:prstGeom prst="rect">
            <a:avLst/>
          </a:prstGeom>
        </p:spPr>
        <p:txBody>
          <a:bodyPr wrap="square">
            <a:spAutoFit/>
          </a:bodyPr>
          <a:lstStyle/>
          <a:p>
            <a:r>
              <a:rPr lang="en-US" sz="4000" kern="0" dirty="0">
                <a:solidFill>
                  <a:srgbClr val="676A55"/>
                </a:solidFill>
                <a:effectLst>
                  <a:outerShdw blurRad="38100" dist="38100" dir="2700000" algn="tl">
                    <a:srgbClr val="FFFFFF"/>
                  </a:outerShdw>
                </a:effectLst>
                <a:latin typeface="Arial Rounded MT Bold" pitchFamily="34" charset="0"/>
              </a:rPr>
              <a:t>PMI Knowledge Areas	</a:t>
            </a:r>
            <a:endParaRPr lang="en-US" sz="1600" dirty="0">
              <a:solidFill>
                <a:prstClr val="black"/>
              </a:solidFill>
              <a:latin typeface="Times New Roman" pitchFamily="18" charset="0"/>
            </a:endParaRPr>
          </a:p>
        </p:txBody>
      </p:sp>
    </p:spTree>
    <p:extLst>
      <p:ext uri="{BB962C8B-B14F-4D97-AF65-F5344CB8AC3E}">
        <p14:creationId xmlns:p14="http://schemas.microsoft.com/office/powerpoint/2010/main" val="2872540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09600" y="381000"/>
            <a:ext cx="8915400" cy="652463"/>
          </a:xfrm>
        </p:spPr>
        <p:txBody>
          <a:bodyPr>
            <a:normAutofit fontScale="90000"/>
          </a:bodyPr>
          <a:lstStyle/>
          <a:p>
            <a:r>
              <a:rPr lang="en-US" sz="4800" dirty="0"/>
              <a:t>Using Estimation Techniques</a:t>
            </a:r>
          </a:p>
        </p:txBody>
      </p:sp>
      <p:sp>
        <p:nvSpPr>
          <p:cNvPr id="36867" name="Rectangle 3"/>
          <p:cNvSpPr>
            <a:spLocks noGrp="1" noChangeArrowheads="1"/>
          </p:cNvSpPr>
          <p:nvPr>
            <p:ph idx="1"/>
          </p:nvPr>
        </p:nvSpPr>
        <p:spPr>
          <a:xfrm>
            <a:off x="685800" y="1676400"/>
            <a:ext cx="8305800" cy="5334000"/>
          </a:xfrm>
        </p:spPr>
        <p:txBody>
          <a:bodyPr/>
          <a:lstStyle/>
          <a:p>
            <a:pPr marL="0" indent="0">
              <a:buNone/>
            </a:pPr>
            <a:r>
              <a:rPr lang="en-US" b="1" dirty="0"/>
              <a:t>Top-Down Technique</a:t>
            </a:r>
          </a:p>
          <a:p>
            <a:pPr lvl="1"/>
            <a:r>
              <a:rPr lang="en-US" dirty="0"/>
              <a:t>Externally: used by organizations completing IT projects for other companies</a:t>
            </a:r>
          </a:p>
          <a:p>
            <a:pPr lvl="1"/>
            <a:r>
              <a:rPr lang="en-US" dirty="0"/>
              <a:t>Internally: can be used for similar projects </a:t>
            </a:r>
          </a:p>
          <a:p>
            <a:pPr lvl="1"/>
            <a:r>
              <a:rPr lang="en-US" dirty="0"/>
              <a:t>Problem</a:t>
            </a:r>
          </a:p>
          <a:p>
            <a:pPr lvl="2"/>
            <a:r>
              <a:rPr lang="en-US" dirty="0"/>
              <a:t>You are dealing with IT</a:t>
            </a:r>
          </a:p>
          <a:p>
            <a:pPr lvl="2"/>
            <a:r>
              <a:rPr lang="en-US" dirty="0"/>
              <a:t>Less Accurate Estimates</a:t>
            </a:r>
          </a:p>
          <a:p>
            <a:pPr lvl="1"/>
            <a:endParaRPr lang="en-US" dirty="0"/>
          </a:p>
        </p:txBody>
      </p:sp>
    </p:spTree>
    <p:extLst>
      <p:ext uri="{BB962C8B-B14F-4D97-AF65-F5344CB8AC3E}">
        <p14:creationId xmlns:p14="http://schemas.microsoft.com/office/powerpoint/2010/main" val="3968543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09600" y="381000"/>
            <a:ext cx="8915400" cy="652463"/>
          </a:xfrm>
        </p:spPr>
        <p:txBody>
          <a:bodyPr>
            <a:normAutofit fontScale="90000"/>
          </a:bodyPr>
          <a:lstStyle/>
          <a:p>
            <a:r>
              <a:rPr lang="en-US" sz="4800" dirty="0"/>
              <a:t>Using Estimation Techniques</a:t>
            </a:r>
          </a:p>
        </p:txBody>
      </p:sp>
      <p:sp>
        <p:nvSpPr>
          <p:cNvPr id="36867" name="Rectangle 3"/>
          <p:cNvSpPr>
            <a:spLocks noGrp="1" noChangeArrowheads="1"/>
          </p:cNvSpPr>
          <p:nvPr>
            <p:ph idx="1"/>
          </p:nvPr>
        </p:nvSpPr>
        <p:spPr>
          <a:xfrm>
            <a:off x="609600" y="1600200"/>
            <a:ext cx="8458200" cy="5334000"/>
          </a:xfrm>
        </p:spPr>
        <p:txBody>
          <a:bodyPr/>
          <a:lstStyle/>
          <a:p>
            <a:pPr marL="0" indent="0">
              <a:buNone/>
            </a:pPr>
            <a:r>
              <a:rPr lang="en-US" b="1" dirty="0"/>
              <a:t>Bottom-up Technique</a:t>
            </a:r>
          </a:p>
          <a:p>
            <a:pPr lvl="1"/>
            <a:r>
              <a:rPr lang="en-US" dirty="0"/>
              <a:t>Based on the WBS</a:t>
            </a:r>
          </a:p>
          <a:p>
            <a:pPr lvl="1"/>
            <a:r>
              <a:rPr lang="en-US" dirty="0"/>
              <a:t>Creates a detailed estimate of each work component</a:t>
            </a:r>
          </a:p>
          <a:p>
            <a:pPr lvl="1"/>
            <a:r>
              <a:rPr lang="en-US" dirty="0"/>
              <a:t>More Accurate</a:t>
            </a:r>
          </a:p>
          <a:p>
            <a:pPr lvl="2"/>
            <a:r>
              <a:rPr lang="en-US" dirty="0"/>
              <a:t>Can separate across phases</a:t>
            </a:r>
          </a:p>
          <a:p>
            <a:pPr lvl="2"/>
            <a:r>
              <a:rPr lang="en-US" dirty="0"/>
              <a:t>Would be better for controlling costs (Monday’s lecture)</a:t>
            </a:r>
          </a:p>
        </p:txBody>
      </p:sp>
    </p:spTree>
    <p:extLst>
      <p:ext uri="{BB962C8B-B14F-4D97-AF65-F5344CB8AC3E}">
        <p14:creationId xmlns:p14="http://schemas.microsoft.com/office/powerpoint/2010/main" val="3085283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09600" y="381000"/>
            <a:ext cx="8915400" cy="652463"/>
          </a:xfrm>
        </p:spPr>
        <p:txBody>
          <a:bodyPr>
            <a:normAutofit fontScale="90000"/>
          </a:bodyPr>
          <a:lstStyle/>
          <a:p>
            <a:r>
              <a:rPr lang="en-US" dirty="0"/>
              <a:t>Which technique is being used?</a:t>
            </a:r>
            <a:endParaRPr lang="en-US" sz="4800" dirty="0"/>
          </a:p>
        </p:txBody>
      </p:sp>
      <p:sp>
        <p:nvSpPr>
          <p:cNvPr id="36867" name="Rectangle 3"/>
          <p:cNvSpPr>
            <a:spLocks noGrp="1" noChangeArrowheads="1"/>
          </p:cNvSpPr>
          <p:nvPr>
            <p:ph idx="1"/>
          </p:nvPr>
        </p:nvSpPr>
        <p:spPr>
          <a:xfrm>
            <a:off x="685800" y="1676400"/>
            <a:ext cx="8305800" cy="5334000"/>
          </a:xfrm>
        </p:spPr>
        <p:txBody>
          <a:bodyPr/>
          <a:lstStyle/>
          <a:p>
            <a:pPr marL="0" indent="0">
              <a:buNone/>
            </a:pPr>
            <a:r>
              <a:rPr lang="en-US" dirty="0"/>
              <a:t>Based on the description below, what kind of estimate is being used?</a:t>
            </a:r>
          </a:p>
          <a:p>
            <a:pPr marL="0" indent="0">
              <a:buNone/>
            </a:pPr>
            <a:endParaRPr lang="en-US" dirty="0"/>
          </a:p>
          <a:p>
            <a:pPr marL="0" indent="0">
              <a:buNone/>
            </a:pPr>
            <a:r>
              <a:rPr lang="en-US" dirty="0"/>
              <a:t>It will take 20 hours of a programmer’s time to write this program.  The average rate to hire a programmer is $50 per hour.  Therefore, the cost of writing this program, assuming that everything else needed to write the program, such as a computer, is in place, is 20 x $50 = $1,000.</a:t>
            </a:r>
          </a:p>
        </p:txBody>
      </p:sp>
    </p:spTree>
    <p:extLst>
      <p:ext uri="{BB962C8B-B14F-4D97-AF65-F5344CB8AC3E}">
        <p14:creationId xmlns:p14="http://schemas.microsoft.com/office/powerpoint/2010/main" val="215268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762000" y="277813"/>
            <a:ext cx="8153400" cy="1143000"/>
          </a:xfrm>
        </p:spPr>
        <p:txBody>
          <a:bodyPr>
            <a:normAutofit fontScale="90000"/>
          </a:bodyPr>
          <a:lstStyle/>
          <a:p>
            <a:r>
              <a:rPr lang="en-US" dirty="0"/>
              <a:t>Typical Problems with IT Cost Estimates</a:t>
            </a:r>
          </a:p>
        </p:txBody>
      </p:sp>
      <p:sp>
        <p:nvSpPr>
          <p:cNvPr id="37891" name="Rectangle 3"/>
          <p:cNvSpPr>
            <a:spLocks noGrp="1" noChangeArrowheads="1"/>
          </p:cNvSpPr>
          <p:nvPr>
            <p:ph idx="1"/>
          </p:nvPr>
        </p:nvSpPr>
        <p:spPr>
          <a:xfrm>
            <a:off x="685800" y="1676400"/>
            <a:ext cx="8458200" cy="4572000"/>
          </a:xfrm>
        </p:spPr>
        <p:txBody>
          <a:bodyPr/>
          <a:lstStyle/>
          <a:p>
            <a:pPr>
              <a:lnSpc>
                <a:spcPct val="90000"/>
              </a:lnSpc>
            </a:pPr>
            <a:r>
              <a:rPr lang="en-US" dirty="0"/>
              <a:t>Estimates are done too quickly</a:t>
            </a:r>
          </a:p>
          <a:p>
            <a:pPr>
              <a:lnSpc>
                <a:spcPct val="90000"/>
              </a:lnSpc>
            </a:pPr>
            <a:r>
              <a:rPr lang="en-US" dirty="0"/>
              <a:t>People lack estimating experience</a:t>
            </a:r>
          </a:p>
          <a:p>
            <a:pPr>
              <a:lnSpc>
                <a:spcPct val="90000"/>
              </a:lnSpc>
            </a:pPr>
            <a:r>
              <a:rPr lang="en-US" dirty="0"/>
              <a:t>Human beings are biased toward underestimation</a:t>
            </a:r>
          </a:p>
          <a:p>
            <a:pPr>
              <a:lnSpc>
                <a:spcPct val="90000"/>
              </a:lnSpc>
            </a:pPr>
            <a:r>
              <a:rPr lang="en-US" dirty="0"/>
              <a:t>Management desires accuracy</a:t>
            </a:r>
          </a:p>
          <a:p>
            <a:pPr>
              <a:lnSpc>
                <a:spcPct val="90000"/>
              </a:lnSpc>
            </a:pPr>
            <a:endParaRPr lang="en-US" dirty="0"/>
          </a:p>
          <a:p>
            <a:pPr>
              <a:lnSpc>
                <a:spcPct val="90000"/>
              </a:lnSpc>
            </a:pPr>
            <a:endParaRPr lang="en-US" dirty="0"/>
          </a:p>
          <a:p>
            <a:pPr marL="0" indent="0">
              <a:lnSpc>
                <a:spcPct val="90000"/>
              </a:lnSpc>
              <a:buNone/>
            </a:pPr>
            <a:r>
              <a:rPr lang="en-US" b="1" dirty="0"/>
              <a:t>Contingency reserve</a:t>
            </a:r>
            <a:r>
              <a:rPr lang="en-US" dirty="0"/>
              <a:t> is often used to reduce the risk from these problems</a:t>
            </a:r>
          </a:p>
        </p:txBody>
      </p:sp>
    </p:spTree>
    <p:extLst>
      <p:ext uri="{BB962C8B-B14F-4D97-AF65-F5344CB8AC3E}">
        <p14:creationId xmlns:p14="http://schemas.microsoft.com/office/powerpoint/2010/main" val="4276451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fontScale="90000"/>
          </a:bodyPr>
          <a:lstStyle/>
          <a:p>
            <a:r>
              <a:rPr lang="en-US" dirty="0"/>
              <a:t>PM Network: Estimates are just that</a:t>
            </a:r>
          </a:p>
        </p:txBody>
      </p:sp>
      <p:sp>
        <p:nvSpPr>
          <p:cNvPr id="37891" name="Rectangle 3"/>
          <p:cNvSpPr>
            <a:spLocks noGrp="1" noChangeArrowheads="1"/>
          </p:cNvSpPr>
          <p:nvPr>
            <p:ph idx="1"/>
          </p:nvPr>
        </p:nvSpPr>
        <p:spPr>
          <a:xfrm>
            <a:off x="685800" y="1676400"/>
            <a:ext cx="8458200" cy="4572000"/>
          </a:xfrm>
        </p:spPr>
        <p:txBody>
          <a:bodyPr/>
          <a:lstStyle/>
          <a:p>
            <a:pPr marL="0" indent="0">
              <a:lnSpc>
                <a:spcPct val="90000"/>
              </a:lnSpc>
              <a:buNone/>
            </a:pPr>
            <a:r>
              <a:rPr lang="en-US" dirty="0"/>
              <a:t>“We are headed down the path of providing more precise estimates in an environment that is not as precise and where costs fluctuate greatly.”</a:t>
            </a:r>
          </a:p>
          <a:p>
            <a:pPr marL="0" indent="0">
              <a:lnSpc>
                <a:spcPct val="90000"/>
              </a:lnSpc>
              <a:buNone/>
            </a:pPr>
            <a:endParaRPr lang="en-US" dirty="0"/>
          </a:p>
          <a:p>
            <a:pPr>
              <a:lnSpc>
                <a:spcPct val="90000"/>
              </a:lnSpc>
            </a:pPr>
            <a:r>
              <a:rPr lang="en-US" dirty="0"/>
              <a:t>Managing estimates through the lifecycle</a:t>
            </a:r>
          </a:p>
          <a:p>
            <a:pPr>
              <a:lnSpc>
                <a:spcPct val="90000"/>
              </a:lnSpc>
            </a:pPr>
            <a:endParaRPr lang="en-US" dirty="0"/>
          </a:p>
          <a:p>
            <a:pPr>
              <a:lnSpc>
                <a:spcPct val="90000"/>
              </a:lnSpc>
            </a:pPr>
            <a:r>
              <a:rPr lang="en-US" dirty="0"/>
              <a:t>Agile Estimating</a:t>
            </a:r>
          </a:p>
          <a:p>
            <a:pPr>
              <a:lnSpc>
                <a:spcPct val="90000"/>
              </a:lnSpc>
            </a:pPr>
            <a:endParaRPr lang="en-US" dirty="0"/>
          </a:p>
          <a:p>
            <a:pPr>
              <a:lnSpc>
                <a:spcPct val="90000"/>
              </a:lnSpc>
            </a:pPr>
            <a:r>
              <a:rPr lang="en-US" dirty="0"/>
              <a:t>Formulas for success</a:t>
            </a:r>
          </a:p>
        </p:txBody>
      </p:sp>
    </p:spTree>
    <p:extLst>
      <p:ext uri="{BB962C8B-B14F-4D97-AF65-F5344CB8AC3E}">
        <p14:creationId xmlns:p14="http://schemas.microsoft.com/office/powerpoint/2010/main" val="3687326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a:bodyPr>
          <a:lstStyle/>
          <a:p>
            <a:r>
              <a:rPr lang="en-US" dirty="0"/>
              <a:t>PM Network: Estimating Errors</a:t>
            </a:r>
          </a:p>
        </p:txBody>
      </p:sp>
      <p:sp>
        <p:nvSpPr>
          <p:cNvPr id="37891" name="Rectangle 3"/>
          <p:cNvSpPr>
            <a:spLocks noGrp="1" noChangeArrowheads="1"/>
          </p:cNvSpPr>
          <p:nvPr>
            <p:ph idx="1"/>
          </p:nvPr>
        </p:nvSpPr>
        <p:spPr>
          <a:xfrm>
            <a:off x="685800" y="1676400"/>
            <a:ext cx="8458200" cy="4572000"/>
          </a:xfrm>
        </p:spPr>
        <p:txBody>
          <a:bodyPr/>
          <a:lstStyle/>
          <a:p>
            <a:pPr marL="0" indent="0">
              <a:lnSpc>
                <a:spcPct val="90000"/>
              </a:lnSpc>
              <a:buNone/>
            </a:pPr>
            <a:r>
              <a:rPr lang="en-US" dirty="0"/>
              <a:t>“treat estimates as a living process and not a one time event.”</a:t>
            </a:r>
          </a:p>
          <a:p>
            <a:pPr marL="0" indent="0">
              <a:lnSpc>
                <a:spcPct val="90000"/>
              </a:lnSpc>
              <a:buNone/>
            </a:pPr>
            <a:endParaRPr lang="en-US" dirty="0"/>
          </a:p>
          <a:p>
            <a:pPr>
              <a:lnSpc>
                <a:spcPct val="90000"/>
              </a:lnSpc>
            </a:pPr>
            <a:r>
              <a:rPr lang="en-US" dirty="0"/>
              <a:t>Approaches </a:t>
            </a:r>
          </a:p>
          <a:p>
            <a:pPr>
              <a:lnSpc>
                <a:spcPct val="90000"/>
              </a:lnSpc>
            </a:pPr>
            <a:endParaRPr lang="en-US" dirty="0"/>
          </a:p>
          <a:p>
            <a:pPr>
              <a:lnSpc>
                <a:spcPct val="90000"/>
              </a:lnSpc>
            </a:pPr>
            <a:r>
              <a:rPr lang="en-US" dirty="0"/>
              <a:t>Matching Skill Sets</a:t>
            </a:r>
          </a:p>
          <a:p>
            <a:pPr>
              <a:lnSpc>
                <a:spcPct val="90000"/>
              </a:lnSpc>
            </a:pPr>
            <a:endParaRPr lang="en-US" dirty="0"/>
          </a:p>
          <a:p>
            <a:pPr>
              <a:lnSpc>
                <a:spcPct val="90000"/>
              </a:lnSpc>
            </a:pPr>
            <a:r>
              <a:rPr lang="en-US" dirty="0"/>
              <a:t>Share Accountability</a:t>
            </a:r>
          </a:p>
        </p:txBody>
      </p:sp>
    </p:spTree>
    <p:extLst>
      <p:ext uri="{BB962C8B-B14F-4D97-AF65-F5344CB8AC3E}">
        <p14:creationId xmlns:p14="http://schemas.microsoft.com/office/powerpoint/2010/main" val="1994395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85800" y="284912"/>
            <a:ext cx="8411967" cy="868362"/>
          </a:xfrm>
        </p:spPr>
        <p:txBody>
          <a:bodyPr/>
          <a:lstStyle/>
          <a:p>
            <a:r>
              <a:rPr lang="en-US" dirty="0"/>
              <a:t>Review: Cost Estimate Technique</a:t>
            </a:r>
            <a:br>
              <a:rPr lang="en-US" dirty="0"/>
            </a:br>
            <a:r>
              <a:rPr lang="en-US" sz="2000" dirty="0"/>
              <a:t>(</a:t>
            </a:r>
            <a:r>
              <a:rPr lang="en-US" sz="2000" b="1" dirty="0"/>
              <a:t>Parametric</a:t>
            </a:r>
            <a:r>
              <a:rPr lang="en-US" sz="2000" dirty="0"/>
              <a:t>, </a:t>
            </a:r>
            <a:r>
              <a:rPr lang="en-US" sz="2000" b="1" dirty="0"/>
              <a:t>Reserve Analysis</a:t>
            </a:r>
            <a:r>
              <a:rPr lang="en-US" sz="2000" dirty="0"/>
              <a:t>, </a:t>
            </a:r>
            <a:r>
              <a:rPr lang="en-US" sz="2000" b="1" dirty="0"/>
              <a:t>Bottom-up Estimate</a:t>
            </a:r>
            <a:r>
              <a:rPr lang="en-US" sz="2000" dirty="0"/>
              <a:t>, </a:t>
            </a:r>
            <a:r>
              <a:rPr lang="en-US" sz="2000" b="1" dirty="0"/>
              <a:t>Three-point</a:t>
            </a:r>
            <a:r>
              <a:rPr lang="en-US" sz="2000" dirty="0"/>
              <a:t> </a:t>
            </a:r>
            <a:r>
              <a:rPr lang="en-US" sz="2000" b="1" dirty="0"/>
              <a:t>estimate</a:t>
            </a:r>
            <a:r>
              <a:rPr lang="en-US" sz="2000" dirty="0"/>
              <a:t>)</a:t>
            </a:r>
            <a:endParaRPr lang="en-US" sz="2800" dirty="0"/>
          </a:p>
        </p:txBody>
      </p:sp>
      <p:sp>
        <p:nvSpPr>
          <p:cNvPr id="38915" name="Rectangle 3"/>
          <p:cNvSpPr>
            <a:spLocks noGrp="1" noChangeArrowheads="1"/>
          </p:cNvSpPr>
          <p:nvPr>
            <p:ph idx="1"/>
          </p:nvPr>
        </p:nvSpPr>
        <p:spPr>
          <a:xfrm>
            <a:off x="609600" y="1600200"/>
            <a:ext cx="8305800" cy="4572000"/>
          </a:xfrm>
        </p:spPr>
        <p:txBody>
          <a:bodyPr/>
          <a:lstStyle/>
          <a:p>
            <a:pPr marL="457200" indent="-457200">
              <a:buFont typeface="+mj-lt"/>
              <a:buAutoNum type="arabicParenR"/>
            </a:pPr>
            <a:r>
              <a:rPr lang="en-US" sz="2000" dirty="0"/>
              <a:t>It was discovered that there are many unknowns about an activity and that it could cost a lot of more than estimated because it could take longer.  So, some money is put aside to deal with the situation</a:t>
            </a:r>
          </a:p>
          <a:p>
            <a:pPr marL="228600" indent="-228600">
              <a:buFont typeface="+mj-lt"/>
              <a:buAutoNum type="arabicParenR"/>
            </a:pPr>
            <a:endParaRPr lang="en-US" sz="1200" dirty="0"/>
          </a:p>
          <a:p>
            <a:pPr marL="457200" indent="-457200">
              <a:buFont typeface="+mj-lt"/>
              <a:buAutoNum type="arabicParenR"/>
            </a:pPr>
            <a:r>
              <a:rPr lang="en-US" sz="2000" dirty="0"/>
              <a:t>There is a complicated activity for which there are many disagreements among the team about its cost estimate.  So, an estimate was created by taking the average optimistic estimate, pessimistic estimate and realistic estimate.</a:t>
            </a:r>
          </a:p>
          <a:p>
            <a:pPr marL="228600" indent="-228600">
              <a:buFont typeface="+mj-lt"/>
              <a:buAutoNum type="arabicParenR"/>
            </a:pPr>
            <a:endParaRPr lang="en-US" sz="1200" dirty="0"/>
          </a:p>
          <a:p>
            <a:pPr marL="457200" indent="-457200">
              <a:buFont typeface="+mj-lt"/>
              <a:buAutoNum type="arabicParenR"/>
            </a:pPr>
            <a:r>
              <a:rPr lang="en-US" sz="2000" dirty="0"/>
              <a:t>The manager still had doubts about the estimate above so the complex activity was split up into smaller pieces.  Estimate costs were placed on these pieces and then all were added up to reach the final figure/</a:t>
            </a:r>
          </a:p>
          <a:p>
            <a:pPr marL="228600" indent="-228600">
              <a:buFont typeface="+mj-lt"/>
              <a:buAutoNum type="arabicParenR"/>
            </a:pPr>
            <a:endParaRPr lang="en-US" sz="1200" dirty="0"/>
          </a:p>
          <a:p>
            <a:pPr marL="457200" indent="-457200">
              <a:buFont typeface="+mj-lt"/>
              <a:buAutoNum type="arabicParenR"/>
            </a:pPr>
            <a:r>
              <a:rPr lang="en-US" sz="2000" dirty="0"/>
              <a:t>For another activity, the number of work hours needed were multiplied by the hourly rate of a programmer</a:t>
            </a:r>
          </a:p>
        </p:txBody>
      </p:sp>
    </p:spTree>
    <p:extLst>
      <p:ext uri="{BB962C8B-B14F-4D97-AF65-F5344CB8AC3E}">
        <p14:creationId xmlns:p14="http://schemas.microsoft.com/office/powerpoint/2010/main" val="3644226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762000" y="152400"/>
            <a:ext cx="8967787" cy="1066800"/>
          </a:xfrm>
        </p:spPr>
        <p:txBody>
          <a:bodyPr>
            <a:normAutofit/>
          </a:bodyPr>
          <a:lstStyle/>
          <a:p>
            <a:r>
              <a:rPr lang="en-US" dirty="0"/>
              <a:t>CP3: Determining the Budget</a:t>
            </a:r>
          </a:p>
        </p:txBody>
      </p:sp>
      <p:sp>
        <p:nvSpPr>
          <p:cNvPr id="41987" name="Rectangle 3"/>
          <p:cNvSpPr>
            <a:spLocks noGrp="1" noChangeArrowheads="1"/>
          </p:cNvSpPr>
          <p:nvPr>
            <p:ph idx="1"/>
          </p:nvPr>
        </p:nvSpPr>
        <p:spPr>
          <a:xfrm>
            <a:off x="547099" y="1600200"/>
            <a:ext cx="8610600" cy="4791075"/>
          </a:xfrm>
        </p:spPr>
        <p:txBody>
          <a:bodyPr/>
          <a:lstStyle/>
          <a:p>
            <a:r>
              <a:rPr lang="en-US" dirty="0"/>
              <a:t>Cost budgeting involves allocating the project cost estimate to individual work items over time</a:t>
            </a:r>
          </a:p>
          <a:p>
            <a:r>
              <a:rPr lang="en-US" dirty="0"/>
              <a:t>The WBS is a required input to the cost budgeting process since it defines the work items</a:t>
            </a:r>
          </a:p>
          <a:p>
            <a:endParaRPr lang="en-US" dirty="0"/>
          </a:p>
          <a:p>
            <a:endParaRPr lang="en-US" dirty="0"/>
          </a:p>
          <a:p>
            <a:r>
              <a:rPr lang="en-US" u="sng" dirty="0"/>
              <a:t>Reserve analysis </a:t>
            </a:r>
            <a:r>
              <a:rPr lang="en-US" dirty="0"/>
              <a:t>must occur</a:t>
            </a:r>
          </a:p>
          <a:p>
            <a:pPr lvl="1"/>
            <a:r>
              <a:rPr lang="en-US" b="1" dirty="0"/>
              <a:t>Contingency</a:t>
            </a:r>
            <a:r>
              <a:rPr lang="en-US" dirty="0"/>
              <a:t> reserves</a:t>
            </a:r>
          </a:p>
          <a:p>
            <a:pPr lvl="1"/>
            <a:r>
              <a:rPr lang="en-US" b="1" dirty="0"/>
              <a:t>Management</a:t>
            </a:r>
            <a:r>
              <a:rPr lang="en-US" dirty="0"/>
              <a:t> reserves</a:t>
            </a:r>
          </a:p>
        </p:txBody>
      </p:sp>
    </p:spTree>
    <p:extLst>
      <p:ext uri="{BB962C8B-B14F-4D97-AF65-F5344CB8AC3E}">
        <p14:creationId xmlns:p14="http://schemas.microsoft.com/office/powerpoint/2010/main" val="513242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Grp="1" noChangeArrowheads="1"/>
          </p:cNvSpPr>
          <p:nvPr>
            <p:ph type="title"/>
          </p:nvPr>
        </p:nvSpPr>
        <p:spPr/>
        <p:txBody>
          <a:bodyPr>
            <a:normAutofit fontScale="90000"/>
          </a:bodyPr>
          <a:lstStyle/>
          <a:p>
            <a:r>
              <a:rPr lang="en-US" sz="3600"/>
              <a:t>Figure 7-4. Surveyor Pro Project Cost Baseline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817" y="1905000"/>
            <a:ext cx="8872929" cy="3795572"/>
          </a:xfrm>
          <a:prstGeom prst="rect">
            <a:avLst/>
          </a:prstGeom>
        </p:spPr>
      </p:pic>
    </p:spTree>
    <p:extLst>
      <p:ext uri="{BB962C8B-B14F-4D97-AF65-F5344CB8AC3E}">
        <p14:creationId xmlns:p14="http://schemas.microsoft.com/office/powerpoint/2010/main" val="3414397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a:t>Chapter Summary</a:t>
            </a:r>
          </a:p>
        </p:txBody>
      </p:sp>
      <p:sp>
        <p:nvSpPr>
          <p:cNvPr id="57347" name="Rectangle 3"/>
          <p:cNvSpPr>
            <a:spLocks noGrp="1" noChangeArrowheads="1"/>
          </p:cNvSpPr>
          <p:nvPr>
            <p:ph idx="1"/>
          </p:nvPr>
        </p:nvSpPr>
        <p:spPr/>
        <p:txBody>
          <a:bodyPr/>
          <a:lstStyle/>
          <a:p>
            <a:r>
              <a:rPr lang="en-US" dirty="0"/>
              <a:t>Project cost management is a traditionally weak area of IT projects, and project managers must work to improve their ability to deliver projects within approved budgets</a:t>
            </a:r>
          </a:p>
          <a:p>
            <a:r>
              <a:rPr lang="en-US" dirty="0"/>
              <a:t>Main processes include</a:t>
            </a:r>
          </a:p>
          <a:p>
            <a:pPr lvl="1"/>
            <a:r>
              <a:rPr lang="en-US" dirty="0"/>
              <a:t>Plan cost management</a:t>
            </a:r>
          </a:p>
          <a:p>
            <a:pPr lvl="1"/>
            <a:r>
              <a:rPr lang="en-US" dirty="0"/>
              <a:t>Estimate costs</a:t>
            </a:r>
          </a:p>
          <a:p>
            <a:pPr lvl="1"/>
            <a:r>
              <a:rPr lang="en-US" dirty="0"/>
              <a:t>Determine the budget</a:t>
            </a:r>
          </a:p>
          <a:p>
            <a:pPr lvl="1"/>
            <a:r>
              <a:rPr lang="en-US" dirty="0"/>
              <a:t>Control costs</a:t>
            </a:r>
          </a:p>
        </p:txBody>
      </p:sp>
    </p:spTree>
    <p:extLst>
      <p:ext uri="{BB962C8B-B14F-4D97-AF65-F5344CB8AC3E}">
        <p14:creationId xmlns:p14="http://schemas.microsoft.com/office/powerpoint/2010/main" val="1166969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152400"/>
            <a:ext cx="8915400" cy="1066800"/>
          </a:xfrm>
        </p:spPr>
        <p:txBody>
          <a:bodyPr>
            <a:normAutofit/>
          </a:bodyPr>
          <a:lstStyle/>
          <a:p>
            <a:r>
              <a:rPr lang="en-US" dirty="0"/>
              <a:t>Project Cost Management Processes</a:t>
            </a:r>
          </a:p>
        </p:txBody>
      </p:sp>
      <p:sp>
        <p:nvSpPr>
          <p:cNvPr id="6" name="Slide Number Placeholder 5"/>
          <p:cNvSpPr>
            <a:spLocks noGrp="1"/>
          </p:cNvSpPr>
          <p:nvPr>
            <p:ph type="sldNum" sz="quarter" idx="12"/>
          </p:nvPr>
        </p:nvSpPr>
        <p:spPr/>
        <p:txBody>
          <a:bodyPr/>
          <a:lstStyle/>
          <a:p>
            <a:pPr>
              <a:defRPr/>
            </a:pPr>
            <a:fld id="{35F33156-7E51-4046-8495-B80FBCA18804}" type="slidenum">
              <a:rPr lang="en-US" smtClean="0"/>
              <a:pPr>
                <a:defRPr/>
              </a:pPr>
              <a:t>2</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494890136"/>
              </p:ext>
            </p:extLst>
          </p:nvPr>
        </p:nvGraphicFramePr>
        <p:xfrm>
          <a:off x="762000" y="1981200"/>
          <a:ext cx="8229600" cy="299593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3276600">
                  <a:extLst>
                    <a:ext uri="{9D8B030D-6E8A-4147-A177-3AD203B41FA5}">
                      <a16:colId xmlns:a16="http://schemas.microsoft.com/office/drawing/2014/main" val="20001"/>
                    </a:ext>
                  </a:extLst>
                </a:gridCol>
                <a:gridCol w="3429000">
                  <a:extLst>
                    <a:ext uri="{9D8B030D-6E8A-4147-A177-3AD203B41FA5}">
                      <a16:colId xmlns:a16="http://schemas.microsoft.com/office/drawing/2014/main" val="20002"/>
                    </a:ext>
                  </a:extLst>
                </a:gridCol>
              </a:tblGrid>
              <a:tr h="370840">
                <a:tc>
                  <a:txBody>
                    <a:bodyPr/>
                    <a:lstStyle/>
                    <a:p>
                      <a:pPr algn="ctr"/>
                      <a:r>
                        <a:rPr lang="en-US" sz="1800" dirty="0"/>
                        <a:t>Process Group</a:t>
                      </a:r>
                    </a:p>
                  </a:txBody>
                  <a:tcPr/>
                </a:tc>
                <a:tc>
                  <a:txBody>
                    <a:bodyPr/>
                    <a:lstStyle/>
                    <a:p>
                      <a:pPr algn="ctr"/>
                      <a:r>
                        <a:rPr lang="en-US" sz="1800" dirty="0"/>
                        <a:t>Cost Management Process</a:t>
                      </a:r>
                    </a:p>
                  </a:txBody>
                  <a:tcPr/>
                </a:tc>
                <a:tc>
                  <a:txBody>
                    <a:bodyPr/>
                    <a:lstStyle/>
                    <a:p>
                      <a:pPr algn="ctr"/>
                      <a:r>
                        <a:rPr lang="en-US" sz="1800" dirty="0"/>
                        <a:t>Major </a:t>
                      </a:r>
                    </a:p>
                    <a:p>
                      <a:pPr algn="ctr"/>
                      <a:r>
                        <a:rPr lang="en-US" sz="1800" dirty="0"/>
                        <a:t>Output</a:t>
                      </a:r>
                    </a:p>
                  </a:txBody>
                  <a:tcPr/>
                </a:tc>
                <a:extLst>
                  <a:ext uri="{0D108BD9-81ED-4DB2-BD59-A6C34878D82A}">
                    <a16:rowId xmlns:a16="http://schemas.microsoft.com/office/drawing/2014/main" val="10000"/>
                  </a:ext>
                </a:extLst>
              </a:tr>
              <a:tr h="502920">
                <a:tc rowSpan="3">
                  <a:txBody>
                    <a:bodyPr/>
                    <a:lstStyle/>
                    <a:p>
                      <a:pPr algn="ctr"/>
                      <a:r>
                        <a:rPr lang="en-US" sz="1800" b="1" dirty="0"/>
                        <a:t>Planning</a:t>
                      </a:r>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dirty="0"/>
                        <a:t>CP1: Planning Cost </a:t>
                      </a:r>
                      <a:r>
                        <a:rPr lang="en-US" sz="1800" dirty="0" err="1"/>
                        <a:t>Mgmt</a:t>
                      </a:r>
                      <a:endParaRPr lang="en-US" sz="1800" dirty="0"/>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dirty="0"/>
                        <a:t>Cost Management Plan</a:t>
                      </a:r>
                    </a:p>
                  </a:txBody>
                  <a:tcPr anchor="ctr"/>
                </a:tc>
                <a:extLst>
                  <a:ext uri="{0D108BD9-81ED-4DB2-BD59-A6C34878D82A}">
                    <a16:rowId xmlns:a16="http://schemas.microsoft.com/office/drawing/2014/main" val="10001"/>
                  </a:ext>
                </a:extLst>
              </a:tr>
              <a:tr h="435610">
                <a:tc vMerge="1">
                  <a:txBody>
                    <a:bodyPr/>
                    <a:lstStyle/>
                    <a:p>
                      <a:endParaRPr lang="en-US"/>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dirty="0"/>
                        <a:t>CP2:</a:t>
                      </a:r>
                      <a:r>
                        <a:rPr lang="en-US" sz="1800" baseline="0" dirty="0"/>
                        <a:t> Estimating Costs</a:t>
                      </a:r>
                      <a:endParaRPr lang="en-US" sz="1800" dirty="0"/>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dirty="0"/>
                        <a:t>Activity Cost</a:t>
                      </a:r>
                      <a:r>
                        <a:rPr lang="en-US" sz="1800" baseline="0" dirty="0"/>
                        <a:t> Estimates</a:t>
                      </a:r>
                    </a:p>
                  </a:txBody>
                  <a:tcPr anchor="ctr"/>
                </a:tc>
                <a:extLst>
                  <a:ext uri="{0D108BD9-81ED-4DB2-BD59-A6C34878D82A}">
                    <a16:rowId xmlns:a16="http://schemas.microsoft.com/office/drawing/2014/main" val="10002"/>
                  </a:ext>
                </a:extLst>
              </a:tr>
              <a:tr h="502920">
                <a:tc vMerge="1">
                  <a:txBody>
                    <a:bodyPr/>
                    <a:lstStyle/>
                    <a:p>
                      <a:endParaRPr lang="en-US"/>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dirty="0"/>
                        <a:t>CP3: Determining</a:t>
                      </a:r>
                      <a:r>
                        <a:rPr lang="en-US" sz="1800" baseline="0" dirty="0"/>
                        <a:t> the Budget</a:t>
                      </a:r>
                      <a:endParaRPr lang="en-US" sz="1800" dirty="0"/>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dirty="0"/>
                        <a:t>Cost</a:t>
                      </a:r>
                      <a:r>
                        <a:rPr lang="en-US" sz="1800" baseline="0" dirty="0"/>
                        <a:t> Performance Baseline</a:t>
                      </a:r>
                      <a:endParaRPr lang="en-US" sz="1800" dirty="0"/>
                    </a:p>
                  </a:txBody>
                  <a:tcPr anchor="ctr"/>
                </a:tc>
                <a:extLst>
                  <a:ext uri="{0D108BD9-81ED-4DB2-BD59-A6C34878D82A}">
                    <a16:rowId xmlns:a16="http://schemas.microsoft.com/office/drawing/2014/main" val="10003"/>
                  </a:ext>
                </a:extLst>
              </a:tr>
              <a:tr h="546100">
                <a:tc>
                  <a:txBody>
                    <a:bodyPr/>
                    <a:lstStyle/>
                    <a:p>
                      <a:pPr algn="ctr"/>
                      <a:r>
                        <a:rPr lang="en-US" sz="1800" b="1" dirty="0"/>
                        <a:t>Monitoring and Controlling</a:t>
                      </a:r>
                    </a:p>
                  </a:txBody>
                  <a:tcPr anchor="ctr"/>
                </a:tc>
                <a:tc>
                  <a:txBody>
                    <a:bodyPr/>
                    <a:lstStyle/>
                    <a:p>
                      <a:r>
                        <a:rPr lang="en-US" sz="1800" dirty="0"/>
                        <a:t>MC1: Controlling</a:t>
                      </a:r>
                      <a:r>
                        <a:rPr lang="en-US" sz="1800" baseline="0" dirty="0"/>
                        <a:t> Costs</a:t>
                      </a:r>
                      <a:endParaRPr lang="en-US" sz="1800" dirty="0"/>
                    </a:p>
                  </a:txBody>
                  <a:tcPr anchor="ctr"/>
                </a:tc>
                <a:tc>
                  <a:txBody>
                    <a:bodyPr/>
                    <a:lstStyle/>
                    <a:p>
                      <a:r>
                        <a:rPr lang="en-US" sz="1800" dirty="0"/>
                        <a:t>Work</a:t>
                      </a:r>
                      <a:r>
                        <a:rPr lang="en-US" sz="1800" baseline="0" dirty="0"/>
                        <a:t> </a:t>
                      </a:r>
                      <a:r>
                        <a:rPr lang="en-US" sz="1800" baseline="0" dirty="0" err="1"/>
                        <a:t>Perf</a:t>
                      </a:r>
                      <a:r>
                        <a:rPr lang="en-US" sz="1800" baseline="0" dirty="0"/>
                        <a:t>. Measurements</a:t>
                      </a:r>
                    </a:p>
                    <a:p>
                      <a:r>
                        <a:rPr lang="en-US" sz="1800" baseline="0" dirty="0"/>
                        <a:t>Budget Forecasts</a:t>
                      </a:r>
                      <a:endParaRPr lang="en-US" sz="1800" dirty="0"/>
                    </a:p>
                  </a:txBody>
                  <a:tcPr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a:t>CAPM – Things to know</a:t>
            </a:r>
          </a:p>
        </p:txBody>
      </p:sp>
      <p:sp>
        <p:nvSpPr>
          <p:cNvPr id="57347" name="Rectangle 3"/>
          <p:cNvSpPr>
            <a:spLocks noGrp="1" noChangeArrowheads="1"/>
          </p:cNvSpPr>
          <p:nvPr>
            <p:ph idx="1"/>
          </p:nvPr>
        </p:nvSpPr>
        <p:spPr/>
        <p:txBody>
          <a:bodyPr/>
          <a:lstStyle/>
          <a:p>
            <a:r>
              <a:rPr lang="en-US" dirty="0"/>
              <a:t>Project budget is time-phased project cost (aggregating individual activity costs)</a:t>
            </a:r>
          </a:p>
          <a:p>
            <a:r>
              <a:rPr lang="en-US" dirty="0"/>
              <a:t>Contingency Reserves</a:t>
            </a:r>
          </a:p>
          <a:p>
            <a:pPr lvl="1"/>
            <a:r>
              <a:rPr lang="en-US" dirty="0"/>
              <a:t>Deal with uncertainties in schedule/cost</a:t>
            </a:r>
          </a:p>
          <a:p>
            <a:pPr lvl="1"/>
            <a:r>
              <a:rPr lang="en-US" dirty="0"/>
              <a:t>Deal with overruns of the project objectives</a:t>
            </a:r>
          </a:p>
          <a:p>
            <a:r>
              <a:rPr lang="en-US" dirty="0"/>
              <a:t>Analogous estimating takes less time but is also less accurate</a:t>
            </a:r>
          </a:p>
          <a:p>
            <a:endParaRPr lang="en-US" dirty="0"/>
          </a:p>
          <a:p>
            <a:r>
              <a:rPr lang="en-US" dirty="0"/>
              <a:t>Memorize the formulas for EV, CV, CPI, PV, SV, SPI</a:t>
            </a:r>
          </a:p>
        </p:txBody>
      </p:sp>
    </p:spTree>
    <p:extLst>
      <p:ext uri="{BB962C8B-B14F-4D97-AF65-F5344CB8AC3E}">
        <p14:creationId xmlns:p14="http://schemas.microsoft.com/office/powerpoint/2010/main" val="2007646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533400"/>
            <a:ext cx="8305800" cy="411162"/>
          </a:xfrm>
        </p:spPr>
        <p:txBody>
          <a:bodyPr>
            <a:noAutofit/>
          </a:bodyPr>
          <a:lstStyle/>
          <a:p>
            <a:r>
              <a:rPr lang="en-US" sz="4000" dirty="0"/>
              <a:t>Types of Costs and Benefits</a:t>
            </a:r>
          </a:p>
        </p:txBody>
      </p:sp>
      <p:sp>
        <p:nvSpPr>
          <p:cNvPr id="30723" name="Rectangle 3"/>
          <p:cNvSpPr>
            <a:spLocks noGrp="1" noChangeArrowheads="1"/>
          </p:cNvSpPr>
          <p:nvPr>
            <p:ph idx="1"/>
          </p:nvPr>
        </p:nvSpPr>
        <p:spPr>
          <a:xfrm>
            <a:off x="685800" y="1600200"/>
            <a:ext cx="8305800" cy="4419600"/>
          </a:xfrm>
        </p:spPr>
        <p:txBody>
          <a:bodyPr/>
          <a:lstStyle/>
          <a:p>
            <a:pPr>
              <a:lnSpc>
                <a:spcPct val="80000"/>
              </a:lnSpc>
            </a:pPr>
            <a:r>
              <a:rPr lang="en-US" sz="2400" b="1" dirty="0"/>
              <a:t>Tangible costs</a:t>
            </a:r>
            <a:r>
              <a:rPr lang="en-US" sz="2400" dirty="0"/>
              <a:t> or </a:t>
            </a:r>
            <a:r>
              <a:rPr lang="en-US" sz="2400" b="1" dirty="0"/>
              <a:t>benefits</a:t>
            </a:r>
            <a:r>
              <a:rPr lang="en-US" sz="2400" dirty="0"/>
              <a:t> </a:t>
            </a:r>
          </a:p>
          <a:p>
            <a:pPr>
              <a:lnSpc>
                <a:spcPct val="80000"/>
              </a:lnSpc>
            </a:pPr>
            <a:r>
              <a:rPr lang="en-US" sz="2400" b="1" dirty="0"/>
              <a:t>Intangible costs</a:t>
            </a:r>
            <a:r>
              <a:rPr lang="en-US" sz="2400" dirty="0"/>
              <a:t> or </a:t>
            </a:r>
            <a:r>
              <a:rPr lang="en-US" sz="2400" b="1" dirty="0"/>
              <a:t>benefits</a:t>
            </a:r>
            <a:r>
              <a:rPr lang="en-US" sz="2400" dirty="0"/>
              <a:t> </a:t>
            </a:r>
          </a:p>
          <a:p>
            <a:pPr>
              <a:lnSpc>
                <a:spcPct val="80000"/>
              </a:lnSpc>
            </a:pPr>
            <a:r>
              <a:rPr lang="en-US" sz="2400" b="1" dirty="0"/>
              <a:t>Direct costs</a:t>
            </a:r>
            <a:r>
              <a:rPr lang="en-US" sz="2400" dirty="0"/>
              <a:t> </a:t>
            </a:r>
          </a:p>
          <a:p>
            <a:pPr>
              <a:lnSpc>
                <a:spcPct val="80000"/>
              </a:lnSpc>
            </a:pPr>
            <a:r>
              <a:rPr lang="en-US" sz="2400" b="1" dirty="0"/>
              <a:t>Indirect costs</a:t>
            </a:r>
          </a:p>
          <a:p>
            <a:pPr>
              <a:lnSpc>
                <a:spcPct val="80000"/>
              </a:lnSpc>
            </a:pPr>
            <a:r>
              <a:rPr lang="en-US" sz="2400" b="1" dirty="0"/>
              <a:t>Sunk cost</a:t>
            </a:r>
          </a:p>
          <a:p>
            <a:pPr>
              <a:lnSpc>
                <a:spcPct val="80000"/>
              </a:lnSpc>
            </a:pPr>
            <a:endParaRPr lang="en-US" b="1" dirty="0"/>
          </a:p>
          <a:p>
            <a:pPr marL="0" indent="0">
              <a:lnSpc>
                <a:spcPct val="80000"/>
              </a:lnSpc>
              <a:buNone/>
            </a:pPr>
            <a:r>
              <a:rPr lang="en-US" u="sng" dirty="0"/>
              <a:t>Basic Principles of Cost Management</a:t>
            </a:r>
          </a:p>
          <a:p>
            <a:pPr lvl="1">
              <a:lnSpc>
                <a:spcPct val="80000"/>
              </a:lnSpc>
            </a:pPr>
            <a:r>
              <a:rPr lang="en-US" b="1" dirty="0"/>
              <a:t>Learning curve theory</a:t>
            </a:r>
            <a:r>
              <a:rPr lang="en-US" dirty="0"/>
              <a:t> </a:t>
            </a:r>
          </a:p>
          <a:p>
            <a:pPr lvl="1">
              <a:lnSpc>
                <a:spcPct val="80000"/>
              </a:lnSpc>
            </a:pPr>
            <a:r>
              <a:rPr lang="en-US" b="1" dirty="0"/>
              <a:t>Reserves</a:t>
            </a:r>
            <a:endParaRPr lang="en-US" dirty="0"/>
          </a:p>
          <a:p>
            <a:pPr lvl="2">
              <a:lnSpc>
                <a:spcPct val="80000"/>
              </a:lnSpc>
            </a:pPr>
            <a:r>
              <a:rPr lang="en-US" b="1" dirty="0"/>
              <a:t>Contingency reserves</a:t>
            </a:r>
            <a:r>
              <a:rPr lang="en-US" dirty="0"/>
              <a:t> </a:t>
            </a:r>
          </a:p>
          <a:p>
            <a:pPr lvl="2">
              <a:lnSpc>
                <a:spcPct val="80000"/>
              </a:lnSpc>
            </a:pPr>
            <a:r>
              <a:rPr lang="en-US" b="1" dirty="0"/>
              <a:t>Management reserves</a:t>
            </a:r>
            <a:endParaRPr lang="en-US" dirty="0"/>
          </a:p>
          <a:p>
            <a:pPr marL="0" indent="0">
              <a:lnSpc>
                <a:spcPct val="80000"/>
              </a:lnSpc>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CP1: Planning Cost Management</a:t>
            </a:r>
          </a:p>
        </p:txBody>
      </p:sp>
      <p:sp>
        <p:nvSpPr>
          <p:cNvPr id="2" name="Content Placeholder 1"/>
          <p:cNvSpPr>
            <a:spLocks noGrp="1"/>
          </p:cNvSpPr>
          <p:nvPr>
            <p:ph idx="1"/>
          </p:nvPr>
        </p:nvSpPr>
        <p:spPr/>
        <p:txBody>
          <a:bodyPr/>
          <a:lstStyle/>
          <a:p>
            <a:r>
              <a:rPr lang="en-US" dirty="0"/>
              <a:t>The project team uses expert judgment, analytical techniques, and meetings to develop the cost management plan</a:t>
            </a:r>
          </a:p>
          <a:p>
            <a:r>
              <a:rPr lang="en-US" dirty="0"/>
              <a:t>A cost management plan includes:</a:t>
            </a:r>
          </a:p>
          <a:p>
            <a:pPr lvl="1"/>
            <a:r>
              <a:rPr lang="en-US" dirty="0"/>
              <a:t>Level of accuracy and units of measure</a:t>
            </a:r>
          </a:p>
          <a:p>
            <a:pPr lvl="1"/>
            <a:r>
              <a:rPr lang="en-US" dirty="0"/>
              <a:t>Organizational procedure links</a:t>
            </a:r>
          </a:p>
          <a:p>
            <a:pPr lvl="1"/>
            <a:r>
              <a:rPr lang="en-US" dirty="0"/>
              <a:t>Control thresholds</a:t>
            </a:r>
          </a:p>
          <a:p>
            <a:pPr lvl="1"/>
            <a:r>
              <a:rPr lang="en-US" dirty="0"/>
              <a:t>Rules of performance measurement</a:t>
            </a:r>
          </a:p>
          <a:p>
            <a:pPr lvl="1"/>
            <a:r>
              <a:rPr lang="en-US" dirty="0"/>
              <a:t>Reporting formats</a:t>
            </a:r>
          </a:p>
          <a:p>
            <a:pPr lvl="1"/>
            <a:r>
              <a:rPr lang="en-US" dirty="0"/>
              <a:t>Process descriptions</a:t>
            </a:r>
          </a:p>
          <a:p>
            <a:endParaRPr lang="en-US" dirty="0"/>
          </a:p>
        </p:txBody>
      </p:sp>
    </p:spTree>
    <p:extLst>
      <p:ext uri="{BB962C8B-B14F-4D97-AF65-F5344CB8AC3E}">
        <p14:creationId xmlns:p14="http://schemas.microsoft.com/office/powerpoint/2010/main" val="221502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dirty="0"/>
              <a:t>CP2: Estimating Costs</a:t>
            </a:r>
          </a:p>
        </p:txBody>
      </p:sp>
      <p:sp>
        <p:nvSpPr>
          <p:cNvPr id="32771" name="Rectangle 3"/>
          <p:cNvSpPr>
            <a:spLocks noGrp="1" noChangeArrowheads="1"/>
          </p:cNvSpPr>
          <p:nvPr>
            <p:ph idx="1"/>
          </p:nvPr>
        </p:nvSpPr>
        <p:spPr/>
        <p:txBody>
          <a:bodyPr/>
          <a:lstStyle/>
          <a:p>
            <a:r>
              <a:rPr lang="en-US" dirty="0"/>
              <a:t>Project managers must take cost estimates seriously if they want to complete projects within budget constraints</a:t>
            </a:r>
          </a:p>
          <a:p>
            <a:r>
              <a:rPr lang="en-US" dirty="0"/>
              <a:t>It’s important to know the types of cost estimates, how to prepare cost estimates, and typical problems associated with IT cost estimates</a:t>
            </a:r>
          </a:p>
        </p:txBody>
      </p:sp>
      <p:sp>
        <p:nvSpPr>
          <p:cNvPr id="7" name="Slide Number Placeholder 5"/>
          <p:cNvSpPr>
            <a:spLocks noGrp="1"/>
          </p:cNvSpPr>
          <p:nvPr>
            <p:ph type="sldNum" sz="quarter" idx="12"/>
          </p:nvPr>
        </p:nvSpPr>
        <p:spPr>
          <a:xfrm>
            <a:off x="6781800" y="6248400"/>
            <a:ext cx="1905000" cy="457200"/>
          </a:xfrm>
        </p:spPr>
        <p:txBody>
          <a:bodyPr/>
          <a:lstStyle/>
          <a:p>
            <a:pPr>
              <a:defRPr/>
            </a:pPr>
            <a:fld id="{E3990CB0-9CAD-47C6-98DA-F3FB6E96E082}" type="slidenum">
              <a:rPr lang="en-US" smtClean="0"/>
              <a:pPr>
                <a:defRPr/>
              </a:pPr>
              <a:t>5</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538188248"/>
              </p:ext>
            </p:extLst>
          </p:nvPr>
        </p:nvGraphicFramePr>
        <p:xfrm>
          <a:off x="1066800" y="5029200"/>
          <a:ext cx="2133600" cy="131572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tblGrid>
              <a:tr h="370840">
                <a:tc>
                  <a:txBody>
                    <a:bodyPr/>
                    <a:lstStyle/>
                    <a:p>
                      <a:pPr algn="ctr"/>
                      <a:r>
                        <a:rPr lang="en-US" sz="1400" dirty="0"/>
                        <a:t>Input</a:t>
                      </a:r>
                    </a:p>
                  </a:txBody>
                  <a:tcPr/>
                </a:tc>
                <a:extLst>
                  <a:ext uri="{0D108BD9-81ED-4DB2-BD59-A6C34878D82A}">
                    <a16:rowId xmlns:a16="http://schemas.microsoft.com/office/drawing/2014/main" val="10000"/>
                  </a:ext>
                </a:extLst>
              </a:tr>
              <a:tr h="370840">
                <a:tc>
                  <a:txBody>
                    <a:bodyPr/>
                    <a:lstStyle/>
                    <a:p>
                      <a:r>
                        <a:rPr lang="en-US" sz="1400" dirty="0"/>
                        <a:t>1) HR</a:t>
                      </a:r>
                      <a:r>
                        <a:rPr lang="en-US" sz="1400" baseline="0" dirty="0"/>
                        <a:t> Plan</a:t>
                      </a:r>
                      <a:endParaRPr lang="en-US" sz="1400" dirty="0"/>
                    </a:p>
                    <a:p>
                      <a:r>
                        <a:rPr lang="en-US" sz="1400" dirty="0"/>
                        <a:t>2) Project</a:t>
                      </a:r>
                      <a:r>
                        <a:rPr lang="en-US" sz="1400" baseline="0" dirty="0"/>
                        <a:t> Schedule </a:t>
                      </a:r>
                    </a:p>
                    <a:p>
                      <a:r>
                        <a:rPr lang="en-US" sz="1400" baseline="0" dirty="0"/>
                        <a:t>3) Scope Baseline </a:t>
                      </a:r>
                    </a:p>
                    <a:p>
                      <a:r>
                        <a:rPr lang="en-US" sz="1400" baseline="0" dirty="0"/>
                        <a:t>4) Risk Register</a:t>
                      </a:r>
                      <a:endParaRPr lang="en-US" sz="1400" dirty="0"/>
                    </a:p>
                  </a:txBody>
                  <a:tcPr/>
                </a:tc>
                <a:extLst>
                  <a:ext uri="{0D108BD9-81ED-4DB2-BD59-A6C34878D82A}">
                    <a16:rowId xmlns:a16="http://schemas.microsoft.com/office/drawing/2014/main" val="10001"/>
                  </a:ext>
                </a:extLst>
              </a:tr>
            </a:tbl>
          </a:graphicData>
        </a:graphic>
      </p:graphicFrame>
      <p:sp>
        <p:nvSpPr>
          <p:cNvPr id="9" name="Right Arrow 8"/>
          <p:cNvSpPr/>
          <p:nvPr/>
        </p:nvSpPr>
        <p:spPr>
          <a:xfrm>
            <a:off x="3200400" y="5627914"/>
            <a:ext cx="304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1037778548"/>
              </p:ext>
            </p:extLst>
          </p:nvPr>
        </p:nvGraphicFramePr>
        <p:xfrm>
          <a:off x="3505200" y="5053874"/>
          <a:ext cx="2209800" cy="1751236"/>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val="20000"/>
                    </a:ext>
                  </a:extLst>
                </a:gridCol>
              </a:tblGrid>
              <a:tr h="379636">
                <a:tc>
                  <a:txBody>
                    <a:bodyPr/>
                    <a:lstStyle/>
                    <a:p>
                      <a:pPr algn="ctr"/>
                      <a:r>
                        <a:rPr lang="en-US" sz="1400" dirty="0"/>
                        <a:t>Tools/Techniques</a:t>
                      </a:r>
                    </a:p>
                  </a:txBody>
                  <a:tcPr/>
                </a:tc>
                <a:extLst>
                  <a:ext uri="{0D108BD9-81ED-4DB2-BD59-A6C34878D82A}">
                    <a16:rowId xmlns:a16="http://schemas.microsoft.com/office/drawing/2014/main" val="10000"/>
                  </a:ext>
                </a:extLst>
              </a:tr>
              <a:tr h="967290">
                <a:tc>
                  <a:txBody>
                    <a:bodyPr/>
                    <a:lstStyle/>
                    <a:p>
                      <a:r>
                        <a:rPr lang="en-US" sz="1400" dirty="0"/>
                        <a:t>1) </a:t>
                      </a:r>
                      <a:r>
                        <a:rPr lang="en-US" sz="1400" dirty="0" err="1"/>
                        <a:t>Estimating</a:t>
                      </a:r>
                      <a:r>
                        <a:rPr lang="en-US" sz="1400" baseline="0" dirty="0" err="1"/>
                        <a:t>Techniques</a:t>
                      </a:r>
                      <a:endParaRPr lang="en-US" sz="1400" dirty="0"/>
                    </a:p>
                    <a:p>
                      <a:r>
                        <a:rPr lang="en-US" sz="1400" dirty="0"/>
                        <a:t>2) Cost of Quality</a:t>
                      </a:r>
                    </a:p>
                    <a:p>
                      <a:r>
                        <a:rPr lang="en-US" sz="1400" dirty="0"/>
                        <a:t>3</a:t>
                      </a:r>
                      <a:r>
                        <a:rPr lang="en-US" sz="1400" baseline="0" dirty="0"/>
                        <a:t>) Reserve Analysis</a:t>
                      </a:r>
                    </a:p>
                    <a:p>
                      <a:r>
                        <a:rPr lang="en-US" sz="1400" baseline="0" dirty="0"/>
                        <a:t>4) PM Estimate Software</a:t>
                      </a:r>
                    </a:p>
                    <a:p>
                      <a:r>
                        <a:rPr lang="en-US" sz="1400" baseline="0" dirty="0"/>
                        <a:t>5) Expert Judgment </a:t>
                      </a:r>
                    </a:p>
                    <a:p>
                      <a:endParaRPr lang="en-US" sz="1400" dirty="0"/>
                    </a:p>
                  </a:txBody>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121582489"/>
              </p:ext>
            </p:extLst>
          </p:nvPr>
        </p:nvGraphicFramePr>
        <p:xfrm>
          <a:off x="6096000" y="5053874"/>
          <a:ext cx="2133600" cy="1514566"/>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tblGrid>
              <a:tr h="356326">
                <a:tc>
                  <a:txBody>
                    <a:bodyPr/>
                    <a:lstStyle/>
                    <a:p>
                      <a:pPr algn="ctr"/>
                      <a:r>
                        <a:rPr lang="en-US" sz="1400" dirty="0"/>
                        <a:t>Output</a:t>
                      </a:r>
                    </a:p>
                  </a:txBody>
                  <a:tcPr/>
                </a:tc>
                <a:extLst>
                  <a:ext uri="{0D108BD9-81ED-4DB2-BD59-A6C34878D82A}">
                    <a16:rowId xmlns:a16="http://schemas.microsoft.com/office/drawing/2014/main" val="10000"/>
                  </a:ext>
                </a:extLst>
              </a:tr>
              <a:tr h="994944">
                <a:tc>
                  <a:txBody>
                    <a:bodyPr/>
                    <a:lstStyle/>
                    <a:p>
                      <a:r>
                        <a:rPr lang="en-US" sz="1400" dirty="0"/>
                        <a:t>1) Activity cost</a:t>
                      </a:r>
                      <a:r>
                        <a:rPr lang="en-US" sz="1400" baseline="0" dirty="0"/>
                        <a:t> estimates</a:t>
                      </a:r>
                      <a:endParaRPr lang="en-US" sz="1400" dirty="0"/>
                    </a:p>
                    <a:p>
                      <a:r>
                        <a:rPr lang="en-US" sz="1400" dirty="0"/>
                        <a:t>2) Estimate</a:t>
                      </a:r>
                      <a:r>
                        <a:rPr lang="en-US" sz="1400" baseline="0" dirty="0"/>
                        <a:t> Bases</a:t>
                      </a:r>
                    </a:p>
                    <a:p>
                      <a:r>
                        <a:rPr lang="en-US" sz="1400" baseline="0" dirty="0"/>
                        <a:t>3) Update docs</a:t>
                      </a:r>
                    </a:p>
                    <a:p>
                      <a:endParaRPr lang="en-US" sz="1400" baseline="0" dirty="0"/>
                    </a:p>
                    <a:p>
                      <a:endParaRPr lang="en-US" sz="1400" dirty="0"/>
                    </a:p>
                  </a:txBody>
                  <a:tcPr/>
                </a:tc>
                <a:extLst>
                  <a:ext uri="{0D108BD9-81ED-4DB2-BD59-A6C34878D82A}">
                    <a16:rowId xmlns:a16="http://schemas.microsoft.com/office/drawing/2014/main" val="10001"/>
                  </a:ext>
                </a:extLst>
              </a:tr>
            </a:tbl>
          </a:graphicData>
        </a:graphic>
      </p:graphicFrame>
      <p:sp>
        <p:nvSpPr>
          <p:cNvPr id="12" name="Right Arrow 11"/>
          <p:cNvSpPr/>
          <p:nvPr/>
        </p:nvSpPr>
        <p:spPr>
          <a:xfrm>
            <a:off x="5791200" y="5627914"/>
            <a:ext cx="304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9072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Health Intranet Sites</a:t>
            </a:r>
          </a:p>
        </p:txBody>
      </p:sp>
      <p:sp>
        <p:nvSpPr>
          <p:cNvPr id="3" name="Content Placeholder 2"/>
          <p:cNvSpPr>
            <a:spLocks noGrp="1"/>
          </p:cNvSpPr>
          <p:nvPr>
            <p:ph idx="1"/>
          </p:nvPr>
        </p:nvSpPr>
        <p:spPr>
          <a:xfrm>
            <a:off x="762000" y="1752600"/>
            <a:ext cx="7924800" cy="4530725"/>
          </a:xfrm>
        </p:spPr>
        <p:txBody>
          <a:bodyPr/>
          <a:lstStyle/>
          <a:p>
            <a:r>
              <a:rPr lang="en-US" dirty="0"/>
              <a:t>What are the primary costs for the intranet site project?</a:t>
            </a:r>
          </a:p>
          <a:p>
            <a:endParaRPr lang="en-US" dirty="0"/>
          </a:p>
          <a:p>
            <a:endParaRPr lang="en-US" dirty="0"/>
          </a:p>
          <a:p>
            <a:r>
              <a:rPr lang="en-US" dirty="0"/>
              <a:t>What is the best way to create estimates for the project?</a:t>
            </a:r>
          </a:p>
        </p:txBody>
      </p:sp>
    </p:spTree>
    <p:extLst>
      <p:ext uri="{BB962C8B-B14F-4D97-AF65-F5344CB8AC3E}">
        <p14:creationId xmlns:p14="http://schemas.microsoft.com/office/powerpoint/2010/main" val="743376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5800" y="152400"/>
            <a:ext cx="8229600" cy="1143000"/>
          </a:xfrm>
        </p:spPr>
        <p:txBody>
          <a:bodyPr/>
          <a:lstStyle/>
          <a:p>
            <a:r>
              <a:rPr lang="en-US" dirty="0"/>
              <a:t>Categories of Cost Estimates</a:t>
            </a:r>
          </a:p>
        </p:txBody>
      </p:sp>
      <p:sp>
        <p:nvSpPr>
          <p:cNvPr id="34819" name="Rectangle 3"/>
          <p:cNvSpPr>
            <a:spLocks noGrp="1" noChangeArrowheads="1"/>
          </p:cNvSpPr>
          <p:nvPr>
            <p:ph idx="1"/>
          </p:nvPr>
        </p:nvSpPr>
        <p:spPr>
          <a:xfrm>
            <a:off x="654121" y="1893014"/>
            <a:ext cx="8382000" cy="3535362"/>
          </a:xfrm>
        </p:spPr>
        <p:txBody>
          <a:bodyPr/>
          <a:lstStyle/>
          <a:p>
            <a:r>
              <a:rPr lang="en-US" dirty="0"/>
              <a:t>The number and type of cost estimates vary by application area. </a:t>
            </a:r>
          </a:p>
        </p:txBody>
      </p:sp>
      <p:pic>
        <p:nvPicPr>
          <p:cNvPr id="7" name="Picture 7" descr="Tbl07-02.bmp"/>
          <p:cNvPicPr>
            <a:picLocks noChangeAspect="1"/>
          </p:cNvPicPr>
          <p:nvPr/>
        </p:nvPicPr>
        <p:blipFill>
          <a:blip r:embed="rId3"/>
          <a:srcRect t="9091"/>
          <a:stretch>
            <a:fillRect/>
          </a:stretch>
        </p:blipFill>
        <p:spPr bwMode="auto">
          <a:xfrm>
            <a:off x="762000" y="3200400"/>
            <a:ext cx="8228171" cy="2971800"/>
          </a:xfrm>
          <a:prstGeom prst="rect">
            <a:avLst/>
          </a:prstGeom>
          <a:noFill/>
          <a:ln w="9525">
            <a:noFill/>
            <a:miter lim="800000"/>
            <a:headEnd/>
            <a:tailEnd/>
          </a:ln>
        </p:spPr>
      </p:pic>
    </p:spTree>
    <p:extLst>
      <p:ext uri="{BB962C8B-B14F-4D97-AF65-F5344CB8AC3E}">
        <p14:creationId xmlns:p14="http://schemas.microsoft.com/office/powerpoint/2010/main" val="4029632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09600" y="381000"/>
            <a:ext cx="8915400" cy="652463"/>
          </a:xfrm>
        </p:spPr>
        <p:txBody>
          <a:bodyPr>
            <a:noAutofit/>
          </a:bodyPr>
          <a:lstStyle/>
          <a:p>
            <a:r>
              <a:rPr lang="en-US" sz="4000" dirty="0"/>
              <a:t>Cost Estimation Techniques</a:t>
            </a:r>
            <a:endParaRPr lang="en-US" sz="4400" dirty="0"/>
          </a:p>
        </p:txBody>
      </p:sp>
      <p:sp>
        <p:nvSpPr>
          <p:cNvPr id="36867" name="Rectangle 3"/>
          <p:cNvSpPr>
            <a:spLocks noGrp="1" noChangeArrowheads="1"/>
          </p:cNvSpPr>
          <p:nvPr>
            <p:ph idx="1"/>
          </p:nvPr>
        </p:nvSpPr>
        <p:spPr>
          <a:xfrm>
            <a:off x="685800" y="1676400"/>
            <a:ext cx="8305800" cy="5334000"/>
          </a:xfrm>
        </p:spPr>
        <p:txBody>
          <a:bodyPr/>
          <a:lstStyle/>
          <a:p>
            <a:r>
              <a:rPr lang="en-US" dirty="0"/>
              <a:t>Basic tools and techniques for cost estimates:</a:t>
            </a:r>
          </a:p>
          <a:p>
            <a:pPr lvl="1"/>
            <a:r>
              <a:rPr lang="en-US" b="1" dirty="0"/>
              <a:t>Top-down estimates</a:t>
            </a:r>
          </a:p>
          <a:p>
            <a:pPr lvl="2"/>
            <a:r>
              <a:rPr lang="en-US" dirty="0"/>
              <a:t>Analogous</a:t>
            </a:r>
          </a:p>
          <a:p>
            <a:pPr lvl="2"/>
            <a:r>
              <a:rPr lang="en-US" dirty="0"/>
              <a:t>Parametric modeling</a:t>
            </a:r>
          </a:p>
          <a:p>
            <a:pPr lvl="1"/>
            <a:endParaRPr lang="en-US" b="1"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343400"/>
            <a:ext cx="6616764"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3291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09600" y="381000"/>
            <a:ext cx="8915400" cy="652463"/>
          </a:xfrm>
        </p:spPr>
        <p:txBody>
          <a:bodyPr>
            <a:noAutofit/>
          </a:bodyPr>
          <a:lstStyle/>
          <a:p>
            <a:r>
              <a:rPr lang="en-US" sz="4000" dirty="0"/>
              <a:t>Cost Estimation Techniques</a:t>
            </a:r>
            <a:endParaRPr lang="en-US" sz="4400" dirty="0"/>
          </a:p>
        </p:txBody>
      </p:sp>
      <p:sp>
        <p:nvSpPr>
          <p:cNvPr id="36867" name="Rectangle 3"/>
          <p:cNvSpPr>
            <a:spLocks noGrp="1" noChangeArrowheads="1"/>
          </p:cNvSpPr>
          <p:nvPr>
            <p:ph idx="1"/>
          </p:nvPr>
        </p:nvSpPr>
        <p:spPr>
          <a:xfrm>
            <a:off x="685800" y="1676400"/>
            <a:ext cx="8305800" cy="5334000"/>
          </a:xfrm>
        </p:spPr>
        <p:txBody>
          <a:bodyPr/>
          <a:lstStyle/>
          <a:p>
            <a:r>
              <a:rPr lang="en-US" dirty="0"/>
              <a:t>Basic tools and techniques for cost estimates:</a:t>
            </a:r>
          </a:p>
          <a:p>
            <a:pPr lvl="1"/>
            <a:r>
              <a:rPr lang="en-US" b="1" dirty="0"/>
              <a:t>Bottom-up estimates</a:t>
            </a:r>
          </a:p>
          <a:p>
            <a:pPr lvl="2"/>
            <a:r>
              <a:rPr lang="en-US" b="1" dirty="0"/>
              <a:t>PERT</a:t>
            </a:r>
            <a:endParaRPr lang="en-US"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2999" y="3564656"/>
            <a:ext cx="3986013" cy="2988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838200" y="3586917"/>
            <a:ext cx="3733800" cy="3139321"/>
          </a:xfrm>
          <a:prstGeom prst="rect">
            <a:avLst/>
          </a:prstGeom>
          <a:noFill/>
        </p:spPr>
        <p:txBody>
          <a:bodyPr wrap="square" rtlCol="0">
            <a:spAutoFit/>
          </a:bodyPr>
          <a:lstStyle/>
          <a:p>
            <a:pPr marL="0" lvl="3"/>
            <a:r>
              <a:rPr lang="en-US" dirty="0"/>
              <a:t>Ex. The pessimistic cost estimate for an activity is $11,000, the optimistic estimate is $3,000 and the most likely estimate is $4,000.  What should you use for the expected estimate?</a:t>
            </a:r>
          </a:p>
          <a:p>
            <a:endParaRPr lang="en-US" dirty="0"/>
          </a:p>
        </p:txBody>
      </p:sp>
    </p:spTree>
    <p:extLst>
      <p:ext uri="{BB962C8B-B14F-4D97-AF65-F5344CB8AC3E}">
        <p14:creationId xmlns:p14="http://schemas.microsoft.com/office/powerpoint/2010/main" val="108699541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1">
  <a:themeElements>
    <a:clrScheme name="Custom 1">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002060"/>
      </a:hlink>
      <a:folHlink>
        <a:srgbClr val="903638"/>
      </a:folHlink>
    </a:clrScheme>
    <a:fontScheme name="Layers">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926</Words>
  <Application>Microsoft Office PowerPoint</Application>
  <PresentationFormat>On-screen Show (4:3)</PresentationFormat>
  <Paragraphs>169</Paragraphs>
  <Slides>20</Slides>
  <Notes>19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20</vt:i4>
      </vt:variant>
    </vt:vector>
  </HeadingPairs>
  <TitlesOfParts>
    <vt:vector size="27" baseType="lpstr">
      <vt:lpstr>Arial</vt:lpstr>
      <vt:lpstr>Arial Rounded MT Bold</vt:lpstr>
      <vt:lpstr>Calibri</vt:lpstr>
      <vt:lpstr>Times New Roman</vt:lpstr>
      <vt:lpstr>Wingdings</vt:lpstr>
      <vt:lpstr>Custom Design</vt:lpstr>
      <vt:lpstr>Theme1</vt:lpstr>
      <vt:lpstr>Project Cost Management</vt:lpstr>
      <vt:lpstr>Project Cost Management Processes</vt:lpstr>
      <vt:lpstr>Types of Costs and Benefits</vt:lpstr>
      <vt:lpstr>CP1: Planning Cost Management</vt:lpstr>
      <vt:lpstr>CP2: Estimating Costs</vt:lpstr>
      <vt:lpstr>My Health Intranet Sites</vt:lpstr>
      <vt:lpstr>Categories of Cost Estimates</vt:lpstr>
      <vt:lpstr>Cost Estimation Techniques</vt:lpstr>
      <vt:lpstr>Cost Estimation Techniques</vt:lpstr>
      <vt:lpstr>Using Estimation Techniques</vt:lpstr>
      <vt:lpstr>Using Estimation Techniques</vt:lpstr>
      <vt:lpstr>Which technique is being used?</vt:lpstr>
      <vt:lpstr>Typical Problems with IT Cost Estimates</vt:lpstr>
      <vt:lpstr>PM Network: Estimates are just that</vt:lpstr>
      <vt:lpstr>PM Network: Estimating Errors</vt:lpstr>
      <vt:lpstr>Review: Cost Estimate Technique (Parametric, Reserve Analysis, Bottom-up Estimate, Three-point estimate)</vt:lpstr>
      <vt:lpstr>CP3: Determining the Budget</vt:lpstr>
      <vt:lpstr>Figure 7-4. Surveyor Pro Project Cost Baseline</vt:lpstr>
      <vt:lpstr>Chapter Summary</vt:lpstr>
      <vt:lpstr>CAPM – Things to know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2022-05-31T16:35:28Z</dcterms:created>
  <dcterms:modified xsi:type="dcterms:W3CDTF">2022-05-31T16:35:37Z</dcterms:modified>
</cp:coreProperties>
</file>