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  <p:sldMasterId id="2147483847" r:id="rId2"/>
  </p:sldMasterIdLst>
  <p:notesMasterIdLst>
    <p:notesMasterId r:id="rId33"/>
  </p:notesMasterIdLst>
  <p:handoutMasterIdLst>
    <p:handoutMasterId r:id="rId34"/>
  </p:handoutMasterIdLst>
  <p:sldIdLst>
    <p:sldId id="408" r:id="rId3"/>
    <p:sldId id="412" r:id="rId4"/>
    <p:sldId id="336" r:id="rId5"/>
    <p:sldId id="338" r:id="rId6"/>
    <p:sldId id="413" r:id="rId7"/>
    <p:sldId id="414" r:id="rId8"/>
    <p:sldId id="416" r:id="rId9"/>
    <p:sldId id="339" r:id="rId10"/>
    <p:sldId id="390" r:id="rId11"/>
    <p:sldId id="340" r:id="rId12"/>
    <p:sldId id="342" r:id="rId13"/>
    <p:sldId id="343" r:id="rId14"/>
    <p:sldId id="344" r:id="rId15"/>
    <p:sldId id="409" r:id="rId16"/>
    <p:sldId id="410" r:id="rId17"/>
    <p:sldId id="411" r:id="rId18"/>
    <p:sldId id="417" r:id="rId19"/>
    <p:sldId id="418" r:id="rId20"/>
    <p:sldId id="419" r:id="rId21"/>
    <p:sldId id="420" r:id="rId22"/>
    <p:sldId id="346" r:id="rId23"/>
    <p:sldId id="399" r:id="rId24"/>
    <p:sldId id="404" r:id="rId25"/>
    <p:sldId id="395" r:id="rId26"/>
    <p:sldId id="397" r:id="rId27"/>
    <p:sldId id="347" r:id="rId28"/>
    <p:sldId id="364" r:id="rId29"/>
    <p:sldId id="365" r:id="rId30"/>
    <p:sldId id="393" r:id="rId31"/>
    <p:sldId id="39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8400" autoAdjust="0"/>
  </p:normalViewPr>
  <p:slideViewPr>
    <p:cSldViewPr>
      <p:cViewPr varScale="1">
        <p:scale>
          <a:sx n="86" d="100"/>
          <a:sy n="86" d="100"/>
        </p:scale>
        <p:origin x="22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notesViewPr>
    <p:cSldViewPr>
      <p:cViewPr varScale="1">
        <p:scale>
          <a:sx n="87" d="100"/>
          <a:sy n="87" d="100"/>
        </p:scale>
        <p:origin x="-1902" y="-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B60D117-F74C-45DD-A815-9E55496351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57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3E0F2AC-4C8B-4E69-98D8-4FC3D927D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77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BF9E-79B8-47AA-AB6E-92778F1771C1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0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55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7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8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5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9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2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68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60204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27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9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8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2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6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7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87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22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06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8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9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7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9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FA38F-84FB-4163-9498-A36521DFA7D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5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0F2AC-4C8B-4E69-98D8-4FC3D927D0D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1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9EB16-CEF4-4DC4-AE5E-84B8157BF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5A6CF-F2F4-44AA-AD93-7472A933C4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0E3AA-DC1A-4D77-A5FA-3C0663FE69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9EB16-CEF4-4DC4-AE5E-84B8157BFD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9E4B6-4DAA-41FE-80F7-442DE98529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3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605A6-91D4-432A-9CE8-5BF9116288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3FD43-EC1A-4430-9548-08AA93B6D5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2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85CE7-C2B8-4940-B39F-07D266A295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C5B73-22FC-4F44-A8FE-63C6913293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04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FA8A4-5E77-4DFA-8523-BB2BD366A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7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2121F-75BC-442D-8003-1D92BA357C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9E4B6-4DAA-41FE-80F7-442DE98529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6724F-EC1B-4F27-8C6E-3598EB8835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1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A6CF-F2F4-44AA-AD93-7472A933C4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0E3AA-DC1A-4D77-A5FA-3C0663FE69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605A6-91D4-432A-9CE8-5BF9116288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3FD43-EC1A-4430-9548-08AA93B6D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85CE7-C2B8-4940-B39F-07D266A295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C5B73-22FC-4F44-A8FE-63C6913293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A8A4-5E77-4DFA-8523-BB2BD366A2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121F-75BC-442D-8003-1D92BA357C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724F-EC1B-4F27-8C6E-3598EB883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86EE55E-B41D-4258-BEDF-F2FB371971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D86EE55E-B41D-4258-BEDF-F2FB371971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hyperlink" Target="http://www.risks.org/" TargetMode="Externa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healthcare.gov/" TargetMode="External"/><Relationship Id="rId5" Type="http://schemas.openxmlformats.org/officeDocument/2006/relationships/hyperlink" Target="http://blog.inthewildtesting.com/the-top-10-software-bugs-of-2012/2012/12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1" y="4137025"/>
            <a:ext cx="67056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US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Quality </a:t>
            </a:r>
            <a:r>
              <a:rPr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0" y="1905000"/>
            <a:ext cx="563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PMI Knowledge Areas	</a:t>
            </a:r>
            <a:endParaRPr lang="en-US" sz="16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7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n-US" dirty="0"/>
              <a:t>Planning Quality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186738" cy="479107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Implies the ability to anticipate situations and prepare actions to bring about the desired outcome</a:t>
            </a:r>
          </a:p>
          <a:p>
            <a:pPr>
              <a:spcBef>
                <a:spcPct val="100000"/>
              </a:spcBef>
            </a:pPr>
            <a:r>
              <a:rPr lang="en-US" dirty="0"/>
              <a:t>Important to prevent defects by:</a:t>
            </a:r>
          </a:p>
          <a:p>
            <a:pPr lvl="1">
              <a:spcBef>
                <a:spcPct val="100000"/>
              </a:spcBef>
            </a:pPr>
            <a:r>
              <a:rPr lang="en-US" dirty="0"/>
              <a:t>Selecting proper materials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Training and indoctrinating people in quality</a:t>
            </a:r>
          </a:p>
          <a:p>
            <a:pPr lvl="1">
              <a:spcBef>
                <a:spcPts val="0"/>
              </a:spcBef>
            </a:pPr>
            <a:r>
              <a:rPr lang="en-US" dirty="0"/>
              <a:t>Planning a process that ensures the appropriate outcome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A7F8E-D559-4615-9258-F6E51ABB80B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and IT Projects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66078" y="1828800"/>
            <a:ext cx="8096922" cy="1447800"/>
          </a:xfrm>
        </p:spPr>
        <p:txBody>
          <a:bodyPr/>
          <a:lstStyle/>
          <a:p>
            <a:r>
              <a:rPr lang="en-US" b="1" dirty="0"/>
              <a:t>Customers have difficulty explaining exactly what they want in an IT project.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What are the important scope aspects of IT projects that impact quality?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6CB4B6-255F-4F8D-9830-CD23385BB24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Who’s Responsible for the Quality </a:t>
            </a:r>
            <a:br>
              <a:rPr lang="en-US" dirty="0"/>
            </a:br>
            <a:r>
              <a:rPr lang="en-US" dirty="0"/>
              <a:t>of Projects?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763000" cy="45720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Project managers are ultimately responsible for quality management on their projects</a:t>
            </a:r>
          </a:p>
          <a:p>
            <a:pPr>
              <a:spcBef>
                <a:spcPct val="100000"/>
              </a:spcBef>
            </a:pPr>
            <a:r>
              <a:rPr lang="en-US" dirty="0"/>
              <a:t>Several organizations and references can help project managers and their teams understand quality</a:t>
            </a:r>
          </a:p>
          <a:p>
            <a:pPr lvl="1">
              <a:spcBef>
                <a:spcPct val="100000"/>
              </a:spcBef>
            </a:pPr>
            <a:r>
              <a:rPr lang="en-US" dirty="0"/>
              <a:t>International Organization for Standardization (www.iso.org)</a:t>
            </a:r>
          </a:p>
          <a:p>
            <a:pPr lvl="1">
              <a:spcBef>
                <a:spcPct val="100000"/>
              </a:spcBef>
            </a:pPr>
            <a:r>
              <a:rPr lang="en-US" dirty="0"/>
              <a:t>IEEE (www.ieee.org)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F607C-2128-4D98-BE27-CA32B82E79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838200"/>
          </a:xfrm>
        </p:spPr>
        <p:txBody>
          <a:bodyPr/>
          <a:lstStyle/>
          <a:p>
            <a:r>
              <a:rPr lang="en-US" dirty="0"/>
              <a:t>2) Performing Quality Assurance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686800" cy="51816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b="1" dirty="0"/>
              <a:t>Quality assurance </a:t>
            </a:r>
            <a:r>
              <a:rPr lang="en-US" sz="2600" dirty="0"/>
              <a:t>includes all the activities related to satisfying the relevant quality standards for a project</a:t>
            </a:r>
          </a:p>
          <a:p>
            <a:pPr lvl="1">
              <a:spcBef>
                <a:spcPct val="40000"/>
              </a:spcBef>
            </a:pPr>
            <a:r>
              <a:rPr lang="en-US" sz="2400" dirty="0"/>
              <a:t>Another goal of quality assurance is continuous quality improvement</a:t>
            </a:r>
          </a:p>
          <a:p>
            <a:pPr>
              <a:spcBef>
                <a:spcPct val="40000"/>
              </a:spcBef>
            </a:pPr>
            <a:endParaRPr lang="en-US" sz="2600" b="1" dirty="0"/>
          </a:p>
          <a:p>
            <a:pPr>
              <a:spcBef>
                <a:spcPct val="40000"/>
              </a:spcBef>
            </a:pPr>
            <a:r>
              <a:rPr lang="en-US" sz="2600" dirty="0"/>
              <a:t>Performing Quality Assurance through</a:t>
            </a:r>
            <a:r>
              <a:rPr lang="en-US" sz="2600" b="1" dirty="0"/>
              <a:t>: </a:t>
            </a:r>
          </a:p>
          <a:p>
            <a:pPr lvl="1">
              <a:spcBef>
                <a:spcPct val="40000"/>
              </a:spcBef>
            </a:pPr>
            <a:r>
              <a:rPr lang="en-US" sz="2400" b="1" dirty="0"/>
              <a:t>Benchmarking</a:t>
            </a:r>
            <a:r>
              <a:rPr lang="en-US" sz="2400" dirty="0"/>
              <a:t> </a:t>
            </a:r>
          </a:p>
          <a:p>
            <a:pPr lvl="1">
              <a:spcBef>
                <a:spcPct val="40000"/>
              </a:spcBef>
            </a:pPr>
            <a:r>
              <a:rPr lang="en-US" sz="2600" b="1" dirty="0"/>
              <a:t>Quality audits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D6018-CC30-4C37-9361-9FE90704E01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11337"/>
            <a:ext cx="4343400" cy="453072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Many IT professionals think of testing as a stage that comes near the end of IT product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4EE55-CC46-4099-BA93-20DAAE517B2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03" y="1600200"/>
            <a:ext cx="397036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80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382000" cy="533400"/>
          </a:xfrm>
        </p:spPr>
        <p:txBody>
          <a:bodyPr>
            <a:noAutofit/>
          </a:bodyPr>
          <a:lstStyle/>
          <a:p>
            <a:r>
              <a:rPr lang="en-US" sz="4000" dirty="0"/>
              <a:t>Types of Tests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610600" cy="4181475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b="1" dirty="0"/>
              <a:t>Unit testing</a:t>
            </a:r>
            <a:r>
              <a:rPr lang="en-US" dirty="0"/>
              <a:t> </a:t>
            </a:r>
          </a:p>
          <a:p>
            <a:pPr>
              <a:spcBef>
                <a:spcPct val="80000"/>
              </a:spcBef>
            </a:pPr>
            <a:r>
              <a:rPr lang="en-US" b="1" dirty="0"/>
              <a:t>Integration testing</a:t>
            </a:r>
            <a:endParaRPr lang="en-US" dirty="0"/>
          </a:p>
          <a:p>
            <a:pPr>
              <a:spcBef>
                <a:spcPct val="80000"/>
              </a:spcBef>
            </a:pPr>
            <a:r>
              <a:rPr lang="en-US" b="1" dirty="0"/>
              <a:t>System testing</a:t>
            </a:r>
            <a:endParaRPr lang="en-US" dirty="0"/>
          </a:p>
          <a:p>
            <a:pPr>
              <a:spcBef>
                <a:spcPct val="80000"/>
              </a:spcBef>
            </a:pPr>
            <a:r>
              <a:rPr lang="en-US" b="1" dirty="0"/>
              <a:t>User acceptance testing</a:t>
            </a:r>
            <a:endParaRPr lang="en-US" dirty="0"/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DB0CC-6AAB-4D22-9E01-9F430D95A55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9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305800" cy="868362"/>
          </a:xfrm>
        </p:spPr>
        <p:txBody>
          <a:bodyPr/>
          <a:lstStyle/>
          <a:p>
            <a:r>
              <a:rPr lang="en-US" dirty="0"/>
              <a:t>Testing Alone Is Not Enough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719959" y="1752600"/>
            <a:ext cx="84582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sz="2400" dirty="0"/>
              <a:t>Watts S. Humphrey, a renowned expert on software quality, defines a </a:t>
            </a:r>
            <a:r>
              <a:rPr lang="en-US" sz="2400" b="1" dirty="0"/>
              <a:t>software defect</a:t>
            </a:r>
            <a:r>
              <a:rPr lang="en-US" sz="2400" dirty="0"/>
              <a:t> as anything that must be changed before delivery of the program</a:t>
            </a:r>
          </a:p>
          <a:p>
            <a:pPr>
              <a:spcBef>
                <a:spcPct val="70000"/>
              </a:spcBef>
            </a:pPr>
            <a:r>
              <a:rPr lang="en-US" sz="2400" dirty="0"/>
              <a:t>Testing does not sufficiently prevent software defects because</a:t>
            </a:r>
          </a:p>
          <a:p>
            <a:pPr lvl="1">
              <a:spcBef>
                <a:spcPct val="70000"/>
              </a:spcBef>
            </a:pPr>
            <a:r>
              <a:rPr lang="en-US" sz="22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76893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inspections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These are peer reviews where engineers examine the source of a system with the aim of discovering anomalies and defects.</a:t>
            </a:r>
          </a:p>
          <a:p>
            <a:endParaRPr lang="en-GB" sz="2400" dirty="0"/>
          </a:p>
          <a:p>
            <a:r>
              <a:rPr lang="en-GB" sz="2400" dirty="0"/>
              <a:t>Inspections do not require execution of a system so may be used before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Inspection checklists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2400" dirty="0"/>
              <a:t>Checklist of common errors should be used to </a:t>
            </a:r>
            <a:br>
              <a:rPr lang="en-GB" sz="2400" dirty="0"/>
            </a:br>
            <a:r>
              <a:rPr lang="en-GB" sz="2400" dirty="0"/>
              <a:t>drive the inspection.</a:t>
            </a:r>
          </a:p>
          <a:p>
            <a:endParaRPr lang="en-GB" sz="2400" dirty="0"/>
          </a:p>
          <a:p>
            <a:r>
              <a:rPr lang="en-GB" sz="2400" dirty="0"/>
              <a:t>Examples: Initialisation, Constant naming, loop </a:t>
            </a:r>
            <a:br>
              <a:rPr lang="en-GB" sz="2400" dirty="0"/>
            </a:br>
            <a:r>
              <a:rPr lang="en-GB" sz="2400" dirty="0"/>
              <a:t>termination, array bounds,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112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inspection checklist</a:t>
            </a:r>
            <a:r>
              <a:rPr lang="en-GB" dirty="0"/>
              <a:t> (a)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207722"/>
              </p:ext>
            </p:extLst>
          </p:nvPr>
        </p:nvGraphicFramePr>
        <p:xfrm>
          <a:off x="685800" y="1905000"/>
          <a:ext cx="8229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Fault class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Inspection check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Data faults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program variables initialized before their values are used?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Have all constants been named?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Should the upper bound of arrays be equal to the size of the array or Size -1?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character strings are used, is a delimiter explicitly assigned?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there any possibility of buffer overflow? 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Control faults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For each conditional statement, is the condition correct?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each loop certain to terminate?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compound statements correctly bracketed?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 case statements, are all possible cases accounted for?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a break is required after each case in case statements, has it been included?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Input/output faults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input variables used?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output variables assigned a value before they are output?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Can unexpected inputs cause corruption?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Importance of Project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BE0A8-1929-40E9-BA85-606FE0791D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581400" y="2286000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52600" y="5181600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86400" y="5168153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cxnSp>
        <p:nvCxnSpPr>
          <p:cNvPr id="5" name="Straight Connector 4"/>
          <p:cNvCxnSpPr>
            <a:stCxn id="3" idx="2"/>
            <a:endCxn id="8" idx="0"/>
          </p:cNvCxnSpPr>
          <p:nvPr/>
        </p:nvCxnSpPr>
        <p:spPr>
          <a:xfrm flipH="1">
            <a:off x="2552700" y="3048000"/>
            <a:ext cx="182880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9" idx="0"/>
          </p:cNvCxnSpPr>
          <p:nvPr/>
        </p:nvCxnSpPr>
        <p:spPr>
          <a:xfrm>
            <a:off x="4381500" y="3048000"/>
            <a:ext cx="1905000" cy="212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3"/>
            <a:endCxn id="9" idx="1"/>
          </p:cNvCxnSpPr>
          <p:nvPr/>
        </p:nvCxnSpPr>
        <p:spPr>
          <a:xfrm flipV="1">
            <a:off x="3352800" y="5549153"/>
            <a:ext cx="2133600" cy="1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81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inspection checklist</a:t>
            </a:r>
            <a:r>
              <a:rPr lang="en-GB" dirty="0"/>
              <a:t> (</a:t>
            </a:r>
            <a:r>
              <a:rPr lang="en-GB" dirty="0" err="1"/>
              <a:t>b</a:t>
            </a:r>
            <a:r>
              <a:rPr lang="en-GB" dirty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48287"/>
              </p:ext>
            </p:extLst>
          </p:nvPr>
        </p:nvGraphicFramePr>
        <p:xfrm>
          <a:off x="762000" y="1905000"/>
          <a:ext cx="822960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Fault class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Inspection check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Interface faults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 all function and method calls have the correct number of parameters?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 formal and actual parameter types match? 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the parameters in the right order? 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components access shared memory, do they have the same model of the shared memory structure?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Storage management faults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a linked structure is modified, have all links been correctly reassigned?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dynamic storage is used, has space been allocated correctly?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space explicitly deallocated after it is no longer required?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Exception management faults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Have all possible error conditions been taken into account?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1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Controlling Quality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main outputs</a:t>
            </a:r>
            <a:r>
              <a:rPr lang="en-US" dirty="0"/>
              <a:t> of quality control are:</a:t>
            </a:r>
          </a:p>
          <a:p>
            <a:pPr lvl="1"/>
            <a:r>
              <a:rPr lang="en-US" dirty="0"/>
              <a:t>Acceptance decisions</a:t>
            </a:r>
          </a:p>
          <a:p>
            <a:pPr lvl="1"/>
            <a:r>
              <a:rPr lang="en-US" dirty="0"/>
              <a:t>Rework</a:t>
            </a:r>
          </a:p>
          <a:p>
            <a:pPr lvl="1"/>
            <a:r>
              <a:rPr lang="en-US" dirty="0"/>
              <a:t>Process adjustments</a:t>
            </a:r>
          </a:p>
          <a:p>
            <a:endParaRPr lang="en-US" dirty="0"/>
          </a:p>
          <a:p>
            <a:r>
              <a:rPr lang="en-US" u="sng" dirty="0"/>
              <a:t>Seven Basic Tools</a:t>
            </a:r>
            <a:r>
              <a:rPr lang="en-US" dirty="0"/>
              <a:t> of Quality</a:t>
            </a:r>
          </a:p>
          <a:p>
            <a:pPr lvl="1"/>
            <a:r>
              <a:rPr lang="en-US" dirty="0"/>
              <a:t>Flowchart</a:t>
            </a:r>
          </a:p>
          <a:p>
            <a:pPr lvl="1"/>
            <a:r>
              <a:rPr lang="en-US" dirty="0"/>
              <a:t>Run Chart</a:t>
            </a:r>
          </a:p>
          <a:p>
            <a:pPr lvl="1"/>
            <a:r>
              <a:rPr lang="en-US" dirty="0"/>
              <a:t>Scatter Diagram</a:t>
            </a:r>
          </a:p>
          <a:p>
            <a:pPr lvl="1"/>
            <a:r>
              <a:rPr lang="en-US" dirty="0"/>
              <a:t>Histogram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50B71-5623-48F0-A845-927659A4C3D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91000" y="4572000"/>
            <a:ext cx="42672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/>
              <a:t>Pareto Diagram</a:t>
            </a:r>
          </a:p>
          <a:p>
            <a:pPr lvl="1"/>
            <a:r>
              <a:rPr lang="en-US" dirty="0"/>
              <a:t>Control Chart</a:t>
            </a:r>
          </a:p>
          <a:p>
            <a:pPr lvl="1"/>
            <a:r>
              <a:rPr lang="en-US" dirty="0"/>
              <a:t>Cause and Effect Diagram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</a:t>
            </a:r>
          </a:p>
        </p:txBody>
      </p:sp>
      <p:sp>
        <p:nvSpPr>
          <p:cNvPr id="358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Flowcharts are graphic displays of the logic and flow of processes that help you analyze how problems occur and how processes can be improved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B6D53-5AC6-46C5-B1A2-9F9C40AE9B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200400"/>
            <a:ext cx="5105398" cy="343971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Charts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run chart </a:t>
            </a:r>
            <a:r>
              <a:rPr lang="en-US" dirty="0"/>
              <a:t>displays the history and pattern of variation of a process over time.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A6CB9E-84A0-45DA-81C2-C3F66A5CA27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19400"/>
            <a:ext cx="6629400" cy="36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4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diagram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scatter diagram </a:t>
            </a:r>
            <a:r>
              <a:rPr lang="en-US" dirty="0"/>
              <a:t>helps to show if there is a relationship between two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F9B72-FF8D-4C7D-8911-302B8A9D259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29056"/>
            <a:ext cx="7315200" cy="411540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histogram</a:t>
            </a:r>
            <a:r>
              <a:rPr lang="en-US" dirty="0"/>
              <a:t> is a bar graph of a distribution of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CF470-0548-46A6-B4BC-490E871490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7543800" cy="37530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Charts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A</a:t>
            </a:r>
            <a:r>
              <a:rPr lang="en-US" b="1" dirty="0"/>
              <a:t> Pareto chart </a:t>
            </a:r>
            <a:r>
              <a:rPr lang="en-US" dirty="0"/>
              <a:t>is a histogram that can help you identify and prioritize problem areas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E2DC25-9D86-4306-B97B-599B3D4DF21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43200"/>
            <a:ext cx="6248400" cy="390419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 Charts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54269" y="1600200"/>
            <a:ext cx="8458200" cy="4572000"/>
          </a:xfrm>
        </p:spPr>
        <p:txBody>
          <a:bodyPr/>
          <a:lstStyle/>
          <a:p>
            <a:r>
              <a:rPr lang="en-US" sz="2400" dirty="0"/>
              <a:t>A</a:t>
            </a:r>
            <a:r>
              <a:rPr lang="en-US" sz="2400" b="1" dirty="0"/>
              <a:t> control chart</a:t>
            </a:r>
            <a:r>
              <a:rPr lang="en-US" sz="2400" dirty="0"/>
              <a:t> is a graphic display of data that illustrates the results of a process over time</a:t>
            </a:r>
          </a:p>
          <a:p>
            <a:pPr lvl="1"/>
            <a:r>
              <a:rPr lang="en-US" sz="2200" dirty="0"/>
              <a:t>The main use of control charts is to prevent defects, rather than to detect or reject them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70760-B42D-4CD4-B296-DC6DC6E1E20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200400"/>
            <a:ext cx="5562600" cy="360717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Seven Run Rule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You can use quality control charts and the seven run rule to look for patterns in data</a:t>
            </a:r>
          </a:p>
          <a:p>
            <a:pPr>
              <a:spcBef>
                <a:spcPct val="100000"/>
              </a:spcBef>
            </a:pPr>
            <a:r>
              <a:rPr lang="en-US" dirty="0"/>
              <a:t>The </a:t>
            </a:r>
            <a:r>
              <a:rPr lang="en-US" b="1" dirty="0"/>
              <a:t>seven run rule</a:t>
            </a:r>
            <a:r>
              <a:rPr lang="en-US" dirty="0"/>
              <a:t> states that if seven data points in a row are all below the mean, above the mean, or are all increasing or decreasing, then the process needs to be examined for non-random problems</a:t>
            </a:r>
          </a:p>
        </p:txBody>
      </p:sp>
      <p:sp>
        <p:nvSpPr>
          <p:cNvPr id="25605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9BCC7-97B7-424A-8EA8-FCDE1695BA2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Checksheet</a:t>
            </a:r>
            <a:endParaRPr lang="en-US" dirty="0"/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collect and analyze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A0B34-F533-4D63-B65A-99612F28F66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7956668" cy="26781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Importance of Project Quality Management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4724400" cy="44958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dirty="0"/>
              <a:t>People seem to accept systems being down occasionally or needing to reboot their PCs</a:t>
            </a:r>
          </a:p>
          <a:p>
            <a:pPr>
              <a:spcBef>
                <a:spcPct val="100000"/>
              </a:spcBef>
            </a:pPr>
            <a:r>
              <a:rPr lang="en-US" dirty="0"/>
              <a:t>But quality is very important in many IT 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BE0A8-1929-40E9-BA85-606FE0791D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http://itmanagement.earthweb.com/img/2010/09/ensure-qual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3159182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Cause-and-Effect Diagrams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762000" y="1489075"/>
            <a:ext cx="7772400" cy="4530725"/>
          </a:xfrm>
        </p:spPr>
        <p:txBody>
          <a:bodyPr/>
          <a:lstStyle/>
          <a:p>
            <a:r>
              <a:rPr lang="en-US" b="1" dirty="0"/>
              <a:t>Cause-and-effect diagrams </a:t>
            </a:r>
          </a:p>
          <a:p>
            <a:pPr lvl="1"/>
            <a:r>
              <a:rPr lang="en-US" dirty="0"/>
              <a:t>They help you find the root cause of a problem</a:t>
            </a:r>
          </a:p>
          <a:p>
            <a:pPr lvl="1"/>
            <a:r>
              <a:rPr lang="en-US" b="1" dirty="0"/>
              <a:t>aka fishbone</a:t>
            </a:r>
            <a:r>
              <a:rPr lang="en-US" dirty="0"/>
              <a:t> or </a:t>
            </a:r>
            <a:r>
              <a:rPr lang="en-US" b="1" dirty="0"/>
              <a:t>Ishikawa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3DAAD-2A3C-46AE-849B-6623F3A1104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48000"/>
            <a:ext cx="5867400" cy="37956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/>
              <a:t>What Is Project Quality?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458200" cy="45720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dirty="0"/>
              <a:t>The International Organization for Standardization (ISO) defines </a:t>
            </a:r>
            <a:r>
              <a:rPr lang="en-US" b="1" dirty="0"/>
              <a:t>quality</a:t>
            </a:r>
            <a:r>
              <a:rPr lang="en-US" dirty="0"/>
              <a:t> as “the degree to which a set of inherent characteristics fulfils requirements” (ISO9000:2000)</a:t>
            </a:r>
          </a:p>
          <a:p>
            <a:pPr>
              <a:spcBef>
                <a:spcPct val="60000"/>
              </a:spcBef>
            </a:pPr>
            <a:endParaRPr lang="en-US" sz="1200" dirty="0"/>
          </a:p>
          <a:p>
            <a:pPr>
              <a:spcBef>
                <a:spcPct val="60000"/>
              </a:spcBef>
            </a:pPr>
            <a:endParaRPr lang="en-US" sz="1200" dirty="0"/>
          </a:p>
          <a:p>
            <a:pPr>
              <a:spcBef>
                <a:spcPct val="60000"/>
              </a:spcBef>
            </a:pPr>
            <a:endParaRPr lang="en-US" sz="1200" dirty="0"/>
          </a:p>
          <a:p>
            <a:pPr>
              <a:spcBef>
                <a:spcPct val="60000"/>
              </a:spcBef>
            </a:pP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47F9B-931D-42CA-BDB2-4E58BEDFA70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572259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Who ultimately decides if quality is acceptable?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of Quality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cost of quality</a:t>
            </a:r>
            <a:r>
              <a:rPr lang="en-US" dirty="0"/>
              <a:t> is the cost of conformance plus the cost of nonconformance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Conformance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Cost of nonconformance</a:t>
            </a:r>
          </a:p>
          <a:p>
            <a:pPr>
              <a:lnSpc>
                <a:spcPct val="90000"/>
              </a:lnSpc>
            </a:pPr>
            <a:endParaRPr lang="en-US" sz="1800" b="1" dirty="0"/>
          </a:p>
          <a:p>
            <a:pPr>
              <a:lnSpc>
                <a:spcPct val="90000"/>
              </a:lnSpc>
            </a:pPr>
            <a:r>
              <a:rPr lang="en-US" b="1" dirty="0"/>
              <a:t>Cost Categories Related to Quality</a:t>
            </a:r>
          </a:p>
          <a:p>
            <a:pPr lvl="1">
              <a:spcBef>
                <a:spcPct val="40000"/>
              </a:spcBef>
            </a:pPr>
            <a:r>
              <a:rPr lang="en-US" sz="2400" dirty="0"/>
              <a:t>Prevention cost</a:t>
            </a:r>
          </a:p>
          <a:p>
            <a:pPr lvl="1">
              <a:spcBef>
                <a:spcPct val="40000"/>
              </a:spcBef>
            </a:pPr>
            <a:r>
              <a:rPr lang="en-US" sz="2400" dirty="0"/>
              <a:t>Appraisal cost</a:t>
            </a:r>
          </a:p>
          <a:p>
            <a:pPr lvl="1">
              <a:spcBef>
                <a:spcPct val="40000"/>
              </a:spcBef>
            </a:pPr>
            <a:r>
              <a:rPr lang="en-US" sz="2400" dirty="0"/>
              <a:t>Internal failure cost</a:t>
            </a:r>
          </a:p>
          <a:p>
            <a:pPr lvl="1">
              <a:spcBef>
                <a:spcPct val="40000"/>
              </a:spcBef>
            </a:pPr>
            <a:r>
              <a:rPr lang="en-US" sz="2400" dirty="0"/>
              <a:t>External failure cost</a:t>
            </a:r>
          </a:p>
          <a:p>
            <a:pPr lvl="1">
              <a:spcBef>
                <a:spcPct val="40000"/>
              </a:spcBef>
            </a:pPr>
            <a:r>
              <a:rPr lang="en-US" sz="2400" dirty="0"/>
              <a:t>Measurement and test equipment costs</a:t>
            </a:r>
          </a:p>
          <a:p>
            <a:pPr lvl="1">
              <a:lnSpc>
                <a:spcPct val="90000"/>
              </a:lnSpc>
            </a:pPr>
            <a:endParaRPr lang="en-US" b="1" dirty="0"/>
          </a:p>
          <a:p>
            <a:pPr lvl="1">
              <a:lnSpc>
                <a:spcPct val="90000"/>
              </a:lnSpc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AE3BC-8A8A-45E1-9E7C-7D0B1B16348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7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803275" y="381000"/>
            <a:ext cx="8340725" cy="593725"/>
          </a:xfrm>
        </p:spPr>
        <p:txBody>
          <a:bodyPr/>
          <a:lstStyle/>
          <a:p>
            <a:pPr eaLnBrk="1" hangingPunct="1"/>
            <a:r>
              <a:rPr lang="en-US" sz="4000" dirty="0"/>
              <a:t>Project Quality Management</a:t>
            </a:r>
          </a:p>
        </p:txBody>
      </p:sp>
      <p:sp>
        <p:nvSpPr>
          <p:cNvPr id="4" name="Slide Number Placeholder 3"/>
          <p:cNvSpPr txBox="1">
            <a:spLocks noGrp="1"/>
          </p:cNvSpPr>
          <p:nvPr>
            <p:custDataLst>
              <p:tags r:id="rId2"/>
            </p:custDataLst>
          </p:nvPr>
        </p:nvSpPr>
        <p:spPr>
          <a:xfrm>
            <a:off x="6934200" y="640080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A06BB2B-8F25-4C46-83CF-0F9EF3E1BDAC}" type="slidenum">
              <a:rPr lang="en-US" sz="1200">
                <a:solidFill>
                  <a:schemeClr val="tx1">
                    <a:tint val="75000"/>
                  </a:schemeClr>
                </a:solidFill>
                <a:latin typeface="Book Antiqua" pitchFamily="18" charset="0"/>
                <a:ea typeface="Tahoma" pitchFamily="34" charset="0"/>
                <a:cs typeface="Tahom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Book Antiqua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434" name="Content Placeholder 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1638" y="1152525"/>
            <a:ext cx="8340725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400" baseline="30000">
              <a:latin typeface="Book Antiqua" pitchFamily="18" charset="0"/>
              <a:ea typeface="Book Antiqua" pitchFamily="18" charset="0"/>
              <a:cs typeface="Tahoma" pitchFamily="34" charset="0"/>
            </a:endParaRPr>
          </a:p>
        </p:txBody>
      </p:sp>
      <p:sp>
        <p:nvSpPr>
          <p:cNvPr id="2" name="Content Placeholder 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25282" y="1719262"/>
            <a:ext cx="8340725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Book Antiqua" pitchFamily="18" charset="0"/>
                <a:ea typeface="Book Antiqua" pitchFamily="18" charset="0"/>
                <a:cs typeface="Tahoma" pitchFamily="34" charset="0"/>
              </a:rPr>
              <a:t>Software bugs account for about </a:t>
            </a:r>
            <a:r>
              <a:rPr lang="en-US" sz="2800" u="sng" dirty="0">
                <a:latin typeface="Book Antiqua" pitchFamily="18" charset="0"/>
                <a:ea typeface="Book Antiqua" pitchFamily="18" charset="0"/>
                <a:cs typeface="Tahoma" pitchFamily="34" charset="0"/>
              </a:rPr>
              <a:t>40% computer systems failure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Book Antiqua" pitchFamily="18" charset="0"/>
                <a:ea typeface="Book Antiqua" pitchFamily="18" charset="0"/>
                <a:cs typeface="Tahoma" pitchFamily="34" charset="0"/>
              </a:rPr>
              <a:t>Software horror stories 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>
                <a:latin typeface="Book Antiqua" pitchFamily="18" charset="0"/>
                <a:ea typeface="Book Antiqua" pitchFamily="18" charset="0"/>
                <a:cs typeface="Tahoma" pitchFamily="34" charset="0"/>
                <a:hlinkClick r:id="rId7"/>
              </a:rPr>
              <a:t>www.risks.org</a:t>
            </a:r>
            <a:r>
              <a:rPr lang="en-US" sz="2400" dirty="0">
                <a:latin typeface="Book Antiqua" pitchFamily="18" charset="0"/>
                <a:ea typeface="Book Antiqua" pitchFamily="18" charset="0"/>
                <a:cs typeface="Tahoma" pitchFamily="34" charset="0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Book Antiqua" pitchFamily="18" charset="0"/>
                <a:ea typeface="Book Antiqua" pitchFamily="18" charset="0"/>
                <a:cs typeface="Tahoma" pitchFamily="34" charset="0"/>
              </a:rPr>
              <a:t>In 2008, software glitch was the reason for London Stock Exchange (LSE) failure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Book Antiqua" pitchFamily="18" charset="0"/>
                <a:ea typeface="Book Antiqua" pitchFamily="18" charset="0"/>
                <a:cs typeface="Tahoma" pitchFamily="34" charset="0"/>
              </a:rPr>
              <a:t>In 2003, software failure caused blackout in the Northeast corridor of the U.S. and parts of Canada </a:t>
            </a:r>
          </a:p>
        </p:txBody>
      </p:sp>
    </p:spTree>
    <p:extLst>
      <p:ext uri="{BB962C8B-B14F-4D97-AF65-F5344CB8AC3E}">
        <p14:creationId xmlns:p14="http://schemas.microsoft.com/office/powerpoint/2010/main" val="151143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software defects</a:t>
            </a: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1443" y="1799384"/>
            <a:ext cx="4313113" cy="202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439584"/>
            <a:ext cx="3225657" cy="287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33400" y="632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5"/>
              </a:rPr>
              <a:t>http://blog.inthewildtesting.com/the-top-10-software-bugs-of-2012/2012/12/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743200" y="5029200"/>
            <a:ext cx="3323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6"/>
              </a:rPr>
              <a:t>What will top 2013?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299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Project Quality Management?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915400" cy="4572000"/>
          </a:xfrm>
        </p:spPr>
        <p:txBody>
          <a:bodyPr/>
          <a:lstStyle/>
          <a:p>
            <a:r>
              <a:rPr lang="en-US" b="1" dirty="0"/>
              <a:t>Project quality management </a:t>
            </a:r>
            <a:r>
              <a:rPr lang="en-US" dirty="0"/>
              <a:t>ensures that the project will satisfy the needs for which it was undertaken</a:t>
            </a:r>
          </a:p>
          <a:p>
            <a:endParaRPr lang="en-US" dirty="0"/>
          </a:p>
          <a:p>
            <a:r>
              <a:rPr lang="en-US" u="sng" dirty="0"/>
              <a:t>Processes include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dirty="0"/>
              <a:t>Planning quality management (Planning)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b="1" dirty="0"/>
              <a:t>Performing quality assurance (Executing)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b="1" dirty="0"/>
              <a:t>Performing quality control (Control/Monitor)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6B265-04DB-454D-BE0F-7642CB49FCA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735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Quality Management Summary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12603-D05E-47B7-96B2-441455AC36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848600" cy="514345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1139</Words>
  <Application>Microsoft Office PowerPoint</Application>
  <PresentationFormat>On-screen Show (4:3)</PresentationFormat>
  <Paragraphs>210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Rounded MT Bold</vt:lpstr>
      <vt:lpstr>Book Antiqua</vt:lpstr>
      <vt:lpstr>Calibri</vt:lpstr>
      <vt:lpstr>Symbol</vt:lpstr>
      <vt:lpstr>Tahoma</vt:lpstr>
      <vt:lpstr>Times New Roman</vt:lpstr>
      <vt:lpstr>Wingdings</vt:lpstr>
      <vt:lpstr>Custom Design</vt:lpstr>
      <vt:lpstr>Theme1</vt:lpstr>
      <vt:lpstr>Project Quality Management</vt:lpstr>
      <vt:lpstr>The Importance of Project Quality Management</vt:lpstr>
      <vt:lpstr>The Importance of Project Quality Management</vt:lpstr>
      <vt:lpstr>What Is Project Quality?</vt:lpstr>
      <vt:lpstr>The Cost of Quality</vt:lpstr>
      <vt:lpstr>Project Quality Management</vt:lpstr>
      <vt:lpstr>Major software defects</vt:lpstr>
      <vt:lpstr>What Is Project Quality Management?</vt:lpstr>
      <vt:lpstr>Project Quality Management Summary</vt:lpstr>
      <vt:lpstr>Planning Quality</vt:lpstr>
      <vt:lpstr>Quality and IT Projects</vt:lpstr>
      <vt:lpstr>Who’s Responsible for the Quality  of Projects?</vt:lpstr>
      <vt:lpstr>2) Performing Quality Assurance</vt:lpstr>
      <vt:lpstr>Testing</vt:lpstr>
      <vt:lpstr>Types of Tests</vt:lpstr>
      <vt:lpstr>Testing Alone Is Not Enough</vt:lpstr>
      <vt:lpstr>Program inspections</vt:lpstr>
      <vt:lpstr>Inspection checklists</vt:lpstr>
      <vt:lpstr>An inspection checklist (a)</vt:lpstr>
      <vt:lpstr>An inspection checklist (b)</vt:lpstr>
      <vt:lpstr>3) Controlling Quality</vt:lpstr>
      <vt:lpstr>Flowcharts</vt:lpstr>
      <vt:lpstr>Run Charts</vt:lpstr>
      <vt:lpstr>Scatter diagram</vt:lpstr>
      <vt:lpstr>Histograms</vt:lpstr>
      <vt:lpstr>Pareto Charts</vt:lpstr>
      <vt:lpstr>Quality Control Charts</vt:lpstr>
      <vt:lpstr>The Seven Run Rule</vt:lpstr>
      <vt:lpstr>Checksheet</vt:lpstr>
      <vt:lpstr>Cause-and-Effect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2022-05-31T16:35:48Z</dcterms:created>
  <dcterms:modified xsi:type="dcterms:W3CDTF">2022-05-31T16:35:56Z</dcterms:modified>
</cp:coreProperties>
</file>